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37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03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31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301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0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38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5595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04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8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962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99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01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89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763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6E76-8BA5-4F81-8EE1-A5D754AFA02D}" type="datetimeFigureOut">
              <a:rPr lang="fi-FI" smtClean="0"/>
              <a:t>4.2.2019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F0C7C0-4023-49DF-A0E1-B7B7D643CE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19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ubenchmark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AT01 </a:t>
            </a:r>
            <a:r>
              <a:rPr lang="fi-FI" dirty="0" smtClean="0"/>
              <a:t>– Tietokoneen historia ja rakenne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0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Tietokoneen rakenne (2)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ROM-muisti</a:t>
            </a:r>
          </a:p>
          <a:p>
            <a:pPr lvl="1"/>
            <a:r>
              <a:rPr lang="fi-FI" dirty="0" smtClean="0"/>
              <a:t>Hitaampaa tallennustilaa. Tietokoneissa määrä mitataan yleensä sadoissa gigatavuissa tai </a:t>
            </a:r>
            <a:r>
              <a:rPr lang="fi-FI" dirty="0" err="1" smtClean="0"/>
              <a:t>teratavuissa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Säilyy vaikka virta sammutetaan</a:t>
            </a:r>
          </a:p>
          <a:p>
            <a:pPr lvl="1"/>
            <a:r>
              <a:rPr lang="fi-FI" dirty="0" smtClean="0"/>
              <a:t>Täällä sijaitsevat käyttäjän tiedostot sekä ohjelmat ja käyttöjärjestelmä</a:t>
            </a:r>
          </a:p>
          <a:p>
            <a:pPr lvl="1"/>
            <a:r>
              <a:rPr lang="fi-FI" dirty="0" smtClean="0"/>
              <a:t>Tietokoneessa yleensä HDD tai SSD, kännykässä esim. Flash-muisti </a:t>
            </a:r>
            <a:r>
              <a:rPr lang="fi-FI" dirty="0" err="1" smtClean="0"/>
              <a:t>tms</a:t>
            </a:r>
            <a:endParaRPr lang="fi-FI" dirty="0" smtClean="0"/>
          </a:p>
          <a:p>
            <a:r>
              <a:rPr lang="fi-FI" dirty="0" smtClean="0"/>
              <a:t>Näytönohjain (GPU)</a:t>
            </a:r>
          </a:p>
          <a:p>
            <a:pPr lvl="1"/>
            <a:r>
              <a:rPr lang="fi-FI" dirty="0" smtClean="0"/>
              <a:t>Kontrolloi näyttöä</a:t>
            </a:r>
          </a:p>
          <a:p>
            <a:pPr lvl="1"/>
            <a:r>
              <a:rPr lang="fi-FI" dirty="0" smtClean="0"/>
              <a:t>Tärkeä esim. pelatessa, videoeditoinnissa </a:t>
            </a:r>
            <a:r>
              <a:rPr lang="fi-FI" dirty="0" err="1" smtClean="0"/>
              <a:t>tms</a:t>
            </a:r>
            <a:r>
              <a:rPr lang="fi-FI" dirty="0" smtClean="0"/>
              <a:t> rankassa käytössä</a:t>
            </a:r>
            <a:endParaRPr lang="fi-FI" dirty="0"/>
          </a:p>
          <a:p>
            <a:pPr lvl="1"/>
            <a:r>
              <a:rPr lang="fi-FI" dirty="0" smtClean="0"/>
              <a:t>”Peruskäytössä” kaikissa koneissa riittävä</a:t>
            </a:r>
          </a:p>
        </p:txBody>
      </p:sp>
    </p:spTree>
    <p:extLst>
      <p:ext uri="{BB962C8B-B14F-4D97-AF65-F5344CB8AC3E}">
        <p14:creationId xmlns:p14="http://schemas.microsoft.com/office/powerpoint/2010/main" val="413527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Tietokoneen rakenne (3)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Emolevy</a:t>
            </a:r>
          </a:p>
          <a:p>
            <a:pPr lvl="1"/>
            <a:r>
              <a:rPr lang="fi-FI" dirty="0" smtClean="0"/>
              <a:t>Yhdistää kaikki tietokoneen osat</a:t>
            </a:r>
          </a:p>
          <a:p>
            <a:pPr lvl="1"/>
            <a:r>
              <a:rPr lang="fi-FI" dirty="0" smtClean="0"/>
              <a:t>Joskus jokin osa integroituna ts. valmiina emolevyllä</a:t>
            </a:r>
          </a:p>
          <a:p>
            <a:r>
              <a:rPr lang="fi-FI" dirty="0" smtClean="0"/>
              <a:t>Muut laitteet</a:t>
            </a:r>
          </a:p>
          <a:p>
            <a:pPr lvl="1"/>
            <a:r>
              <a:rPr lang="fi-FI" dirty="0" smtClean="0"/>
              <a:t>Kotelo</a:t>
            </a:r>
          </a:p>
          <a:p>
            <a:pPr lvl="1"/>
            <a:r>
              <a:rPr lang="fi-FI" dirty="0" smtClean="0"/>
              <a:t>USB-väylään liitettävät, esim. muistitikut, </a:t>
            </a:r>
            <a:r>
              <a:rPr lang="fi-FI" dirty="0" err="1" smtClean="0"/>
              <a:t>näppis</a:t>
            </a:r>
            <a:r>
              <a:rPr lang="fi-FI" dirty="0" smtClean="0"/>
              <a:t>, hiiri, printterit </a:t>
            </a:r>
            <a:r>
              <a:rPr lang="fi-FI" dirty="0" err="1" smtClean="0"/>
              <a:t>jne</a:t>
            </a:r>
            <a:endParaRPr lang="fi-FI" dirty="0" smtClean="0"/>
          </a:p>
          <a:p>
            <a:pPr lvl="1"/>
            <a:r>
              <a:rPr lang="fi-FI" dirty="0" smtClean="0"/>
              <a:t>CD/</a:t>
            </a:r>
            <a:r>
              <a:rPr lang="fi-FI" dirty="0" err="1" smtClean="0"/>
              <a:t>DVD-asema</a:t>
            </a:r>
            <a:endParaRPr lang="fi-FI" dirty="0" smtClean="0"/>
          </a:p>
          <a:p>
            <a:pPr lvl="1"/>
            <a:r>
              <a:rPr lang="fi-FI" dirty="0" smtClean="0"/>
              <a:t>Virtalähde</a:t>
            </a:r>
          </a:p>
          <a:p>
            <a:pPr lvl="1"/>
            <a:r>
              <a:rPr lang="fi-FI" dirty="0" err="1" smtClean="0"/>
              <a:t>jne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1455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Materiaalia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6000" dirty="0" smtClean="0"/>
              <a:t>Tiny.cc/at1kirja </a:t>
            </a:r>
          </a:p>
          <a:p>
            <a:pPr marL="0" indent="0">
              <a:buNone/>
            </a:pPr>
            <a:r>
              <a:rPr lang="fi-FI" sz="6000" dirty="0" smtClean="0"/>
              <a:t>		</a:t>
            </a:r>
            <a:r>
              <a:rPr lang="fi-FI" sz="4000" dirty="0" smtClean="0"/>
              <a:t>-&gt; Tietotekniikan perusteet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2049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Tietokoneen historiaa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Erilaisia laskennan apuvälineitä</a:t>
            </a:r>
          </a:p>
          <a:p>
            <a:pPr lvl="1"/>
            <a:r>
              <a:rPr lang="fi-FI" dirty="0" smtClean="0"/>
              <a:t>Helmitaulu</a:t>
            </a:r>
          </a:p>
          <a:p>
            <a:pPr lvl="1"/>
            <a:r>
              <a:rPr lang="fi-FI" dirty="0" smtClean="0"/>
              <a:t>Laskutikku </a:t>
            </a:r>
          </a:p>
          <a:p>
            <a:pPr lvl="1"/>
            <a:r>
              <a:rPr lang="fi-FI" dirty="0" err="1" smtClean="0"/>
              <a:t>Jne</a:t>
            </a:r>
            <a:endParaRPr lang="fi-FI" dirty="0" smtClean="0"/>
          </a:p>
          <a:p>
            <a:r>
              <a:rPr lang="fi-FI" dirty="0" smtClean="0"/>
              <a:t>”Computer </a:t>
            </a:r>
            <a:r>
              <a:rPr lang="fi-FI" dirty="0" err="1" smtClean="0"/>
              <a:t>women</a:t>
            </a:r>
            <a:r>
              <a:rPr lang="fi-FI" dirty="0" smtClean="0"/>
              <a:t>”</a:t>
            </a:r>
          </a:p>
          <a:p>
            <a:r>
              <a:rPr lang="fi-FI" dirty="0" smtClean="0"/>
              <a:t>Noin 1940-luvulla ensimmäiset elektroniset tietokoneet</a:t>
            </a:r>
          </a:p>
          <a:p>
            <a:pPr lvl="1"/>
            <a:r>
              <a:rPr lang="fi-FI" dirty="0" smtClean="0"/>
              <a:t>Käytettiin mm. ydinpommin kehityksessä fysiikan</a:t>
            </a:r>
            <a:br>
              <a:rPr lang="fi-FI" dirty="0" smtClean="0"/>
            </a:br>
            <a:r>
              <a:rPr lang="fi-FI" dirty="0" smtClean="0"/>
              <a:t>laskuissa</a:t>
            </a:r>
            <a:endParaRPr lang="fi-FI" dirty="0"/>
          </a:p>
          <a:p>
            <a:pPr lvl="1"/>
            <a:r>
              <a:rPr lang="fi-FI" dirty="0" smtClean="0"/>
              <a:t>Isoja, huoneen kokoisia</a:t>
            </a:r>
          </a:p>
        </p:txBody>
      </p:sp>
      <p:pic>
        <p:nvPicPr>
          <p:cNvPr id="1026" name="Picture 2" descr="https://upload.wikimedia.org/wikipedia/commons/a/af/Abacus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91" y="1388221"/>
            <a:ext cx="2239261" cy="131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4/4e/Eniac.jpg/300px-Eni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3" y="3576342"/>
            <a:ext cx="4298859" cy="32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theatlantic.com/assets/media/img/posts/computer_wid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95" y="-13528"/>
            <a:ext cx="4786494" cy="35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lness.gnomio.com/pluginfile.php/209/mod_resource/content/1/On-line%20Resources/C%20Systems%20Int2/images/pic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1448446"/>
            <a:ext cx="10062754" cy="54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Keskustietokone (n. 1960)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98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Mikrotietokone (n. 1980-luku)</a:t>
            </a:r>
            <a:endParaRPr lang="fi-FI" dirty="0"/>
          </a:p>
        </p:txBody>
      </p:sp>
      <p:pic>
        <p:nvPicPr>
          <p:cNvPr id="3076" name="Picture 4" descr="https://assets.catawiki.nl/assets/2017/7/22/7/c/6/7c692e0e-f36f-43ae-b9c8-9257dd855a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47" y="1446303"/>
            <a:ext cx="6067153" cy="45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omputinghistory.org.uk/userdata/images/large/91/1/product-79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6124847" cy="51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i.pinimg.com/originals/68/40/e2/6840e2e029f266b1268e5232bf2128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76" y="1270000"/>
            <a:ext cx="3661955" cy="22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1990-luku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7334" y="1807892"/>
            <a:ext cx="8596668" cy="3880773"/>
          </a:xfrm>
        </p:spPr>
        <p:txBody>
          <a:bodyPr/>
          <a:lstStyle/>
          <a:p>
            <a:r>
              <a:rPr lang="fi-FI" dirty="0" smtClean="0"/>
              <a:t>Internet yleistyi 1993 alkaen</a:t>
            </a:r>
          </a:p>
          <a:p>
            <a:endParaRPr lang="fi-FI" dirty="0" smtClean="0"/>
          </a:p>
          <a:p>
            <a:r>
              <a:rPr lang="fi-FI" dirty="0" smtClean="0"/>
              <a:t>Kotitietokoneet </a:t>
            </a:r>
            <a:r>
              <a:rPr lang="fi-FI" dirty="0" smtClean="0"/>
              <a:t>yleistyivät</a:t>
            </a:r>
          </a:p>
          <a:p>
            <a:endParaRPr lang="fi-FI" dirty="0" smtClean="0"/>
          </a:p>
          <a:p>
            <a:r>
              <a:rPr lang="fi-FI" dirty="0" smtClean="0"/>
              <a:t>Peruskännykät </a:t>
            </a:r>
          </a:p>
          <a:p>
            <a:endParaRPr lang="fi-FI" dirty="0" smtClean="0"/>
          </a:p>
          <a:p>
            <a:r>
              <a:rPr lang="fi-FI" dirty="0" smtClean="0"/>
              <a:t>Windows 95 (v. 1995)</a:t>
            </a:r>
          </a:p>
          <a:p>
            <a:endParaRPr lang="fi-FI" dirty="0" smtClean="0"/>
          </a:p>
          <a:p>
            <a:r>
              <a:rPr lang="fi-FI" dirty="0" smtClean="0"/>
              <a:t>Tietokonegrafiikka</a:t>
            </a:r>
            <a:br>
              <a:rPr lang="fi-FI" dirty="0" smtClean="0"/>
            </a:br>
            <a:r>
              <a:rPr lang="fi-FI" dirty="0" smtClean="0"/>
              <a:t>parani</a:t>
            </a:r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4098" name="Picture 2" descr="https://media.wired.com/photos/59344b215321273fc0f91cd1/2:1/w_2500,c_limit/mos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0"/>
            <a:ext cx="5238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thumb/5/58/Nokia_5110.jpg/250px-Nokia_51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54" y="2647824"/>
            <a:ext cx="1109075" cy="23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9/94/FreeDOS_Beta_9_pre-release5_%28command_line_interface%29_on_Bochs_sshot20040912.png/340px-FreeDOS_Beta_9_pre-release5_%28command_line_interface%29_on_Bochs_sshot200409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59" y="2647824"/>
            <a:ext cx="3238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uvahaun tulos haulle windows 9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82" y="3685451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uvahaun tulos haulle 1998 computer ga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1" y="4476498"/>
            <a:ext cx="3156008" cy="23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cdn2.digitaltrends.com/image/original-iphone-first-gen-review-1-640x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30" y="3890456"/>
            <a:ext cx="3827858" cy="2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2000-luku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Kannettavat tietokoneet yleistyvät</a:t>
            </a:r>
          </a:p>
          <a:p>
            <a:endParaRPr lang="fi-FI" dirty="0"/>
          </a:p>
          <a:p>
            <a:r>
              <a:rPr lang="fi-FI" dirty="0" smtClean="0"/>
              <a:t>Tietokone ja internet </a:t>
            </a:r>
            <a:r>
              <a:rPr lang="fi-FI" dirty="0" smtClean="0"/>
              <a:t>joka kotiin</a:t>
            </a:r>
          </a:p>
          <a:p>
            <a:endParaRPr lang="fi-FI" dirty="0"/>
          </a:p>
          <a:p>
            <a:r>
              <a:rPr lang="fi-FI" dirty="0" smtClean="0"/>
              <a:t>Älypuhelimet</a:t>
            </a:r>
          </a:p>
          <a:p>
            <a:endParaRPr lang="fi-FI" dirty="0"/>
          </a:p>
          <a:p>
            <a:r>
              <a:rPr lang="fi-FI" dirty="0" smtClean="0"/>
              <a:t>Sosiaalinen</a:t>
            </a:r>
            <a:br>
              <a:rPr lang="fi-FI" dirty="0" smtClean="0"/>
            </a:br>
            <a:r>
              <a:rPr lang="fi-FI" dirty="0" smtClean="0"/>
              <a:t>media</a:t>
            </a:r>
            <a:endParaRPr lang="fi-FI" dirty="0"/>
          </a:p>
        </p:txBody>
      </p:sp>
      <p:pic>
        <p:nvPicPr>
          <p:cNvPr id="5124" name="Picture 4" descr="http://www.pixelbeat.org/systems/toshiba/satellite_1410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2" y="326518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Kuvahaun tulos haulle old 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0" y="2585531"/>
            <a:ext cx="2857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Kuvahaun tulos haulle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19" y="2491076"/>
            <a:ext cx="6100808" cy="40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2010-luku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Dronet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Internet of </a:t>
            </a:r>
            <a:r>
              <a:rPr lang="fi-FI" dirty="0" err="1" smtClean="0"/>
              <a:t>Things</a:t>
            </a:r>
            <a:r>
              <a:rPr lang="fi-FI" dirty="0" smtClean="0"/>
              <a:t> (kaikki nettiin)</a:t>
            </a:r>
          </a:p>
          <a:p>
            <a:endParaRPr lang="fi-FI" dirty="0"/>
          </a:p>
          <a:p>
            <a:r>
              <a:rPr lang="fi-FI" dirty="0" smtClean="0"/>
              <a:t>Robotit</a:t>
            </a:r>
          </a:p>
          <a:p>
            <a:endParaRPr lang="fi-FI" dirty="0"/>
          </a:p>
          <a:p>
            <a:r>
              <a:rPr lang="fi-FI" dirty="0" smtClean="0"/>
              <a:t>….</a:t>
            </a:r>
            <a:endParaRPr lang="fi-FI" dirty="0"/>
          </a:p>
        </p:txBody>
      </p:sp>
      <p:pic>
        <p:nvPicPr>
          <p:cNvPr id="6146" name="Picture 2" descr="https://gloimg.gbtcdn.com/soa/gb/pdm-product-pic/Electronic/2018/08/06/goods_img_big-v1/20180806113411_98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40" y="70939"/>
            <a:ext cx="2398122" cy="23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uvahaun tulos haulle internet of thin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00" y="0"/>
            <a:ext cx="5672900" cy="25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uvahaun tulos haulle Ã¤ly-t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6" y="2554515"/>
            <a:ext cx="5537387" cy="36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36766"/>
          </a:xfrm>
        </p:spPr>
        <p:txBody>
          <a:bodyPr/>
          <a:lstStyle/>
          <a:p>
            <a:r>
              <a:rPr lang="fi-FI" dirty="0" smtClean="0"/>
              <a:t>Tietokoneen rakenne (1)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Prosessori</a:t>
            </a:r>
          </a:p>
          <a:p>
            <a:pPr lvl="1"/>
            <a:r>
              <a:rPr lang="fi-FI" dirty="0" smtClean="0"/>
              <a:t>Suorittaa laskutoimitukset. Nopeus nykyään yleensä gigahertseissä (GHz) eli montako miljardia operaatiota sekunnissa</a:t>
            </a:r>
          </a:p>
          <a:p>
            <a:pPr lvl="1"/>
            <a:r>
              <a:rPr lang="fi-FI" dirty="0" smtClean="0"/>
              <a:t>GHz-lukemaa parempi vertailukohta esimerkiksi jokin nopeustesti (</a:t>
            </a:r>
            <a:r>
              <a:rPr lang="fi-FI" dirty="0" smtClean="0">
                <a:hlinkClick r:id="rId2"/>
              </a:rPr>
              <a:t>www.cpubenchmark.net</a:t>
            </a:r>
            <a:r>
              <a:rPr lang="fi-FI" dirty="0" smtClean="0"/>
              <a:t>)</a:t>
            </a:r>
          </a:p>
          <a:p>
            <a:r>
              <a:rPr lang="fi-FI" dirty="0" smtClean="0"/>
              <a:t>RAM-muisti (</a:t>
            </a:r>
            <a:r>
              <a:rPr lang="fi-FI" dirty="0" err="1" smtClean="0"/>
              <a:t>Random</a:t>
            </a:r>
            <a:r>
              <a:rPr lang="fi-FI" dirty="0" smtClean="0"/>
              <a:t> Access Memory)</a:t>
            </a:r>
          </a:p>
          <a:p>
            <a:pPr lvl="1"/>
            <a:r>
              <a:rPr lang="fi-FI" dirty="0" smtClean="0"/>
              <a:t>Nykyään yleensä useita gigatavuja (Gt)</a:t>
            </a:r>
          </a:p>
          <a:p>
            <a:pPr lvl="1"/>
            <a:r>
              <a:rPr lang="fi-FI" dirty="0" smtClean="0"/>
              <a:t>Nopeaa käyttömuistia, jota tarvitaan ohjelmien ja käyttöjärjestelmän käyttämiseen</a:t>
            </a:r>
          </a:p>
          <a:p>
            <a:pPr lvl="1"/>
            <a:r>
              <a:rPr lang="fi-FI" dirty="0" smtClean="0"/>
              <a:t>Tyhjenee kun kone sammutetaan</a:t>
            </a:r>
          </a:p>
        </p:txBody>
      </p:sp>
    </p:spTree>
    <p:extLst>
      <p:ext uri="{BB962C8B-B14F-4D97-AF65-F5344CB8AC3E}">
        <p14:creationId xmlns:p14="http://schemas.microsoft.com/office/powerpoint/2010/main" val="3662487216"/>
      </p:ext>
    </p:extLst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Pin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in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236</Words>
  <Application>Microsoft Office PowerPoint</Application>
  <PresentationFormat>Laajakuva</PresentationFormat>
  <Paragraphs>69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Pinta</vt:lpstr>
      <vt:lpstr>AT01 – Tietokoneen historia ja rakenne</vt:lpstr>
      <vt:lpstr>Materiaalia</vt:lpstr>
      <vt:lpstr>Tietokoneen historiaa</vt:lpstr>
      <vt:lpstr>Keskustietokone (n. 1960)</vt:lpstr>
      <vt:lpstr>Mikrotietokone (n. 1980-luku)</vt:lpstr>
      <vt:lpstr>1990-luku</vt:lpstr>
      <vt:lpstr>2000-luku</vt:lpstr>
      <vt:lpstr>2010-luku</vt:lpstr>
      <vt:lpstr>Tietokoneen rakenne (1)</vt:lpstr>
      <vt:lpstr>Tietokoneen rakenne (2)</vt:lpstr>
      <vt:lpstr>Tietokoneen rakenne (3)</vt:lpstr>
    </vt:vector>
  </TitlesOfParts>
  <Company>Hyvinkõõn kaupunki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AT01 – Tietokoneen rakenne ja toiminta</dc:title>
  <dc:creator>Ojala Panu</dc:creator>
  <cp:lastModifiedBy>Ojala Panu</cp:lastModifiedBy>
  <cp:revision>6</cp:revision>
  <dcterms:created xsi:type="dcterms:W3CDTF">2019-02-04T12:01:47Z</dcterms:created>
  <dcterms:modified xsi:type="dcterms:W3CDTF">2019-02-04T12:51:01Z</dcterms:modified>
</cp:coreProperties>
</file>