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6" r:id="rId9"/>
    <p:sldId id="265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90858-23A5-431C-ABB7-0D4CAAA4A59E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</dgm:pt>
    <dgm:pt modelId="{38E6A09A-0DD4-4576-9AC5-821427CCF8BE}">
      <dgm:prSet/>
      <dgm:spPr/>
      <dgm:t>
        <a:bodyPr/>
        <a:lstStyle/>
        <a:p>
          <a:r>
            <a:rPr lang="pt-BR"/>
            <a:t>DTI</a:t>
          </a:r>
        </a:p>
      </dgm:t>
    </dgm:pt>
    <dgm:pt modelId="{0C3C40E6-46C2-42ED-88D8-0B3AAA7A1AFC}" type="parTrans" cxnId="{B60AA56D-9DDA-46A8-BDBF-867FA48BD77E}">
      <dgm:prSet/>
      <dgm:spPr/>
      <dgm:t>
        <a:bodyPr/>
        <a:lstStyle/>
        <a:p>
          <a:endParaRPr lang="pt-BR"/>
        </a:p>
      </dgm:t>
    </dgm:pt>
    <dgm:pt modelId="{D78032D6-9E5A-4EFD-9037-11966B3E14EC}" type="sibTrans" cxnId="{B60AA56D-9DDA-46A8-BDBF-867FA48BD77E}">
      <dgm:prSet/>
      <dgm:spPr/>
      <dgm:t>
        <a:bodyPr/>
        <a:lstStyle/>
        <a:p>
          <a:endParaRPr lang="pt-BR"/>
        </a:p>
      </dgm:t>
    </dgm:pt>
    <dgm:pt modelId="{F4C281F7-2465-4F8E-A5AA-BA85456AC2C2}">
      <dgm:prSet/>
      <dgm:spPr/>
      <dgm:t>
        <a:bodyPr/>
        <a:lstStyle/>
        <a:p>
          <a:r>
            <a:rPr lang="pt-BR"/>
            <a:t>Devs</a:t>
          </a:r>
        </a:p>
      </dgm:t>
    </dgm:pt>
    <dgm:pt modelId="{C2FF2471-4225-4B5F-9E31-F2B099977A75}" type="parTrans" cxnId="{857D8A85-A562-4396-A4A7-85AE3021AD10}">
      <dgm:prSet/>
      <dgm:spPr/>
      <dgm:t>
        <a:bodyPr/>
        <a:lstStyle/>
        <a:p>
          <a:endParaRPr lang="pt-BR"/>
        </a:p>
      </dgm:t>
    </dgm:pt>
    <dgm:pt modelId="{74113AA4-2FB7-49A9-A328-2ADEFDCD1299}" type="sibTrans" cxnId="{857D8A85-A562-4396-A4A7-85AE3021AD10}">
      <dgm:prSet/>
      <dgm:spPr/>
      <dgm:t>
        <a:bodyPr/>
        <a:lstStyle/>
        <a:p>
          <a:endParaRPr lang="pt-BR"/>
        </a:p>
      </dgm:t>
    </dgm:pt>
    <dgm:pt modelId="{61D0A980-1439-4BF9-BDAB-F8F57F6DE3A9}">
      <dgm:prSet/>
      <dgm:spPr/>
      <dgm:t>
        <a:bodyPr/>
        <a:lstStyle/>
        <a:p>
          <a:r>
            <a:rPr lang="pt-BR"/>
            <a:t>Eugenio</a:t>
          </a:r>
        </a:p>
      </dgm:t>
    </dgm:pt>
    <dgm:pt modelId="{A5518021-5E6E-475F-BB31-AF3423017E1D}" type="sibTrans" cxnId="{5B9212B3-E7C6-40D3-8A7D-99D379274E20}">
      <dgm:prSet/>
      <dgm:spPr/>
      <dgm:t>
        <a:bodyPr/>
        <a:lstStyle/>
        <a:p>
          <a:endParaRPr lang="pt-BR"/>
        </a:p>
      </dgm:t>
    </dgm:pt>
    <dgm:pt modelId="{51AD9896-629C-4C81-AA8A-FEF9CB40B311}" type="parTrans" cxnId="{5B9212B3-E7C6-40D3-8A7D-99D379274E20}">
      <dgm:prSet/>
      <dgm:spPr/>
      <dgm:t>
        <a:bodyPr/>
        <a:lstStyle/>
        <a:p>
          <a:endParaRPr lang="pt-BR"/>
        </a:p>
      </dgm:t>
    </dgm:pt>
    <dgm:pt modelId="{20B77DBF-AAE2-4A60-9FAF-02D620FDC48B}">
      <dgm:prSet/>
      <dgm:spPr/>
      <dgm:t>
        <a:bodyPr/>
        <a:lstStyle/>
        <a:p>
          <a:r>
            <a:rPr lang="pt-BR"/>
            <a:t>Lorenzo</a:t>
          </a:r>
        </a:p>
      </dgm:t>
    </dgm:pt>
    <dgm:pt modelId="{A890D14C-CCFB-492C-B091-73D1D085C2EB}" type="parTrans" cxnId="{0A51F9EF-47D6-4214-A322-AF9BD3277C99}">
      <dgm:prSet/>
      <dgm:spPr/>
      <dgm:t>
        <a:bodyPr/>
        <a:lstStyle/>
        <a:p>
          <a:endParaRPr lang="pt-BR"/>
        </a:p>
      </dgm:t>
    </dgm:pt>
    <dgm:pt modelId="{6D5ACFB8-D9F6-4DCA-A04C-77F574A3F03C}" type="sibTrans" cxnId="{0A51F9EF-47D6-4214-A322-AF9BD3277C99}">
      <dgm:prSet/>
      <dgm:spPr/>
      <dgm:t>
        <a:bodyPr/>
        <a:lstStyle/>
        <a:p>
          <a:endParaRPr lang="pt-BR"/>
        </a:p>
      </dgm:t>
    </dgm:pt>
    <dgm:pt modelId="{244E540B-07D3-417F-88FA-E31EF6AF044E}" type="pres">
      <dgm:prSet presAssocID="{04490858-23A5-431C-ABB7-0D4CAAA4A5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138658-B255-4482-B71A-C09E531DE2B2}" type="pres">
      <dgm:prSet presAssocID="{38E6A09A-0DD4-4576-9AC5-821427CCF8BE}" presName="hierRoot1" presStyleCnt="0">
        <dgm:presLayoutVars>
          <dgm:hierBranch/>
        </dgm:presLayoutVars>
      </dgm:prSet>
      <dgm:spPr/>
    </dgm:pt>
    <dgm:pt modelId="{11EED957-658A-4149-A2A4-2DD91DD852DE}" type="pres">
      <dgm:prSet presAssocID="{38E6A09A-0DD4-4576-9AC5-821427CCF8BE}" presName="rootComposite1" presStyleCnt="0"/>
      <dgm:spPr/>
    </dgm:pt>
    <dgm:pt modelId="{CE576B96-3D05-4312-A5AF-DB5EF995289B}" type="pres">
      <dgm:prSet presAssocID="{38E6A09A-0DD4-4576-9AC5-821427CCF8BE}" presName="rootText1" presStyleLbl="node0" presStyleIdx="0" presStyleCnt="1">
        <dgm:presLayoutVars>
          <dgm:chPref val="3"/>
        </dgm:presLayoutVars>
      </dgm:prSet>
      <dgm:spPr/>
    </dgm:pt>
    <dgm:pt modelId="{041EAC56-BD21-4F3C-8E91-CAA3B4C1CCEF}" type="pres">
      <dgm:prSet presAssocID="{38E6A09A-0DD4-4576-9AC5-821427CCF8BE}" presName="rootConnector1" presStyleLbl="node1" presStyleIdx="0" presStyleCnt="0"/>
      <dgm:spPr/>
    </dgm:pt>
    <dgm:pt modelId="{E0A0B968-66E4-4E2A-8949-241F03507D31}" type="pres">
      <dgm:prSet presAssocID="{38E6A09A-0DD4-4576-9AC5-821427CCF8BE}" presName="hierChild2" presStyleCnt="0"/>
      <dgm:spPr/>
    </dgm:pt>
    <dgm:pt modelId="{7AD0D9DA-8C11-43C8-80BE-FEAE87E9F790}" type="pres">
      <dgm:prSet presAssocID="{C2FF2471-4225-4B5F-9E31-F2B099977A75}" presName="Name35" presStyleLbl="parChTrans1D2" presStyleIdx="0" presStyleCnt="1"/>
      <dgm:spPr/>
    </dgm:pt>
    <dgm:pt modelId="{4DE239F8-D2F3-4E91-BC97-4F894DB4DE7E}" type="pres">
      <dgm:prSet presAssocID="{F4C281F7-2465-4F8E-A5AA-BA85456AC2C2}" presName="hierRoot2" presStyleCnt="0">
        <dgm:presLayoutVars>
          <dgm:hierBranch/>
        </dgm:presLayoutVars>
      </dgm:prSet>
      <dgm:spPr/>
    </dgm:pt>
    <dgm:pt modelId="{547E757F-49A5-4386-B9F5-829AF6194B74}" type="pres">
      <dgm:prSet presAssocID="{F4C281F7-2465-4F8E-A5AA-BA85456AC2C2}" presName="rootComposite" presStyleCnt="0"/>
      <dgm:spPr/>
    </dgm:pt>
    <dgm:pt modelId="{9033C6D3-5BBD-4A9E-BAA2-8D66EF1B09BD}" type="pres">
      <dgm:prSet presAssocID="{F4C281F7-2465-4F8E-A5AA-BA85456AC2C2}" presName="rootText" presStyleLbl="node2" presStyleIdx="0" presStyleCnt="1">
        <dgm:presLayoutVars>
          <dgm:chPref val="3"/>
        </dgm:presLayoutVars>
      </dgm:prSet>
      <dgm:spPr/>
    </dgm:pt>
    <dgm:pt modelId="{15D6A82A-EECA-444D-853A-62843535800F}" type="pres">
      <dgm:prSet presAssocID="{F4C281F7-2465-4F8E-A5AA-BA85456AC2C2}" presName="rootConnector" presStyleLbl="node2" presStyleIdx="0" presStyleCnt="1"/>
      <dgm:spPr/>
    </dgm:pt>
    <dgm:pt modelId="{3A201A30-4E9B-44A2-8AE7-231CB7BC36FC}" type="pres">
      <dgm:prSet presAssocID="{F4C281F7-2465-4F8E-A5AA-BA85456AC2C2}" presName="hierChild4" presStyleCnt="0"/>
      <dgm:spPr/>
    </dgm:pt>
    <dgm:pt modelId="{588C3233-8842-477B-9D25-0FB243F52B57}" type="pres">
      <dgm:prSet presAssocID="{51AD9896-629C-4C81-AA8A-FEF9CB40B311}" presName="Name35" presStyleLbl="parChTrans1D3" presStyleIdx="0" presStyleCnt="2"/>
      <dgm:spPr/>
    </dgm:pt>
    <dgm:pt modelId="{1577ED3D-7537-487F-A8FC-E3B4987C5DAD}" type="pres">
      <dgm:prSet presAssocID="{61D0A980-1439-4BF9-BDAB-F8F57F6DE3A9}" presName="hierRoot2" presStyleCnt="0">
        <dgm:presLayoutVars>
          <dgm:hierBranch/>
        </dgm:presLayoutVars>
      </dgm:prSet>
      <dgm:spPr/>
    </dgm:pt>
    <dgm:pt modelId="{F8A74B99-B329-4B78-B931-2AF2E23FEC57}" type="pres">
      <dgm:prSet presAssocID="{61D0A980-1439-4BF9-BDAB-F8F57F6DE3A9}" presName="rootComposite" presStyleCnt="0"/>
      <dgm:spPr/>
    </dgm:pt>
    <dgm:pt modelId="{B851E9EB-B000-4ED1-97DD-E12475ED0BBC}" type="pres">
      <dgm:prSet presAssocID="{61D0A980-1439-4BF9-BDAB-F8F57F6DE3A9}" presName="rootText" presStyleLbl="node3" presStyleIdx="0" presStyleCnt="2">
        <dgm:presLayoutVars>
          <dgm:chPref val="3"/>
        </dgm:presLayoutVars>
      </dgm:prSet>
      <dgm:spPr/>
    </dgm:pt>
    <dgm:pt modelId="{25C891DA-B427-498C-9F01-F0C0482D39A9}" type="pres">
      <dgm:prSet presAssocID="{61D0A980-1439-4BF9-BDAB-F8F57F6DE3A9}" presName="rootConnector" presStyleLbl="node3" presStyleIdx="0" presStyleCnt="2"/>
      <dgm:spPr/>
    </dgm:pt>
    <dgm:pt modelId="{A323C355-EBA2-4EF1-9EF2-3CA35F9E1CD2}" type="pres">
      <dgm:prSet presAssocID="{61D0A980-1439-4BF9-BDAB-F8F57F6DE3A9}" presName="hierChild4" presStyleCnt="0"/>
      <dgm:spPr/>
    </dgm:pt>
    <dgm:pt modelId="{17763965-A42A-48F1-831D-C8649DA9D112}" type="pres">
      <dgm:prSet presAssocID="{61D0A980-1439-4BF9-BDAB-F8F57F6DE3A9}" presName="hierChild5" presStyleCnt="0"/>
      <dgm:spPr/>
    </dgm:pt>
    <dgm:pt modelId="{E0D7FACD-3A5B-42E6-B3AE-2170E07D7E1C}" type="pres">
      <dgm:prSet presAssocID="{A890D14C-CCFB-492C-B091-73D1D085C2EB}" presName="Name35" presStyleLbl="parChTrans1D3" presStyleIdx="1" presStyleCnt="2"/>
      <dgm:spPr/>
    </dgm:pt>
    <dgm:pt modelId="{1A0FD7E9-42C2-45E8-94D7-8F323330F99B}" type="pres">
      <dgm:prSet presAssocID="{20B77DBF-AAE2-4A60-9FAF-02D620FDC48B}" presName="hierRoot2" presStyleCnt="0">
        <dgm:presLayoutVars>
          <dgm:hierBranch val="init"/>
        </dgm:presLayoutVars>
      </dgm:prSet>
      <dgm:spPr/>
    </dgm:pt>
    <dgm:pt modelId="{9C0FD76E-DA9A-4AB9-A5E0-84065230A1D9}" type="pres">
      <dgm:prSet presAssocID="{20B77DBF-AAE2-4A60-9FAF-02D620FDC48B}" presName="rootComposite" presStyleCnt="0"/>
      <dgm:spPr/>
    </dgm:pt>
    <dgm:pt modelId="{43BB0610-FF4D-466F-9CFC-EF60756E9C0C}" type="pres">
      <dgm:prSet presAssocID="{20B77DBF-AAE2-4A60-9FAF-02D620FDC48B}" presName="rootText" presStyleLbl="node3" presStyleIdx="1" presStyleCnt="2">
        <dgm:presLayoutVars>
          <dgm:chPref val="3"/>
        </dgm:presLayoutVars>
      </dgm:prSet>
      <dgm:spPr/>
    </dgm:pt>
    <dgm:pt modelId="{A40A9450-B636-44B2-A901-2BCD0A9E1F2A}" type="pres">
      <dgm:prSet presAssocID="{20B77DBF-AAE2-4A60-9FAF-02D620FDC48B}" presName="rootConnector" presStyleLbl="node3" presStyleIdx="1" presStyleCnt="2"/>
      <dgm:spPr/>
    </dgm:pt>
    <dgm:pt modelId="{23B0427C-B806-4ED7-9D6B-331146B5190F}" type="pres">
      <dgm:prSet presAssocID="{20B77DBF-AAE2-4A60-9FAF-02D620FDC48B}" presName="hierChild4" presStyleCnt="0"/>
      <dgm:spPr/>
    </dgm:pt>
    <dgm:pt modelId="{02066638-4C44-4FC3-B43E-B9175BE0246C}" type="pres">
      <dgm:prSet presAssocID="{20B77DBF-AAE2-4A60-9FAF-02D620FDC48B}" presName="hierChild5" presStyleCnt="0"/>
      <dgm:spPr/>
    </dgm:pt>
    <dgm:pt modelId="{182CC7EA-85B8-43AD-9E96-2BDAAE1414CA}" type="pres">
      <dgm:prSet presAssocID="{F4C281F7-2465-4F8E-A5AA-BA85456AC2C2}" presName="hierChild5" presStyleCnt="0"/>
      <dgm:spPr/>
    </dgm:pt>
    <dgm:pt modelId="{619DAE12-E3D2-4987-8755-AF29CA892398}" type="pres">
      <dgm:prSet presAssocID="{38E6A09A-0DD4-4576-9AC5-821427CCF8BE}" presName="hierChild3" presStyleCnt="0"/>
      <dgm:spPr/>
    </dgm:pt>
  </dgm:ptLst>
  <dgm:cxnLst>
    <dgm:cxn modelId="{3594E22C-2EDF-41C6-87B7-5FBA0B92D534}" type="presOf" srcId="{20B77DBF-AAE2-4A60-9FAF-02D620FDC48B}" destId="{A40A9450-B636-44B2-A901-2BCD0A9E1F2A}" srcOrd="1" destOrd="0" presId="urn:microsoft.com/office/officeart/2005/8/layout/orgChart1"/>
    <dgm:cxn modelId="{355CB860-D68E-B643-A1E0-4E9EA4DB8760}" type="presOf" srcId="{04490858-23A5-431C-ABB7-0D4CAAA4A59E}" destId="{244E540B-07D3-417F-88FA-E31EF6AF044E}" srcOrd="0" destOrd="0" presId="urn:microsoft.com/office/officeart/2005/8/layout/orgChart1"/>
    <dgm:cxn modelId="{F7A2696D-2C92-483F-AC1E-2ED855D8A29B}" type="presOf" srcId="{51AD9896-629C-4C81-AA8A-FEF9CB40B311}" destId="{588C3233-8842-477B-9D25-0FB243F52B57}" srcOrd="0" destOrd="0" presId="urn:microsoft.com/office/officeart/2005/8/layout/orgChart1"/>
    <dgm:cxn modelId="{B60AA56D-9DDA-46A8-BDBF-867FA48BD77E}" srcId="{04490858-23A5-431C-ABB7-0D4CAAA4A59E}" destId="{38E6A09A-0DD4-4576-9AC5-821427CCF8BE}" srcOrd="0" destOrd="0" parTransId="{0C3C40E6-46C2-42ED-88D8-0B3AAA7A1AFC}" sibTransId="{D78032D6-9E5A-4EFD-9037-11966B3E14EC}"/>
    <dgm:cxn modelId="{1AA2EC56-A2DA-F743-89DD-E30DF8C5EEC8}" type="presOf" srcId="{38E6A09A-0DD4-4576-9AC5-821427CCF8BE}" destId="{CE576B96-3D05-4312-A5AF-DB5EF995289B}" srcOrd="0" destOrd="0" presId="urn:microsoft.com/office/officeart/2005/8/layout/orgChart1"/>
    <dgm:cxn modelId="{A8137B82-034B-1E40-80D0-1E327C76E95F}" type="presOf" srcId="{F4C281F7-2465-4F8E-A5AA-BA85456AC2C2}" destId="{9033C6D3-5BBD-4A9E-BAA2-8D66EF1B09BD}" srcOrd="0" destOrd="0" presId="urn:microsoft.com/office/officeart/2005/8/layout/orgChart1"/>
    <dgm:cxn modelId="{857D8A85-A562-4396-A4A7-85AE3021AD10}" srcId="{38E6A09A-0DD4-4576-9AC5-821427CCF8BE}" destId="{F4C281F7-2465-4F8E-A5AA-BA85456AC2C2}" srcOrd="0" destOrd="0" parTransId="{C2FF2471-4225-4B5F-9E31-F2B099977A75}" sibTransId="{74113AA4-2FB7-49A9-A328-2ADEFDCD1299}"/>
    <dgm:cxn modelId="{C62EA385-EC59-498F-B0C0-CE184A91C6C6}" type="presOf" srcId="{61D0A980-1439-4BF9-BDAB-F8F57F6DE3A9}" destId="{B851E9EB-B000-4ED1-97DD-E12475ED0BBC}" srcOrd="0" destOrd="0" presId="urn:microsoft.com/office/officeart/2005/8/layout/orgChart1"/>
    <dgm:cxn modelId="{7FF9AA87-8FDD-47CD-BFA4-C9F40D34BCBB}" type="presOf" srcId="{20B77DBF-AAE2-4A60-9FAF-02D620FDC48B}" destId="{43BB0610-FF4D-466F-9CFC-EF60756E9C0C}" srcOrd="0" destOrd="0" presId="urn:microsoft.com/office/officeart/2005/8/layout/orgChart1"/>
    <dgm:cxn modelId="{D010928D-85C7-9B43-B6DB-D03238C371D6}" type="presOf" srcId="{C2FF2471-4225-4B5F-9E31-F2B099977A75}" destId="{7AD0D9DA-8C11-43C8-80BE-FEAE87E9F790}" srcOrd="0" destOrd="0" presId="urn:microsoft.com/office/officeart/2005/8/layout/orgChart1"/>
    <dgm:cxn modelId="{354E2791-1155-4511-8686-52B7D7A52D0F}" type="presOf" srcId="{61D0A980-1439-4BF9-BDAB-F8F57F6DE3A9}" destId="{25C891DA-B427-498C-9F01-F0C0482D39A9}" srcOrd="1" destOrd="0" presId="urn:microsoft.com/office/officeart/2005/8/layout/orgChart1"/>
    <dgm:cxn modelId="{66E9669D-48E8-7744-99AE-378A93796AA0}" type="presOf" srcId="{38E6A09A-0DD4-4576-9AC5-821427CCF8BE}" destId="{041EAC56-BD21-4F3C-8E91-CAA3B4C1CCEF}" srcOrd="1" destOrd="0" presId="urn:microsoft.com/office/officeart/2005/8/layout/orgChart1"/>
    <dgm:cxn modelId="{59005FAF-A4B7-45DD-A5A6-E89C97E05F3C}" type="presOf" srcId="{A890D14C-CCFB-492C-B091-73D1D085C2EB}" destId="{E0D7FACD-3A5B-42E6-B3AE-2170E07D7E1C}" srcOrd="0" destOrd="0" presId="urn:microsoft.com/office/officeart/2005/8/layout/orgChart1"/>
    <dgm:cxn modelId="{5B9212B3-E7C6-40D3-8A7D-99D379274E20}" srcId="{F4C281F7-2465-4F8E-A5AA-BA85456AC2C2}" destId="{61D0A980-1439-4BF9-BDAB-F8F57F6DE3A9}" srcOrd="0" destOrd="0" parTransId="{51AD9896-629C-4C81-AA8A-FEF9CB40B311}" sibTransId="{A5518021-5E6E-475F-BB31-AF3423017E1D}"/>
    <dgm:cxn modelId="{0A51F9EF-47D6-4214-A322-AF9BD3277C99}" srcId="{F4C281F7-2465-4F8E-A5AA-BA85456AC2C2}" destId="{20B77DBF-AAE2-4A60-9FAF-02D620FDC48B}" srcOrd="1" destOrd="0" parTransId="{A890D14C-CCFB-492C-B091-73D1D085C2EB}" sibTransId="{6D5ACFB8-D9F6-4DCA-A04C-77F574A3F03C}"/>
    <dgm:cxn modelId="{D12C51FC-3798-E54B-8997-5B6A05FEA7B4}" type="presOf" srcId="{F4C281F7-2465-4F8E-A5AA-BA85456AC2C2}" destId="{15D6A82A-EECA-444D-853A-62843535800F}" srcOrd="1" destOrd="0" presId="urn:microsoft.com/office/officeart/2005/8/layout/orgChart1"/>
    <dgm:cxn modelId="{FA9D900B-E664-0540-860D-6ADC3F8D1CC6}" type="presParOf" srcId="{244E540B-07D3-417F-88FA-E31EF6AF044E}" destId="{9F138658-B255-4482-B71A-C09E531DE2B2}" srcOrd="0" destOrd="0" presId="urn:microsoft.com/office/officeart/2005/8/layout/orgChart1"/>
    <dgm:cxn modelId="{6BFDBBCD-4660-024B-9697-6A361127243A}" type="presParOf" srcId="{9F138658-B255-4482-B71A-C09E531DE2B2}" destId="{11EED957-658A-4149-A2A4-2DD91DD852DE}" srcOrd="0" destOrd="0" presId="urn:microsoft.com/office/officeart/2005/8/layout/orgChart1"/>
    <dgm:cxn modelId="{3B1AD215-4011-3F4B-8BAE-23F977EE90A1}" type="presParOf" srcId="{11EED957-658A-4149-A2A4-2DD91DD852DE}" destId="{CE576B96-3D05-4312-A5AF-DB5EF995289B}" srcOrd="0" destOrd="0" presId="urn:microsoft.com/office/officeart/2005/8/layout/orgChart1"/>
    <dgm:cxn modelId="{D7A0E719-99F0-E441-9997-BABABDAE1C55}" type="presParOf" srcId="{11EED957-658A-4149-A2A4-2DD91DD852DE}" destId="{041EAC56-BD21-4F3C-8E91-CAA3B4C1CCEF}" srcOrd="1" destOrd="0" presId="urn:microsoft.com/office/officeart/2005/8/layout/orgChart1"/>
    <dgm:cxn modelId="{F60C3500-BAF5-CC4D-A096-40B65AA7186C}" type="presParOf" srcId="{9F138658-B255-4482-B71A-C09E531DE2B2}" destId="{E0A0B968-66E4-4E2A-8949-241F03507D31}" srcOrd="1" destOrd="0" presId="urn:microsoft.com/office/officeart/2005/8/layout/orgChart1"/>
    <dgm:cxn modelId="{EEFD5B28-429C-974B-9C1F-0E162EA0992D}" type="presParOf" srcId="{E0A0B968-66E4-4E2A-8949-241F03507D31}" destId="{7AD0D9DA-8C11-43C8-80BE-FEAE87E9F790}" srcOrd="0" destOrd="0" presId="urn:microsoft.com/office/officeart/2005/8/layout/orgChart1"/>
    <dgm:cxn modelId="{C6EBED15-4EDB-EF4A-8F40-752DFFEB2696}" type="presParOf" srcId="{E0A0B968-66E4-4E2A-8949-241F03507D31}" destId="{4DE239F8-D2F3-4E91-BC97-4F894DB4DE7E}" srcOrd="1" destOrd="0" presId="urn:microsoft.com/office/officeart/2005/8/layout/orgChart1"/>
    <dgm:cxn modelId="{9ACE78FC-1CED-4142-8662-CBED0412D479}" type="presParOf" srcId="{4DE239F8-D2F3-4E91-BC97-4F894DB4DE7E}" destId="{547E757F-49A5-4386-B9F5-829AF6194B74}" srcOrd="0" destOrd="0" presId="urn:microsoft.com/office/officeart/2005/8/layout/orgChart1"/>
    <dgm:cxn modelId="{D7013401-6D1E-4545-A043-A7A19C9403C1}" type="presParOf" srcId="{547E757F-49A5-4386-B9F5-829AF6194B74}" destId="{9033C6D3-5BBD-4A9E-BAA2-8D66EF1B09BD}" srcOrd="0" destOrd="0" presId="urn:microsoft.com/office/officeart/2005/8/layout/orgChart1"/>
    <dgm:cxn modelId="{6D927457-2EA4-C849-A8BB-B256FD61E605}" type="presParOf" srcId="{547E757F-49A5-4386-B9F5-829AF6194B74}" destId="{15D6A82A-EECA-444D-853A-62843535800F}" srcOrd="1" destOrd="0" presId="urn:microsoft.com/office/officeart/2005/8/layout/orgChart1"/>
    <dgm:cxn modelId="{74465867-373E-CF44-868D-FC0464B2D28A}" type="presParOf" srcId="{4DE239F8-D2F3-4E91-BC97-4F894DB4DE7E}" destId="{3A201A30-4E9B-44A2-8AE7-231CB7BC36FC}" srcOrd="1" destOrd="0" presId="urn:microsoft.com/office/officeart/2005/8/layout/orgChart1"/>
    <dgm:cxn modelId="{1C19DBB9-BF59-4C02-88EE-A91E7D215A7B}" type="presParOf" srcId="{3A201A30-4E9B-44A2-8AE7-231CB7BC36FC}" destId="{588C3233-8842-477B-9D25-0FB243F52B57}" srcOrd="0" destOrd="0" presId="urn:microsoft.com/office/officeart/2005/8/layout/orgChart1"/>
    <dgm:cxn modelId="{70AC85DC-52DE-4C13-B39A-8AAA1DB5A001}" type="presParOf" srcId="{3A201A30-4E9B-44A2-8AE7-231CB7BC36FC}" destId="{1577ED3D-7537-487F-A8FC-E3B4987C5DAD}" srcOrd="1" destOrd="0" presId="urn:microsoft.com/office/officeart/2005/8/layout/orgChart1"/>
    <dgm:cxn modelId="{A8FDDD2E-78AF-4FE5-88B4-D1D9803BD252}" type="presParOf" srcId="{1577ED3D-7537-487F-A8FC-E3B4987C5DAD}" destId="{F8A74B99-B329-4B78-B931-2AF2E23FEC57}" srcOrd="0" destOrd="0" presId="urn:microsoft.com/office/officeart/2005/8/layout/orgChart1"/>
    <dgm:cxn modelId="{3A483B9A-635C-47BE-BC80-6F96A8AE3F59}" type="presParOf" srcId="{F8A74B99-B329-4B78-B931-2AF2E23FEC57}" destId="{B851E9EB-B000-4ED1-97DD-E12475ED0BBC}" srcOrd="0" destOrd="0" presId="urn:microsoft.com/office/officeart/2005/8/layout/orgChart1"/>
    <dgm:cxn modelId="{879373FB-F012-4D6D-95F5-370C8F004951}" type="presParOf" srcId="{F8A74B99-B329-4B78-B931-2AF2E23FEC57}" destId="{25C891DA-B427-498C-9F01-F0C0482D39A9}" srcOrd="1" destOrd="0" presId="urn:microsoft.com/office/officeart/2005/8/layout/orgChart1"/>
    <dgm:cxn modelId="{923B97D5-05F6-44F9-AFCA-F3225AE879A0}" type="presParOf" srcId="{1577ED3D-7537-487F-A8FC-E3B4987C5DAD}" destId="{A323C355-EBA2-4EF1-9EF2-3CA35F9E1CD2}" srcOrd="1" destOrd="0" presId="urn:microsoft.com/office/officeart/2005/8/layout/orgChart1"/>
    <dgm:cxn modelId="{E59D27C3-F9F4-4994-8BAF-8039B4443E4A}" type="presParOf" srcId="{1577ED3D-7537-487F-A8FC-E3B4987C5DAD}" destId="{17763965-A42A-48F1-831D-C8649DA9D112}" srcOrd="2" destOrd="0" presId="urn:microsoft.com/office/officeart/2005/8/layout/orgChart1"/>
    <dgm:cxn modelId="{5BDAF6D8-2F3E-4CE8-A9C2-56660E7F9524}" type="presParOf" srcId="{3A201A30-4E9B-44A2-8AE7-231CB7BC36FC}" destId="{E0D7FACD-3A5B-42E6-B3AE-2170E07D7E1C}" srcOrd="2" destOrd="0" presId="urn:microsoft.com/office/officeart/2005/8/layout/orgChart1"/>
    <dgm:cxn modelId="{2C9EC18F-8874-4797-921B-1AFE7786B3C6}" type="presParOf" srcId="{3A201A30-4E9B-44A2-8AE7-231CB7BC36FC}" destId="{1A0FD7E9-42C2-45E8-94D7-8F323330F99B}" srcOrd="3" destOrd="0" presId="urn:microsoft.com/office/officeart/2005/8/layout/orgChart1"/>
    <dgm:cxn modelId="{6C801411-7B4F-42A1-968E-560A111323C2}" type="presParOf" srcId="{1A0FD7E9-42C2-45E8-94D7-8F323330F99B}" destId="{9C0FD76E-DA9A-4AB9-A5E0-84065230A1D9}" srcOrd="0" destOrd="0" presId="urn:microsoft.com/office/officeart/2005/8/layout/orgChart1"/>
    <dgm:cxn modelId="{CA97B44E-4A92-4695-BE53-75295E46504A}" type="presParOf" srcId="{9C0FD76E-DA9A-4AB9-A5E0-84065230A1D9}" destId="{43BB0610-FF4D-466F-9CFC-EF60756E9C0C}" srcOrd="0" destOrd="0" presId="urn:microsoft.com/office/officeart/2005/8/layout/orgChart1"/>
    <dgm:cxn modelId="{D4ABB86A-2505-473D-B36E-1DF7A86A1F0B}" type="presParOf" srcId="{9C0FD76E-DA9A-4AB9-A5E0-84065230A1D9}" destId="{A40A9450-B636-44B2-A901-2BCD0A9E1F2A}" srcOrd="1" destOrd="0" presId="urn:microsoft.com/office/officeart/2005/8/layout/orgChart1"/>
    <dgm:cxn modelId="{047F15F6-91B2-45EA-BCD6-4C1C80C52F87}" type="presParOf" srcId="{1A0FD7E9-42C2-45E8-94D7-8F323330F99B}" destId="{23B0427C-B806-4ED7-9D6B-331146B5190F}" srcOrd="1" destOrd="0" presId="urn:microsoft.com/office/officeart/2005/8/layout/orgChart1"/>
    <dgm:cxn modelId="{64704DDF-2615-4A60-9576-A9A7C25BB261}" type="presParOf" srcId="{1A0FD7E9-42C2-45E8-94D7-8F323330F99B}" destId="{02066638-4C44-4FC3-B43E-B9175BE0246C}" srcOrd="2" destOrd="0" presId="urn:microsoft.com/office/officeart/2005/8/layout/orgChart1"/>
    <dgm:cxn modelId="{86605058-655E-4044-B857-E4F3C3B24CC3}" type="presParOf" srcId="{4DE239F8-D2F3-4E91-BC97-4F894DB4DE7E}" destId="{182CC7EA-85B8-43AD-9E96-2BDAAE1414CA}" srcOrd="2" destOrd="0" presId="urn:microsoft.com/office/officeart/2005/8/layout/orgChart1"/>
    <dgm:cxn modelId="{77FA48C4-D23E-C74B-A375-11B5AC3A4907}" type="presParOf" srcId="{9F138658-B255-4482-B71A-C09E531DE2B2}" destId="{619DAE12-E3D2-4987-8755-AF29CA8923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FACD-3A5B-42E6-B3AE-2170E07D7E1C}">
      <dsp:nvSpPr>
        <dsp:cNvPr id="0" name=""/>
        <dsp:cNvSpPr/>
      </dsp:nvSpPr>
      <dsp:spPr>
        <a:xfrm>
          <a:off x="1980624" y="1750093"/>
          <a:ext cx="874719" cy="303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10"/>
              </a:lnTo>
              <a:lnTo>
                <a:pt x="874719" y="151810"/>
              </a:lnTo>
              <a:lnTo>
                <a:pt x="874719" y="3036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C3233-8842-477B-9D25-0FB243F52B57}">
      <dsp:nvSpPr>
        <dsp:cNvPr id="0" name=""/>
        <dsp:cNvSpPr/>
      </dsp:nvSpPr>
      <dsp:spPr>
        <a:xfrm>
          <a:off x="1105905" y="1750093"/>
          <a:ext cx="874719" cy="303621"/>
        </a:xfrm>
        <a:custGeom>
          <a:avLst/>
          <a:gdLst/>
          <a:ahLst/>
          <a:cxnLst/>
          <a:rect l="0" t="0" r="0" b="0"/>
          <a:pathLst>
            <a:path>
              <a:moveTo>
                <a:pt x="874719" y="0"/>
              </a:moveTo>
              <a:lnTo>
                <a:pt x="874719" y="151810"/>
              </a:lnTo>
              <a:lnTo>
                <a:pt x="0" y="151810"/>
              </a:lnTo>
              <a:lnTo>
                <a:pt x="0" y="3036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0D9DA-8C11-43C8-80BE-FEAE87E9F790}">
      <dsp:nvSpPr>
        <dsp:cNvPr id="0" name=""/>
        <dsp:cNvSpPr/>
      </dsp:nvSpPr>
      <dsp:spPr>
        <a:xfrm>
          <a:off x="1934904" y="723563"/>
          <a:ext cx="91440" cy="3036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62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6B96-3D05-4312-A5AF-DB5EF995289B}">
      <dsp:nvSpPr>
        <dsp:cNvPr id="0" name=""/>
        <dsp:cNvSpPr/>
      </dsp:nvSpPr>
      <dsp:spPr>
        <a:xfrm>
          <a:off x="1257715" y="654"/>
          <a:ext cx="1445817" cy="7229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DTI</a:t>
          </a:r>
        </a:p>
      </dsp:txBody>
      <dsp:txXfrm>
        <a:off x="1257715" y="654"/>
        <a:ext cx="1445817" cy="722908"/>
      </dsp:txXfrm>
    </dsp:sp>
    <dsp:sp modelId="{9033C6D3-5BBD-4A9E-BAA2-8D66EF1B09BD}">
      <dsp:nvSpPr>
        <dsp:cNvPr id="0" name=""/>
        <dsp:cNvSpPr/>
      </dsp:nvSpPr>
      <dsp:spPr>
        <a:xfrm>
          <a:off x="1257715" y="1027185"/>
          <a:ext cx="1445817" cy="7229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Devs</a:t>
          </a:r>
        </a:p>
      </dsp:txBody>
      <dsp:txXfrm>
        <a:off x="1257715" y="1027185"/>
        <a:ext cx="1445817" cy="722908"/>
      </dsp:txXfrm>
    </dsp:sp>
    <dsp:sp modelId="{B851E9EB-B000-4ED1-97DD-E12475ED0BBC}">
      <dsp:nvSpPr>
        <dsp:cNvPr id="0" name=""/>
        <dsp:cNvSpPr/>
      </dsp:nvSpPr>
      <dsp:spPr>
        <a:xfrm>
          <a:off x="382996" y="2053715"/>
          <a:ext cx="1445817" cy="7229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Eugenio</a:t>
          </a:r>
        </a:p>
      </dsp:txBody>
      <dsp:txXfrm>
        <a:off x="382996" y="2053715"/>
        <a:ext cx="1445817" cy="722908"/>
      </dsp:txXfrm>
    </dsp:sp>
    <dsp:sp modelId="{43BB0610-FF4D-466F-9CFC-EF60756E9C0C}">
      <dsp:nvSpPr>
        <dsp:cNvPr id="0" name=""/>
        <dsp:cNvSpPr/>
      </dsp:nvSpPr>
      <dsp:spPr>
        <a:xfrm>
          <a:off x="2132435" y="2053715"/>
          <a:ext cx="1445817" cy="7229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Lorenzo</a:t>
          </a:r>
        </a:p>
      </dsp:txBody>
      <dsp:txXfrm>
        <a:off x="2132435" y="2053715"/>
        <a:ext cx="1445817" cy="722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8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49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68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39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58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3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06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3E7E-D494-4865-B856-813E1B1BF6FC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234579-EEDA-4545-BCBA-902829132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1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pb.br/jspui/bitstream/123456789/1209/1/LRM190916.pdf" TargetMode="External"/><Relationship Id="rId2" Type="http://schemas.openxmlformats.org/officeDocument/2006/relationships/hyperlink" Target="https://www.gov.br/conarq/pt-br/centrais-de-conteudo/publicacoes/Correio_eletronico_com%20pleto_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ti@restinga.ifrs.edu.br" TargetMode="External"/><Relationship Id="rId2" Type="http://schemas.openxmlformats.org/officeDocument/2006/relationships/hyperlink" Target="mailto:gabinete@restinga.ifrs.ed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ugenio.tnt@hotmail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534BB-8683-94CF-9803-E163DD95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178" y="1979802"/>
            <a:ext cx="8409937" cy="2071034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Plano de projeto</a:t>
            </a:r>
            <a:br>
              <a:rPr lang="pt-BR" sz="4400" dirty="0"/>
            </a:br>
            <a:r>
              <a:rPr lang="pt-BR" sz="4400" dirty="0"/>
              <a:t>Sistema eletrônico de documentos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FE598-9F7B-9260-C8DF-D89ED8EE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79" y="4050836"/>
            <a:ext cx="7766936" cy="1096899"/>
          </a:xfrm>
        </p:spPr>
        <p:txBody>
          <a:bodyPr/>
          <a:lstStyle/>
          <a:p>
            <a:r>
              <a:rPr lang="pt-BR" dirty="0"/>
              <a:t>Eugênio Cartagena Rodrigues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CCF8624-078D-1895-B60F-BF545068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75" y="208546"/>
            <a:ext cx="3392850" cy="9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2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F8E9-6C27-01A2-DC3A-A017EBD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D0188BE-7C45-7157-9891-FA9C791C7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5150"/>
              </p:ext>
            </p:extLst>
          </p:nvPr>
        </p:nvGraphicFramePr>
        <p:xfrm>
          <a:off x="677333" y="1568741"/>
          <a:ext cx="9196509" cy="4454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586">
                  <a:extLst>
                    <a:ext uri="{9D8B030D-6E8A-4147-A177-3AD203B41FA5}">
                      <a16:colId xmlns:a16="http://schemas.microsoft.com/office/drawing/2014/main" val="1582918889"/>
                    </a:ext>
                  </a:extLst>
                </a:gridCol>
                <a:gridCol w="3092923">
                  <a:extLst>
                    <a:ext uri="{9D8B030D-6E8A-4147-A177-3AD203B41FA5}">
                      <a16:colId xmlns:a16="http://schemas.microsoft.com/office/drawing/2014/main" val="896047827"/>
                    </a:ext>
                  </a:extLst>
                </a:gridCol>
              </a:tblGrid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b="1" dirty="0">
                          <a:effectLst/>
                        </a:rPr>
                        <a:t>Objetivo da data</a:t>
                      </a:r>
                      <a:endParaRPr lang="pt-BR" sz="1000" b="1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b="1" dirty="0">
                          <a:effectLst/>
                        </a:rPr>
                        <a:t>Data</a:t>
                      </a:r>
                      <a:endParaRPr lang="pt-BR" sz="1000" b="1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041436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Entrevista com a administração do campus 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01/02/2024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11328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Desenvolvimento do software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10/02/2024 até   01/12/2024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786970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Reuniões com o DTI do campus para feedback e suporte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Mensais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350200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Entrega da versão de teste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01/06/2024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554528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Entregar o software criado para o campus.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24/12/2024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15006"/>
                  </a:ext>
                </a:extLst>
              </a:tr>
              <a:tr h="63636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>
                          <a:effectLst/>
                        </a:rPr>
                        <a:t>Instalação do software no campus.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615"/>
                        </a:spcAft>
                      </a:pPr>
                      <a:r>
                        <a:rPr lang="pt-BR" sz="1000" dirty="0">
                          <a:effectLst/>
                        </a:rPr>
                        <a:t>30/12/2024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27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DCCF6-264F-49A8-A6BA-29A5DB2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>
            <a:normAutofit/>
          </a:bodyPr>
          <a:lstStyle/>
          <a:p>
            <a:r>
              <a:rPr lang="pt-BR" sz="3200" dirty="0"/>
              <a:t>Referências do projeto.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43B1986-29E1-0531-5E5C-62CDACA8F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31563"/>
              </p:ext>
            </p:extLst>
          </p:nvPr>
        </p:nvGraphicFramePr>
        <p:xfrm>
          <a:off x="677334" y="1693354"/>
          <a:ext cx="9062284" cy="3389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3750">
                  <a:extLst>
                    <a:ext uri="{9D8B030D-6E8A-4147-A177-3AD203B41FA5}">
                      <a16:colId xmlns:a16="http://schemas.microsoft.com/office/drawing/2014/main" val="588913711"/>
                    </a:ext>
                  </a:extLst>
                </a:gridCol>
                <a:gridCol w="5838534">
                  <a:extLst>
                    <a:ext uri="{9D8B030D-6E8A-4147-A177-3AD203B41FA5}">
                      <a16:colId xmlns:a16="http://schemas.microsoft.com/office/drawing/2014/main" val="3517781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CONARQ, Conselho Nacional De Arquivos . DIRETRIZES PARA A GESTÃO ARQUIVÍSTICA DO CORREIO ELETRÔNICO CORPORATIVO. CONARQ, 2012. Disponível em: </a:t>
                      </a:r>
                      <a:r>
                        <a:rPr lang="pt-BR" sz="1000" dirty="0">
                          <a:effectLst/>
                          <a:hlinkClick r:id="rId2"/>
                        </a:rPr>
                        <a:t>https://www.gov.br/conarq/pt-br/centrais-de-conteudo/publicacoes/Correio_eletronico_com pleto_2.pdf</a:t>
                      </a:r>
                      <a:endParaRPr lang="pt-BR" sz="1000" dirty="0">
                        <a:effectLst/>
                      </a:endParaRP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Esse livro contribuiu para definir os termos a serem utilizadas no sistema e identificar as leis que regem a GED em organizações públicas.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78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MENEZES, </a:t>
                      </a:r>
                      <a:r>
                        <a:rPr lang="pt-BR" sz="1000" dirty="0" err="1">
                          <a:effectLst/>
                        </a:rPr>
                        <a:t>Laurene</a:t>
                      </a:r>
                      <a:r>
                        <a:rPr lang="pt-BR" sz="1000" dirty="0">
                          <a:effectLst/>
                        </a:rPr>
                        <a:t> Rodrigues De . GED – GERENCIAMENTO ELETRONICO DE DOCUMENTOS:: A Preservação da informação e diretrizes para implantação. JOAO PESSOA, 2014. Disponível em: </a:t>
                      </a:r>
                      <a:r>
                        <a:rPr lang="pt-BR" sz="1000" dirty="0">
                          <a:effectLst/>
                          <a:hlinkClick r:id="rId3"/>
                        </a:rPr>
                        <a:t>https://repositorio.ufpb.br/jspui/bitstream/123456789/1209/1/LRM190916.pdf</a:t>
                      </a:r>
                      <a:endParaRPr lang="pt-BR" sz="1000" dirty="0">
                        <a:effectLst/>
                      </a:endParaRP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Esse artigo ajudou a definir as tecnologias usadas em um sistema GED, demonstrar os lados positivos e negativos de um sistema desse tipo, além de explicar sobre as etapas de desenvolvimento e de implementação desse tipo de sistema.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5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F8E9-6C27-01A2-DC3A-A017EBD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project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D83E6-8079-3767-34D0-B5C66372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577"/>
            <a:ext cx="8596668" cy="4195785"/>
          </a:xfrm>
        </p:spPr>
        <p:txBody>
          <a:bodyPr/>
          <a:lstStyle/>
          <a:p>
            <a:r>
              <a:rPr lang="pt-BR" dirty="0"/>
              <a:t>Esse é um projeto destinado do Instituto Federal do Rio Grande do Sul – Campus Restinga.</a:t>
            </a:r>
          </a:p>
          <a:p>
            <a:pPr lvl="1"/>
            <a:r>
              <a:rPr lang="pt-BR" dirty="0"/>
              <a:t>O Instituto Federal da restinga não possui um sistema de solicitação de documentos próprio, necessitando utilizar meios como e-mail e formulários que aumentam a demora para entrega dos pedidos. Esse projeto tem como objetivo o desenvolvimento de um sistema eletrônico de documentos (GED) próprio para o IF da restinga, aumentando a eficiência nas solicitações de documentos e beneficiando tanto os aluno quanto a administração do campus.</a:t>
            </a:r>
          </a:p>
          <a:p>
            <a:r>
              <a:rPr lang="pt-BR" dirty="0"/>
              <a:t>Objetivos:</a:t>
            </a:r>
          </a:p>
          <a:p>
            <a:pPr lvl="1"/>
            <a:r>
              <a:rPr lang="pt-BR" b="1" dirty="0"/>
              <a:t>Criação de um sistema GED para o campus.</a:t>
            </a:r>
          </a:p>
          <a:p>
            <a:pPr lvl="1"/>
            <a:r>
              <a:rPr lang="pt-BR" dirty="0"/>
              <a:t>Identificar os documentos a serem utilizados no sistema.</a:t>
            </a:r>
          </a:p>
          <a:p>
            <a:pPr lvl="1"/>
            <a:r>
              <a:rPr lang="pt-BR" dirty="0"/>
              <a:t>Implementar no sistema &gt; assinatura digital.</a:t>
            </a:r>
          </a:p>
          <a:p>
            <a:pPr lvl="1"/>
            <a:r>
              <a:rPr lang="pt-BR" dirty="0"/>
              <a:t>Implementar o sistema no campus.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47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F8E9-6C27-01A2-DC3A-A017EBD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pt-BR" dirty="0"/>
              <a:t>O que é um sistema GED?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D83E6-8079-3767-34D0-B5C66372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577"/>
            <a:ext cx="8596668" cy="4195785"/>
          </a:xfrm>
        </p:spPr>
        <p:txBody>
          <a:bodyPr/>
          <a:lstStyle/>
          <a:p>
            <a:r>
              <a:rPr lang="pt-BR" dirty="0"/>
              <a:t>A gestão documental pode ser resumida como um meio de fazer o controle de um documento, controlando desde a sua produção até o destino final que o documento terá, como eliminação ou guarda permanente.</a:t>
            </a:r>
          </a:p>
          <a:p>
            <a:r>
              <a:rPr lang="pt-BR" dirty="0"/>
              <a:t>Um sistema de gestão eletrônica de documentos é a versão computadorizada da gestão de documentos, criando ou transformando os documentos físicos para digitais e os arquivando também em meio digital.</a:t>
            </a:r>
          </a:p>
          <a:p>
            <a:endParaRPr lang="pt-BR" dirty="0"/>
          </a:p>
        </p:txBody>
      </p:sp>
      <p:pic>
        <p:nvPicPr>
          <p:cNvPr id="1036" name="Picture 12" descr="O que é o GED ? Para que serve ? - Sesin">
            <a:extLst>
              <a:ext uri="{FF2B5EF4-FFF2-40B4-BE49-F238E27FC236}">
                <a16:creationId xmlns:a16="http://schemas.microsoft.com/office/drawing/2014/main" id="{C2808284-D04C-6B7F-6D89-16E40B90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80" y="372986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59B12-58B5-27EA-9D6E-B605904E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e acrônimos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5DDCCF0-2839-1246-70AB-9B1020424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55317"/>
              </p:ext>
            </p:extLst>
          </p:nvPr>
        </p:nvGraphicFramePr>
        <p:xfrm>
          <a:off x="677334" y="2416029"/>
          <a:ext cx="8298886" cy="2167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184">
                  <a:extLst>
                    <a:ext uri="{9D8B030D-6E8A-4147-A177-3AD203B41FA5}">
                      <a16:colId xmlns:a16="http://schemas.microsoft.com/office/drawing/2014/main" val="936121674"/>
                    </a:ext>
                  </a:extLst>
                </a:gridCol>
                <a:gridCol w="5346702">
                  <a:extLst>
                    <a:ext uri="{9D8B030D-6E8A-4147-A177-3AD203B41FA5}">
                      <a16:colId xmlns:a16="http://schemas.microsoft.com/office/drawing/2014/main" val="3916362651"/>
                    </a:ext>
                  </a:extLst>
                </a:gridCol>
              </a:tblGrid>
              <a:tr h="30574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b="1" dirty="0">
                          <a:effectLst/>
                        </a:rPr>
                        <a:t>Termo</a:t>
                      </a:r>
                      <a:endParaRPr lang="pt-BR" sz="1000" b="1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b="1" dirty="0">
                          <a:effectLst/>
                        </a:rPr>
                        <a:t>Definição</a:t>
                      </a:r>
                      <a:endParaRPr lang="pt-BR" sz="1000" b="1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0309"/>
                  </a:ext>
                </a:extLst>
              </a:tr>
              <a:tr h="3644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Documento Digital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Documento em formato digital.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646942"/>
                  </a:ext>
                </a:extLst>
              </a:tr>
              <a:tr h="3644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GED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Gerenciamento Eletrônico de Documentos.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320313"/>
                  </a:ext>
                </a:extLst>
              </a:tr>
              <a:tr h="76823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 err="1">
                          <a:effectLst/>
                        </a:rPr>
                        <a:t>API’s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Um software de algum serviço/funcionalidade para utilizar em algum outro software.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934424"/>
                  </a:ext>
                </a:extLst>
              </a:tr>
              <a:tr h="3644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Software/Programa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É o sistema a ser desenvolvido – Um serviço computacional.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7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1CDC-F79A-3175-6AC1-DC2F94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 externos – 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1AC57-5B7E-1F39-4342-E484BE98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/>
              <a:t>Cliente </a:t>
            </a:r>
            <a:r>
              <a:rPr lang="pt-BR" b="1" dirty="0"/>
              <a:t>&gt;</a:t>
            </a:r>
            <a:r>
              <a:rPr lang="pt-BR" dirty="0"/>
              <a:t> Instituto Federal do Rio Grande do Sul – Campus Restinga</a:t>
            </a:r>
          </a:p>
          <a:p>
            <a:pPr lvl="1"/>
            <a:r>
              <a:rPr lang="pt-BR" dirty="0"/>
              <a:t>Contato: </a:t>
            </a:r>
            <a:r>
              <a:rPr lang="pt-BR" dirty="0">
                <a:hlinkClick r:id="rId2"/>
              </a:rPr>
              <a:t>gabinete@restinga.ifrs.edu.br</a:t>
            </a:r>
            <a:endParaRPr lang="pt-BR" dirty="0"/>
          </a:p>
          <a:p>
            <a:r>
              <a:rPr lang="pt-BR" dirty="0"/>
              <a:t>Suporte técnico &gt; DTI do campus</a:t>
            </a:r>
          </a:p>
          <a:p>
            <a:pPr lvl="1"/>
            <a:r>
              <a:rPr lang="pt-BR" dirty="0"/>
              <a:t>Contato: </a:t>
            </a:r>
            <a:r>
              <a:rPr lang="pt-BR" dirty="0">
                <a:hlinkClick r:id="rId3"/>
              </a:rPr>
              <a:t>dti@restinga.ifrs.edu.br</a:t>
            </a:r>
            <a:endParaRPr lang="pt-BR" dirty="0"/>
          </a:p>
          <a:p>
            <a:r>
              <a:rPr lang="pt-BR" dirty="0"/>
              <a:t>Gerente do projeto/</a:t>
            </a:r>
            <a:r>
              <a:rPr lang="pt-BR" dirty="0" err="1"/>
              <a:t>Dev</a:t>
            </a:r>
            <a:r>
              <a:rPr lang="pt-BR" dirty="0"/>
              <a:t> &gt; Eugênio Cartagena Rodrigues</a:t>
            </a:r>
          </a:p>
          <a:p>
            <a:pPr lvl="1"/>
            <a:r>
              <a:rPr lang="pt-BR" dirty="0"/>
              <a:t>Contato: </a:t>
            </a:r>
            <a:r>
              <a:rPr lang="pt-BR" dirty="0">
                <a:hlinkClick r:id="rId4"/>
              </a:rPr>
              <a:t>eugenio.tnt@hotmail.com</a:t>
            </a:r>
            <a:endParaRPr lang="pt-BR" dirty="0"/>
          </a:p>
          <a:p>
            <a:r>
              <a:rPr lang="pt-BR" dirty="0"/>
              <a:t>Ajudante dev.: Lorenzo </a:t>
            </a:r>
            <a:r>
              <a:rPr lang="pt-BR" dirty="0" err="1"/>
              <a:t>Lattuada</a:t>
            </a:r>
            <a:endParaRPr lang="pt-BR" dirty="0"/>
          </a:p>
          <a:p>
            <a:pPr lvl="1"/>
            <a:r>
              <a:rPr lang="pt-BR" dirty="0"/>
              <a:t>Contato: lo_cost@outlook.com</a:t>
            </a:r>
          </a:p>
        </p:txBody>
      </p:sp>
    </p:spTree>
    <p:extLst>
      <p:ext uri="{BB962C8B-B14F-4D97-AF65-F5344CB8AC3E}">
        <p14:creationId xmlns:p14="http://schemas.microsoft.com/office/powerpoint/2010/main" val="56288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62ED2-A602-8760-9D69-0E56341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84780" cy="648749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 interna x Papéis e responsabilidades</a:t>
            </a:r>
          </a:p>
        </p:txBody>
      </p:sp>
      <p:graphicFrame>
        <p:nvGraphicFramePr>
          <p:cNvPr id="5" name="Diagram1">
            <a:extLst>
              <a:ext uri="{FF2B5EF4-FFF2-40B4-BE49-F238E27FC236}">
                <a16:creationId xmlns:a16="http://schemas.microsoft.com/office/drawing/2014/main" id="{894B2312-6175-88C4-33E7-3EFE340EB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210644"/>
              </p:ext>
            </p:extLst>
          </p:nvPr>
        </p:nvGraphicFramePr>
        <p:xfrm>
          <a:off x="677863" y="1543050"/>
          <a:ext cx="3961249" cy="277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4FA4FD-4343-71DC-77A9-A5D47C37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93521"/>
              </p:ext>
            </p:extLst>
          </p:nvPr>
        </p:nvGraphicFramePr>
        <p:xfrm>
          <a:off x="4444367" y="1543050"/>
          <a:ext cx="5257800" cy="350550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895404142"/>
                    </a:ext>
                  </a:extLst>
                </a:gridCol>
                <a:gridCol w="2395220">
                  <a:extLst>
                    <a:ext uri="{9D8B030D-6E8A-4147-A177-3AD203B41FA5}">
                      <a16:colId xmlns:a16="http://schemas.microsoft.com/office/drawing/2014/main" val="2916623074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86124465"/>
                    </a:ext>
                  </a:extLst>
                </a:gridCol>
              </a:tblGrid>
              <a:tr h="201781">
                <a:tc>
                  <a:txBody>
                    <a:bodyPr/>
                    <a:lstStyle/>
                    <a:p>
                      <a:pPr marR="457200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Papel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Responsabilidade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Pessoa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82135"/>
                  </a:ext>
                </a:extLst>
              </a:tr>
              <a:tr h="648850">
                <a:tc>
                  <a:txBody>
                    <a:bodyPr/>
                    <a:lstStyle/>
                    <a:p>
                      <a:pPr marR="45720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Gerente de Projeto</a:t>
                      </a:r>
                      <a:endParaRPr lang="pt-B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1275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Responsável pelo desenvolvimento do software GED e pela comunicação com o campus e DTI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Eugênio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645"/>
                  </a:ext>
                </a:extLst>
              </a:tr>
              <a:tr h="2229561"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Consultor técnico</a:t>
                      </a:r>
                      <a:endParaRPr lang="pt-B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1275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Responsável pelas definições técnicas como a linguagem a ser usada, uso de </a:t>
                      </a:r>
                      <a:r>
                        <a:rPr lang="pt-BR" sz="1000" dirty="0" err="1">
                          <a:effectLst/>
                        </a:rPr>
                        <a:t>API’s</a:t>
                      </a:r>
                      <a:r>
                        <a:rPr lang="pt-BR" sz="1000" dirty="0">
                          <a:effectLst/>
                        </a:rPr>
                        <a:t>, tecnologias, etc.</a:t>
                      </a:r>
                    </a:p>
                    <a:p>
                      <a:pPr marR="41275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Entrega de ferramentas para o desenvolvimento como APIs e Programas</a:t>
                      </a:r>
                    </a:p>
                    <a:p>
                      <a:pPr marR="41275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Prover suporte em caso de dúvidas sobre o desenvolvimento e implementação.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DTI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5800"/>
                  </a:ext>
                </a:extLst>
              </a:tr>
              <a:tr h="425316">
                <a:tc>
                  <a:txBody>
                    <a:bodyPr/>
                    <a:lstStyle/>
                    <a:p>
                      <a:pPr marR="45720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Ajudante de Programação</a:t>
                      </a:r>
                      <a:endParaRPr lang="pt-B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1275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>
                          <a:effectLst/>
                        </a:rPr>
                        <a:t>Ajudar no desenvolvimento de software</a:t>
                      </a:r>
                      <a:endParaRPr lang="pt-BR" sz="10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ct val="140000"/>
                        </a:lnSpc>
                        <a:spcAft>
                          <a:spcPts val="900"/>
                        </a:spcAft>
                      </a:pPr>
                      <a:r>
                        <a:rPr lang="pt-BR" sz="1000" dirty="0">
                          <a:effectLst/>
                        </a:rPr>
                        <a:t>Lorenzo</a:t>
                      </a:r>
                      <a:endParaRPr lang="pt-BR" sz="10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8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5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ECA1-9077-D946-A8C3-5DD799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do processo gerencial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68B0E-9CDD-2001-9A67-709968C8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409"/>
            <a:ext cx="8596668" cy="437195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Inicial</a:t>
            </a:r>
          </a:p>
          <a:p>
            <a:pPr lvl="1"/>
            <a:r>
              <a:rPr lang="pt-BR" dirty="0"/>
              <a:t>O projeto não terá custo de desenvolvimento, qualquer API ou ferramenta necessária será provida e definida pelo campus. A metodologia adotada será o Scrum e o projeto tem um ano para ser concluído levando em conta o tempo para conclusão do curso do gerente do projeto.</a:t>
            </a:r>
          </a:p>
          <a:p>
            <a:r>
              <a:rPr lang="pt-BR" dirty="0"/>
              <a:t>Controle</a:t>
            </a:r>
          </a:p>
          <a:p>
            <a:pPr lvl="1"/>
            <a:r>
              <a:rPr lang="pt-BR" dirty="0"/>
              <a:t>O controle do projeto será feito pelo </a:t>
            </a:r>
            <a:r>
              <a:rPr lang="pt-BR" dirty="0" err="1"/>
              <a:t>Trello</a:t>
            </a:r>
            <a:r>
              <a:rPr lang="pt-BR" dirty="0"/>
              <a:t> e reuniões mensais.</a:t>
            </a:r>
          </a:p>
          <a:p>
            <a:r>
              <a:rPr lang="pt-BR" dirty="0"/>
              <a:t>Qualidade</a:t>
            </a:r>
          </a:p>
          <a:p>
            <a:pPr lvl="1"/>
            <a:r>
              <a:rPr lang="pt-BR" dirty="0"/>
              <a:t>Testes;</a:t>
            </a:r>
          </a:p>
          <a:p>
            <a:pPr lvl="1"/>
            <a:r>
              <a:rPr lang="pt-BR" dirty="0"/>
              <a:t>Indicadores de qualidade (TDD, TDR, etc.);</a:t>
            </a:r>
          </a:p>
          <a:p>
            <a:pPr lvl="1"/>
            <a:r>
              <a:rPr lang="pt-BR" dirty="0"/>
              <a:t>Inspeções</a:t>
            </a:r>
          </a:p>
          <a:p>
            <a:r>
              <a:rPr lang="pt-BR" dirty="0"/>
              <a:t>Comunicação</a:t>
            </a:r>
          </a:p>
          <a:p>
            <a:pPr lvl="1"/>
            <a:r>
              <a:rPr lang="pt-BR" dirty="0"/>
              <a:t>Reuniões, e-mail e </a:t>
            </a:r>
            <a:r>
              <a:rPr lang="pt-BR" dirty="0" err="1"/>
              <a:t>Trello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97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ECA1-9077-D946-A8C3-5DD799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do processo gerencial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68B0E-9CDD-2001-9A67-709968C8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409"/>
            <a:ext cx="8596668" cy="437195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Encerramento</a:t>
            </a:r>
          </a:p>
          <a:p>
            <a:pPr lvl="1"/>
            <a:r>
              <a:rPr lang="pt-BR" dirty="0"/>
              <a:t>O projeto é encerrado com a implementação do software de gestão de documentos eletrônicos dentro do campus, será entregue em formato digital junto com a documentação de usuário.</a:t>
            </a:r>
          </a:p>
          <a:p>
            <a:r>
              <a:rPr lang="pt-BR" dirty="0"/>
              <a:t>Aceitação</a:t>
            </a:r>
          </a:p>
          <a:p>
            <a:pPr lvl="1"/>
            <a:r>
              <a:rPr lang="pt-BR" dirty="0"/>
              <a:t>Aceitação do projeto deve passar no seguinte teste de caso:</a:t>
            </a: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 – Uma conta aluno conseguir acessar o sistema GED instalado.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2 – A conta aluno deve conseguir fazer a solicitação de documento ou ver solicitações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2.1 – A conta de aluno só pode ver solicitações feitas pela mesma conta.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3 – A solicitação deve persistir no sistema.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4 – Um responsável da administração deve receber um aviso via e-mail de nova solicitação.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5 - Esse administrador deve poder ver no sistema a lista de solicitações.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6 – O administrador deve poder acessar a solicitação e conseguir anexar o documento solicitado.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7 – Quando o administrador finalizar a solicitação o documento deve ficar persistido no sistema.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8 – O aluno deve receber um e-mail confirmando que a solicitação foi atendida.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pt-BR" sz="1200" i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9 – O documento deve ter a opção de fazer download.</a:t>
            </a:r>
            <a:endParaRPr lang="pt-BR" sz="1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50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ECA1-9077-D946-A8C3-5DD799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68B0E-9CDD-2001-9A67-709968C8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409"/>
            <a:ext cx="8596668" cy="437195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F08390-9DDA-DEBD-ABF0-0EC4497B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92" y="1930400"/>
            <a:ext cx="6756752" cy="36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5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912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Trebuchet MS</vt:lpstr>
      <vt:lpstr>Wingdings 3</vt:lpstr>
      <vt:lpstr>Facetado</vt:lpstr>
      <vt:lpstr>Plano de projeto Sistema eletrônico de documentos</vt:lpstr>
      <vt:lpstr>The project</vt:lpstr>
      <vt:lpstr>O que é um sistema GED?</vt:lpstr>
      <vt:lpstr>Definições e acrônimos</vt:lpstr>
      <vt:lpstr>Contatos externos – Envolvidos</vt:lpstr>
      <vt:lpstr>Estrutura interna x Papéis e responsabilidades</vt:lpstr>
      <vt:lpstr>Planos do processo gerencial</vt:lpstr>
      <vt:lpstr>Planos do processo gerencial</vt:lpstr>
      <vt:lpstr>Atividades</vt:lpstr>
      <vt:lpstr>Cronograma</vt:lpstr>
      <vt:lpstr>Referências do projeto.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projeto Sistema eletrônico de documentos</dc:title>
  <dc:creator>Eugenio Cartagena</dc:creator>
  <cp:lastModifiedBy>Eugenio Cartagena</cp:lastModifiedBy>
  <cp:revision>2</cp:revision>
  <dcterms:created xsi:type="dcterms:W3CDTF">2023-01-16T10:30:00Z</dcterms:created>
  <dcterms:modified xsi:type="dcterms:W3CDTF">2023-01-16T11:27:14Z</dcterms:modified>
</cp:coreProperties>
</file>