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38" r:id="rId2"/>
    <p:sldId id="532" r:id="rId3"/>
    <p:sldId id="554" r:id="rId4"/>
    <p:sldId id="555" r:id="rId5"/>
    <p:sldId id="537" r:id="rId6"/>
    <p:sldId id="54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A"/>
    <a:srgbClr val="38AA00"/>
    <a:srgbClr val="4D4D4C"/>
    <a:srgbClr val="343433"/>
    <a:srgbClr val="FF6C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951" autoAdjust="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XAOaB303zzI" TargetMode="External"/><Relationship Id="rId13" Type="http://schemas.openxmlformats.org/officeDocument/2006/relationships/hyperlink" Target="https://drive.google.com/drive/folders/1BlxOwSSBq8gnV8rG-EacolwtYq728MAp?usp=drive_link" TargetMode="External"/><Relationship Id="rId3" Type="http://schemas.openxmlformats.org/officeDocument/2006/relationships/hyperlink" Target="https://teams.microsoft.com/l/meetup-join/19%3a7ZVzLPcRI44sRLi1nGqiqvjdrNwh9bYQzeD97gBxTMM1%40thread.tacv2/1717876653372?context=%7b%22Tid%22%3a%22cbc2c381-2f2e-4d93-91d1-506c9316ace7%22%2c%22Oid%22%3a%22db64e4c7-309d-4417-8cd1-ab47443e7a3f%22%7d" TargetMode="External"/><Relationship Id="rId7" Type="http://schemas.openxmlformats.org/officeDocument/2006/relationships/hyperlink" Target="https://youtu.be/nrMKlDZcEhc" TargetMode="External"/><Relationship Id="rId12" Type="http://schemas.openxmlformats.org/officeDocument/2006/relationships/hyperlink" Target="https://youtu.be/BOSUvPQwAj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kEd5f6j8Ua0" TargetMode="External"/><Relationship Id="rId11" Type="http://schemas.openxmlformats.org/officeDocument/2006/relationships/hyperlink" Target="https://youtu.be/tpZHStKurEM" TargetMode="External"/><Relationship Id="rId5" Type="http://schemas.openxmlformats.org/officeDocument/2006/relationships/hyperlink" Target="https://youtu.be/qAY5iRdnrRc" TargetMode="External"/><Relationship Id="rId15" Type="http://schemas.openxmlformats.org/officeDocument/2006/relationships/image" Target="../media/image6.jpg"/><Relationship Id="rId10" Type="http://schemas.openxmlformats.org/officeDocument/2006/relationships/hyperlink" Target="https://youtu.be/EehdlDt80IQ" TargetMode="External"/><Relationship Id="rId4" Type="http://schemas.openxmlformats.org/officeDocument/2006/relationships/hyperlink" Target="https://youtu.be/t1PIKw9TfMw" TargetMode="External"/><Relationship Id="rId9" Type="http://schemas.openxmlformats.org/officeDocument/2006/relationships/hyperlink" Target="https://youtu.be/BixKRgV-lBY" TargetMode="External"/><Relationship Id="rId14" Type="http://schemas.openxmlformats.org/officeDocument/2006/relationships/hyperlink" Target="https://github.com/paolagomez7/Adso202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aolagomez59@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797417" y="794289"/>
            <a:ext cx="105182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5400" dirty="0"/>
              <a:t>Análisis y desarrollo de </a:t>
            </a:r>
            <a:r>
              <a:rPr lang="es-ES" sz="5400" i="1" dirty="0"/>
              <a:t>software</a:t>
            </a:r>
          </a:p>
          <a:p>
            <a:pPr lvl="0">
              <a:defRPr/>
            </a:pPr>
            <a:endParaRPr lang="es-ES" sz="5400" i="1" dirty="0"/>
          </a:p>
          <a:p>
            <a:pPr lvl="0">
              <a:defRPr/>
            </a:pPr>
            <a:endParaRPr lang="es-ES" sz="5400" i="1" dirty="0"/>
          </a:p>
          <a:p>
            <a:pPr lvl="0" algn="r"/>
            <a:r>
              <a:rPr lang="es-ES" sz="2000" b="1" dirty="0"/>
              <a:t>Instructora Técnica: </a:t>
            </a:r>
          </a:p>
          <a:p>
            <a:pPr lvl="0" algn="r"/>
            <a:r>
              <a:rPr lang="es-ES" sz="2000" b="1" dirty="0"/>
              <a:t>PAOLA ANDREA GOMEZ ROSERO </a:t>
            </a:r>
          </a:p>
          <a:p>
            <a:pPr lvl="0" algn="r"/>
            <a:r>
              <a:rPr lang="es-CO" sz="1400" dirty="0"/>
              <a:t>SERVICIO NACIONAL DE APRENDIZAJE - </a:t>
            </a:r>
            <a:r>
              <a:rPr lang="es-CO" sz="1400" b="1" dirty="0"/>
              <a:t>SENA</a:t>
            </a:r>
          </a:p>
          <a:p>
            <a:pPr lvl="0" algn="r"/>
            <a:r>
              <a:rPr lang="it-IT" sz="1400" dirty="0"/>
              <a:t>SANTANDER, </a:t>
            </a:r>
            <a:r>
              <a:rPr lang="it-IT" sz="1400" b="1" dirty="0"/>
              <a:t>SAN GIL</a:t>
            </a:r>
            <a:r>
              <a:rPr lang="it-IT" sz="1400" dirty="0"/>
              <a:t>  CENTRO AGROTURÍSTICO</a:t>
            </a:r>
            <a:endParaRPr lang="es-CO" sz="1400" b="1" dirty="0"/>
          </a:p>
          <a:p>
            <a:pPr lvl="0">
              <a:defRPr/>
            </a:pPr>
            <a:endParaRPr kumimoji="0" lang="es-ES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10362185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z="3600" b="1" dirty="0">
                <a:solidFill>
                  <a:schemeClr val="bg1"/>
                </a:solidFill>
              </a:rPr>
              <a:t>Fase 3. EJECUCIÓN, Guía de aprendizaje 7 Cronograma</a:t>
            </a:r>
          </a:p>
          <a:p>
            <a:pPr lvl="0"/>
            <a:endParaRPr lang="es-ES" sz="3600" b="1" dirty="0">
              <a:solidFill>
                <a:schemeClr val="bg1"/>
              </a:solidFill>
            </a:endParaRPr>
          </a:p>
          <a:p>
            <a:pPr lvl="0"/>
            <a:endParaRPr lang="es-ES" sz="36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058632"/>
              </p:ext>
            </p:extLst>
          </p:nvPr>
        </p:nvGraphicFramePr>
        <p:xfrm>
          <a:off x="193963" y="1253771"/>
          <a:ext cx="11804073" cy="4350457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85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633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Competencia: </a:t>
                      </a:r>
                      <a:r>
                        <a:rPr lang="es-MX" sz="2000" dirty="0">
                          <a:solidFill>
                            <a:schemeClr val="tx1"/>
                          </a:solidFill>
                        </a:rPr>
                        <a:t>Desarrollar la solución de software de acuerdo con el diseño y metodologías de desarrollo.</a:t>
                      </a:r>
                      <a:endParaRPr lang="es-CO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638510"/>
                  </a:ext>
                </a:extLst>
              </a:tr>
              <a:tr h="4766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Resultado de aprendizaje </a:t>
                      </a:r>
                      <a:endParaRPr lang="es-CO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  <a:latin typeface="+mn-lt"/>
                        </a:rPr>
                        <a:t>Actividades a Desarrollar </a:t>
                      </a:r>
                      <a:endParaRPr lang="es-CO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dirty="0">
                          <a:effectLst/>
                          <a:latin typeface="+mn-lt"/>
                        </a:rPr>
                        <a:t>Fecha Inicio y Fin</a:t>
                      </a:r>
                      <a:endParaRPr lang="es-CO" sz="18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181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dirty="0"/>
                        <a:t> 220501096-04. Codificar el software de acuerdo con el diseño establecido.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16 Actividades</a:t>
                      </a:r>
                      <a:endParaRPr lang="es-CO" sz="180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dirty="0"/>
                        <a:t>3.1.2 Actividad de aprendizaje GA7-220501096-AA2 - Aplicar estándares de codificación</a:t>
                      </a: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Inicia 20 /07/2024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Termina 26/08/2024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26 de agosto exposiciones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2518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dirty="0"/>
                        <a:t>3.1.3 Actividad de aprendizaje GA7-220501096-AA3 - Codificar los módulos del software Stand-alone, web y móvil </a:t>
                      </a: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070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dirty="0"/>
                        <a:t>3.1.4 Actividad de aprendizaje GA7-220501096-AA4 - Codificar el </a:t>
                      </a:r>
                      <a:r>
                        <a:rPr lang="es-MX" dirty="0" err="1"/>
                        <a:t>frontend</a:t>
                      </a:r>
                      <a:r>
                        <a:rPr lang="es-MX" dirty="0"/>
                        <a:t> utilizando </a:t>
                      </a:r>
                      <a:r>
                        <a:rPr lang="es-MX" dirty="0" err="1"/>
                        <a:t>framework</a:t>
                      </a:r>
                      <a:r>
                        <a:rPr lang="es-MX" dirty="0"/>
                        <a:t> </a:t>
                      </a: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5442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dirty="0"/>
                        <a:t>3.1.5 Actividad de aprendizaje GA7-220501096-AA5 - Crear servicios web </a:t>
                      </a:r>
                      <a:endParaRPr lang="es-CO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7849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4484F44-44DC-1D16-662A-F1A8DF793580}"/>
              </a:ext>
            </a:extLst>
          </p:cNvPr>
          <p:cNvSpPr txBox="1"/>
          <p:nvPr/>
        </p:nvSpPr>
        <p:spPr>
          <a:xfrm>
            <a:off x="193963" y="5651120"/>
            <a:ext cx="1156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Fecha inicio de la Guía # 7   8 julio 2024</a:t>
            </a:r>
          </a:p>
          <a:p>
            <a:r>
              <a:rPr lang="es-CO" dirty="0">
                <a:highlight>
                  <a:srgbClr val="FFFF00"/>
                </a:highlight>
              </a:rPr>
              <a:t>Fecha fin de la Guía # 7   31 Agosto 2024 cierre de plataforma </a:t>
            </a:r>
          </a:p>
          <a:p>
            <a:r>
              <a:rPr lang="es-CO" dirty="0">
                <a:highlight>
                  <a:srgbClr val="FFFF00"/>
                </a:highlight>
              </a:rPr>
              <a:t>Fecha publicación de Evaluaciones 3 </a:t>
            </a:r>
            <a:r>
              <a:rPr lang="es-CO" dirty="0" err="1">
                <a:highlight>
                  <a:srgbClr val="FFFF00"/>
                </a:highlight>
              </a:rPr>
              <a:t>Septimebre</a:t>
            </a:r>
            <a:r>
              <a:rPr lang="es-CO" dirty="0">
                <a:highlight>
                  <a:srgbClr val="FFFF00"/>
                </a:highlight>
              </a:rPr>
              <a:t> 2024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514351" y="250906"/>
            <a:ext cx="103671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3200" dirty="0"/>
              <a:t>Lineamientos generales para la entrega de la evidencia:</a:t>
            </a:r>
            <a:endParaRPr kumimoji="0" lang="es-CO" sz="3200" b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highlight>
                <a:srgbClr val="FFF5EA"/>
              </a:highlight>
              <a:uLnTx/>
              <a:uFillTx/>
              <a:latin typeface="WORK SANS BOLD ROMAN" pitchFamily="2" charset="77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4800" y="835681"/>
            <a:ext cx="11372848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00"/>
              </a:spcBef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endParaRPr lang="es-MX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C7DDC2-C22D-EC4F-6447-2042C909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EB1D53-831E-F980-E8C6-CDE7E820ECEE}"/>
              </a:ext>
            </a:extLst>
          </p:cNvPr>
          <p:cNvSpPr txBox="1"/>
          <p:nvPr/>
        </p:nvSpPr>
        <p:spPr>
          <a:xfrm>
            <a:off x="514352" y="1147356"/>
            <a:ext cx="103671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sz="2400" dirty="0"/>
              <a:t>carpeta comprimida que debe tener los siguientes archivos: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2400" dirty="0"/>
              <a:t>1. archivos del proyecto, (</a:t>
            </a:r>
            <a:r>
              <a:rPr lang="es-MX" sz="2400" dirty="0">
                <a:highlight>
                  <a:srgbClr val="FFFF00"/>
                </a:highlight>
              </a:rPr>
              <a:t>introducción hasta los artefactos de diseño</a:t>
            </a:r>
            <a:r>
              <a:rPr lang="es-MX" sz="24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2400" dirty="0"/>
              <a:t>2. archivo con enlace del repositorio, Enlace de repositorio de </a:t>
            </a:r>
            <a:r>
              <a:rPr lang="es-MX" sz="2400" dirty="0" err="1"/>
              <a:t>git</a:t>
            </a:r>
            <a:r>
              <a:rPr lang="es-MX" sz="2400" dirty="0"/>
              <a:t> (debe estar los respectivos movimientos generados por el grupo de desarrollo y su actualización)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2400" dirty="0"/>
              <a:t>3. Exponer el desarrollo de cada evidencia  remítase al área de la actividad correspondiente y acceda al espacio link en el documento.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2400" dirty="0"/>
              <a:t>4. Codificación de módulos del software según requerimientos del proyecto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s-MX" sz="2400" dirty="0"/>
              <a:t>la carpeta comprimida debe tener el nombre del aprendiz y número de la evidencia así: NOMBREAPELLIDO_AA2_EV01Comprimir carpeta con Extensión: ZIP, RAR.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5"/>
            </a:pPr>
            <a:endParaRPr lang="es-MX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514352" y="250906"/>
            <a:ext cx="103671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3200" dirty="0"/>
              <a:t>Lineamientos generales para la entrega de la evidencia:</a:t>
            </a:r>
            <a:endParaRPr kumimoji="0" lang="es-CO" sz="3200" b="1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highlight>
                <a:srgbClr val="FFF5EA"/>
              </a:highlight>
              <a:uLnTx/>
              <a:uFillTx/>
              <a:latin typeface="WORK SANS BOLD ROMAN" pitchFamily="2" charset="77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04800" y="835681"/>
            <a:ext cx="11372848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500"/>
              </a:spcBef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endParaRPr lang="es-MX" dirty="0">
              <a:latin typeface="Segoe UI Light"/>
              <a:cs typeface="Segoe UI Ligh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C7DDC2-C22D-EC4F-6447-2042C9092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BFE775-EA44-3D58-7DEF-6D72914D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" y="1361665"/>
            <a:ext cx="10374923" cy="47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2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371796" y="41797"/>
            <a:ext cx="843969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Fechas de Sesión Asincrónica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302524" y="474153"/>
            <a:ext cx="676329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Work Sans Light Roman" pitchFamily="2" charset="77"/>
              </a:rPr>
              <a:t>Link del encuentro: </a:t>
            </a:r>
            <a:r>
              <a:rPr lang="es-CO" sz="1600" dirty="0">
                <a:latin typeface="Work Sans Light Roman" pitchFamily="2" charset="77"/>
                <a:hlinkClick r:id="rId3"/>
              </a:rPr>
              <a:t>https://teams.microsoft.com/l/meetup-join/19%3a7ZVzLPcRI44sRLi1nGqiqvjdrNwh9bYQzeD97gBxTMM1%40thread.tacv2/1717876653372?context=%7b%22Tid%22%3a%22cbc2c381-2f2e-4d93-91d1-506c9316ace7%22%2c%22Oid%22%3a%22db64e4c7-309d-4417-8cd1-ab47443e7a3f%22%7d</a:t>
            </a:r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r>
              <a:rPr lang="es-CO" sz="1600" dirty="0">
                <a:latin typeface="Work Sans Light Roman" pitchFamily="2" charset="77"/>
              </a:rPr>
              <a:t>Grabaciones de Sesión Asincrónica  Guía  7 Documento 1</a:t>
            </a:r>
          </a:p>
          <a:p>
            <a:r>
              <a:rPr lang="es-MX" sz="1600" dirty="0"/>
              <a:t>Grabación sesión 1. </a:t>
            </a:r>
            <a:r>
              <a:rPr lang="es-MX" sz="1600" dirty="0">
                <a:hlinkClick r:id="rId4"/>
              </a:rPr>
              <a:t>https://youtu.be/t1PIKw9TfMw</a:t>
            </a:r>
            <a:r>
              <a:rPr lang="es-MX" sz="1600" dirty="0"/>
              <a:t> </a:t>
            </a:r>
          </a:p>
          <a:p>
            <a:r>
              <a:rPr lang="es-MX" sz="1600" dirty="0"/>
              <a:t>Grabación sesión 2. </a:t>
            </a:r>
            <a:r>
              <a:rPr lang="es-MX" sz="1600" dirty="0">
                <a:hlinkClick r:id="rId5"/>
              </a:rPr>
              <a:t>https://youtu.be/qAY5iRdnrRc</a:t>
            </a:r>
            <a:r>
              <a:rPr lang="es-MX" sz="1600" dirty="0"/>
              <a:t> </a:t>
            </a:r>
          </a:p>
          <a:p>
            <a:r>
              <a:rPr lang="es-MX" sz="1600" dirty="0"/>
              <a:t>Grabación sesión 3. </a:t>
            </a:r>
            <a:r>
              <a:rPr lang="es-MX" sz="1600" dirty="0">
                <a:hlinkClick r:id="rId6"/>
              </a:rPr>
              <a:t>https://youtu.be/kEd5f6j8Ua0</a:t>
            </a:r>
            <a:r>
              <a:rPr lang="es-MX" sz="1600" dirty="0"/>
              <a:t> </a:t>
            </a:r>
          </a:p>
          <a:p>
            <a:r>
              <a:rPr lang="es-MX" sz="1600" dirty="0"/>
              <a:t>Grabación sesión 4. </a:t>
            </a:r>
            <a:r>
              <a:rPr lang="es-MX" sz="1600" dirty="0">
                <a:hlinkClick r:id="rId7"/>
              </a:rPr>
              <a:t>https://youtu.be/nrMKlDZcEhc</a:t>
            </a:r>
            <a:r>
              <a:rPr lang="es-MX" sz="1600" dirty="0"/>
              <a:t> </a:t>
            </a:r>
          </a:p>
          <a:p>
            <a:r>
              <a:rPr lang="es-MX" sz="1600" dirty="0"/>
              <a:t>Grabación sesión 5. </a:t>
            </a:r>
            <a:r>
              <a:rPr lang="es-MX" sz="1600" dirty="0">
                <a:hlinkClick r:id="rId8"/>
              </a:rPr>
              <a:t>https://youtu.be/XAOaB303zzI</a:t>
            </a:r>
            <a:endParaRPr lang="es-MX" sz="1600" dirty="0"/>
          </a:p>
          <a:p>
            <a:r>
              <a:rPr lang="es-MX" sz="1600" dirty="0"/>
              <a:t>Grabación sesión 6. </a:t>
            </a:r>
            <a:r>
              <a:rPr lang="es-MX" sz="1600" dirty="0">
                <a:hlinkClick r:id="rId9"/>
              </a:rPr>
              <a:t>https://youtu.be/BixKRgV-lBY</a:t>
            </a:r>
            <a:endParaRPr lang="es-MX" sz="1600" dirty="0"/>
          </a:p>
          <a:p>
            <a:r>
              <a:rPr lang="es-MX" sz="1600" dirty="0"/>
              <a:t>Grabación sesión 7. </a:t>
            </a:r>
            <a:r>
              <a:rPr lang="es-MX" sz="1600" dirty="0">
                <a:hlinkClick r:id="rId10"/>
              </a:rPr>
              <a:t>https://youtu.be/EehdlDt80IQ</a:t>
            </a:r>
            <a:endParaRPr lang="es-MX" sz="1600" dirty="0"/>
          </a:p>
          <a:p>
            <a:r>
              <a:rPr lang="es-MX" sz="1600" dirty="0"/>
              <a:t>Grabación sesión 8. </a:t>
            </a:r>
            <a:r>
              <a:rPr lang="es-MX" sz="1600" dirty="0">
                <a:hlinkClick r:id="rId11"/>
              </a:rPr>
              <a:t>https://youtu.be/tpZHStKurEM</a:t>
            </a:r>
            <a:r>
              <a:rPr lang="es-MX" sz="1600" dirty="0"/>
              <a:t> </a:t>
            </a:r>
          </a:p>
          <a:p>
            <a:r>
              <a:rPr lang="es-MX" sz="1600" dirty="0"/>
              <a:t>Grabación sesión 9. </a:t>
            </a:r>
            <a:r>
              <a:rPr lang="es-MX" sz="1600" dirty="0">
                <a:hlinkClick r:id="rId12"/>
              </a:rPr>
              <a:t>https://youtu.be/BOSUvPQwAjM</a:t>
            </a:r>
            <a:r>
              <a:rPr lang="es-MX" sz="1600" dirty="0"/>
              <a:t> 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>
                <a:latin typeface="Work Sans Light Roman" pitchFamily="2" charset="77"/>
              </a:rPr>
              <a:t>Link Driver ADSO2024</a:t>
            </a:r>
          </a:p>
          <a:p>
            <a:r>
              <a:rPr lang="es-CO" sz="1600" dirty="0">
                <a:latin typeface="Work Sans Light Roman" pitchFamily="2" charset="77"/>
                <a:hlinkClick r:id="rId13"/>
              </a:rPr>
              <a:t>https://drive.google.com/drive/folders/1BlxOwSSBq8gnV8rG-EacolwtYq728MAp?usp=drive_link</a:t>
            </a:r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>
                <a:latin typeface="Work Sans Light Roman" pitchFamily="2" charset="77"/>
              </a:rPr>
              <a:t>Repositorio de </a:t>
            </a:r>
            <a:r>
              <a:rPr lang="es-CO" sz="1600" dirty="0" err="1">
                <a:latin typeface="Work Sans Light Roman" pitchFamily="2" charset="77"/>
              </a:rPr>
              <a:t>git</a:t>
            </a:r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r>
              <a:rPr lang="es-CO" sz="1600" dirty="0">
                <a:latin typeface="Work Sans Light Roman" pitchFamily="2" charset="77"/>
                <a:hlinkClick r:id="rId14"/>
              </a:rPr>
              <a:t>https://github.com/paolagomez7/Adso2024</a:t>
            </a:r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>
                <a:latin typeface="Work Sans Light Roman" pitchFamily="2" charset="77"/>
              </a:rPr>
              <a:t>  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482633" y="517758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3166" r="239"/>
          <a:stretch/>
        </p:blipFill>
        <p:spPr>
          <a:xfrm>
            <a:off x="7065818" y="0"/>
            <a:ext cx="5126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Fase Ejecución, guía de aprendizaje  6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Competencia Técnica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Instructora Paola Andrea Gómez Rosero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Contactos 3152345929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Correo 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  <a:hlinkClick r:id="rId3"/>
              </a:rPr>
              <a:t>paolagomez59@mail.com</a:t>
            </a:r>
            <a:endParaRPr lang="es-ES_tradnl" sz="1600" dirty="0">
              <a:solidFill>
                <a:schemeClr val="bg1"/>
              </a:solidFill>
              <a:latin typeface="WORK SANS REGULAR ROMAN" pitchFamily="2" charset="77"/>
              <a:ea typeface="+mj-ea"/>
              <a:cs typeface="+mj-cs"/>
              <a:sym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1600" dirty="0">
              <a:solidFill>
                <a:schemeClr val="bg1"/>
              </a:solidFill>
              <a:latin typeface="WORK SANS REGULAR ROMAN" pitchFamily="2" charset="77"/>
              <a:ea typeface="+mj-ea"/>
              <a:cs typeface="+mj-cs"/>
              <a:sym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 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4467663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2"/>
          <p:cNvSpPr txBox="1"/>
          <p:nvPr/>
        </p:nvSpPr>
        <p:spPr>
          <a:xfrm>
            <a:off x="3173038" y="933855"/>
            <a:ext cx="48367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2340" marR="5080" indent="-930275">
              <a:lnSpc>
                <a:spcPct val="100000"/>
              </a:lnSpc>
              <a:spcBef>
                <a:spcPts val="100"/>
              </a:spcBef>
            </a:pPr>
            <a:r>
              <a:rPr sz="5400" b="1" spc="-15" dirty="0">
                <a:solidFill>
                  <a:schemeClr val="bg1"/>
                </a:solidFill>
                <a:latin typeface="Calibri"/>
                <a:cs typeface="Calibri"/>
              </a:rPr>
              <a:t>GRACIAS</a:t>
            </a:r>
            <a:r>
              <a:rPr sz="54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5400" b="1" spc="-5" dirty="0">
                <a:solidFill>
                  <a:schemeClr val="bg1"/>
                </a:solidFill>
                <a:latin typeface="Calibri"/>
                <a:cs typeface="Calibri"/>
              </a:rPr>
              <a:t>POR</a:t>
            </a:r>
            <a:r>
              <a:rPr sz="5400" b="1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chemeClr val="bg1"/>
                </a:solidFill>
                <a:latin typeface="Calibri"/>
                <a:cs typeface="Calibri"/>
              </a:rPr>
              <a:t>SU </a:t>
            </a:r>
            <a:r>
              <a:rPr sz="5400" b="1" spc="-120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5400" b="1" spc="-55" dirty="0">
                <a:solidFill>
                  <a:schemeClr val="bg1"/>
                </a:solidFill>
                <a:latin typeface="Calibri"/>
                <a:cs typeface="Calibri"/>
              </a:rPr>
              <a:t>ATENCIÓN</a:t>
            </a:r>
            <a:endParaRPr sz="5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22553</TotalTime>
  <Words>508</Words>
  <Application>Microsoft Office PowerPoint</Application>
  <PresentationFormat>Panorámica</PresentationFormat>
  <Paragraphs>72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WORK SANS BOLD ROMAN</vt:lpstr>
      <vt:lpstr>WORK SANS BOLD ROMAN</vt:lpstr>
      <vt:lpstr>Work Sans Light Roman</vt:lpstr>
      <vt:lpstr>WORK SANS REGULAR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Email Service Team</cp:lastModifiedBy>
  <cp:revision>166</cp:revision>
  <dcterms:created xsi:type="dcterms:W3CDTF">2020-10-01T23:51:28Z</dcterms:created>
  <dcterms:modified xsi:type="dcterms:W3CDTF">2024-08-19T23:46:10Z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