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40" r:id="rId4"/>
    <p:sldMasterId id="2147483852" r:id="rId5"/>
  </p:sldMasterIdLst>
  <p:notesMasterIdLst>
    <p:notesMasterId r:id="rId35"/>
  </p:notesMasterIdLst>
  <p:sldIdLst>
    <p:sldId id="272" r:id="rId6"/>
    <p:sldId id="273" r:id="rId7"/>
    <p:sldId id="275" r:id="rId8"/>
    <p:sldId id="274"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9" r:id="rId32"/>
    <p:sldId id="298" r:id="rId33"/>
    <p:sldId id="30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CAE1"/>
    <a:srgbClr val="A1D9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259" autoAdjust="0"/>
  </p:normalViewPr>
  <p:slideViewPr>
    <p:cSldViewPr snapToGrid="0">
      <p:cViewPr varScale="1">
        <p:scale>
          <a:sx n="72" d="100"/>
          <a:sy n="72" d="100"/>
        </p:scale>
        <p:origin x="648"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c:spPr>
          <c:dPt>
            <c:idx val="0"/>
            <c:bubble3D val="0"/>
            <c:spPr>
              <a:solidFill>
                <a:schemeClr val="accent3"/>
              </a:solidFill>
              <a:ln w="19050">
                <a:noFill/>
              </a:ln>
              <a:effectLst/>
            </c:spPr>
            <c:extLst>
              <c:ext xmlns:c16="http://schemas.microsoft.com/office/drawing/2014/chart" uri="{C3380CC4-5D6E-409C-BE32-E72D297353CC}">
                <c16:uniqueId val="{00000001-275F-4C0A-BBA0-64BAC8E02D84}"/>
              </c:ext>
            </c:extLst>
          </c:dPt>
          <c:dPt>
            <c:idx val="1"/>
            <c:bubble3D val="0"/>
            <c:spPr>
              <a:solidFill>
                <a:schemeClr val="accent5"/>
              </a:solidFill>
              <a:ln w="19050">
                <a:noFill/>
              </a:ln>
              <a:effectLst/>
            </c:spPr>
            <c:extLst>
              <c:ext xmlns:c16="http://schemas.microsoft.com/office/drawing/2014/chart" uri="{C3380CC4-5D6E-409C-BE32-E72D297353CC}">
                <c16:uniqueId val="{00000003-275F-4C0A-BBA0-64BAC8E02D84}"/>
              </c:ext>
            </c:extLst>
          </c:dPt>
          <c:dPt>
            <c:idx val="2"/>
            <c:bubble3D val="0"/>
            <c:spPr>
              <a:solidFill>
                <a:schemeClr val="accent4"/>
              </a:solidFill>
              <a:ln w="19050">
                <a:noFill/>
              </a:ln>
              <a:effectLst/>
            </c:spPr>
            <c:extLst>
              <c:ext xmlns:c16="http://schemas.microsoft.com/office/drawing/2014/chart" uri="{C3380CC4-5D6E-409C-BE32-E72D297353CC}">
                <c16:uniqueId val="{00000005-275F-4C0A-BBA0-64BAC8E02D84}"/>
              </c:ext>
            </c:extLst>
          </c:dPt>
          <c:dPt>
            <c:idx val="3"/>
            <c:bubble3D val="0"/>
            <c:spPr>
              <a:solidFill>
                <a:schemeClr val="accent6"/>
              </a:solidFill>
              <a:ln w="19050">
                <a:noFill/>
              </a:ln>
              <a:effectLst/>
            </c:spPr>
            <c:extLst>
              <c:ext xmlns:c16="http://schemas.microsoft.com/office/drawing/2014/chart" uri="{C3380CC4-5D6E-409C-BE32-E72D297353CC}">
                <c16:uniqueId val="{00000007-275F-4C0A-BBA0-64BAC8E02D84}"/>
              </c:ext>
            </c:extLst>
          </c:dPt>
          <c:dPt>
            <c:idx val="4"/>
            <c:bubble3D val="0"/>
            <c:spPr>
              <a:solidFill>
                <a:schemeClr val="accent2"/>
              </a:solidFill>
              <a:ln w="19050">
                <a:noFill/>
              </a:ln>
              <a:effectLst/>
            </c:spPr>
            <c:extLst>
              <c:ext xmlns:c16="http://schemas.microsoft.com/office/drawing/2014/chart" uri="{C3380CC4-5D6E-409C-BE32-E72D297353CC}">
                <c16:uniqueId val="{00000009-275F-4C0A-BBA0-64BAC8E02D84}"/>
              </c:ext>
            </c:extLst>
          </c:dPt>
          <c:dPt>
            <c:idx val="5"/>
            <c:bubble3D val="0"/>
            <c:spPr>
              <a:solidFill>
                <a:schemeClr val="accent1">
                  <a:lumMod val="75000"/>
                </a:schemeClr>
              </a:solidFill>
              <a:ln w="19050">
                <a:noFill/>
              </a:ln>
              <a:effectLst/>
            </c:spPr>
            <c:extLst>
              <c:ext xmlns:c16="http://schemas.microsoft.com/office/drawing/2014/chart" uri="{C3380CC4-5D6E-409C-BE32-E72D297353CC}">
                <c16:uniqueId val="{0000000B-275F-4C0A-BBA0-64BAC8E02D84}"/>
              </c:ext>
            </c:extLst>
          </c:dPt>
          <c:dPt>
            <c:idx val="6"/>
            <c:bubble3D val="0"/>
            <c:spPr>
              <a:solidFill>
                <a:schemeClr val="accent1">
                  <a:lumMod val="50000"/>
                </a:schemeClr>
              </a:solidFill>
              <a:ln w="19050">
                <a:noFill/>
              </a:ln>
              <a:effectLst/>
            </c:spPr>
            <c:extLst>
              <c:ext xmlns:c16="http://schemas.microsoft.com/office/drawing/2014/chart" uri="{C3380CC4-5D6E-409C-BE32-E72D297353CC}">
                <c16:uniqueId val="{0000000D-275F-4C0A-BBA0-64BAC8E02D84}"/>
              </c:ext>
            </c:extLst>
          </c:dPt>
          <c:dPt>
            <c:idx val="7"/>
            <c:bubble3D val="0"/>
            <c:spPr>
              <a:solidFill>
                <a:schemeClr val="accent3">
                  <a:lumMod val="25000"/>
                  <a:lumOff val="75000"/>
                </a:schemeClr>
              </a:solidFill>
              <a:ln w="19050">
                <a:noFill/>
              </a:ln>
              <a:effectLst/>
            </c:spPr>
            <c:extLst>
              <c:ext xmlns:c16="http://schemas.microsoft.com/office/drawing/2014/chart" uri="{C3380CC4-5D6E-409C-BE32-E72D297353CC}">
                <c16:uniqueId val="{0000000F-275F-4C0A-BBA0-64BAC8E02D84}"/>
              </c:ext>
            </c:extLst>
          </c:dPt>
          <c:dPt>
            <c:idx val="8"/>
            <c:bubble3D val="0"/>
            <c:spPr>
              <a:solidFill>
                <a:schemeClr val="accent6">
                  <a:lumMod val="75000"/>
                </a:schemeClr>
              </a:solidFill>
              <a:ln w="19050">
                <a:noFill/>
              </a:ln>
              <a:effectLst/>
            </c:spPr>
            <c:extLst>
              <c:ext xmlns:c16="http://schemas.microsoft.com/office/drawing/2014/chart" uri="{C3380CC4-5D6E-409C-BE32-E72D297353CC}">
                <c16:uniqueId val="{00000011-275F-4C0A-BBA0-64BAC8E02D84}"/>
              </c:ext>
            </c:extLst>
          </c:dPt>
          <c:cat>
            <c:strRef>
              <c:f>Sheet1!$A$2:$A$10</c:f>
              <c:strCache>
                <c:ptCount val="4"/>
                <c:pt idx="0">
                  <c:v>1st Qtr</c:v>
                </c:pt>
                <c:pt idx="1">
                  <c:v>2nd Qtr</c:v>
                </c:pt>
                <c:pt idx="2">
                  <c:v>3rd Qtr</c:v>
                </c:pt>
                <c:pt idx="3">
                  <c:v>4th Qtr</c:v>
                </c:pt>
              </c:strCache>
            </c:strRef>
          </c:cat>
          <c:val>
            <c:numRef>
              <c:f>Sheet1!$B$2:$B$10</c:f>
              <c:numCache>
                <c:formatCode>General</c:formatCode>
                <c:ptCount val="9"/>
                <c:pt idx="0">
                  <c:v>24</c:v>
                </c:pt>
                <c:pt idx="1">
                  <c:v>20</c:v>
                </c:pt>
                <c:pt idx="2">
                  <c:v>2</c:v>
                </c:pt>
                <c:pt idx="3">
                  <c:v>21</c:v>
                </c:pt>
                <c:pt idx="4">
                  <c:v>4</c:v>
                </c:pt>
                <c:pt idx="5">
                  <c:v>28</c:v>
                </c:pt>
                <c:pt idx="6">
                  <c:v>2</c:v>
                </c:pt>
                <c:pt idx="7">
                  <c:v>8</c:v>
                </c:pt>
                <c:pt idx="8">
                  <c:v>3</c:v>
                </c:pt>
              </c:numCache>
            </c:numRef>
          </c:val>
          <c:extLst>
            <c:ext xmlns:c16="http://schemas.microsoft.com/office/drawing/2014/chart" uri="{C3380CC4-5D6E-409C-BE32-E72D297353CC}">
              <c16:uniqueId val="{00000012-275F-4C0A-BBA0-64BAC8E02D84}"/>
            </c:ext>
          </c:extLst>
        </c:ser>
        <c:dLbls>
          <c:showLegendKey val="0"/>
          <c:showVal val="0"/>
          <c:showCatName val="0"/>
          <c:showSerName val="0"/>
          <c:showPercent val="0"/>
          <c:showBubbleSize val="0"/>
          <c:showLeaderLines val="1"/>
        </c:dLbls>
        <c:firstSliceAng val="11"/>
        <c:holeSize val="71"/>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E2175-4A5A-412E-B544-FA3E7BE1D39D}" type="datetimeFigureOut">
              <a:rPr lang="en-US" smtClean="0"/>
              <a:t>11/24/2023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EA6D1-6F22-46FD-AD91-FC510839F779}" type="slidenum">
              <a:rPr lang="en-US" smtClean="0"/>
              <a:t>‹#›</a:t>
            </a:fld>
            <a:endParaRPr lang="en-US" dirty="0"/>
          </a:p>
        </p:txBody>
      </p:sp>
    </p:spTree>
    <p:extLst>
      <p:ext uri="{BB962C8B-B14F-4D97-AF65-F5344CB8AC3E}">
        <p14:creationId xmlns:p14="http://schemas.microsoft.com/office/powerpoint/2010/main" val="152595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EA6D1-6F22-46FD-AD91-FC510839F779}" type="slidenum">
              <a:rPr lang="en-US" smtClean="0"/>
              <a:t>10</a:t>
            </a:fld>
            <a:endParaRPr lang="en-US" dirty="0"/>
          </a:p>
        </p:txBody>
      </p:sp>
    </p:spTree>
    <p:extLst>
      <p:ext uri="{BB962C8B-B14F-4D97-AF65-F5344CB8AC3E}">
        <p14:creationId xmlns:p14="http://schemas.microsoft.com/office/powerpoint/2010/main" val="1318690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EA6D1-6F22-46FD-AD91-FC510839F779}" type="slidenum">
              <a:rPr lang="en-US" smtClean="0"/>
              <a:t>11</a:t>
            </a:fld>
            <a:endParaRPr lang="en-US" dirty="0"/>
          </a:p>
        </p:txBody>
      </p:sp>
    </p:spTree>
    <p:extLst>
      <p:ext uri="{BB962C8B-B14F-4D97-AF65-F5344CB8AC3E}">
        <p14:creationId xmlns:p14="http://schemas.microsoft.com/office/powerpoint/2010/main" val="7977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EA6D1-6F22-46FD-AD91-FC510839F779}" type="slidenum">
              <a:rPr lang="en-US" smtClean="0"/>
              <a:t>12</a:t>
            </a:fld>
            <a:endParaRPr lang="en-US" dirty="0"/>
          </a:p>
        </p:txBody>
      </p:sp>
    </p:spTree>
    <p:extLst>
      <p:ext uri="{BB962C8B-B14F-4D97-AF65-F5344CB8AC3E}">
        <p14:creationId xmlns:p14="http://schemas.microsoft.com/office/powerpoint/2010/main" val="1095832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A004F4-F240-48F9-8AE1-486585C7F00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396296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EDF864-2F28-4237-BB3F-DBE3EEC3A404}" type="datetime1">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165F95-D5CB-4597-9A25-760A580A4EC4}" type="datetime1">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D033A-33AF-47DA-AE1D-7FBF8C89596B}" type="datetime1">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11/24/2023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6032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11/24/2023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551735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11/24/2023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880738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11/24/2023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60290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11/24/2023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640158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11/24/2023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894793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11/24/2023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3121253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11/24/2023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052982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21955D-A16B-4B36-9C9E-9B6A0F460CD0}" type="datetime1">
              <a:rPr lang="en-US" smtClean="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11/24/2023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36374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Horisontal Content">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E4FD2CFF-0F3D-42BB-BBFF-903727B32640}"/>
              </a:ext>
            </a:extLst>
          </p:cNvPr>
          <p:cNvSpPr/>
          <p:nvPr userDrawn="1"/>
        </p:nvSpPr>
        <p:spPr>
          <a:xfrm>
            <a:off x="0" y="1562188"/>
            <a:ext cx="11269980" cy="2359660"/>
          </a:xfrm>
          <a:custGeom>
            <a:avLst/>
            <a:gdLst/>
            <a:ahLst/>
            <a:cxnLst/>
            <a:rect l="l" t="t" r="r" b="b"/>
            <a:pathLst>
              <a:path w="11269980" h="2359660">
                <a:moveTo>
                  <a:pt x="0" y="2359152"/>
                </a:moveTo>
                <a:lnTo>
                  <a:pt x="11269980" y="2359152"/>
                </a:lnTo>
                <a:lnTo>
                  <a:pt x="11269980" y="0"/>
                </a:lnTo>
                <a:lnTo>
                  <a:pt x="0" y="0"/>
                </a:lnTo>
                <a:lnTo>
                  <a:pt x="0" y="2359152"/>
                </a:lnTo>
                <a:close/>
              </a:path>
            </a:pathLst>
          </a:custGeom>
          <a:solidFill>
            <a:schemeClr val="accent2"/>
          </a:solidFill>
        </p:spPr>
        <p:txBody>
          <a:bodyPr wrap="square" lIns="0" tIns="0" rIns="0" bIns="0" rtlCol="0"/>
          <a:lstStyle/>
          <a:p>
            <a:endParaRPr lang="en-US" noProof="0" dirty="0"/>
          </a:p>
        </p:txBody>
      </p:sp>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4133087"/>
            <a:ext cx="10431780" cy="20438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11/24/2023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9" name="Content Placeholder 3">
            <a:extLst>
              <a:ext uri="{FF2B5EF4-FFF2-40B4-BE49-F238E27FC236}">
                <a16:creationId xmlns:a16="http://schemas.microsoft.com/office/drawing/2014/main" id="{C1B0D46C-2987-401A-A0C4-CFB6F73E9D23}"/>
              </a:ext>
            </a:extLst>
          </p:cNvPr>
          <p:cNvSpPr>
            <a:spLocks noGrp="1"/>
          </p:cNvSpPr>
          <p:nvPr>
            <p:ph sz="half" idx="13"/>
          </p:nvPr>
        </p:nvSpPr>
        <p:spPr>
          <a:xfrm>
            <a:off x="844296" y="1788579"/>
            <a:ext cx="10425684" cy="190687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234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11/24/2023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149704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smtClean="0"/>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11/24/2023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416255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11/24/2023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smtClean="0"/>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smtClean="0"/>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smtClean="0"/>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smtClean="0"/>
              <a:t>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smtClean="0"/>
              <a:t>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smtClean="0"/>
              <a:t>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3484378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icture with Three Sections">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smtClean="0"/>
              <a:t>Click to edit Master title style</a:t>
            </a:r>
            <a:endParaRPr lang="en-US"/>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11/24/2023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smtClean="0"/>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smtClean="0"/>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smtClean="0"/>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33847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E4D8C1C2-5F97-402E-BFDF-BC6976DD2B8E}" type="datetime1">
              <a:rPr lang="en-US" smtClean="0"/>
              <a:t>11/24/2023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D477F5-CDF6-4332-9528-B5F54BD0CC52}" type="datetime1">
              <a:rPr lang="en-US" smtClean="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F22145-F44D-4EAE-AEA9-510C1E39F158}" type="datetime1">
              <a:rPr lang="en-US" smtClean="0"/>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7C9399-AFC0-435C-A8B0-6455D03675EF}" type="datetime1">
              <a:rPr lang="en-US" smtClean="0"/>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54154-AFFA-40FA-A445-5C940E21A930}" type="datetime1">
              <a:rPr lang="en-US" smtClean="0"/>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5C7BCC-828A-4E33-B9B9-533C8665B8CD}" type="datetime1">
              <a:rPr lang="en-US" smtClean="0"/>
              <a:t>11/24/2023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D87DBC-E941-44FF-A02C-1134922F1D02}" type="datetime1">
              <a:rPr lang="en-US" smtClean="0"/>
              <a:t>11/24/2023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E9963E1-723C-4B80-BFB3-4E37855A4263}" type="datetime1">
              <a:rPr lang="en-US" smtClean="0"/>
              <a:t>11/24/2023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11/24/2023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422665236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6" Type="http://schemas.openxmlformats.org/officeDocument/2006/relationships/image" Target="../media/image54.png"/><Relationship Id="rId5" Type="http://schemas.openxmlformats.org/officeDocument/2006/relationships/image" Target="../media/image53.jpe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e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chart" Target="../charts/char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paola.mallkas@cit.edu.al" TargetMode="External"/><Relationship Id="rId2" Type="http://schemas.openxmlformats.org/officeDocument/2006/relationships/hyperlink" Target="mailto:megi.menga@cit.edu.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hyperlink" Target="https://www.kaggle.com/c/titanic/data" TargetMode="Externa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C28659E-412C-4600-B45E-BAE370BC24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EF5E38D-0785-4482-91F2-A65E2DFB5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
            <a:ext cx="12190476" cy="6857989"/>
          </a:xfrm>
          <a:prstGeom prst="rect">
            <a:avLst/>
          </a:prstGeom>
        </p:spPr>
      </p:pic>
      <p:sp>
        <p:nvSpPr>
          <p:cNvPr id="56" name="Rectangle 55">
            <a:extLst>
              <a:ext uri="{FF2B5EF4-FFF2-40B4-BE49-F238E27FC236}">
                <a16:creationId xmlns:a16="http://schemas.microsoft.com/office/drawing/2014/main" id="{AE95896B-6905-4618-A7DF-DED8A61FBC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7748BD8C-4984-4138-94CA-2DC5F39DC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816652-E95E-40C9-B397-C76AFE1C2028}"/>
              </a:ext>
            </a:extLst>
          </p:cNvPr>
          <p:cNvSpPr>
            <a:spLocks noGrp="1"/>
          </p:cNvSpPr>
          <p:nvPr>
            <p:ph type="ctrTitle"/>
          </p:nvPr>
        </p:nvSpPr>
        <p:spPr>
          <a:xfrm>
            <a:off x="839524" y="3115249"/>
            <a:ext cx="9966960" cy="3035808"/>
          </a:xfrm>
        </p:spPr>
        <p:txBody>
          <a:bodyPr anchor="b">
            <a:normAutofit/>
          </a:bodyPr>
          <a:lstStyle/>
          <a:p>
            <a:r>
              <a:rPr lang="en-US" dirty="0" smtClean="0">
                <a:solidFill>
                  <a:srgbClr val="FFFFFF"/>
                </a:solidFill>
              </a:rPr>
              <a:t>Titanic</a:t>
            </a:r>
            <a:endParaRPr lang="en-US" dirty="0">
              <a:solidFill>
                <a:srgbClr val="FFFFFF"/>
              </a:solidFill>
            </a:endParaRPr>
          </a:p>
        </p:txBody>
      </p:sp>
      <p:sp>
        <p:nvSpPr>
          <p:cNvPr id="3" name="Subtitle 2">
            <a:extLst>
              <a:ext uri="{FF2B5EF4-FFF2-40B4-BE49-F238E27FC236}">
                <a16:creationId xmlns:a16="http://schemas.microsoft.com/office/drawing/2014/main" id="{6FABE257-83AA-474D-BCC2-238EE02A29AD}"/>
              </a:ext>
            </a:extLst>
          </p:cNvPr>
          <p:cNvSpPr>
            <a:spLocks noGrp="1"/>
          </p:cNvSpPr>
          <p:nvPr>
            <p:ph type="subTitle" idx="1"/>
          </p:nvPr>
        </p:nvSpPr>
        <p:spPr>
          <a:xfrm>
            <a:off x="937327" y="6022613"/>
            <a:ext cx="7891272" cy="1069848"/>
          </a:xfrm>
        </p:spPr>
        <p:txBody>
          <a:bodyPr>
            <a:normAutofit/>
          </a:bodyPr>
          <a:lstStyle/>
          <a:p>
            <a:r>
              <a:rPr lang="en-US" sz="2400" dirty="0" smtClean="0">
                <a:solidFill>
                  <a:srgbClr val="FFFFFF"/>
                </a:solidFill>
              </a:rPr>
              <a:t>MACHINE LEARNING FROM DISASTER</a:t>
            </a:r>
            <a:endParaRPr lang="en-US" sz="2400" dirty="0">
              <a:solidFill>
                <a:srgbClr val="FFFFFF"/>
              </a:solidFill>
            </a:endParaRPr>
          </a:p>
        </p:txBody>
      </p:sp>
    </p:spTree>
    <p:extLst>
      <p:ext uri="{BB962C8B-B14F-4D97-AF65-F5344CB8AC3E}">
        <p14:creationId xmlns:p14="http://schemas.microsoft.com/office/powerpoint/2010/main" val="2486517918"/>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091" y="861403"/>
            <a:ext cx="10058400" cy="469524"/>
          </a:xfrm>
        </p:spPr>
        <p:txBody>
          <a:bodyPr>
            <a:normAutofit fontScale="90000"/>
          </a:bodyPr>
          <a:lstStyle/>
          <a:p>
            <a:r>
              <a:rPr lang="en-US" dirty="0" smtClean="0"/>
              <a:t>Survival </a:t>
            </a:r>
            <a:r>
              <a:rPr lang="en-US" dirty="0"/>
              <a:t>by </a:t>
            </a:r>
            <a:r>
              <a:rPr lang="en-US" dirty="0" smtClean="0"/>
              <a:t>embarked</a:t>
            </a:r>
            <a:r>
              <a:rPr lang="en-US" dirty="0"/>
              <a:t/>
            </a:r>
            <a:br>
              <a:rPr lang="en-US" dirty="0"/>
            </a:b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847" y="1209979"/>
            <a:ext cx="4967831" cy="468311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038" y="1349033"/>
            <a:ext cx="4820323" cy="4544059"/>
          </a:xfrm>
          <a:prstGeom prst="rect">
            <a:avLst/>
          </a:prstGeom>
        </p:spPr>
      </p:pic>
      <p:sp>
        <p:nvSpPr>
          <p:cNvPr id="7" name="TextBox 6"/>
          <p:cNvSpPr txBox="1"/>
          <p:nvPr/>
        </p:nvSpPr>
        <p:spPr>
          <a:xfrm>
            <a:off x="261465" y="6006905"/>
            <a:ext cx="11794547" cy="923330"/>
          </a:xfrm>
          <a:prstGeom prst="rect">
            <a:avLst/>
          </a:prstGeom>
          <a:noFill/>
        </p:spPr>
        <p:txBody>
          <a:bodyPr wrap="square" rtlCol="0">
            <a:spAutoFit/>
          </a:bodyPr>
          <a:lstStyle/>
          <a:p>
            <a:pPr algn="ctr"/>
            <a:r>
              <a:rPr lang="en-US" dirty="0"/>
              <a:t>There are more people dead compared to people who survived </a:t>
            </a:r>
            <a:r>
              <a:rPr lang="en-US" dirty="0" smtClean="0"/>
              <a:t>generally.</a:t>
            </a:r>
          </a:p>
          <a:p>
            <a:pPr algn="ctr"/>
            <a:r>
              <a:rPr lang="en-US" dirty="0"/>
              <a:t>H</a:t>
            </a:r>
            <a:r>
              <a:rPr lang="en-US" dirty="0" smtClean="0"/>
              <a:t>owever,  </a:t>
            </a:r>
            <a:r>
              <a:rPr lang="en-US" dirty="0"/>
              <a:t>people who embarked from Cherbourg are more likely to survive.</a:t>
            </a:r>
          </a:p>
          <a:p>
            <a:endParaRPr lang="en-US" dirty="0"/>
          </a:p>
        </p:txBody>
      </p:sp>
    </p:spTree>
    <p:extLst>
      <p:ext uri="{BB962C8B-B14F-4D97-AF65-F5344CB8AC3E}">
        <p14:creationId xmlns:p14="http://schemas.microsoft.com/office/powerpoint/2010/main" val="126374041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56" y="821298"/>
            <a:ext cx="10058400" cy="469524"/>
          </a:xfrm>
        </p:spPr>
        <p:txBody>
          <a:bodyPr>
            <a:normAutofit fontScale="90000"/>
          </a:bodyPr>
          <a:lstStyle/>
          <a:p>
            <a:pPr algn="ctr"/>
            <a:r>
              <a:rPr lang="en-US" dirty="0"/>
              <a:t>Survival Rate by </a:t>
            </a:r>
            <a:r>
              <a:rPr lang="en-US" dirty="0" smtClean="0"/>
              <a:t>fare</a:t>
            </a:r>
            <a:r>
              <a:rPr lang="en-US" dirty="0"/>
              <a:t/>
            </a:r>
            <a:br>
              <a:rPr lang="en-US" dirty="0"/>
            </a:br>
            <a:endParaRPr lang="en-US" dirty="0"/>
          </a:p>
        </p:txBody>
      </p:sp>
      <p:sp>
        <p:nvSpPr>
          <p:cNvPr id="7" name="TextBox 6"/>
          <p:cNvSpPr txBox="1"/>
          <p:nvPr/>
        </p:nvSpPr>
        <p:spPr>
          <a:xfrm>
            <a:off x="181952" y="6006905"/>
            <a:ext cx="11794547" cy="1200329"/>
          </a:xfrm>
          <a:prstGeom prst="rect">
            <a:avLst/>
          </a:prstGeom>
          <a:noFill/>
        </p:spPr>
        <p:txBody>
          <a:bodyPr wrap="square" rtlCol="0">
            <a:spAutoFit/>
          </a:bodyPr>
          <a:lstStyle/>
          <a:p>
            <a:pPr algn="ctr"/>
            <a:r>
              <a:rPr lang="en-US" dirty="0"/>
              <a:t>By splitting the fare amount into four categories, it </a:t>
            </a:r>
            <a:r>
              <a:rPr lang="en-US" dirty="0" smtClean="0"/>
              <a:t>is </a:t>
            </a:r>
            <a:r>
              <a:rPr lang="en-US" dirty="0"/>
              <a:t>obvious that there was a strong association between the charge and </a:t>
            </a:r>
            <a:r>
              <a:rPr lang="en-US" dirty="0" smtClean="0"/>
              <a:t>survival. </a:t>
            </a:r>
            <a:r>
              <a:rPr lang="en-US" b="1" dirty="0" smtClean="0"/>
              <a:t>The </a:t>
            </a:r>
            <a:r>
              <a:rPr lang="en-US" b="1" dirty="0"/>
              <a:t>higher a tourist paid, the higher would be his chances to survive.</a:t>
            </a:r>
            <a:endParaRPr lang="en-US" dirty="0"/>
          </a:p>
          <a:p>
            <a:r>
              <a:rPr lang="en-US" b="1" dirty="0"/>
              <a:t> </a:t>
            </a:r>
            <a:endParaRPr lang="en-US" dirty="0"/>
          </a:p>
          <a:p>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6463"/>
          <a:stretch/>
        </p:blipFill>
        <p:spPr>
          <a:xfrm>
            <a:off x="3577822" y="1290822"/>
            <a:ext cx="5002806" cy="4716083"/>
          </a:xfrm>
          <a:prstGeom prst="rect">
            <a:avLst/>
          </a:prstGeom>
        </p:spPr>
      </p:pic>
    </p:spTree>
    <p:extLst>
      <p:ext uri="{BB962C8B-B14F-4D97-AF65-F5344CB8AC3E}">
        <p14:creationId xmlns:p14="http://schemas.microsoft.com/office/powerpoint/2010/main" val="130552887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65" y="842441"/>
            <a:ext cx="10058400" cy="469524"/>
          </a:xfrm>
        </p:spPr>
        <p:txBody>
          <a:bodyPr>
            <a:normAutofit fontScale="90000"/>
          </a:bodyPr>
          <a:lstStyle/>
          <a:p>
            <a:r>
              <a:rPr lang="en-US" dirty="0" smtClean="0"/>
              <a:t>Survival </a:t>
            </a:r>
            <a:r>
              <a:rPr lang="en-US" dirty="0"/>
              <a:t>by </a:t>
            </a:r>
            <a:r>
              <a:rPr lang="en-US" dirty="0" smtClean="0"/>
              <a:t>age</a:t>
            </a:r>
            <a:r>
              <a:rPr lang="en-US" dirty="0"/>
              <a:t/>
            </a:r>
            <a:br>
              <a:rPr lang="en-US" dirty="0"/>
            </a:br>
            <a:endParaRPr lang="en-US" dirty="0"/>
          </a:p>
        </p:txBody>
      </p:sp>
      <p:sp>
        <p:nvSpPr>
          <p:cNvPr id="3" name="TextBox 2"/>
          <p:cNvSpPr txBox="1"/>
          <p:nvPr/>
        </p:nvSpPr>
        <p:spPr>
          <a:xfrm>
            <a:off x="344556" y="1404730"/>
            <a:ext cx="4558748" cy="50358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en-US" dirty="0"/>
          </a:p>
        </p:txBody>
      </p:sp>
      <p:sp>
        <p:nvSpPr>
          <p:cNvPr id="5" name="TextBox 4"/>
          <p:cNvSpPr txBox="1"/>
          <p:nvPr/>
        </p:nvSpPr>
        <p:spPr>
          <a:xfrm>
            <a:off x="675860" y="1404730"/>
            <a:ext cx="4108174" cy="5355312"/>
          </a:xfrm>
          <a:prstGeom prst="rect">
            <a:avLst/>
          </a:prstGeom>
          <a:noFill/>
        </p:spPr>
        <p:txBody>
          <a:bodyPr wrap="square" rtlCol="0">
            <a:spAutoFit/>
          </a:bodyPr>
          <a:lstStyle/>
          <a:p>
            <a:endParaRPr lang="en-US" dirty="0"/>
          </a:p>
          <a:p>
            <a:r>
              <a:rPr lang="en-US" dirty="0" smtClean="0"/>
              <a:t>By </a:t>
            </a:r>
            <a:r>
              <a:rPr lang="en-US" dirty="0"/>
              <a:t>observing the distribution, it becomes apparent that the center of the age distribution for those who did not survive is shifted more towards the left compared to the overall age group distribution. </a:t>
            </a:r>
            <a:endParaRPr lang="en-US" dirty="0" smtClean="0"/>
          </a:p>
          <a:p>
            <a:endParaRPr lang="en-US" dirty="0"/>
          </a:p>
          <a:p>
            <a:r>
              <a:rPr lang="en-US" dirty="0" smtClean="0"/>
              <a:t>This </a:t>
            </a:r>
            <a:r>
              <a:rPr lang="en-US" dirty="0"/>
              <a:t>indicates that a higher proportion of young adults died in the given population. </a:t>
            </a:r>
            <a:endParaRPr lang="en-US" dirty="0" smtClean="0"/>
          </a:p>
          <a:p>
            <a:endParaRPr lang="en-US" dirty="0"/>
          </a:p>
          <a:p>
            <a:r>
              <a:rPr lang="en-US" dirty="0" smtClean="0"/>
              <a:t>Additionally</a:t>
            </a:r>
            <a:r>
              <a:rPr lang="en-US" dirty="0"/>
              <a:t>, there is a small peak in the age range of 0-10 for the survivors, suggesting that a greater number of children or infants managed to survive.</a:t>
            </a:r>
          </a:p>
          <a:p>
            <a:r>
              <a:rPr lang="en-US" dirty="0" smtClean="0"/>
              <a:t> </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334" y="745898"/>
            <a:ext cx="5778058" cy="5446904"/>
          </a:xfrm>
          <a:prstGeom prst="rect">
            <a:avLst/>
          </a:prstGeom>
        </p:spPr>
      </p:pic>
    </p:spTree>
    <p:extLst>
      <p:ext uri="{BB962C8B-B14F-4D97-AF65-F5344CB8AC3E}">
        <p14:creationId xmlns:p14="http://schemas.microsoft.com/office/powerpoint/2010/main" val="141311147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87" y="631260"/>
            <a:ext cx="5153362" cy="48580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717" y="788235"/>
            <a:ext cx="4820323" cy="4544059"/>
          </a:xfrm>
          <a:prstGeom prst="rect">
            <a:avLst/>
          </a:prstGeom>
        </p:spPr>
      </p:pic>
      <p:sp>
        <p:nvSpPr>
          <p:cNvPr id="5" name="TextBox 4"/>
          <p:cNvSpPr txBox="1"/>
          <p:nvPr/>
        </p:nvSpPr>
        <p:spPr>
          <a:xfrm>
            <a:off x="200516" y="5657671"/>
            <a:ext cx="11872214" cy="1477328"/>
          </a:xfrm>
          <a:prstGeom prst="rect">
            <a:avLst/>
          </a:prstGeom>
          <a:noFill/>
        </p:spPr>
        <p:txBody>
          <a:bodyPr wrap="square" rtlCol="0">
            <a:spAutoFit/>
          </a:bodyPr>
          <a:lstStyle/>
          <a:p>
            <a:pPr marL="342900" indent="-342900">
              <a:buAutoNum type="alphaLcPeriod"/>
            </a:pPr>
            <a:r>
              <a:rPr lang="en-US" dirty="0" smtClean="0"/>
              <a:t>Children </a:t>
            </a:r>
            <a:r>
              <a:rPr lang="en-US" dirty="0"/>
              <a:t>less than 5 years had higher survival chances. Passengers aged 20-40 were more likely to die. Passengers aged about 65 - 75 had </a:t>
            </a:r>
            <a:r>
              <a:rPr lang="en-US" dirty="0" smtClean="0"/>
              <a:t>almost </a:t>
            </a:r>
            <a:r>
              <a:rPr lang="en-US" dirty="0"/>
              <a:t>0 survival chance. One passenger aged 80 years survived</a:t>
            </a:r>
            <a:r>
              <a:rPr lang="en-US" dirty="0" smtClean="0"/>
              <a:t>.</a:t>
            </a:r>
          </a:p>
          <a:p>
            <a:pPr marL="342900" indent="-342900">
              <a:buFontTx/>
              <a:buAutoNum type="alphaLcPeriod"/>
            </a:pPr>
            <a:r>
              <a:rPr lang="en-US" dirty="0"/>
              <a:t>Passengers who survived seems to have a lower median age.</a:t>
            </a:r>
          </a:p>
          <a:p>
            <a:pPr marL="342900" indent="-342900">
              <a:buAutoNum type="alphaLcPeriod"/>
            </a:pPr>
            <a:endParaRPr lang="en-US" dirty="0"/>
          </a:p>
          <a:p>
            <a:endParaRPr lang="en-US" dirty="0"/>
          </a:p>
        </p:txBody>
      </p:sp>
    </p:spTree>
    <p:extLst>
      <p:ext uri="{BB962C8B-B14F-4D97-AF65-F5344CB8AC3E}">
        <p14:creationId xmlns:p14="http://schemas.microsoft.com/office/powerpoint/2010/main" val="361713534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83" y="0"/>
            <a:ext cx="10058400" cy="1609344"/>
          </a:xfrm>
        </p:spPr>
        <p:txBody>
          <a:bodyPr>
            <a:normAutofit/>
          </a:bodyPr>
          <a:lstStyle/>
          <a:p>
            <a:r>
              <a:rPr lang="en-US" sz="4900" dirty="0" smtClean="0"/>
              <a:t>Survival by title</a:t>
            </a:r>
            <a:endParaRPr lang="en-US" sz="49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17" y="1249736"/>
            <a:ext cx="4820323" cy="454405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456" y="1249735"/>
            <a:ext cx="4820323" cy="4544059"/>
          </a:xfrm>
          <a:prstGeom prst="rect">
            <a:avLst/>
          </a:prstGeom>
        </p:spPr>
      </p:pic>
      <p:sp>
        <p:nvSpPr>
          <p:cNvPr id="5" name="TextBox 4"/>
          <p:cNvSpPr txBox="1"/>
          <p:nvPr/>
        </p:nvSpPr>
        <p:spPr>
          <a:xfrm>
            <a:off x="265043" y="5910470"/>
            <a:ext cx="11635409" cy="923330"/>
          </a:xfrm>
          <a:prstGeom prst="rect">
            <a:avLst/>
          </a:prstGeom>
          <a:noFill/>
        </p:spPr>
        <p:txBody>
          <a:bodyPr wrap="square" rtlCol="0">
            <a:spAutoFit/>
          </a:bodyPr>
          <a:lstStyle/>
          <a:p>
            <a:r>
              <a:rPr lang="en-US" dirty="0" smtClean="0"/>
              <a:t>Compared to </a:t>
            </a:r>
            <a:r>
              <a:rPr lang="en-US" dirty="0"/>
              <a:t>Mr. and Dr. with nobility titles, Mrs., Miss, and Master (boys younger than 18 years old) are more likely to survive. The conclusion gave us that females and children are more likely to survive</a:t>
            </a:r>
          </a:p>
          <a:p>
            <a:endParaRPr lang="en-US" dirty="0"/>
          </a:p>
        </p:txBody>
      </p:sp>
    </p:spTree>
    <p:extLst>
      <p:ext uri="{BB962C8B-B14F-4D97-AF65-F5344CB8AC3E}">
        <p14:creationId xmlns:p14="http://schemas.microsoft.com/office/powerpoint/2010/main" val="189582465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83" y="0"/>
            <a:ext cx="10058400" cy="1609344"/>
          </a:xfrm>
        </p:spPr>
        <p:txBody>
          <a:bodyPr>
            <a:normAutofit/>
          </a:bodyPr>
          <a:lstStyle/>
          <a:p>
            <a:r>
              <a:rPr lang="en-US" sz="4900" dirty="0" smtClean="0"/>
              <a:t>Survival RATE by </a:t>
            </a:r>
            <a:r>
              <a:rPr lang="en-US" dirty="0" smtClean="0"/>
              <a:t>Family </a:t>
            </a:r>
            <a:r>
              <a:rPr lang="en-US" dirty="0"/>
              <a:t>Size</a:t>
            </a:r>
            <a:endParaRPr lang="en-US" sz="4900" dirty="0"/>
          </a:p>
        </p:txBody>
      </p:sp>
      <p:sp>
        <p:nvSpPr>
          <p:cNvPr id="5" name="TextBox 4"/>
          <p:cNvSpPr txBox="1"/>
          <p:nvPr/>
        </p:nvSpPr>
        <p:spPr>
          <a:xfrm>
            <a:off x="367483" y="5793793"/>
            <a:ext cx="11635409" cy="646331"/>
          </a:xfrm>
          <a:prstGeom prst="rect">
            <a:avLst/>
          </a:prstGeom>
          <a:noFill/>
        </p:spPr>
        <p:txBody>
          <a:bodyPr wrap="square" rtlCol="0">
            <a:spAutoFit/>
          </a:bodyPr>
          <a:lstStyle/>
          <a:p>
            <a:r>
              <a:rPr lang="en-US" dirty="0"/>
              <a:t>Passengers with smaller family </a:t>
            </a:r>
            <a:r>
              <a:rPr lang="en-US" dirty="0" smtClean="0"/>
              <a:t>sizes </a:t>
            </a:r>
            <a:r>
              <a:rPr lang="en-US" dirty="0"/>
              <a:t>had a higher survival rate. Those with no family members aboard had a survival rate of 30%, while those with a family size of 3 had a survival rate of 72%.</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60" y="1249734"/>
            <a:ext cx="4820323" cy="45440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869" y="1249733"/>
            <a:ext cx="4820323" cy="4544059"/>
          </a:xfrm>
          <a:prstGeom prst="rect">
            <a:avLst/>
          </a:prstGeom>
        </p:spPr>
      </p:pic>
    </p:spTree>
    <p:extLst>
      <p:ext uri="{BB962C8B-B14F-4D97-AF65-F5344CB8AC3E}">
        <p14:creationId xmlns:p14="http://schemas.microsoft.com/office/powerpoint/2010/main" val="69886370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179" y="0"/>
            <a:ext cx="10058400" cy="1609344"/>
          </a:xfrm>
        </p:spPr>
        <p:txBody>
          <a:bodyPr>
            <a:normAutofit/>
          </a:bodyPr>
          <a:lstStyle/>
          <a:p>
            <a:r>
              <a:rPr lang="en-US" sz="4900" dirty="0"/>
              <a:t>Survival rates by Sex and </a:t>
            </a:r>
            <a:r>
              <a:rPr lang="en-US" sz="4900" dirty="0" err="1"/>
              <a:t>Pclass</a:t>
            </a:r>
            <a:endParaRPr lang="en-US" sz="49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256"/>
          <a:stretch/>
        </p:blipFill>
        <p:spPr>
          <a:xfrm>
            <a:off x="3248518" y="1351722"/>
            <a:ext cx="4875066" cy="4308148"/>
          </a:xfrm>
          <a:prstGeom prst="rect">
            <a:avLst/>
          </a:prstGeom>
        </p:spPr>
      </p:pic>
      <p:sp>
        <p:nvSpPr>
          <p:cNvPr id="4" name="TextBox 3"/>
          <p:cNvSpPr txBox="1"/>
          <p:nvPr/>
        </p:nvSpPr>
        <p:spPr>
          <a:xfrm>
            <a:off x="1046922" y="5764696"/>
            <a:ext cx="9819861" cy="923330"/>
          </a:xfrm>
          <a:prstGeom prst="rect">
            <a:avLst/>
          </a:prstGeom>
          <a:noFill/>
        </p:spPr>
        <p:txBody>
          <a:bodyPr wrap="square" rtlCol="0">
            <a:spAutoFit/>
          </a:bodyPr>
          <a:lstStyle/>
          <a:p>
            <a:pPr algn="ctr"/>
            <a:r>
              <a:rPr lang="en-US" dirty="0"/>
              <a:t>Females in </a:t>
            </a:r>
            <a:r>
              <a:rPr lang="en-US" dirty="0" smtClean="0"/>
              <a:t>1</a:t>
            </a:r>
            <a:r>
              <a:rPr lang="en-US" baseline="30000" dirty="0" smtClean="0"/>
              <a:t>st</a:t>
            </a:r>
            <a:r>
              <a:rPr lang="en-US" dirty="0" smtClean="0"/>
              <a:t> ,2</a:t>
            </a:r>
            <a:r>
              <a:rPr lang="en-US" baseline="30000" dirty="0" smtClean="0"/>
              <a:t>nd</a:t>
            </a:r>
            <a:r>
              <a:rPr lang="en-US" dirty="0" smtClean="0"/>
              <a:t>  </a:t>
            </a:r>
            <a:r>
              <a:rPr lang="en-US" dirty="0"/>
              <a:t>and </a:t>
            </a:r>
            <a:r>
              <a:rPr lang="en-US" dirty="0" smtClean="0"/>
              <a:t>3</a:t>
            </a:r>
            <a:r>
              <a:rPr lang="en-US" baseline="30000" dirty="0" smtClean="0"/>
              <a:t>rd</a:t>
            </a:r>
            <a:r>
              <a:rPr lang="en-US" dirty="0" smtClean="0"/>
              <a:t>  </a:t>
            </a:r>
            <a:r>
              <a:rPr lang="en-US" dirty="0"/>
              <a:t>class had 90%, 90%, and 50% survival chances respectively compared to 45%, 20%, and 20% respectively for their male counterparts.</a:t>
            </a:r>
          </a:p>
          <a:p>
            <a:pPr algn="ctr"/>
            <a:endParaRPr lang="en-US" dirty="0"/>
          </a:p>
        </p:txBody>
      </p:sp>
    </p:spTree>
    <p:extLst>
      <p:ext uri="{BB962C8B-B14F-4D97-AF65-F5344CB8AC3E}">
        <p14:creationId xmlns:p14="http://schemas.microsoft.com/office/powerpoint/2010/main" val="1487297874"/>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574" y="0"/>
            <a:ext cx="11618579" cy="1609344"/>
          </a:xfrm>
        </p:spPr>
        <p:txBody>
          <a:bodyPr>
            <a:normAutofit/>
          </a:bodyPr>
          <a:lstStyle/>
          <a:p>
            <a:r>
              <a:rPr lang="en-US" sz="4900" dirty="0" smtClean="0"/>
              <a:t>Survival </a:t>
            </a:r>
            <a:r>
              <a:rPr lang="en-US" sz="4900" dirty="0"/>
              <a:t>rates by Age, Sex and Passenger Class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969"/>
          <a:stretch/>
        </p:blipFill>
        <p:spPr>
          <a:xfrm>
            <a:off x="2902226" y="1020418"/>
            <a:ext cx="5815970" cy="5155370"/>
          </a:xfrm>
          <a:prstGeom prst="rect">
            <a:avLst/>
          </a:prstGeom>
        </p:spPr>
      </p:pic>
      <p:sp>
        <p:nvSpPr>
          <p:cNvPr id="3" name="TextBox 2"/>
          <p:cNvSpPr txBox="1"/>
          <p:nvPr/>
        </p:nvSpPr>
        <p:spPr>
          <a:xfrm>
            <a:off x="119270" y="6175788"/>
            <a:ext cx="12072730" cy="923330"/>
          </a:xfrm>
          <a:prstGeom prst="rect">
            <a:avLst/>
          </a:prstGeom>
          <a:noFill/>
        </p:spPr>
        <p:txBody>
          <a:bodyPr wrap="square" rtlCol="0">
            <a:spAutoFit/>
          </a:bodyPr>
          <a:lstStyle/>
          <a:p>
            <a:pPr algn="ctr"/>
            <a:r>
              <a:rPr lang="en-US" dirty="0"/>
              <a:t>Females in higher classes had the highest survival rate (97.8%), while males in lower classes had the lowest survival rate (13.5%).</a:t>
            </a:r>
          </a:p>
          <a:p>
            <a:pPr algn="ctr"/>
            <a:endParaRPr lang="en-US" dirty="0"/>
          </a:p>
        </p:txBody>
      </p:sp>
    </p:spTree>
    <p:extLst>
      <p:ext uri="{BB962C8B-B14F-4D97-AF65-F5344CB8AC3E}">
        <p14:creationId xmlns:p14="http://schemas.microsoft.com/office/powerpoint/2010/main" val="25736333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30065"/>
          </a:xfrm>
          <a:prstGeom prst="rect">
            <a:avLst/>
          </a:prstGeom>
        </p:spPr>
      </p:pic>
      <p:sp>
        <p:nvSpPr>
          <p:cNvPr id="7" name="Rectangle 6"/>
          <p:cNvSpPr/>
          <p:nvPr/>
        </p:nvSpPr>
        <p:spPr>
          <a:xfrm>
            <a:off x="0" y="-86034"/>
            <a:ext cx="12192000" cy="7030065"/>
          </a:xfrm>
          <a:prstGeom prst="rect">
            <a:avLst/>
          </a:prstGeom>
          <a:solidFill>
            <a:schemeClr val="tx1">
              <a:lumMod val="75000"/>
              <a:lumOff val="25000"/>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381999" y="3471076"/>
            <a:ext cx="1331844" cy="1251036"/>
          </a:xfrm>
          <a:prstGeom prst="ellipse">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335615" y="1938159"/>
            <a:ext cx="1331844" cy="1251036"/>
          </a:xfrm>
          <a:prstGeom prst="ellipse">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64156" y="4885277"/>
            <a:ext cx="1331844" cy="1251036"/>
          </a:xfrm>
          <a:prstGeom prst="ellipse">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4721086" y="3385999"/>
            <a:ext cx="1331844" cy="1251036"/>
          </a:xfrm>
          <a:prstGeom prst="ellipse">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740964" y="1994555"/>
            <a:ext cx="1331844" cy="1251036"/>
          </a:xfrm>
          <a:prstGeom prst="ellipse">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3339" y="4923964"/>
            <a:ext cx="1331844" cy="1251036"/>
          </a:xfrm>
          <a:prstGeom prst="ellipse">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6896" y="3483352"/>
            <a:ext cx="1331844" cy="1251036"/>
          </a:xfrm>
          <a:prstGeom prst="ellipse">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43339" y="2080589"/>
            <a:ext cx="1331844" cy="1251036"/>
          </a:xfrm>
          <a:prstGeom prst="ellipse">
            <a:avLst/>
          </a:prstGeom>
          <a:solidFill>
            <a:schemeClr val="tx2">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1739" y="265044"/>
            <a:ext cx="10058400" cy="1609344"/>
          </a:xfrm>
        </p:spPr>
        <p:txBody>
          <a:bodyPr>
            <a:normAutofit/>
          </a:bodyPr>
          <a:lstStyle/>
          <a:p>
            <a:r>
              <a:rPr lang="en-US" sz="6000" dirty="0" smtClean="0">
                <a:solidFill>
                  <a:schemeClr val="bg1"/>
                </a:solidFill>
              </a:rPr>
              <a:t>EXPLORATORY</a:t>
            </a:r>
            <a:r>
              <a:rPr lang="en-US" sz="6600" dirty="0" smtClean="0">
                <a:solidFill>
                  <a:schemeClr val="bg1"/>
                </a:solidFill>
              </a:rPr>
              <a:t> RESULTS</a:t>
            </a:r>
            <a:endParaRPr lang="en-US" sz="6600" dirty="0">
              <a:solidFill>
                <a:schemeClr val="bg1"/>
              </a:solidFill>
            </a:endParaRPr>
          </a:p>
        </p:txBody>
      </p:sp>
      <p:sp>
        <p:nvSpPr>
          <p:cNvPr id="13" name="TextBox 12"/>
          <p:cNvSpPr txBox="1"/>
          <p:nvPr/>
        </p:nvSpPr>
        <p:spPr>
          <a:xfrm>
            <a:off x="848139" y="2161180"/>
            <a:ext cx="1205948" cy="1015663"/>
          </a:xfrm>
          <a:prstGeom prst="rect">
            <a:avLst/>
          </a:prstGeom>
          <a:noFill/>
        </p:spPr>
        <p:txBody>
          <a:bodyPr wrap="square" rtlCol="0">
            <a:spAutoFit/>
          </a:bodyPr>
          <a:lstStyle/>
          <a:p>
            <a:r>
              <a:rPr lang="en-US" sz="6000" dirty="0" smtClean="0">
                <a:solidFill>
                  <a:schemeClr val="bg1"/>
                </a:solidFill>
              </a:rPr>
              <a:t>1.</a:t>
            </a:r>
            <a:endParaRPr lang="en-US" sz="6000" dirty="0">
              <a:solidFill>
                <a:schemeClr val="bg1"/>
              </a:solidFill>
            </a:endParaRPr>
          </a:p>
        </p:txBody>
      </p:sp>
      <p:sp>
        <p:nvSpPr>
          <p:cNvPr id="14" name="TextBox 13"/>
          <p:cNvSpPr txBox="1"/>
          <p:nvPr/>
        </p:nvSpPr>
        <p:spPr>
          <a:xfrm>
            <a:off x="848139" y="3584867"/>
            <a:ext cx="1205948" cy="1015663"/>
          </a:xfrm>
          <a:prstGeom prst="rect">
            <a:avLst/>
          </a:prstGeom>
          <a:noFill/>
        </p:spPr>
        <p:txBody>
          <a:bodyPr wrap="square" rtlCol="0">
            <a:spAutoFit/>
          </a:bodyPr>
          <a:lstStyle/>
          <a:p>
            <a:r>
              <a:rPr lang="en-US" sz="6000" dirty="0">
                <a:solidFill>
                  <a:schemeClr val="bg1"/>
                </a:solidFill>
              </a:rPr>
              <a:t>2</a:t>
            </a:r>
            <a:r>
              <a:rPr lang="en-US" sz="6000" dirty="0" smtClean="0">
                <a:solidFill>
                  <a:schemeClr val="bg1"/>
                </a:solidFill>
              </a:rPr>
              <a:t>.</a:t>
            </a:r>
            <a:endParaRPr lang="en-US" sz="6000" dirty="0">
              <a:solidFill>
                <a:schemeClr val="bg1"/>
              </a:solidFill>
            </a:endParaRPr>
          </a:p>
        </p:txBody>
      </p:sp>
      <p:sp>
        <p:nvSpPr>
          <p:cNvPr id="15" name="TextBox 14"/>
          <p:cNvSpPr txBox="1"/>
          <p:nvPr/>
        </p:nvSpPr>
        <p:spPr>
          <a:xfrm>
            <a:off x="848139" y="5002963"/>
            <a:ext cx="1205948" cy="1015663"/>
          </a:xfrm>
          <a:prstGeom prst="rect">
            <a:avLst/>
          </a:prstGeom>
          <a:noFill/>
        </p:spPr>
        <p:txBody>
          <a:bodyPr wrap="square" rtlCol="0">
            <a:spAutoFit/>
          </a:bodyPr>
          <a:lstStyle/>
          <a:p>
            <a:r>
              <a:rPr lang="en-US" sz="6000" dirty="0">
                <a:solidFill>
                  <a:schemeClr val="bg1"/>
                </a:solidFill>
              </a:rPr>
              <a:t>3</a:t>
            </a:r>
            <a:r>
              <a:rPr lang="en-US" sz="6000" dirty="0" smtClean="0">
                <a:solidFill>
                  <a:schemeClr val="bg1"/>
                </a:solidFill>
              </a:rPr>
              <a:t>.</a:t>
            </a:r>
            <a:endParaRPr lang="en-US" sz="6000" dirty="0">
              <a:solidFill>
                <a:schemeClr val="bg1"/>
              </a:solidFill>
            </a:endParaRPr>
          </a:p>
        </p:txBody>
      </p:sp>
      <p:sp>
        <p:nvSpPr>
          <p:cNvPr id="16" name="TextBox 15"/>
          <p:cNvSpPr txBox="1"/>
          <p:nvPr/>
        </p:nvSpPr>
        <p:spPr>
          <a:xfrm>
            <a:off x="4956313" y="2080590"/>
            <a:ext cx="1205948" cy="1015663"/>
          </a:xfrm>
          <a:prstGeom prst="rect">
            <a:avLst/>
          </a:prstGeom>
          <a:noFill/>
        </p:spPr>
        <p:txBody>
          <a:bodyPr wrap="square" rtlCol="0">
            <a:spAutoFit/>
          </a:bodyPr>
          <a:lstStyle/>
          <a:p>
            <a:r>
              <a:rPr lang="en-US" sz="6000" dirty="0">
                <a:solidFill>
                  <a:schemeClr val="bg1"/>
                </a:solidFill>
              </a:rPr>
              <a:t>4</a:t>
            </a:r>
            <a:r>
              <a:rPr lang="en-US" sz="6000" dirty="0" smtClean="0">
                <a:solidFill>
                  <a:schemeClr val="bg1"/>
                </a:solidFill>
              </a:rPr>
              <a:t>.</a:t>
            </a:r>
            <a:endParaRPr lang="en-US" sz="6000" dirty="0">
              <a:solidFill>
                <a:schemeClr val="bg1"/>
              </a:solidFill>
            </a:endParaRPr>
          </a:p>
        </p:txBody>
      </p:sp>
      <p:sp>
        <p:nvSpPr>
          <p:cNvPr id="17" name="TextBox 16"/>
          <p:cNvSpPr txBox="1"/>
          <p:nvPr/>
        </p:nvSpPr>
        <p:spPr>
          <a:xfrm>
            <a:off x="4996070" y="3503685"/>
            <a:ext cx="1205948" cy="1015663"/>
          </a:xfrm>
          <a:prstGeom prst="rect">
            <a:avLst/>
          </a:prstGeom>
          <a:noFill/>
        </p:spPr>
        <p:txBody>
          <a:bodyPr wrap="square" rtlCol="0">
            <a:spAutoFit/>
          </a:bodyPr>
          <a:lstStyle/>
          <a:p>
            <a:r>
              <a:rPr lang="en-US" sz="6000" dirty="0">
                <a:solidFill>
                  <a:schemeClr val="bg1"/>
                </a:solidFill>
              </a:rPr>
              <a:t>5</a:t>
            </a:r>
            <a:r>
              <a:rPr lang="en-US" sz="6000" dirty="0" smtClean="0">
                <a:solidFill>
                  <a:schemeClr val="bg1"/>
                </a:solidFill>
              </a:rPr>
              <a:t>.</a:t>
            </a:r>
            <a:endParaRPr lang="en-US" sz="6000" dirty="0">
              <a:solidFill>
                <a:schemeClr val="bg1"/>
              </a:solidFill>
            </a:endParaRPr>
          </a:p>
        </p:txBody>
      </p:sp>
      <p:sp>
        <p:nvSpPr>
          <p:cNvPr id="18" name="TextBox 17"/>
          <p:cNvSpPr txBox="1"/>
          <p:nvPr/>
        </p:nvSpPr>
        <p:spPr>
          <a:xfrm>
            <a:off x="4996070" y="5002962"/>
            <a:ext cx="1205948" cy="1015663"/>
          </a:xfrm>
          <a:prstGeom prst="rect">
            <a:avLst/>
          </a:prstGeom>
          <a:noFill/>
        </p:spPr>
        <p:txBody>
          <a:bodyPr wrap="square" rtlCol="0">
            <a:spAutoFit/>
          </a:bodyPr>
          <a:lstStyle/>
          <a:p>
            <a:r>
              <a:rPr lang="en-US" sz="6000" dirty="0">
                <a:solidFill>
                  <a:schemeClr val="bg1"/>
                </a:solidFill>
              </a:rPr>
              <a:t>6</a:t>
            </a:r>
            <a:r>
              <a:rPr lang="en-US" sz="6000" dirty="0" smtClean="0">
                <a:solidFill>
                  <a:schemeClr val="bg1"/>
                </a:solidFill>
              </a:rPr>
              <a:t>.</a:t>
            </a:r>
            <a:endParaRPr lang="en-US" sz="6000" dirty="0">
              <a:solidFill>
                <a:schemeClr val="bg1"/>
              </a:solidFill>
            </a:endParaRPr>
          </a:p>
        </p:txBody>
      </p:sp>
      <p:sp>
        <p:nvSpPr>
          <p:cNvPr id="19" name="TextBox 18"/>
          <p:cNvSpPr txBox="1"/>
          <p:nvPr/>
        </p:nvSpPr>
        <p:spPr>
          <a:xfrm>
            <a:off x="8643729" y="2042923"/>
            <a:ext cx="1205948" cy="1015663"/>
          </a:xfrm>
          <a:prstGeom prst="rect">
            <a:avLst/>
          </a:prstGeom>
          <a:noFill/>
        </p:spPr>
        <p:txBody>
          <a:bodyPr wrap="square" rtlCol="0">
            <a:spAutoFit/>
          </a:bodyPr>
          <a:lstStyle/>
          <a:p>
            <a:r>
              <a:rPr lang="en-US" sz="6000" dirty="0">
                <a:solidFill>
                  <a:schemeClr val="bg1"/>
                </a:solidFill>
              </a:rPr>
              <a:t>7</a:t>
            </a:r>
            <a:r>
              <a:rPr lang="en-US" sz="6000" dirty="0" smtClean="0">
                <a:solidFill>
                  <a:schemeClr val="bg1"/>
                </a:solidFill>
              </a:rPr>
              <a:t>.</a:t>
            </a:r>
            <a:endParaRPr lang="en-US" sz="6000" dirty="0">
              <a:solidFill>
                <a:schemeClr val="bg1"/>
              </a:solidFill>
            </a:endParaRPr>
          </a:p>
        </p:txBody>
      </p:sp>
      <p:sp>
        <p:nvSpPr>
          <p:cNvPr id="20" name="TextBox 19"/>
          <p:cNvSpPr txBox="1"/>
          <p:nvPr/>
        </p:nvSpPr>
        <p:spPr>
          <a:xfrm>
            <a:off x="8736495" y="3573640"/>
            <a:ext cx="1205948" cy="1015663"/>
          </a:xfrm>
          <a:prstGeom prst="rect">
            <a:avLst/>
          </a:prstGeom>
          <a:noFill/>
        </p:spPr>
        <p:txBody>
          <a:bodyPr wrap="square" rtlCol="0">
            <a:spAutoFit/>
          </a:bodyPr>
          <a:lstStyle/>
          <a:p>
            <a:r>
              <a:rPr lang="en-US" sz="6000" dirty="0">
                <a:solidFill>
                  <a:schemeClr val="bg1"/>
                </a:solidFill>
              </a:rPr>
              <a:t>8</a:t>
            </a:r>
            <a:r>
              <a:rPr lang="en-US" sz="6000" dirty="0" smtClean="0">
                <a:solidFill>
                  <a:schemeClr val="bg1"/>
                </a:solidFill>
              </a:rPr>
              <a:t>.</a:t>
            </a:r>
            <a:endParaRPr lang="en-US" sz="6000" dirty="0">
              <a:solidFill>
                <a:schemeClr val="bg1"/>
              </a:solidFill>
            </a:endParaRPr>
          </a:p>
        </p:txBody>
      </p:sp>
      <p:sp>
        <p:nvSpPr>
          <p:cNvPr id="29" name="TextBox 28"/>
          <p:cNvSpPr txBox="1"/>
          <p:nvPr/>
        </p:nvSpPr>
        <p:spPr>
          <a:xfrm>
            <a:off x="2054087" y="2284839"/>
            <a:ext cx="2451652" cy="646331"/>
          </a:xfrm>
          <a:prstGeom prst="rect">
            <a:avLst/>
          </a:prstGeom>
          <a:noFill/>
        </p:spPr>
        <p:txBody>
          <a:bodyPr wrap="square" rtlCol="0">
            <a:spAutoFit/>
          </a:bodyPr>
          <a:lstStyle/>
          <a:p>
            <a:r>
              <a:rPr lang="en-US" b="1" dirty="0">
                <a:solidFill>
                  <a:schemeClr val="bg1"/>
                </a:solidFill>
              </a:rPr>
              <a:t>Survival Rate by Passenger Class</a:t>
            </a:r>
            <a:endParaRPr lang="en-US" dirty="0">
              <a:solidFill>
                <a:schemeClr val="bg1"/>
              </a:solidFill>
            </a:endParaRPr>
          </a:p>
        </p:txBody>
      </p:sp>
      <p:sp>
        <p:nvSpPr>
          <p:cNvPr id="30" name="TextBox 29"/>
          <p:cNvSpPr txBox="1"/>
          <p:nvPr/>
        </p:nvSpPr>
        <p:spPr>
          <a:xfrm>
            <a:off x="2073964" y="3924204"/>
            <a:ext cx="2418522" cy="369332"/>
          </a:xfrm>
          <a:prstGeom prst="rect">
            <a:avLst/>
          </a:prstGeom>
          <a:noFill/>
        </p:spPr>
        <p:txBody>
          <a:bodyPr wrap="square" rtlCol="0">
            <a:spAutoFit/>
          </a:bodyPr>
          <a:lstStyle/>
          <a:p>
            <a:r>
              <a:rPr lang="en-US" b="1" dirty="0">
                <a:solidFill>
                  <a:schemeClr val="bg1"/>
                </a:solidFill>
              </a:rPr>
              <a:t>Fare and Survival</a:t>
            </a:r>
            <a:endParaRPr lang="en-US" dirty="0">
              <a:solidFill>
                <a:schemeClr val="bg1"/>
              </a:solidFill>
            </a:endParaRPr>
          </a:p>
        </p:txBody>
      </p:sp>
      <p:sp>
        <p:nvSpPr>
          <p:cNvPr id="31" name="TextBox 30"/>
          <p:cNvSpPr txBox="1"/>
          <p:nvPr/>
        </p:nvSpPr>
        <p:spPr>
          <a:xfrm>
            <a:off x="2279374" y="5247861"/>
            <a:ext cx="2054087" cy="646331"/>
          </a:xfrm>
          <a:prstGeom prst="rect">
            <a:avLst/>
          </a:prstGeom>
          <a:noFill/>
        </p:spPr>
        <p:txBody>
          <a:bodyPr wrap="square" rtlCol="0">
            <a:spAutoFit/>
          </a:bodyPr>
          <a:lstStyle/>
          <a:p>
            <a:r>
              <a:rPr lang="en-US" b="1" dirty="0">
                <a:solidFill>
                  <a:schemeClr val="bg1"/>
                </a:solidFill>
              </a:rPr>
              <a:t>Family Size and Survival</a:t>
            </a:r>
            <a:endParaRPr lang="en-US" dirty="0">
              <a:solidFill>
                <a:schemeClr val="bg1"/>
              </a:solidFill>
            </a:endParaRPr>
          </a:p>
        </p:txBody>
      </p:sp>
      <p:sp>
        <p:nvSpPr>
          <p:cNvPr id="32" name="TextBox 31"/>
          <p:cNvSpPr txBox="1"/>
          <p:nvPr/>
        </p:nvSpPr>
        <p:spPr>
          <a:xfrm>
            <a:off x="6268278" y="2274026"/>
            <a:ext cx="1961319" cy="646331"/>
          </a:xfrm>
          <a:prstGeom prst="rect">
            <a:avLst/>
          </a:prstGeom>
          <a:noFill/>
        </p:spPr>
        <p:txBody>
          <a:bodyPr wrap="square" rtlCol="0">
            <a:spAutoFit/>
          </a:bodyPr>
          <a:lstStyle/>
          <a:p>
            <a:r>
              <a:rPr lang="en-US" b="1" dirty="0">
                <a:solidFill>
                  <a:schemeClr val="bg1"/>
                </a:solidFill>
              </a:rPr>
              <a:t>Embarked Port and Survival</a:t>
            </a:r>
            <a:endParaRPr lang="en-US" dirty="0">
              <a:solidFill>
                <a:schemeClr val="bg1"/>
              </a:solidFill>
            </a:endParaRPr>
          </a:p>
        </p:txBody>
      </p:sp>
      <p:sp>
        <p:nvSpPr>
          <p:cNvPr id="33" name="TextBox 32"/>
          <p:cNvSpPr txBox="1"/>
          <p:nvPr/>
        </p:nvSpPr>
        <p:spPr>
          <a:xfrm>
            <a:off x="9879494" y="2209434"/>
            <a:ext cx="2312506" cy="646331"/>
          </a:xfrm>
          <a:prstGeom prst="rect">
            <a:avLst/>
          </a:prstGeom>
          <a:noFill/>
        </p:spPr>
        <p:txBody>
          <a:bodyPr wrap="square" rtlCol="0">
            <a:spAutoFit/>
          </a:bodyPr>
          <a:lstStyle/>
          <a:p>
            <a:r>
              <a:rPr lang="en-US" b="1" dirty="0">
                <a:solidFill>
                  <a:schemeClr val="bg1"/>
                </a:solidFill>
              </a:rPr>
              <a:t>Factors Affecting Survival</a:t>
            </a:r>
            <a:endParaRPr lang="en-US" dirty="0">
              <a:solidFill>
                <a:schemeClr val="bg1"/>
              </a:solidFill>
            </a:endParaRPr>
          </a:p>
        </p:txBody>
      </p:sp>
      <p:sp>
        <p:nvSpPr>
          <p:cNvPr id="34" name="TextBox 33"/>
          <p:cNvSpPr txBox="1"/>
          <p:nvPr/>
        </p:nvSpPr>
        <p:spPr>
          <a:xfrm>
            <a:off x="6311349" y="3688350"/>
            <a:ext cx="1961319" cy="646331"/>
          </a:xfrm>
          <a:prstGeom prst="rect">
            <a:avLst/>
          </a:prstGeom>
          <a:noFill/>
        </p:spPr>
        <p:txBody>
          <a:bodyPr wrap="square" rtlCol="0">
            <a:spAutoFit/>
          </a:bodyPr>
          <a:lstStyle/>
          <a:p>
            <a:r>
              <a:rPr lang="en-US" b="1" dirty="0">
                <a:solidFill>
                  <a:schemeClr val="bg1"/>
                </a:solidFill>
              </a:rPr>
              <a:t>Age and Survival</a:t>
            </a:r>
            <a:endParaRPr lang="en-US" dirty="0">
              <a:solidFill>
                <a:schemeClr val="bg1"/>
              </a:solidFill>
            </a:endParaRPr>
          </a:p>
        </p:txBody>
      </p:sp>
      <p:sp>
        <p:nvSpPr>
          <p:cNvPr id="35" name="TextBox 34"/>
          <p:cNvSpPr txBox="1"/>
          <p:nvPr/>
        </p:nvSpPr>
        <p:spPr>
          <a:xfrm>
            <a:off x="6317974" y="5247861"/>
            <a:ext cx="1961319" cy="646331"/>
          </a:xfrm>
          <a:prstGeom prst="rect">
            <a:avLst/>
          </a:prstGeom>
          <a:noFill/>
        </p:spPr>
        <p:txBody>
          <a:bodyPr wrap="square" rtlCol="0">
            <a:spAutoFit/>
          </a:bodyPr>
          <a:lstStyle/>
          <a:p>
            <a:r>
              <a:rPr lang="en-US" b="1" dirty="0">
                <a:solidFill>
                  <a:schemeClr val="bg1"/>
                </a:solidFill>
              </a:rPr>
              <a:t>Title and Survival</a:t>
            </a:r>
            <a:endParaRPr lang="en-US" dirty="0">
              <a:solidFill>
                <a:schemeClr val="bg1"/>
              </a:solidFill>
            </a:endParaRPr>
          </a:p>
        </p:txBody>
      </p:sp>
      <p:sp>
        <p:nvSpPr>
          <p:cNvPr id="36" name="TextBox 35"/>
          <p:cNvSpPr txBox="1"/>
          <p:nvPr/>
        </p:nvSpPr>
        <p:spPr>
          <a:xfrm>
            <a:off x="9930842" y="3718459"/>
            <a:ext cx="1961319" cy="646331"/>
          </a:xfrm>
          <a:prstGeom prst="rect">
            <a:avLst/>
          </a:prstGeom>
          <a:noFill/>
        </p:spPr>
        <p:txBody>
          <a:bodyPr wrap="square" rtlCol="0">
            <a:spAutoFit/>
          </a:bodyPr>
          <a:lstStyle/>
          <a:p>
            <a:r>
              <a:rPr lang="en-US" b="1" dirty="0" smtClean="0">
                <a:solidFill>
                  <a:schemeClr val="bg1"/>
                </a:solidFill>
              </a:rPr>
              <a:t>Interesting Outcomes</a:t>
            </a:r>
            <a:endParaRPr lang="en-US" dirty="0">
              <a:solidFill>
                <a:schemeClr val="bg1"/>
              </a:solidFill>
            </a:endParaRPr>
          </a:p>
        </p:txBody>
      </p:sp>
    </p:spTree>
    <p:extLst>
      <p:ext uri="{BB962C8B-B14F-4D97-AF65-F5344CB8AC3E}">
        <p14:creationId xmlns:p14="http://schemas.microsoft.com/office/powerpoint/2010/main" val="37104818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7" grpId="0" animBg="1"/>
      <p:bldP spid="26" grpId="0" animBg="1"/>
      <p:bldP spid="25" grpId="0" animBg="1"/>
      <p:bldP spid="24" grpId="0" animBg="1"/>
      <p:bldP spid="23" grpId="0" animBg="1"/>
      <p:bldP spid="22" grpId="0" animBg="1"/>
      <p:bldP spid="21" grpId="0" animBg="1"/>
      <p:bldP spid="13" grpId="0"/>
      <p:bldP spid="14" grpId="0"/>
      <p:bldP spid="15" grpId="0"/>
      <p:bldP spid="16" grpId="0"/>
      <p:bldP spid="17" grpId="0"/>
      <p:bldP spid="18" grpId="0"/>
      <p:bldP spid="19" grpId="0"/>
      <p:bldP spid="20" grpId="0"/>
      <p:bldP spid="29" grpId="0"/>
      <p:bldP spid="30" grpId="0"/>
      <p:bldP spid="31" grpId="0"/>
      <p:bldP spid="32" grpId="0"/>
      <p:bldP spid="33" grpId="0"/>
      <p:bldP spid="34" grpId="0"/>
      <p:bldP spid="35"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987" y="325606"/>
            <a:ext cx="10058400" cy="1609344"/>
          </a:xfrm>
        </p:spPr>
        <p:txBody>
          <a:bodyPr/>
          <a:lstStyle/>
          <a:p>
            <a:r>
              <a:rPr lang="en-US" dirty="0" smtClean="0"/>
              <a:t>Data mining model</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45" y="1915602"/>
            <a:ext cx="1192563" cy="1192563"/>
          </a:xfrm>
          <a:prstGeom prst="rect">
            <a:avLst/>
          </a:prstGeom>
        </p:spPr>
      </p:pic>
      <p:sp>
        <p:nvSpPr>
          <p:cNvPr id="6" name="TextBox 5"/>
          <p:cNvSpPr txBox="1"/>
          <p:nvPr/>
        </p:nvSpPr>
        <p:spPr>
          <a:xfrm>
            <a:off x="207640" y="3475659"/>
            <a:ext cx="2416290" cy="646331"/>
          </a:xfrm>
          <a:prstGeom prst="rect">
            <a:avLst/>
          </a:prstGeom>
          <a:noFill/>
          <a:ln>
            <a:solidFill>
              <a:schemeClr val="accent1"/>
            </a:solidFill>
          </a:ln>
        </p:spPr>
        <p:txBody>
          <a:bodyPr wrap="square" rtlCol="0">
            <a:spAutoFit/>
          </a:bodyPr>
          <a:lstStyle/>
          <a:p>
            <a:r>
              <a:rPr lang="en-US" dirty="0" smtClean="0"/>
              <a:t>INTERPRETABLE AND EXPLAINABLE</a:t>
            </a:r>
            <a:endParaRPr lang="en-US" dirty="0"/>
          </a:p>
        </p:txBody>
      </p:sp>
      <p:pic>
        <p:nvPicPr>
          <p:cNvPr id="1030" name="Picture 6" descr="Feature Selection Icon - Free PNG &amp; SVG 1195186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201" y="1962497"/>
            <a:ext cx="1145668" cy="1145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623929" y="3475659"/>
            <a:ext cx="2120672" cy="646331"/>
          </a:xfrm>
          <a:prstGeom prst="rect">
            <a:avLst/>
          </a:prstGeom>
          <a:noFill/>
          <a:ln>
            <a:solidFill>
              <a:schemeClr val="accent1"/>
            </a:solidFill>
          </a:ln>
        </p:spPr>
        <p:txBody>
          <a:bodyPr wrap="square" rtlCol="0">
            <a:spAutoFit/>
          </a:bodyPr>
          <a:lstStyle/>
          <a:p>
            <a:pPr algn="ctr"/>
            <a:r>
              <a:rPr lang="en-US" dirty="0" smtClean="0"/>
              <a:t>FEATURE IMPORTANCE</a:t>
            </a:r>
            <a:endParaRPr lang="en-US" dirty="0"/>
          </a:p>
        </p:txBody>
      </p:sp>
      <p:pic>
        <p:nvPicPr>
          <p:cNvPr id="1032" name="Picture 8" descr="Free Icon | Missing data on analytics line graphi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072" y="1692230"/>
            <a:ext cx="1686201" cy="16862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744601" y="3475659"/>
            <a:ext cx="2536354" cy="646331"/>
          </a:xfrm>
          <a:prstGeom prst="rect">
            <a:avLst/>
          </a:prstGeom>
          <a:noFill/>
          <a:ln>
            <a:solidFill>
              <a:schemeClr val="accent1"/>
            </a:solidFill>
          </a:ln>
        </p:spPr>
        <p:txBody>
          <a:bodyPr wrap="square" rtlCol="0">
            <a:spAutoFit/>
          </a:bodyPr>
          <a:lstStyle/>
          <a:p>
            <a:pPr algn="ctr"/>
            <a:r>
              <a:rPr lang="en-US" dirty="0" smtClean="0"/>
              <a:t>HANDLING MISSING VALUES</a:t>
            </a:r>
            <a:endParaRPr lang="en-US" dirty="0"/>
          </a:p>
        </p:txBody>
      </p:sp>
      <p:pic>
        <p:nvPicPr>
          <p:cNvPr id="1034" name="Picture 10" descr="43,598 Predict Icon Images, Stock Photos &amp; Vectors | Shutterstock"/>
          <p:cNvPicPr>
            <a:picLocks noChangeAspect="1" noChangeArrowheads="1"/>
          </p:cNvPicPr>
          <p:nvPr/>
        </p:nvPicPr>
        <p:blipFill rotWithShape="1">
          <a:blip r:embed="rId5">
            <a:extLst>
              <a:ext uri="{28A0092B-C50C-407E-A947-70E740481C1C}">
                <a14:useLocalDpi xmlns:a14="http://schemas.microsoft.com/office/drawing/2010/main" val="0"/>
              </a:ext>
            </a:extLst>
          </a:blip>
          <a:srcRect b="12272"/>
          <a:stretch/>
        </p:blipFill>
        <p:spPr bwMode="auto">
          <a:xfrm>
            <a:off x="7630787" y="1813904"/>
            <a:ext cx="1698982" cy="160513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280956" y="3475659"/>
            <a:ext cx="2398644" cy="646331"/>
          </a:xfrm>
          <a:prstGeom prst="rect">
            <a:avLst/>
          </a:prstGeom>
          <a:noFill/>
          <a:ln>
            <a:solidFill>
              <a:schemeClr val="accent1"/>
            </a:solidFill>
          </a:ln>
        </p:spPr>
        <p:txBody>
          <a:bodyPr wrap="square" rtlCol="0">
            <a:spAutoFit/>
          </a:bodyPr>
          <a:lstStyle/>
          <a:p>
            <a:pPr algn="ctr"/>
            <a:r>
              <a:rPr lang="en-US" dirty="0" smtClean="0"/>
              <a:t>FAST TRAINING AND PREDICTION</a:t>
            </a:r>
            <a:endParaRPr lang="en-US" dirty="0"/>
          </a:p>
        </p:txBody>
      </p:sp>
      <p:sp>
        <p:nvSpPr>
          <p:cNvPr id="13" name="TextBox 12"/>
          <p:cNvSpPr txBox="1"/>
          <p:nvPr/>
        </p:nvSpPr>
        <p:spPr>
          <a:xfrm>
            <a:off x="9679600" y="3475659"/>
            <a:ext cx="2398644" cy="646331"/>
          </a:xfrm>
          <a:prstGeom prst="rect">
            <a:avLst/>
          </a:prstGeom>
          <a:noFill/>
          <a:ln>
            <a:solidFill>
              <a:schemeClr val="accent1"/>
            </a:solidFill>
          </a:ln>
        </p:spPr>
        <p:txBody>
          <a:bodyPr wrap="square" rtlCol="0">
            <a:spAutoFit/>
          </a:bodyPr>
          <a:lstStyle/>
          <a:p>
            <a:pPr algn="ctr"/>
            <a:r>
              <a:rPr lang="en-US" dirty="0" smtClean="0"/>
              <a:t>LIMITED PREPROCESSING</a:t>
            </a:r>
            <a:endParaRPr lang="en-US" dirty="0"/>
          </a:p>
        </p:txBody>
      </p:sp>
      <p:pic>
        <p:nvPicPr>
          <p:cNvPr id="7" name="Picture 6"/>
          <p:cNvPicPr>
            <a:picLocks noChangeAspect="1"/>
          </p:cNvPicPr>
          <p:nvPr/>
        </p:nvPicPr>
        <p:blipFill>
          <a:blip r:embed="rId6"/>
          <a:stretch>
            <a:fillRect/>
          </a:stretch>
        </p:blipFill>
        <p:spPr>
          <a:xfrm>
            <a:off x="10452387" y="2024932"/>
            <a:ext cx="1030357" cy="1030357"/>
          </a:xfrm>
          <a:prstGeom prst="rect">
            <a:avLst/>
          </a:prstGeom>
        </p:spPr>
      </p:pic>
      <p:sp>
        <p:nvSpPr>
          <p:cNvPr id="14" name="Down Arrow 13"/>
          <p:cNvSpPr/>
          <p:nvPr/>
        </p:nvSpPr>
        <p:spPr>
          <a:xfrm>
            <a:off x="778631" y="4472597"/>
            <a:ext cx="708992"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329770" y="4472596"/>
            <a:ext cx="708992"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5880909" y="4472595"/>
            <a:ext cx="708992"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8222613" y="4472579"/>
            <a:ext cx="708992"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10628691" y="4472579"/>
            <a:ext cx="708992" cy="3578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07640" y="5062330"/>
            <a:ext cx="2313029" cy="1200329"/>
          </a:xfrm>
          <a:prstGeom prst="rect">
            <a:avLst/>
          </a:prstGeom>
          <a:noFill/>
        </p:spPr>
        <p:txBody>
          <a:bodyPr wrap="square" rtlCol="0">
            <a:spAutoFit/>
          </a:bodyPr>
          <a:lstStyle/>
          <a:p>
            <a:pPr lvl="0"/>
            <a:r>
              <a:rPr lang="en-US" dirty="0"/>
              <a:t>easily visualized and understood</a:t>
            </a:r>
          </a:p>
          <a:p>
            <a:r>
              <a:rPr lang="en-US" dirty="0"/>
              <a:t> </a:t>
            </a:r>
          </a:p>
          <a:p>
            <a:endParaRPr lang="en-US" dirty="0"/>
          </a:p>
        </p:txBody>
      </p:sp>
      <p:sp>
        <p:nvSpPr>
          <p:cNvPr id="16" name="TextBox 15"/>
          <p:cNvSpPr txBox="1"/>
          <p:nvPr/>
        </p:nvSpPr>
        <p:spPr>
          <a:xfrm>
            <a:off x="2451813" y="5062330"/>
            <a:ext cx="2464905" cy="1477328"/>
          </a:xfrm>
          <a:prstGeom prst="rect">
            <a:avLst/>
          </a:prstGeom>
          <a:noFill/>
        </p:spPr>
        <p:txBody>
          <a:bodyPr wrap="square" rtlCol="0">
            <a:spAutoFit/>
          </a:bodyPr>
          <a:lstStyle/>
          <a:p>
            <a:r>
              <a:rPr lang="en-US" dirty="0"/>
              <a:t>can identify which features are the most influential in making </a:t>
            </a:r>
            <a:r>
              <a:rPr lang="en-US" dirty="0" smtClean="0"/>
              <a:t>decisions</a:t>
            </a:r>
            <a:endParaRPr lang="en-US" dirty="0"/>
          </a:p>
          <a:p>
            <a:endParaRPr lang="en-US" dirty="0"/>
          </a:p>
        </p:txBody>
      </p:sp>
      <p:sp>
        <p:nvSpPr>
          <p:cNvPr id="17" name="TextBox 16"/>
          <p:cNvSpPr txBox="1"/>
          <p:nvPr/>
        </p:nvSpPr>
        <p:spPr>
          <a:xfrm>
            <a:off x="4882313" y="5062330"/>
            <a:ext cx="2398644" cy="1477328"/>
          </a:xfrm>
          <a:prstGeom prst="rect">
            <a:avLst/>
          </a:prstGeom>
          <a:noFill/>
        </p:spPr>
        <p:txBody>
          <a:bodyPr wrap="square" rtlCol="0">
            <a:spAutoFit/>
          </a:bodyPr>
          <a:lstStyle/>
          <a:p>
            <a:r>
              <a:rPr lang="en-US" dirty="0"/>
              <a:t>allowing the algorithm to make decisions even when some data points have missing </a:t>
            </a:r>
            <a:r>
              <a:rPr lang="en-US" dirty="0" smtClean="0"/>
              <a:t>values</a:t>
            </a:r>
            <a:endParaRPr lang="en-US" dirty="0"/>
          </a:p>
        </p:txBody>
      </p:sp>
      <p:sp>
        <p:nvSpPr>
          <p:cNvPr id="22" name="TextBox 21"/>
          <p:cNvSpPr txBox="1"/>
          <p:nvPr/>
        </p:nvSpPr>
        <p:spPr>
          <a:xfrm>
            <a:off x="7278362" y="5062330"/>
            <a:ext cx="2501742" cy="1477328"/>
          </a:xfrm>
          <a:prstGeom prst="rect">
            <a:avLst/>
          </a:prstGeom>
          <a:noFill/>
        </p:spPr>
        <p:txBody>
          <a:bodyPr wrap="square" rtlCol="0">
            <a:spAutoFit/>
          </a:bodyPr>
          <a:lstStyle/>
          <a:p>
            <a:r>
              <a:rPr lang="en-US" dirty="0" smtClean="0"/>
              <a:t>fast </a:t>
            </a:r>
            <a:r>
              <a:rPr lang="en-US" dirty="0"/>
              <a:t>to train and make predictions compared to more computationally intensive </a:t>
            </a:r>
            <a:r>
              <a:rPr lang="en-US" dirty="0" smtClean="0"/>
              <a:t>algorithms </a:t>
            </a:r>
            <a:endParaRPr lang="en-US" dirty="0"/>
          </a:p>
        </p:txBody>
      </p:sp>
      <p:sp>
        <p:nvSpPr>
          <p:cNvPr id="23" name="TextBox 22"/>
          <p:cNvSpPr txBox="1"/>
          <p:nvPr/>
        </p:nvSpPr>
        <p:spPr>
          <a:xfrm>
            <a:off x="9780105" y="5062330"/>
            <a:ext cx="2298139" cy="1477328"/>
          </a:xfrm>
          <a:prstGeom prst="rect">
            <a:avLst/>
          </a:prstGeom>
          <a:noFill/>
        </p:spPr>
        <p:txBody>
          <a:bodyPr wrap="square" rtlCol="0">
            <a:spAutoFit/>
          </a:bodyPr>
          <a:lstStyle/>
          <a:p>
            <a:r>
              <a:rPr lang="en-US" dirty="0"/>
              <a:t>Decision trees handle categorical and numerical features without preprocessing</a:t>
            </a:r>
          </a:p>
        </p:txBody>
      </p:sp>
    </p:spTree>
    <p:extLst>
      <p:ext uri="{BB962C8B-B14F-4D97-AF65-F5344CB8AC3E}">
        <p14:creationId xmlns:p14="http://schemas.microsoft.com/office/powerpoint/2010/main" val="17599606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2" grpId="0" animBg="1"/>
      <p:bldP spid="13" grpId="0" animBg="1"/>
      <p:bldP spid="14" grpId="0" animBg="1"/>
      <p:bldP spid="18" grpId="0" animBg="1"/>
      <p:bldP spid="19" grpId="0" animBg="1"/>
      <p:bldP spid="20" grpId="0" animBg="1"/>
      <p:bldP spid="21" grpId="0" animBg="1"/>
      <p:bldP spid="15" grpId="0"/>
      <p:bldP spid="16" grpId="0"/>
      <p:bldP spid="17"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p:cNvSpPr/>
          <p:nvPr/>
        </p:nvSpPr>
        <p:spPr>
          <a:xfrm>
            <a:off x="8359471" y="5398637"/>
            <a:ext cx="2615838" cy="106842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9" name="Rectangle 58"/>
          <p:cNvSpPr/>
          <p:nvPr/>
        </p:nvSpPr>
        <p:spPr>
          <a:xfrm>
            <a:off x="5625812" y="5365585"/>
            <a:ext cx="2663358" cy="110614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0" name="Rectangle 39"/>
          <p:cNvSpPr/>
          <p:nvPr/>
        </p:nvSpPr>
        <p:spPr>
          <a:xfrm>
            <a:off x="2994990" y="5398638"/>
            <a:ext cx="2560521" cy="1068423"/>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203419" y="5360920"/>
            <a:ext cx="2663358" cy="110614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Title 1">
            <a:extLst>
              <a:ext uri="{FF2B5EF4-FFF2-40B4-BE49-F238E27FC236}">
                <a16:creationId xmlns:a16="http://schemas.microsoft.com/office/drawing/2014/main" id="{9D816652-E95E-40C9-B397-C76AFE1C2028}"/>
              </a:ext>
            </a:extLst>
          </p:cNvPr>
          <p:cNvSpPr txBox="1">
            <a:spLocks/>
          </p:cNvSpPr>
          <p:nvPr/>
        </p:nvSpPr>
        <p:spPr>
          <a:xfrm>
            <a:off x="228053" y="34379"/>
            <a:ext cx="5422393" cy="10804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dirty="0" smtClean="0">
                <a:solidFill>
                  <a:schemeClr val="tx1"/>
                </a:solidFill>
              </a:rPr>
              <a:t>INTRODUCTION</a:t>
            </a:r>
            <a:endParaRPr lang="en-US" sz="4800" dirty="0">
              <a:solidFill>
                <a:schemeClr val="tx1"/>
              </a:solidFill>
            </a:endParaRPr>
          </a:p>
        </p:txBody>
      </p:sp>
      <p:pic>
        <p:nvPicPr>
          <p:cNvPr id="1026" name="Picture 2" descr="Data, database, storage icon - Download on Iconf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424" y="1517485"/>
            <a:ext cx="954158" cy="9541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630017" y="1702176"/>
            <a:ext cx="2208476" cy="646331"/>
          </a:xfrm>
          <a:prstGeom prst="rect">
            <a:avLst/>
          </a:prstGeom>
          <a:noFill/>
        </p:spPr>
        <p:txBody>
          <a:bodyPr wrap="square" rtlCol="0">
            <a:spAutoFit/>
          </a:bodyPr>
          <a:lstStyle/>
          <a:p>
            <a:r>
              <a:rPr lang="en-US" dirty="0" smtClean="0"/>
              <a:t>LOAD </a:t>
            </a:r>
          </a:p>
          <a:p>
            <a:r>
              <a:rPr lang="en-US" dirty="0" smtClean="0"/>
              <a:t>THE DATA</a:t>
            </a:r>
            <a:endParaRPr lang="en-US" dirty="0"/>
          </a:p>
        </p:txBody>
      </p:sp>
      <p:sp>
        <p:nvSpPr>
          <p:cNvPr id="11" name="Down Arrow 10"/>
          <p:cNvSpPr/>
          <p:nvPr/>
        </p:nvSpPr>
        <p:spPr>
          <a:xfrm>
            <a:off x="883833" y="2610894"/>
            <a:ext cx="543339" cy="485732"/>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1030" name="Picture 6" descr="File:Noun Project pie chart icon 1379121 cc.svg - Me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00" y="4234223"/>
            <a:ext cx="1038801" cy="10388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80623" y="5452325"/>
            <a:ext cx="2352263" cy="923330"/>
          </a:xfrm>
          <a:prstGeom prst="rect">
            <a:avLst/>
          </a:prstGeom>
          <a:noFill/>
        </p:spPr>
        <p:txBody>
          <a:bodyPr wrap="square" rtlCol="0">
            <a:spAutoFit/>
          </a:bodyPr>
          <a:lstStyle/>
          <a:p>
            <a:pPr algn="ctr"/>
            <a:r>
              <a:rPr lang="en-US" dirty="0" smtClean="0">
                <a:solidFill>
                  <a:schemeClr val="bg1"/>
                </a:solidFill>
              </a:rPr>
              <a:t> STEP 1: </a:t>
            </a:r>
          </a:p>
          <a:p>
            <a:pPr algn="ctr"/>
            <a:r>
              <a:rPr lang="en-US" dirty="0" smtClean="0">
                <a:solidFill>
                  <a:schemeClr val="bg1"/>
                </a:solidFill>
              </a:rPr>
              <a:t>DATA </a:t>
            </a:r>
          </a:p>
          <a:p>
            <a:pPr algn="ctr"/>
            <a:r>
              <a:rPr lang="en-US" dirty="0" smtClean="0">
                <a:solidFill>
                  <a:schemeClr val="bg1"/>
                </a:solidFill>
              </a:rPr>
              <a:t>DISCOVERY</a:t>
            </a:r>
            <a:endParaRPr lang="en-US" dirty="0">
              <a:solidFill>
                <a:schemeClr val="bg1"/>
              </a:solidFill>
            </a:endParaRPr>
          </a:p>
        </p:txBody>
      </p:sp>
      <p:sp>
        <p:nvSpPr>
          <p:cNvPr id="16" name="Down Arrow 15"/>
          <p:cNvSpPr/>
          <p:nvPr/>
        </p:nvSpPr>
        <p:spPr>
          <a:xfrm rot="16200000">
            <a:off x="2356375" y="3859130"/>
            <a:ext cx="543339" cy="485732"/>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1032" name="Picture 8" descr="Line chart - Free business ic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409" y="3283813"/>
            <a:ext cx="818185" cy="8181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ata processing - Free miscellaneous ico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4374" y="1630240"/>
            <a:ext cx="1183226" cy="118322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994990" y="5433221"/>
            <a:ext cx="2535206" cy="923330"/>
          </a:xfrm>
          <a:prstGeom prst="rect">
            <a:avLst/>
          </a:prstGeom>
          <a:noFill/>
        </p:spPr>
        <p:txBody>
          <a:bodyPr wrap="square" rtlCol="0">
            <a:spAutoFit/>
          </a:bodyPr>
          <a:lstStyle/>
          <a:p>
            <a:pPr algn="ctr"/>
            <a:r>
              <a:rPr lang="en-US" dirty="0" smtClean="0">
                <a:solidFill>
                  <a:schemeClr val="bg1"/>
                </a:solidFill>
              </a:rPr>
              <a:t>STEP 2: </a:t>
            </a:r>
          </a:p>
          <a:p>
            <a:pPr algn="ctr"/>
            <a:r>
              <a:rPr lang="en-US" dirty="0" smtClean="0">
                <a:solidFill>
                  <a:schemeClr val="bg1"/>
                </a:solidFill>
              </a:rPr>
              <a:t>DATA </a:t>
            </a:r>
          </a:p>
          <a:p>
            <a:pPr algn="ctr"/>
            <a:r>
              <a:rPr lang="en-US" dirty="0" smtClean="0">
                <a:solidFill>
                  <a:schemeClr val="bg1"/>
                </a:solidFill>
              </a:rPr>
              <a:t>PREPROCESSING</a:t>
            </a:r>
            <a:endParaRPr lang="en-US" dirty="0">
              <a:solidFill>
                <a:schemeClr val="bg1"/>
              </a:solidFill>
            </a:endParaRPr>
          </a:p>
        </p:txBody>
      </p:sp>
      <p:cxnSp>
        <p:nvCxnSpPr>
          <p:cNvPr id="14" name="Straight Arrow Connector 13"/>
          <p:cNvCxnSpPr/>
          <p:nvPr/>
        </p:nvCxnSpPr>
        <p:spPr>
          <a:xfrm>
            <a:off x="4085987" y="2938053"/>
            <a:ext cx="0" cy="345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36" name="Picture 12" descr="Free Icon | Missing data on analytics line graph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0882" y="3434410"/>
            <a:ext cx="1206717" cy="120671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360576" y="3259281"/>
            <a:ext cx="2099320" cy="369332"/>
          </a:xfrm>
          <a:prstGeom prst="rect">
            <a:avLst/>
          </a:prstGeom>
          <a:noFill/>
        </p:spPr>
        <p:txBody>
          <a:bodyPr wrap="square" rtlCol="0">
            <a:spAutoFit/>
          </a:bodyPr>
          <a:lstStyle/>
          <a:p>
            <a:r>
              <a:rPr lang="en-US" dirty="0" smtClean="0"/>
              <a:t>Missing data</a:t>
            </a:r>
            <a:endParaRPr lang="en-US" dirty="0"/>
          </a:p>
        </p:txBody>
      </p:sp>
      <p:cxnSp>
        <p:nvCxnSpPr>
          <p:cNvPr id="25" name="Straight Arrow Connector 24"/>
          <p:cNvCxnSpPr/>
          <p:nvPr/>
        </p:nvCxnSpPr>
        <p:spPr>
          <a:xfrm>
            <a:off x="4083678" y="4484797"/>
            <a:ext cx="0" cy="345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866777" y="4923413"/>
            <a:ext cx="2747818" cy="369332"/>
          </a:xfrm>
          <a:prstGeom prst="rect">
            <a:avLst/>
          </a:prstGeom>
          <a:noFill/>
        </p:spPr>
        <p:txBody>
          <a:bodyPr wrap="square" rtlCol="0">
            <a:spAutoFit/>
          </a:bodyPr>
          <a:lstStyle/>
          <a:p>
            <a:r>
              <a:rPr lang="en-US" dirty="0" smtClean="0"/>
              <a:t>Handling Missing data</a:t>
            </a:r>
            <a:endParaRPr lang="en-US" dirty="0"/>
          </a:p>
        </p:txBody>
      </p:sp>
      <p:sp>
        <p:nvSpPr>
          <p:cNvPr id="27" name="Down Arrow 26"/>
          <p:cNvSpPr/>
          <p:nvPr/>
        </p:nvSpPr>
        <p:spPr>
          <a:xfrm rot="16200000">
            <a:off x="5396626" y="3859131"/>
            <a:ext cx="543339" cy="485732"/>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1038" name="Picture 14" descr="Data visualization - Free marketing ic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4026" y="3628613"/>
            <a:ext cx="1589653" cy="1589653"/>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flipH="1" flipV="1">
            <a:off x="6506885" y="3259281"/>
            <a:ext cx="225219" cy="369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H="1" flipV="1">
            <a:off x="6744801" y="3119753"/>
            <a:ext cx="3" cy="508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6744801" y="3259281"/>
            <a:ext cx="318608" cy="3527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40" name="Picture 16" descr="Histogram Vector Art, Icons, and Graphics for Free Downloa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14595" y="1386563"/>
            <a:ext cx="906963" cy="68192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ox plot&quot; Icon - Download for free – Icondu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0037" y="1636724"/>
            <a:ext cx="948697" cy="94869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79 Scatterplot Images, Stock Photos &amp; Vectors | Shutterstock"/>
          <p:cNvPicPr>
            <a:picLocks noChangeAspect="1" noChangeArrowheads="1"/>
          </p:cNvPicPr>
          <p:nvPr/>
        </p:nvPicPr>
        <p:blipFill rotWithShape="1">
          <a:blip r:embed="rId11">
            <a:extLst>
              <a:ext uri="{28A0092B-C50C-407E-A947-70E740481C1C}">
                <a14:useLocalDpi xmlns:a14="http://schemas.microsoft.com/office/drawing/2010/main" val="0"/>
              </a:ext>
            </a:extLst>
          </a:blip>
          <a:srcRect l="7096" t="8225" r="11566" b="10781"/>
          <a:stretch/>
        </p:blipFill>
        <p:spPr bwMode="auto">
          <a:xfrm>
            <a:off x="5648389" y="2286951"/>
            <a:ext cx="819753" cy="87907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5530196" y="5471184"/>
            <a:ext cx="2747818" cy="923330"/>
          </a:xfrm>
          <a:prstGeom prst="rect">
            <a:avLst/>
          </a:prstGeom>
          <a:noFill/>
        </p:spPr>
        <p:txBody>
          <a:bodyPr wrap="square" rtlCol="0">
            <a:spAutoFit/>
          </a:bodyPr>
          <a:lstStyle/>
          <a:p>
            <a:pPr algn="ctr"/>
            <a:r>
              <a:rPr lang="en-US" dirty="0" smtClean="0">
                <a:solidFill>
                  <a:schemeClr val="bg1"/>
                </a:solidFill>
              </a:rPr>
              <a:t>STEP 3: </a:t>
            </a:r>
          </a:p>
          <a:p>
            <a:pPr algn="ctr"/>
            <a:r>
              <a:rPr lang="en-US" dirty="0" smtClean="0">
                <a:solidFill>
                  <a:schemeClr val="bg1"/>
                </a:solidFill>
              </a:rPr>
              <a:t>EXPLORATORY ANALYSIS</a:t>
            </a:r>
            <a:endParaRPr lang="en-US" dirty="0">
              <a:solidFill>
                <a:schemeClr val="bg1"/>
              </a:solidFill>
            </a:endParaRPr>
          </a:p>
        </p:txBody>
      </p:sp>
      <p:sp>
        <p:nvSpPr>
          <p:cNvPr id="49" name="Down Arrow 48"/>
          <p:cNvSpPr/>
          <p:nvPr/>
        </p:nvSpPr>
        <p:spPr>
          <a:xfrm rot="16200000">
            <a:off x="8006345" y="3991358"/>
            <a:ext cx="543339" cy="485732"/>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1048" name="Picture 24" descr="Decision tree - Free networking icon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76496" y="1552068"/>
            <a:ext cx="1798649" cy="179864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Random Forest Icon - Free PNG &amp; SVG 1503830 - Noun Project"/>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76496" y="3313266"/>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8339516" y="5405862"/>
            <a:ext cx="2747818" cy="923330"/>
          </a:xfrm>
          <a:prstGeom prst="rect">
            <a:avLst/>
          </a:prstGeom>
          <a:noFill/>
        </p:spPr>
        <p:txBody>
          <a:bodyPr wrap="square" rtlCol="0">
            <a:spAutoFit/>
          </a:bodyPr>
          <a:lstStyle/>
          <a:p>
            <a:pPr algn="ctr"/>
            <a:r>
              <a:rPr lang="en-US" dirty="0" smtClean="0">
                <a:solidFill>
                  <a:schemeClr val="bg1"/>
                </a:solidFill>
              </a:rPr>
              <a:t>STEP 4: </a:t>
            </a:r>
          </a:p>
          <a:p>
            <a:pPr algn="ctr"/>
            <a:r>
              <a:rPr lang="en-US" dirty="0" smtClean="0">
                <a:solidFill>
                  <a:schemeClr val="bg1"/>
                </a:solidFill>
              </a:rPr>
              <a:t>DATA MINING </a:t>
            </a:r>
          </a:p>
          <a:p>
            <a:pPr algn="ctr"/>
            <a:r>
              <a:rPr lang="en-US" dirty="0" smtClean="0">
                <a:solidFill>
                  <a:schemeClr val="bg1"/>
                </a:solidFill>
              </a:rPr>
              <a:t>MODEL</a:t>
            </a:r>
            <a:endParaRPr lang="en-US" dirty="0">
              <a:solidFill>
                <a:schemeClr val="bg1"/>
              </a:solidFill>
            </a:endParaRPr>
          </a:p>
        </p:txBody>
      </p:sp>
    </p:spTree>
    <p:extLst>
      <p:ext uri="{BB962C8B-B14F-4D97-AF65-F5344CB8AC3E}">
        <p14:creationId xmlns:p14="http://schemas.microsoft.com/office/powerpoint/2010/main" val="24045396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4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9" grpId="0" animBg="1"/>
      <p:bldP spid="40" grpId="0" animBg="1"/>
      <p:bldP spid="38" grpId="0" animBg="1"/>
      <p:bldP spid="9" grpId="0"/>
      <p:bldP spid="11" grpId="0" animBg="1"/>
      <p:bldP spid="12" grpId="0"/>
      <p:bldP spid="16" grpId="0" animBg="1"/>
      <p:bldP spid="19" grpId="0"/>
      <p:bldP spid="15" grpId="0"/>
      <p:bldP spid="26" grpId="0"/>
      <p:bldP spid="27" grpId="0" animBg="1"/>
      <p:bldP spid="48" grpId="0"/>
      <p:bldP spid="49" grpId="0" animBg="1"/>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9152" y="198783"/>
            <a:ext cx="10058400" cy="1153072"/>
          </a:xfrm>
        </p:spPr>
        <p:txBody>
          <a:bodyPr/>
          <a:lstStyle/>
          <a:p>
            <a:r>
              <a:rPr lang="en-US" dirty="0"/>
              <a:t>Data Mining Technique Question</a:t>
            </a:r>
          </a:p>
        </p:txBody>
      </p:sp>
      <p:sp>
        <p:nvSpPr>
          <p:cNvPr id="4" name="Text Placeholder 3"/>
          <p:cNvSpPr>
            <a:spLocks noGrp="1"/>
          </p:cNvSpPr>
          <p:nvPr>
            <p:ph type="body" idx="1"/>
          </p:nvPr>
        </p:nvSpPr>
        <p:spPr>
          <a:xfrm>
            <a:off x="639152" y="1351855"/>
            <a:ext cx="10489096" cy="840718"/>
          </a:xfrm>
          <a:ln/>
        </p:spPr>
        <p:style>
          <a:lnRef idx="1">
            <a:schemeClr val="accent1"/>
          </a:lnRef>
          <a:fillRef idx="2">
            <a:schemeClr val="accent1"/>
          </a:fillRef>
          <a:effectRef idx="1">
            <a:schemeClr val="accent1"/>
          </a:effectRef>
          <a:fontRef idx="minor">
            <a:schemeClr val="dk1"/>
          </a:fontRef>
        </p:style>
        <p:txBody>
          <a:bodyPr>
            <a:normAutofit/>
          </a:bodyPr>
          <a:lstStyle/>
          <a:p>
            <a:r>
              <a:rPr lang="en-US" sz="1800" dirty="0">
                <a:solidFill>
                  <a:schemeClr val="tx1">
                    <a:lumMod val="85000"/>
                    <a:lumOff val="15000"/>
                  </a:schemeClr>
                </a:solidFill>
              </a:rPr>
              <a:t>How effectively can a decision tree model capture and represent the complex relationships between different attributes/features in the Titanic dataset to predict passenger survival?" </a:t>
            </a:r>
          </a:p>
        </p:txBody>
      </p:sp>
      <p:sp>
        <p:nvSpPr>
          <p:cNvPr id="8" name="TextBox 7"/>
          <p:cNvSpPr txBox="1"/>
          <p:nvPr/>
        </p:nvSpPr>
        <p:spPr>
          <a:xfrm>
            <a:off x="639152" y="2504927"/>
            <a:ext cx="10489096" cy="1477328"/>
          </a:xfrm>
          <a:prstGeom prst="rect">
            <a:avLst/>
          </a:prstGeom>
          <a:noFill/>
        </p:spPr>
        <p:txBody>
          <a:bodyPr wrap="square" rtlCol="0">
            <a:spAutoFit/>
          </a:bodyPr>
          <a:lstStyle/>
          <a:p>
            <a:pPr marL="285750" lvl="0" indent="-285750">
              <a:buFont typeface="Wingdings" panose="05000000000000000000" pitchFamily="2" charset="2"/>
              <a:buChar char="ü"/>
            </a:pPr>
            <a:r>
              <a:rPr lang="en-US" dirty="0"/>
              <a:t>H</a:t>
            </a:r>
            <a:r>
              <a:rPr lang="en-US" dirty="0" smtClean="0"/>
              <a:t>andle </a:t>
            </a:r>
            <a:r>
              <a:rPr lang="en-US" dirty="0"/>
              <a:t>categorical and numerical variables, missing values, and potentially nonlinear relationships. </a:t>
            </a:r>
          </a:p>
          <a:p>
            <a:pPr marL="285750" lvl="0" indent="-285750">
              <a:buFont typeface="Wingdings" panose="05000000000000000000" pitchFamily="2" charset="2"/>
              <a:buChar char="ü"/>
            </a:pPr>
            <a:r>
              <a:rPr lang="en-US" dirty="0"/>
              <a:t>By recursively splitting the data based on features with the highest information gain, decision trees can identify relevant patterns and create branches that reflect distinct survival outcomes. </a:t>
            </a:r>
          </a:p>
          <a:p>
            <a:endParaRPr lang="en-US" dirty="0"/>
          </a:p>
        </p:txBody>
      </p:sp>
      <p:sp>
        <p:nvSpPr>
          <p:cNvPr id="9" name="TextBox 8"/>
          <p:cNvSpPr txBox="1"/>
          <p:nvPr/>
        </p:nvSpPr>
        <p:spPr>
          <a:xfrm>
            <a:off x="639152" y="4206245"/>
            <a:ext cx="10489096" cy="92333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b="1" dirty="0" smtClean="0"/>
              <a:t>What </a:t>
            </a:r>
            <a:r>
              <a:rPr lang="en-US" b="1" dirty="0"/>
              <a:t>are the most influential attributes/features in the decision tree model for predicting passenger survival in the Titanic dataset</a:t>
            </a:r>
            <a:r>
              <a:rPr lang="en-US" b="1" dirty="0" smtClean="0"/>
              <a:t>?</a:t>
            </a:r>
            <a:endParaRPr lang="en-US" b="1" dirty="0"/>
          </a:p>
          <a:p>
            <a:endParaRPr lang="en-US" b="1" dirty="0"/>
          </a:p>
        </p:txBody>
      </p:sp>
      <p:sp>
        <p:nvSpPr>
          <p:cNvPr id="10" name="TextBox 9"/>
          <p:cNvSpPr txBox="1"/>
          <p:nvPr/>
        </p:nvSpPr>
        <p:spPr>
          <a:xfrm>
            <a:off x="763524" y="5353566"/>
            <a:ext cx="10845380"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V</a:t>
            </a:r>
            <a:r>
              <a:rPr lang="en-US" dirty="0" smtClean="0"/>
              <a:t>ariables </a:t>
            </a:r>
            <a:r>
              <a:rPr lang="en-US" dirty="0"/>
              <a:t>such as Title and Family ID have a high impact on determining the passengers’ survival status. Nonetheless, other variables such as Gender, Class are found to be quite influential</a:t>
            </a:r>
          </a:p>
        </p:txBody>
      </p:sp>
    </p:spTree>
    <p:extLst>
      <p:ext uri="{BB962C8B-B14F-4D97-AF65-F5344CB8AC3E}">
        <p14:creationId xmlns:p14="http://schemas.microsoft.com/office/powerpoint/2010/main" val="250734373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5205" y="0"/>
            <a:ext cx="10058400" cy="1609344"/>
          </a:xfrm>
        </p:spPr>
        <p:txBody>
          <a:bodyPr/>
          <a:lstStyle/>
          <a:p>
            <a:r>
              <a:rPr lang="en-US" dirty="0" smtClean="0"/>
              <a:t>HYPOTHESIS</a:t>
            </a:r>
            <a:endParaRPr lang="en-US" dirty="0"/>
          </a:p>
        </p:txBody>
      </p:sp>
      <p:sp>
        <p:nvSpPr>
          <p:cNvPr id="20" name="Content Placeholder 2">
            <a:extLst>
              <a:ext uri="{FF2B5EF4-FFF2-40B4-BE49-F238E27FC236}">
                <a16:creationId xmlns:a16="http://schemas.microsoft.com/office/drawing/2014/main" id="{F350F641-F6F8-461C-9C2D-07E416875818}"/>
              </a:ext>
            </a:extLst>
          </p:cNvPr>
          <p:cNvSpPr txBox="1">
            <a:spLocks/>
          </p:cNvSpPr>
          <p:nvPr/>
        </p:nvSpPr>
        <p:spPr>
          <a:xfrm>
            <a:off x="307129" y="2436253"/>
            <a:ext cx="3726003" cy="2970634"/>
          </a:xfrm>
          <a:prstGeom prst="rightArrowCallout">
            <a:avLst>
              <a:gd name="adj1" fmla="val 50000"/>
              <a:gd name="adj2" fmla="val 25000"/>
              <a:gd name="adj3" fmla="val 15421"/>
              <a:gd name="adj4" fmla="val 80487"/>
            </a:avLst>
          </a:prstGeom>
        </p:spPr>
        <p:style>
          <a:lnRef idx="1">
            <a:schemeClr val="accent3"/>
          </a:lnRef>
          <a:fillRef idx="2">
            <a:schemeClr val="accent3"/>
          </a:fillRef>
          <a:effectRef idx="1">
            <a:schemeClr val="accent3"/>
          </a:effectRef>
          <a:fontRef idx="minor">
            <a:schemeClr val="dk1"/>
          </a:fontRef>
        </p:style>
        <p:txBody>
          <a:bodyPr vert="horz" lIns="180000" tIns="180000" rIns="18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800" b="0" i="0" u="none" strike="noStrike" kern="1200" cap="none" spc="0" normalizeH="0" baseline="0" noProof="0" dirty="0">
              <a:ln>
                <a:noFill/>
              </a:ln>
              <a:solidFill>
                <a:sysClr val="windowText" lastClr="000000">
                  <a:lumMod val="75000"/>
                  <a:lumOff val="25000"/>
                </a:sysClr>
              </a:solidFill>
              <a:effectLst/>
              <a:uLnTx/>
              <a:uFillTx/>
              <a:latin typeface="Calibri Light"/>
              <a:ea typeface="+mn-ea"/>
              <a:cs typeface="+mn-cs"/>
            </a:endParaRPr>
          </a:p>
        </p:txBody>
      </p:sp>
      <p:sp>
        <p:nvSpPr>
          <p:cNvPr id="22" name="Content Placeholder 2">
            <a:extLst>
              <a:ext uri="{FF2B5EF4-FFF2-40B4-BE49-F238E27FC236}">
                <a16:creationId xmlns:a16="http://schemas.microsoft.com/office/drawing/2014/main" id="{F350F641-F6F8-461C-9C2D-07E416875818}"/>
              </a:ext>
            </a:extLst>
          </p:cNvPr>
          <p:cNvSpPr txBox="1">
            <a:spLocks/>
          </p:cNvSpPr>
          <p:nvPr/>
        </p:nvSpPr>
        <p:spPr>
          <a:xfrm>
            <a:off x="4190016" y="2489262"/>
            <a:ext cx="3726003" cy="2917626"/>
          </a:xfrm>
          <a:prstGeom prst="rightArrowCallout">
            <a:avLst>
              <a:gd name="adj1" fmla="val 50000"/>
              <a:gd name="adj2" fmla="val 25000"/>
              <a:gd name="adj3" fmla="val 15421"/>
              <a:gd name="adj4" fmla="val 80487"/>
            </a:avLst>
          </a:prstGeom>
        </p:spPr>
        <p:style>
          <a:lnRef idx="1">
            <a:schemeClr val="accent3"/>
          </a:lnRef>
          <a:fillRef idx="2">
            <a:schemeClr val="accent3"/>
          </a:fillRef>
          <a:effectRef idx="1">
            <a:schemeClr val="accent3"/>
          </a:effectRef>
          <a:fontRef idx="minor">
            <a:schemeClr val="dk1"/>
          </a:fontRef>
        </p:style>
        <p:txBody>
          <a:bodyPr vert="horz" lIns="180000" tIns="180000" rIns="18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6700" marR="0" lvl="0" indent="-2667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ysClr val="windowText" lastClr="000000">
                  <a:lumMod val="75000"/>
                  <a:lumOff val="25000"/>
                </a:sysClr>
              </a:solidFill>
              <a:effectLst/>
              <a:uLnTx/>
              <a:uFillTx/>
              <a:latin typeface="Calibri Light"/>
              <a:ea typeface="+mn-ea"/>
              <a:cs typeface="+mn-cs"/>
            </a:endParaRPr>
          </a:p>
        </p:txBody>
      </p:sp>
      <p:sp>
        <p:nvSpPr>
          <p:cNvPr id="23" name="Content Placeholder 2">
            <a:extLst>
              <a:ext uri="{FF2B5EF4-FFF2-40B4-BE49-F238E27FC236}">
                <a16:creationId xmlns:a16="http://schemas.microsoft.com/office/drawing/2014/main" id="{F350F641-F6F8-461C-9C2D-07E416875818}"/>
              </a:ext>
            </a:extLst>
          </p:cNvPr>
          <p:cNvSpPr txBox="1">
            <a:spLocks/>
          </p:cNvSpPr>
          <p:nvPr/>
        </p:nvSpPr>
        <p:spPr>
          <a:xfrm>
            <a:off x="8072903" y="2450204"/>
            <a:ext cx="3726003" cy="2956684"/>
          </a:xfrm>
          <a:prstGeom prst="rightArrowCallout">
            <a:avLst>
              <a:gd name="adj1" fmla="val 50000"/>
              <a:gd name="adj2" fmla="val 25000"/>
              <a:gd name="adj3" fmla="val 15421"/>
              <a:gd name="adj4" fmla="val 80487"/>
            </a:avLst>
          </a:prstGeom>
        </p:spPr>
        <p:style>
          <a:lnRef idx="1">
            <a:schemeClr val="accent3"/>
          </a:lnRef>
          <a:fillRef idx="2">
            <a:schemeClr val="accent3"/>
          </a:fillRef>
          <a:effectRef idx="1">
            <a:schemeClr val="accent3"/>
          </a:effectRef>
          <a:fontRef idx="minor">
            <a:schemeClr val="dk1"/>
          </a:fontRef>
        </p:style>
        <p:txBody>
          <a:bodyPr vert="horz" lIns="180000" tIns="180000" rIns="18000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800" b="0" i="0" u="none" strike="noStrike" kern="1200" cap="none" spc="0" normalizeH="0" baseline="0" noProof="0" dirty="0">
              <a:ln>
                <a:noFill/>
              </a:ln>
              <a:solidFill>
                <a:sysClr val="windowText" lastClr="000000">
                  <a:lumMod val="75000"/>
                  <a:lumOff val="25000"/>
                </a:sysClr>
              </a:solidFill>
              <a:effectLst/>
              <a:uLnTx/>
              <a:uFillTx/>
              <a:latin typeface="Calibri Light"/>
              <a:ea typeface="+mn-ea"/>
              <a:cs typeface="+mn-cs"/>
            </a:endParaRPr>
          </a:p>
        </p:txBody>
      </p:sp>
      <p:sp>
        <p:nvSpPr>
          <p:cNvPr id="24" name="TextBox 23"/>
          <p:cNvSpPr txBox="1"/>
          <p:nvPr/>
        </p:nvSpPr>
        <p:spPr>
          <a:xfrm>
            <a:off x="307129" y="1445911"/>
            <a:ext cx="3482993" cy="646331"/>
          </a:xfrm>
          <a:prstGeom prst="rect">
            <a:avLst/>
          </a:prstGeom>
          <a:noFill/>
          <a:ln>
            <a:solidFill>
              <a:schemeClr val="accent1"/>
            </a:solidFill>
          </a:ln>
        </p:spPr>
        <p:txBody>
          <a:bodyPr wrap="square" rtlCol="0">
            <a:spAutoFit/>
          </a:bodyPr>
          <a:lstStyle/>
          <a:p>
            <a:r>
              <a:rPr lang="en-US" dirty="0" smtClean="0"/>
              <a:t>IS A RELATIONSHIP BETWEEN PCLASS AND SURVIVAL?</a:t>
            </a:r>
          </a:p>
        </p:txBody>
      </p:sp>
      <p:sp>
        <p:nvSpPr>
          <p:cNvPr id="25" name="TextBox 24"/>
          <p:cNvSpPr txBox="1"/>
          <p:nvPr/>
        </p:nvSpPr>
        <p:spPr>
          <a:xfrm>
            <a:off x="466155" y="3130871"/>
            <a:ext cx="2860140" cy="1754326"/>
          </a:xfrm>
          <a:prstGeom prst="rect">
            <a:avLst/>
          </a:prstGeom>
          <a:noFill/>
        </p:spPr>
        <p:txBody>
          <a:bodyPr wrap="square" rtlCol="0">
            <a:spAutoFit/>
          </a:bodyPr>
          <a:lstStyle/>
          <a:p>
            <a:r>
              <a:rPr lang="en-US" dirty="0" smtClean="0"/>
              <a:t>CORRELATION COEFFICIENT: 0.3398174 </a:t>
            </a:r>
          </a:p>
          <a:p>
            <a:endParaRPr lang="en-US" dirty="0"/>
          </a:p>
          <a:p>
            <a:r>
              <a:rPr lang="en-US" dirty="0" smtClean="0"/>
              <a:t>There </a:t>
            </a:r>
            <a:r>
              <a:rPr lang="en-US" dirty="0"/>
              <a:t>is a moderate </a:t>
            </a:r>
            <a:r>
              <a:rPr lang="en-US" dirty="0" smtClean="0"/>
              <a:t>POSITIVE RELATIONSHIP </a:t>
            </a:r>
            <a:endParaRPr lang="en-US" dirty="0"/>
          </a:p>
          <a:p>
            <a:endParaRPr lang="en-US" dirty="0"/>
          </a:p>
        </p:txBody>
      </p:sp>
      <p:sp>
        <p:nvSpPr>
          <p:cNvPr id="26" name="TextBox 25"/>
          <p:cNvSpPr txBox="1"/>
          <p:nvPr/>
        </p:nvSpPr>
        <p:spPr>
          <a:xfrm>
            <a:off x="4111574" y="1445910"/>
            <a:ext cx="3482993" cy="646331"/>
          </a:xfrm>
          <a:prstGeom prst="rect">
            <a:avLst/>
          </a:prstGeom>
          <a:noFill/>
          <a:ln>
            <a:solidFill>
              <a:schemeClr val="accent1"/>
            </a:solidFill>
          </a:ln>
        </p:spPr>
        <p:txBody>
          <a:bodyPr wrap="square" rtlCol="0">
            <a:spAutoFit/>
          </a:bodyPr>
          <a:lstStyle/>
          <a:p>
            <a:pPr lvl="0"/>
            <a:r>
              <a:rPr lang="en-US" b="1" dirty="0" smtClean="0"/>
              <a:t> </a:t>
            </a:r>
            <a:r>
              <a:rPr lang="en-US" dirty="0" smtClean="0"/>
              <a:t>IS A RELATIONSHIP BETWEEN SEX AND SURVIVAL?</a:t>
            </a:r>
            <a:endParaRPr lang="en-US" dirty="0"/>
          </a:p>
        </p:txBody>
      </p:sp>
      <p:sp>
        <p:nvSpPr>
          <p:cNvPr id="27" name="TextBox 26"/>
          <p:cNvSpPr txBox="1"/>
          <p:nvPr/>
        </p:nvSpPr>
        <p:spPr>
          <a:xfrm>
            <a:off x="7916019" y="1445910"/>
            <a:ext cx="3482993" cy="646331"/>
          </a:xfrm>
          <a:prstGeom prst="rect">
            <a:avLst/>
          </a:prstGeom>
          <a:noFill/>
          <a:ln>
            <a:solidFill>
              <a:schemeClr val="accent1"/>
            </a:solidFill>
          </a:ln>
        </p:spPr>
        <p:txBody>
          <a:bodyPr wrap="square" rtlCol="0">
            <a:spAutoFit/>
          </a:bodyPr>
          <a:lstStyle/>
          <a:p>
            <a:pPr lvl="0"/>
            <a:r>
              <a:rPr lang="en-US" dirty="0" smtClean="0"/>
              <a:t>IS A RELATIONSHIP BETWEEN THE CABIN AND SURVIVAL?</a:t>
            </a:r>
            <a:endParaRPr lang="en-US" dirty="0"/>
          </a:p>
        </p:txBody>
      </p:sp>
      <p:sp>
        <p:nvSpPr>
          <p:cNvPr id="28" name="TextBox 27"/>
          <p:cNvSpPr txBox="1"/>
          <p:nvPr/>
        </p:nvSpPr>
        <p:spPr>
          <a:xfrm>
            <a:off x="4291549" y="3130871"/>
            <a:ext cx="2860140" cy="1477328"/>
          </a:xfrm>
          <a:prstGeom prst="rect">
            <a:avLst/>
          </a:prstGeom>
          <a:noFill/>
        </p:spPr>
        <p:txBody>
          <a:bodyPr wrap="square" rtlCol="0">
            <a:spAutoFit/>
          </a:bodyPr>
          <a:lstStyle/>
          <a:p>
            <a:r>
              <a:rPr lang="en-US" dirty="0" smtClean="0"/>
              <a:t>CORRELATION COEFFICIENT:0.5409359</a:t>
            </a:r>
          </a:p>
          <a:p>
            <a:endParaRPr lang="en-US" dirty="0"/>
          </a:p>
          <a:p>
            <a:r>
              <a:rPr lang="en-US" dirty="0" smtClean="0"/>
              <a:t> There is  </a:t>
            </a:r>
            <a:r>
              <a:rPr lang="en-US" dirty="0"/>
              <a:t>a moderate POSITIVE RELATIONSHIP </a:t>
            </a:r>
          </a:p>
        </p:txBody>
      </p:sp>
      <p:sp>
        <p:nvSpPr>
          <p:cNvPr id="29" name="TextBox 28"/>
          <p:cNvSpPr txBox="1"/>
          <p:nvPr/>
        </p:nvSpPr>
        <p:spPr>
          <a:xfrm>
            <a:off x="8227445" y="3130871"/>
            <a:ext cx="2860140" cy="1754326"/>
          </a:xfrm>
          <a:prstGeom prst="rect">
            <a:avLst/>
          </a:prstGeom>
          <a:noFill/>
        </p:spPr>
        <p:txBody>
          <a:bodyPr wrap="square" rtlCol="0">
            <a:spAutoFit/>
          </a:bodyPr>
          <a:lstStyle/>
          <a:p>
            <a:r>
              <a:rPr lang="en-US" dirty="0" smtClean="0"/>
              <a:t>CORRELATION COEFFICIENT: </a:t>
            </a:r>
            <a:r>
              <a:rPr lang="en-US" dirty="0"/>
              <a:t>0.5200759</a:t>
            </a:r>
            <a:r>
              <a:rPr lang="en-US" dirty="0" smtClean="0"/>
              <a:t> </a:t>
            </a:r>
          </a:p>
          <a:p>
            <a:endParaRPr lang="en-US" dirty="0"/>
          </a:p>
          <a:p>
            <a:r>
              <a:rPr lang="en-US" dirty="0" smtClean="0"/>
              <a:t>There </a:t>
            </a:r>
            <a:r>
              <a:rPr lang="en-US" dirty="0"/>
              <a:t>is a moderate </a:t>
            </a:r>
            <a:r>
              <a:rPr lang="en-US" dirty="0" smtClean="0"/>
              <a:t>POSITIVE RELATIONSHIP </a:t>
            </a:r>
            <a:endParaRPr lang="en-US" dirty="0"/>
          </a:p>
          <a:p>
            <a:endParaRPr lang="en-US" dirty="0"/>
          </a:p>
        </p:txBody>
      </p:sp>
      <p:sp>
        <p:nvSpPr>
          <p:cNvPr id="30" name="TextBox 29"/>
          <p:cNvSpPr txBox="1"/>
          <p:nvPr/>
        </p:nvSpPr>
        <p:spPr>
          <a:xfrm>
            <a:off x="331391" y="5639840"/>
            <a:ext cx="10780456" cy="923330"/>
          </a:xfrm>
          <a:prstGeom prst="rect">
            <a:avLst/>
          </a:prstGeom>
          <a:noFill/>
        </p:spPr>
        <p:txBody>
          <a:bodyPr wrap="square" rtlCol="0">
            <a:spAutoFit/>
          </a:bodyPr>
          <a:lstStyle/>
          <a:p>
            <a:r>
              <a:rPr lang="en-US" dirty="0"/>
              <a:t>To determine if the relationship is statistically significant: </a:t>
            </a:r>
          </a:p>
          <a:p>
            <a:r>
              <a:rPr lang="en-US" dirty="0"/>
              <a:t>If </a:t>
            </a:r>
            <a:r>
              <a:rPr lang="en-US" dirty="0" smtClean="0"/>
              <a:t>the chi-squared </a:t>
            </a:r>
            <a:r>
              <a:rPr lang="en-US" dirty="0"/>
              <a:t>statistic is greater than the critical value, we can reject the null hypothesis </a:t>
            </a:r>
          </a:p>
          <a:p>
            <a:endParaRPr lang="en-US" dirty="0"/>
          </a:p>
        </p:txBody>
      </p:sp>
    </p:spTree>
    <p:extLst>
      <p:ext uri="{BB962C8B-B14F-4D97-AF65-F5344CB8AC3E}">
        <p14:creationId xmlns:p14="http://schemas.microsoft.com/office/powerpoint/2010/main" val="313146662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127514" y="231285"/>
            <a:ext cx="10058400" cy="946603"/>
          </a:xfrm>
        </p:spPr>
        <p:txBody>
          <a:bodyPr>
            <a:normAutofit/>
          </a:bodyPr>
          <a:lstStyle/>
          <a:p>
            <a:r>
              <a:rPr lang="en-US" dirty="0" smtClean="0"/>
              <a:t>Decision tree MODEL</a:t>
            </a:r>
            <a:endParaRPr lang="en-US" dirty="0"/>
          </a:p>
        </p:txBody>
      </p:sp>
      <p:sp>
        <p:nvSpPr>
          <p:cNvPr id="9" name="Text Placeholder 8"/>
          <p:cNvSpPr>
            <a:spLocks noGrp="1"/>
          </p:cNvSpPr>
          <p:nvPr>
            <p:ph type="body" idx="1"/>
          </p:nvPr>
        </p:nvSpPr>
        <p:spPr>
          <a:xfrm>
            <a:off x="1008491" y="1302159"/>
            <a:ext cx="4754880" cy="640080"/>
          </a:xfrm>
          <a:solidFill>
            <a:srgbClr val="A1D99B"/>
          </a:solidFill>
          <a:ln>
            <a:solidFill>
              <a:schemeClr val="accent1"/>
            </a:solidFill>
          </a:ln>
        </p:spPr>
        <p:txBody>
          <a:bodyPr/>
          <a:lstStyle/>
          <a:p>
            <a:pPr algn="ctr"/>
            <a:r>
              <a:rPr lang="en-US" dirty="0" smtClean="0">
                <a:solidFill>
                  <a:schemeClr val="tx1"/>
                </a:solidFill>
              </a:rPr>
              <a:t>GENDER MODEL</a:t>
            </a:r>
            <a:endParaRPr lang="en-US" dirty="0">
              <a:solidFill>
                <a:schemeClr val="tx1"/>
              </a:solidFill>
            </a:endParaRPr>
          </a:p>
        </p:txBody>
      </p:sp>
      <p:sp>
        <p:nvSpPr>
          <p:cNvPr id="11" name="Text Placeholder 10"/>
          <p:cNvSpPr>
            <a:spLocks noGrp="1"/>
          </p:cNvSpPr>
          <p:nvPr>
            <p:ph type="body" sz="quarter" idx="3"/>
          </p:nvPr>
        </p:nvSpPr>
        <p:spPr>
          <a:xfrm>
            <a:off x="6271459" y="1302159"/>
            <a:ext cx="5112158" cy="640080"/>
          </a:xfrm>
          <a:solidFill>
            <a:srgbClr val="9ECAE1"/>
          </a:solidFill>
          <a:ln>
            <a:solidFill>
              <a:schemeClr val="accent1"/>
            </a:solidFill>
          </a:ln>
        </p:spPr>
        <p:txBody>
          <a:bodyPr/>
          <a:lstStyle/>
          <a:p>
            <a:pPr algn="ctr"/>
            <a:r>
              <a:rPr lang="en-US" dirty="0" smtClean="0">
                <a:solidFill>
                  <a:schemeClr val="tx1"/>
                </a:solidFill>
              </a:rPr>
              <a:t>FIRST DECISION TREE</a:t>
            </a:r>
            <a:endParaRPr lang="en-US" dirty="0">
              <a:solidFill>
                <a:schemeClr val="tx1"/>
              </a:solidFill>
            </a:endParaRPr>
          </a:p>
        </p:txBody>
      </p:sp>
      <p:pic>
        <p:nvPicPr>
          <p:cNvPr id="14" name="Content Placeholder 13" descr="https://lh6.googleusercontent.com/EzlUdrcShqSo13jbISq_5LoCLwWJWGtfalEkkrBgSmD69HpcOxchKxcitBUoibqPMdh3lQV-Q_vixApc_v6Y6V9VgIPToEqffRc42HKA9elSkO1X7klOfND8MqegFmaC7sVWtISFDYNNKxylTI3y2oI"/>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01758" y="2190780"/>
            <a:ext cx="5075582" cy="4342542"/>
          </a:xfrm>
          <a:prstGeom prst="rect">
            <a:avLst/>
          </a:prstGeom>
          <a:noFill/>
          <a:ln>
            <a:noFill/>
          </a:ln>
        </p:spPr>
      </p:pic>
      <p:pic>
        <p:nvPicPr>
          <p:cNvPr id="15" name="Content Placeholder 14" descr="https://lh3.googleusercontent.com/dTMf8Dpb_hAo6EoSioB4lxklp_iLWTcOenCOzqHXz4-Dg4MoUNfZ0kW5kzvdYxDlg0Z-amlUKxBBGPj_o4ES6SYY9PcKPHYRYal_5wvJ2AYkzhbc9baonZA02VTSEQrwIYOFprkeVFGfOaLBlEDmCsA"/>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71459" y="2190781"/>
            <a:ext cx="5377202" cy="4183516"/>
          </a:xfrm>
          <a:prstGeom prst="rect">
            <a:avLst/>
          </a:prstGeom>
          <a:noFill/>
          <a:ln>
            <a:noFill/>
          </a:ln>
        </p:spPr>
      </p:pic>
    </p:spTree>
    <p:extLst>
      <p:ext uri="{BB962C8B-B14F-4D97-AF65-F5344CB8AC3E}">
        <p14:creationId xmlns:p14="http://schemas.microsoft.com/office/powerpoint/2010/main" val="3534385503"/>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9465" y="153328"/>
            <a:ext cx="10058400" cy="959855"/>
          </a:xfrm>
        </p:spPr>
        <p:txBody>
          <a:bodyPr/>
          <a:lstStyle/>
          <a:p>
            <a:r>
              <a:rPr lang="en-US" dirty="0" smtClean="0"/>
              <a:t>FULL DECISION TREE</a:t>
            </a:r>
            <a:endParaRPr lang="en-US" dirty="0"/>
          </a:p>
        </p:txBody>
      </p:sp>
      <p:pic>
        <p:nvPicPr>
          <p:cNvPr id="9" name="Picture 8" descr="https://lh3.googleusercontent.com/az_trOhTKzJ-yXe9vLSQ6dYzqEex4dKzO6KBXz_a7gd6UklAS9Zf1q9-YrWYW9zgM4BJrH1w1x6AcWZKu4ll666ErHxAvI63gtBATjtA_m7OeJB7J5l_O5aPvGNpY5-W0grQ9fZZAYVhGprIU_Q5yP8"/>
          <p:cNvPicPr/>
          <p:nvPr/>
        </p:nvPicPr>
        <p:blipFill>
          <a:blip r:embed="rId2">
            <a:extLst>
              <a:ext uri="{28A0092B-C50C-407E-A947-70E740481C1C}">
                <a14:useLocalDpi xmlns:a14="http://schemas.microsoft.com/office/drawing/2010/main" val="0"/>
              </a:ext>
            </a:extLst>
          </a:blip>
          <a:srcRect/>
          <a:stretch>
            <a:fillRect/>
          </a:stretch>
        </p:blipFill>
        <p:spPr bwMode="auto">
          <a:xfrm>
            <a:off x="407239" y="904460"/>
            <a:ext cx="11214652" cy="5801139"/>
          </a:xfrm>
          <a:prstGeom prst="rect">
            <a:avLst/>
          </a:prstGeom>
          <a:noFill/>
          <a:ln>
            <a:noFill/>
          </a:ln>
        </p:spPr>
      </p:pic>
    </p:spTree>
    <p:extLst>
      <p:ext uri="{BB962C8B-B14F-4D97-AF65-F5344CB8AC3E}">
        <p14:creationId xmlns:p14="http://schemas.microsoft.com/office/powerpoint/2010/main" val="256587218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01" y="709919"/>
            <a:ext cx="5582744" cy="973106"/>
          </a:xfrm>
        </p:spPr>
        <p:txBody>
          <a:bodyPr>
            <a:noAutofit/>
          </a:bodyPr>
          <a:lstStyle/>
          <a:p>
            <a:pPr algn="ctr"/>
            <a:r>
              <a:rPr lang="en-US" sz="2800" dirty="0">
                <a:latin typeface="+mn-lt"/>
              </a:rPr>
              <a:t>manually editable </a:t>
            </a:r>
            <a:r>
              <a:rPr lang="en-US" sz="2800" dirty="0" smtClean="0">
                <a:latin typeface="+mn-lt"/>
              </a:rPr>
              <a:t/>
            </a:r>
            <a:br>
              <a:rPr lang="en-US" sz="2800" dirty="0" smtClean="0">
                <a:latin typeface="+mn-lt"/>
              </a:rPr>
            </a:br>
            <a:r>
              <a:rPr lang="en-US" sz="2800" dirty="0" smtClean="0">
                <a:latin typeface="+mn-lt"/>
              </a:rPr>
              <a:t>decision </a:t>
            </a:r>
            <a:r>
              <a:rPr lang="en-US" sz="2800" dirty="0">
                <a:latin typeface="+mn-lt"/>
              </a:rPr>
              <a:t>tree</a:t>
            </a:r>
          </a:p>
        </p:txBody>
      </p:sp>
      <p:pic>
        <p:nvPicPr>
          <p:cNvPr id="4" name="Picture 3" descr="https://lh5.googleusercontent.com/On9siCvEZAqngsdg3-Hkj6BuBO8QJcluv3vZV0GyQGByDlWA2xDxwrr34-x3-5Vfx7IyoALJZ6P8f9gTPDWqK_A-gb8fppxZZG349-BiTGdPxBqXQrV4z0gY2M8JJdKHqF6kyGhPPppZ90rcaEzubRM"/>
          <p:cNvPicPr/>
          <p:nvPr/>
        </p:nvPicPr>
        <p:blipFill>
          <a:blip r:embed="rId2">
            <a:extLst>
              <a:ext uri="{28A0092B-C50C-407E-A947-70E740481C1C}">
                <a14:useLocalDpi xmlns:a14="http://schemas.microsoft.com/office/drawing/2010/main" val="0"/>
              </a:ext>
            </a:extLst>
          </a:blip>
          <a:srcRect/>
          <a:stretch>
            <a:fillRect/>
          </a:stretch>
        </p:blipFill>
        <p:spPr bwMode="auto">
          <a:xfrm>
            <a:off x="805071" y="1828799"/>
            <a:ext cx="4946374" cy="4905581"/>
          </a:xfrm>
          <a:prstGeom prst="rect">
            <a:avLst/>
          </a:prstGeom>
          <a:noFill/>
          <a:ln>
            <a:noFill/>
          </a:ln>
        </p:spPr>
      </p:pic>
      <p:pic>
        <p:nvPicPr>
          <p:cNvPr id="5" name="Picture 4" descr="https://lh5.googleusercontent.com/y7FvuvBqfAnrDIHQA2UuDLe5M3IBpEn-y3ZqWBMQm3XfJUrauCiCMmhobuQwOzMWxS5gqYH8ARmebpxYIDLFpE76wQiUK3r7_YF8H9524CXI4QJK3OzWKedrF7gjoSeJw5bwKtEt1KcxQfiXWgaOLRU"/>
          <p:cNvPicPr/>
          <p:nvPr/>
        </p:nvPicPr>
        <p:blipFill>
          <a:blip r:embed="rId3">
            <a:extLst>
              <a:ext uri="{28A0092B-C50C-407E-A947-70E740481C1C}">
                <a14:useLocalDpi xmlns:a14="http://schemas.microsoft.com/office/drawing/2010/main" val="0"/>
              </a:ext>
            </a:extLst>
          </a:blip>
          <a:srcRect/>
          <a:stretch>
            <a:fillRect/>
          </a:stretch>
        </p:blipFill>
        <p:spPr bwMode="auto">
          <a:xfrm>
            <a:off x="6066182" y="1998177"/>
            <a:ext cx="5943600" cy="4736203"/>
          </a:xfrm>
          <a:prstGeom prst="rect">
            <a:avLst/>
          </a:prstGeom>
          <a:noFill/>
          <a:ln>
            <a:noFill/>
          </a:ln>
        </p:spPr>
      </p:pic>
      <p:sp>
        <p:nvSpPr>
          <p:cNvPr id="6" name="Title 1"/>
          <p:cNvSpPr txBox="1">
            <a:spLocks/>
          </p:cNvSpPr>
          <p:nvPr/>
        </p:nvSpPr>
        <p:spPr>
          <a:xfrm>
            <a:off x="7129937" y="709919"/>
            <a:ext cx="5211682" cy="9731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800" dirty="0" smtClean="0">
                <a:latin typeface="+mn-lt"/>
              </a:rPr>
              <a:t>NEW decision tree</a:t>
            </a:r>
            <a:endParaRPr lang="en-US" sz="2800" dirty="0">
              <a:latin typeface="+mn-lt"/>
            </a:endParaRPr>
          </a:p>
        </p:txBody>
      </p:sp>
    </p:spTree>
    <p:extLst>
      <p:ext uri="{BB962C8B-B14F-4D97-AF65-F5344CB8AC3E}">
        <p14:creationId xmlns:p14="http://schemas.microsoft.com/office/powerpoint/2010/main" val="2154748743"/>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222" y="246094"/>
            <a:ext cx="10058400" cy="893594"/>
          </a:xfrm>
        </p:spPr>
        <p:txBody>
          <a:bodyPr/>
          <a:lstStyle/>
          <a:p>
            <a:r>
              <a:rPr lang="en-US" dirty="0" smtClean="0"/>
              <a:t>RANDOM FOREST</a:t>
            </a:r>
            <a:endParaRPr lang="en-US" dirty="0"/>
          </a:p>
        </p:txBody>
      </p:sp>
      <p:pic>
        <p:nvPicPr>
          <p:cNvPr id="4" name="Picture 3" descr="https://lh3.googleusercontent.com/vEH4iEHYtk75u2jHFgAqcnAjbS8MWpdT1K479mgVZk2qWi3dqEXKkcj3Cgv07PZ2b9P3fI583a7FfzBo_Rl5ZvLVwrrX544fKnWy_a6oN6bjOmWV3as7VtpqufJwJYMXn9fRoXvExoAHuPqDsddz9wA"/>
          <p:cNvPicPr/>
          <p:nvPr/>
        </p:nvPicPr>
        <p:blipFill>
          <a:blip r:embed="rId2">
            <a:extLst>
              <a:ext uri="{28A0092B-C50C-407E-A947-70E740481C1C}">
                <a14:useLocalDpi xmlns:a14="http://schemas.microsoft.com/office/drawing/2010/main" val="0"/>
              </a:ext>
            </a:extLst>
          </a:blip>
          <a:srcRect/>
          <a:stretch>
            <a:fillRect/>
          </a:stretch>
        </p:blipFill>
        <p:spPr bwMode="auto">
          <a:xfrm>
            <a:off x="537127" y="1139688"/>
            <a:ext cx="5784159" cy="5287616"/>
          </a:xfrm>
          <a:prstGeom prst="rect">
            <a:avLst/>
          </a:prstGeom>
          <a:noFill/>
          <a:ln>
            <a:noFill/>
          </a:ln>
        </p:spPr>
      </p:pic>
      <p:sp>
        <p:nvSpPr>
          <p:cNvPr id="5" name="Rectangle 4"/>
          <p:cNvSpPr/>
          <p:nvPr/>
        </p:nvSpPr>
        <p:spPr>
          <a:xfrm>
            <a:off x="6864626" y="384313"/>
            <a:ext cx="4996070" cy="63080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p:cNvSpPr txBox="1"/>
          <p:nvPr/>
        </p:nvSpPr>
        <p:spPr>
          <a:xfrm>
            <a:off x="6954757" y="384313"/>
            <a:ext cx="4996069" cy="6463308"/>
          </a:xfrm>
          <a:prstGeom prst="rect">
            <a:avLst/>
          </a:prstGeom>
          <a:noFill/>
        </p:spPr>
        <p:txBody>
          <a:bodyPr wrap="square" rtlCol="0">
            <a:spAutoFit/>
          </a:bodyPr>
          <a:lstStyle/>
          <a:p>
            <a:endParaRPr lang="en-US" dirty="0" smtClean="0"/>
          </a:p>
          <a:p>
            <a:r>
              <a:rPr lang="en-US" b="1" dirty="0" smtClean="0"/>
              <a:t>MEAN DECREASE ACCURACY:</a:t>
            </a:r>
          </a:p>
          <a:p>
            <a:r>
              <a:rPr lang="en-US" dirty="0" smtClean="0"/>
              <a:t> Indicates </a:t>
            </a:r>
            <a:r>
              <a:rPr lang="en-US" dirty="0"/>
              <a:t>how much the model's accuracy decreases when a particular variable is randomly permuted. A greater decrease in accuracy suggests that the variable carries more information or predictive power. Variables with higher mean decrease accuracy are considered more important in the model's decision-making process.</a:t>
            </a:r>
          </a:p>
          <a:p>
            <a:r>
              <a:rPr lang="en-US" dirty="0"/>
              <a:t> </a:t>
            </a:r>
          </a:p>
          <a:p>
            <a:r>
              <a:rPr lang="en-US" b="1" dirty="0" smtClean="0"/>
              <a:t>MEAN DECREASE GINI : </a:t>
            </a:r>
          </a:p>
          <a:p>
            <a:r>
              <a:rPr lang="en-US" dirty="0" smtClean="0"/>
              <a:t>How </a:t>
            </a:r>
            <a:r>
              <a:rPr lang="en-US" dirty="0"/>
              <a:t>much the Gini index of the nodes in the decision trees changes when the variable is used for splitting. Mean decrease Gini measures the impact of a variable on the purity of nodes in decision trees within the random forest. A larger decrease in the Gini index indicates that the variable is more effective at separating the classes and is thus considered more important in the model's decision-making process.</a:t>
            </a:r>
          </a:p>
          <a:p>
            <a:endParaRPr lang="en-US" dirty="0"/>
          </a:p>
        </p:txBody>
      </p:sp>
    </p:spTree>
    <p:extLst>
      <p:ext uri="{BB962C8B-B14F-4D97-AF65-F5344CB8AC3E}">
        <p14:creationId xmlns:p14="http://schemas.microsoft.com/office/powerpoint/2010/main" val="2305198046"/>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91" y="391866"/>
            <a:ext cx="10058400" cy="840585"/>
          </a:xfrm>
        </p:spPr>
        <p:txBody>
          <a:bodyPr/>
          <a:lstStyle/>
          <a:p>
            <a:r>
              <a:rPr lang="en-US" dirty="0" smtClean="0"/>
              <a:t>RANDOM FOREST 2</a:t>
            </a:r>
            <a:endParaRPr lang="en-US" dirty="0"/>
          </a:p>
        </p:txBody>
      </p:sp>
      <p:pic>
        <p:nvPicPr>
          <p:cNvPr id="4" name="Picture 3"/>
          <p:cNvPicPr/>
          <p:nvPr/>
        </p:nvPicPr>
        <p:blipFill rotWithShape="1">
          <a:blip r:embed="rId2"/>
          <a:srcRect t="1661" b="-1"/>
          <a:stretch/>
        </p:blipFill>
        <p:spPr bwMode="auto">
          <a:xfrm>
            <a:off x="943375" y="1390001"/>
            <a:ext cx="10453495" cy="2969964"/>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725291" y="4678017"/>
            <a:ext cx="10419787" cy="1200329"/>
          </a:xfrm>
          <a:prstGeom prst="rect">
            <a:avLst/>
          </a:prstGeom>
          <a:noFill/>
        </p:spPr>
        <p:txBody>
          <a:bodyPr wrap="square" rtlCol="0">
            <a:spAutoFit/>
          </a:bodyPr>
          <a:lstStyle/>
          <a:p>
            <a:r>
              <a:rPr lang="en-US" dirty="0"/>
              <a:t>I</a:t>
            </a:r>
            <a:r>
              <a:rPr lang="en-US" dirty="0" smtClean="0"/>
              <a:t>n </a:t>
            </a:r>
            <a:r>
              <a:rPr lang="en-US" dirty="0"/>
              <a:t>the "1" column, the number 52.248618 represents the variable importance measure for </a:t>
            </a:r>
            <a:r>
              <a:rPr lang="en-US" dirty="0" smtClean="0"/>
              <a:t>class </a:t>
            </a:r>
            <a:r>
              <a:rPr lang="en-US" dirty="0"/>
              <a:t>"1" (did survive). This means that the variable "</a:t>
            </a:r>
            <a:r>
              <a:rPr lang="en-US" dirty="0" err="1"/>
              <a:t>Pclass</a:t>
            </a:r>
            <a:r>
              <a:rPr lang="en-US" dirty="0"/>
              <a:t>" also contributes significantly to predicting passengers who did survive.</a:t>
            </a:r>
          </a:p>
          <a:p>
            <a:endParaRPr lang="en-US" dirty="0"/>
          </a:p>
        </p:txBody>
      </p:sp>
    </p:spTree>
    <p:extLst>
      <p:ext uri="{BB962C8B-B14F-4D97-AF65-F5344CB8AC3E}">
        <p14:creationId xmlns:p14="http://schemas.microsoft.com/office/powerpoint/2010/main" val="5246990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a:extLst>
              <a:ext uri="{FF2B5EF4-FFF2-40B4-BE49-F238E27FC236}">
                <a16:creationId xmlns:a16="http://schemas.microsoft.com/office/drawing/2014/main" id="{6A931DA1-E5DB-4DC7-8587-13E03646B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042795" cy="6857999"/>
          </a:xfrm>
          <a:prstGeom prst="rect">
            <a:avLst/>
          </a:prstGeom>
        </p:spPr>
      </p:pic>
      <p:sp>
        <p:nvSpPr>
          <p:cNvPr id="5" name="object 3" descr="Blue rectangle">
            <a:extLst>
              <a:ext uri="{FF2B5EF4-FFF2-40B4-BE49-F238E27FC236}">
                <a16:creationId xmlns:a16="http://schemas.microsoft.com/office/drawing/2014/main" id="{4BECF646-53D1-45AC-B3BD-A354F97BF990}"/>
              </a:ext>
            </a:extLst>
          </p:cNvPr>
          <p:cNvSpPr/>
          <p:nvPr/>
        </p:nvSpPr>
        <p:spPr>
          <a:xfrm>
            <a:off x="0" y="-1"/>
            <a:ext cx="121920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1">
              <a:alpha val="70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
              <a:ea typeface="+mn-ea"/>
              <a:cs typeface="+mn-cs"/>
            </a:endParaRPr>
          </a:p>
        </p:txBody>
      </p:sp>
      <p:sp>
        <p:nvSpPr>
          <p:cNvPr id="6" name="Oval 5" descr="White circle">
            <a:extLst>
              <a:ext uri="{FF2B5EF4-FFF2-40B4-BE49-F238E27FC236}">
                <a16:creationId xmlns:a16="http://schemas.microsoft.com/office/drawing/2014/main" id="{E10F3DCC-07E6-4D59-A431-A1635C969E18}"/>
              </a:ext>
            </a:extLst>
          </p:cNvPr>
          <p:cNvSpPr/>
          <p:nvPr/>
        </p:nvSpPr>
        <p:spPr>
          <a:xfrm>
            <a:off x="3814456" y="1611824"/>
            <a:ext cx="4494508" cy="44945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
              <a:ea typeface="+mn-ea"/>
              <a:cs typeface="+mn-cs"/>
            </a:endParaRPr>
          </a:p>
        </p:txBody>
      </p:sp>
      <p:sp>
        <p:nvSpPr>
          <p:cNvPr id="7" name="Oval 6" descr="Beige oval">
            <a:extLst>
              <a:ext uri="{FF2B5EF4-FFF2-40B4-BE49-F238E27FC236}">
                <a16:creationId xmlns:a16="http://schemas.microsoft.com/office/drawing/2014/main" id="{EA8B42FD-C023-4644-96AC-8980751FF7A1}"/>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
              <a:ea typeface="+mn-ea"/>
              <a:cs typeface="+mn-cs"/>
            </a:endParaRPr>
          </a:p>
        </p:txBody>
      </p:sp>
      <p:graphicFrame>
        <p:nvGraphicFramePr>
          <p:cNvPr id="9" name="Content Placeholder 24" descr="Chart">
            <a:extLst>
              <a:ext uri="{FF2B5EF4-FFF2-40B4-BE49-F238E27FC236}">
                <a16:creationId xmlns:a16="http://schemas.microsoft.com/office/drawing/2014/main" id="{EE0E2830-BDA5-4A5D-AA0B-457EF9EC9799}"/>
              </a:ext>
            </a:extLst>
          </p:cNvPr>
          <p:cNvGraphicFramePr>
            <a:graphicFrameLocks/>
          </p:cNvGraphicFramePr>
          <p:nvPr>
            <p:extLst>
              <p:ext uri="{D42A27DB-BD31-4B8C-83A1-F6EECF244321}">
                <p14:modId xmlns:p14="http://schemas.microsoft.com/office/powerpoint/2010/main" val="2785379771"/>
              </p:ext>
            </p:extLst>
          </p:nvPr>
        </p:nvGraphicFramePr>
        <p:xfrm>
          <a:off x="2506846" y="1711660"/>
          <a:ext cx="7151687" cy="4319587"/>
        </p:xfrm>
        <a:graphic>
          <a:graphicData uri="http://schemas.openxmlformats.org/drawingml/2006/chart">
            <c:chart xmlns:c="http://schemas.openxmlformats.org/drawingml/2006/chart" xmlns:r="http://schemas.openxmlformats.org/officeDocument/2006/relationships" r:id="rId4"/>
          </a:graphicData>
        </a:graphic>
      </p:graphicFrame>
      <p:cxnSp>
        <p:nvCxnSpPr>
          <p:cNvPr id="17" name="Straight Connector 16" descr="White line">
            <a:extLst>
              <a:ext uri="{FF2B5EF4-FFF2-40B4-BE49-F238E27FC236}">
                <a16:creationId xmlns:a16="http://schemas.microsoft.com/office/drawing/2014/main" id="{C6015BCB-7C9F-497D-8406-6C7B9AD4EDB5}"/>
              </a:ext>
            </a:extLst>
          </p:cNvPr>
          <p:cNvCxnSpPr>
            <a:cxnSpLocks/>
          </p:cNvCxnSpPr>
          <p:nvPr/>
        </p:nvCxnSpPr>
        <p:spPr>
          <a:xfrm>
            <a:off x="8136456" y="4812319"/>
            <a:ext cx="231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descr="White line">
            <a:extLst>
              <a:ext uri="{FF2B5EF4-FFF2-40B4-BE49-F238E27FC236}">
                <a16:creationId xmlns:a16="http://schemas.microsoft.com/office/drawing/2014/main" id="{1FF2DCBA-CB65-4176-BE37-1673711A32F7}"/>
              </a:ext>
            </a:extLst>
          </p:cNvPr>
          <p:cNvCxnSpPr>
            <a:cxnSpLocks/>
          </p:cNvCxnSpPr>
          <p:nvPr/>
        </p:nvCxnSpPr>
        <p:spPr>
          <a:xfrm>
            <a:off x="2199861" y="4812319"/>
            <a:ext cx="2016654" cy="366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object 7">
            <a:extLst>
              <a:ext uri="{FF2B5EF4-FFF2-40B4-BE49-F238E27FC236}">
                <a16:creationId xmlns:a16="http://schemas.microsoft.com/office/drawing/2014/main" id="{6C83E084-67D6-42AD-B8A0-34F2E75BC6A6}"/>
              </a:ext>
            </a:extLst>
          </p:cNvPr>
          <p:cNvSpPr txBox="1"/>
          <p:nvPr/>
        </p:nvSpPr>
        <p:spPr>
          <a:xfrm>
            <a:off x="771594" y="3513337"/>
            <a:ext cx="2467642" cy="428322"/>
          </a:xfrm>
          <a:prstGeom prst="rect">
            <a:avLst/>
          </a:prstGeom>
        </p:spPr>
        <p:txBody>
          <a:bodyPr vert="horz" wrap="square" lIns="0" tIns="43180" rIns="0" bIns="0" rtlCol="0">
            <a:spAutoFit/>
          </a:bodyPr>
          <a:lstStyle/>
          <a:p>
            <a:pPr marL="12700" marR="0" lvl="0" indent="0" algn="l" defTabSz="914400" rtl="0" eaLnBrk="1" fontAlgn="auto" latinLnBrk="0" hangingPunct="1">
              <a:lnSpc>
                <a:spcPct val="100000"/>
              </a:lnSpc>
              <a:spcBef>
                <a:spcPts val="340"/>
              </a:spcBef>
              <a:spcAft>
                <a:spcPts val="0"/>
              </a:spcAft>
              <a:buClrTx/>
              <a:buSzTx/>
              <a:buFontTx/>
              <a:buNone/>
              <a:tabLst/>
              <a:defRPr/>
            </a:pPr>
            <a:r>
              <a:rPr lang="en-US" sz="2500" b="1" dirty="0" smtClean="0">
                <a:solidFill>
                  <a:prstClr val="white"/>
                </a:solidFill>
                <a:latin typeface="Gill Sans MT"/>
                <a:cs typeface="Avenir Black"/>
              </a:rPr>
              <a:t>77.27</a:t>
            </a:r>
            <a:r>
              <a:rPr kumimoji="0" lang="en-US" sz="2500" b="1" i="0" u="none" strike="noStrike" kern="1200" cap="none" spc="0" normalizeH="0" baseline="0" noProof="0" dirty="0" smtClean="0">
                <a:ln>
                  <a:noFill/>
                </a:ln>
                <a:solidFill>
                  <a:prstClr val="white"/>
                </a:solidFill>
                <a:effectLst/>
                <a:uLnTx/>
                <a:uFillTx/>
                <a:latin typeface="Gill Sans MT"/>
                <a:ea typeface="+mn-ea"/>
                <a:cs typeface="Avenir Black"/>
              </a:rPr>
              <a:t>%</a:t>
            </a:r>
            <a:endParaRPr kumimoji="0" lang="en-US" sz="2500" b="0" i="0" u="none" strike="noStrike" kern="1200" cap="none" spc="0" normalizeH="0" baseline="0" noProof="0" dirty="0">
              <a:ln>
                <a:noFill/>
              </a:ln>
              <a:solidFill>
                <a:prstClr val="white"/>
              </a:solidFill>
              <a:effectLst/>
              <a:uLnTx/>
              <a:uFillTx/>
              <a:latin typeface="Gill Sans MT"/>
              <a:ea typeface="+mn-ea"/>
              <a:cs typeface="Avenir Black"/>
            </a:endParaRPr>
          </a:p>
        </p:txBody>
      </p:sp>
      <p:cxnSp>
        <p:nvCxnSpPr>
          <p:cNvPr id="23" name="Straight Connector 22" descr="White line">
            <a:extLst>
              <a:ext uri="{FF2B5EF4-FFF2-40B4-BE49-F238E27FC236}">
                <a16:creationId xmlns:a16="http://schemas.microsoft.com/office/drawing/2014/main" id="{9E50C003-CBEF-4240-91F0-42CC5D4B7EC2}"/>
              </a:ext>
            </a:extLst>
          </p:cNvPr>
          <p:cNvCxnSpPr>
            <a:cxnSpLocks/>
          </p:cNvCxnSpPr>
          <p:nvPr/>
        </p:nvCxnSpPr>
        <p:spPr>
          <a:xfrm>
            <a:off x="2372139" y="3428999"/>
            <a:ext cx="159237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descr="White line">
            <a:extLst>
              <a:ext uri="{FF2B5EF4-FFF2-40B4-BE49-F238E27FC236}">
                <a16:creationId xmlns:a16="http://schemas.microsoft.com/office/drawing/2014/main" id="{8225D414-BFA0-4BE0-A075-349795A4D97C}"/>
              </a:ext>
            </a:extLst>
          </p:cNvPr>
          <p:cNvCxnSpPr>
            <a:cxnSpLocks/>
          </p:cNvCxnSpPr>
          <p:nvPr/>
        </p:nvCxnSpPr>
        <p:spPr>
          <a:xfrm>
            <a:off x="7427748" y="2103136"/>
            <a:ext cx="29213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object 7">
            <a:extLst>
              <a:ext uri="{FF2B5EF4-FFF2-40B4-BE49-F238E27FC236}">
                <a16:creationId xmlns:a16="http://schemas.microsoft.com/office/drawing/2014/main" id="{2083A730-A815-4FBF-BA3B-83209E0FA6E7}"/>
              </a:ext>
            </a:extLst>
          </p:cNvPr>
          <p:cNvSpPr txBox="1"/>
          <p:nvPr/>
        </p:nvSpPr>
        <p:spPr>
          <a:xfrm>
            <a:off x="683577" y="2125975"/>
            <a:ext cx="2467642" cy="428322"/>
          </a:xfrm>
          <a:prstGeom prst="rect">
            <a:avLst/>
          </a:prstGeom>
        </p:spPr>
        <p:txBody>
          <a:bodyPr vert="horz" wrap="square" lIns="0" tIns="43180" rIns="0" bIns="0" rtlCol="0">
            <a:spAutoFit/>
          </a:bodyPr>
          <a:lstStyle/>
          <a:p>
            <a:pPr marL="12700" marR="0" lvl="0" indent="0" algn="l" defTabSz="914400" rtl="0" eaLnBrk="1" fontAlgn="auto" latinLnBrk="0" hangingPunct="1">
              <a:lnSpc>
                <a:spcPct val="100000"/>
              </a:lnSpc>
              <a:spcBef>
                <a:spcPts val="340"/>
              </a:spcBef>
              <a:spcAft>
                <a:spcPts val="0"/>
              </a:spcAft>
              <a:buClrTx/>
              <a:buSzTx/>
              <a:buFontTx/>
              <a:buNone/>
              <a:tabLst/>
              <a:defRPr/>
            </a:pPr>
            <a:r>
              <a:rPr lang="en-US" sz="2500" b="1" dirty="0" smtClean="0">
                <a:solidFill>
                  <a:prstClr val="white"/>
                </a:solidFill>
                <a:latin typeface="Gill Sans MT"/>
                <a:cs typeface="Avenir Black"/>
              </a:rPr>
              <a:t>76.55</a:t>
            </a:r>
            <a:r>
              <a:rPr kumimoji="0" lang="en-US" sz="2500" b="1" i="0" u="none" strike="noStrike" kern="1200" cap="none" spc="0" normalizeH="0" baseline="0" noProof="0" dirty="0" smtClean="0">
                <a:ln>
                  <a:noFill/>
                </a:ln>
                <a:solidFill>
                  <a:prstClr val="white"/>
                </a:solidFill>
                <a:effectLst/>
                <a:uLnTx/>
                <a:uFillTx/>
                <a:latin typeface="Gill Sans MT"/>
                <a:ea typeface="+mn-ea"/>
                <a:cs typeface="Avenir Black"/>
              </a:rPr>
              <a:t>%</a:t>
            </a:r>
            <a:endParaRPr kumimoji="0" lang="en-US" sz="2500" b="0" i="0" u="none" strike="noStrike" kern="1200" cap="none" spc="0" normalizeH="0" baseline="0" noProof="0" dirty="0">
              <a:ln>
                <a:noFill/>
              </a:ln>
              <a:solidFill>
                <a:prstClr val="white"/>
              </a:solidFill>
              <a:effectLst/>
              <a:uLnTx/>
              <a:uFillTx/>
              <a:latin typeface="Gill Sans MT"/>
              <a:ea typeface="+mn-ea"/>
              <a:cs typeface="Avenir Black"/>
            </a:endParaRPr>
          </a:p>
        </p:txBody>
      </p:sp>
      <p:cxnSp>
        <p:nvCxnSpPr>
          <p:cNvPr id="27" name="Straight Connector 26" descr="White line">
            <a:extLst>
              <a:ext uri="{FF2B5EF4-FFF2-40B4-BE49-F238E27FC236}">
                <a16:creationId xmlns:a16="http://schemas.microsoft.com/office/drawing/2014/main" id="{B52030EA-F303-4D12-803A-7194E56AE705}"/>
              </a:ext>
            </a:extLst>
          </p:cNvPr>
          <p:cNvCxnSpPr>
            <a:cxnSpLocks/>
          </p:cNvCxnSpPr>
          <p:nvPr/>
        </p:nvCxnSpPr>
        <p:spPr>
          <a:xfrm>
            <a:off x="2485867" y="2103136"/>
            <a:ext cx="2306648" cy="45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descr="White line">
            <a:extLst>
              <a:ext uri="{FF2B5EF4-FFF2-40B4-BE49-F238E27FC236}">
                <a16:creationId xmlns:a16="http://schemas.microsoft.com/office/drawing/2014/main" id="{E7BFD3CA-0D22-406E-81D4-26CBC6952A3B}"/>
              </a:ext>
            </a:extLst>
          </p:cNvPr>
          <p:cNvCxnSpPr>
            <a:cxnSpLocks/>
          </p:cNvCxnSpPr>
          <p:nvPr/>
        </p:nvCxnSpPr>
        <p:spPr>
          <a:xfrm>
            <a:off x="8240733" y="3428999"/>
            <a:ext cx="210832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EFA1E07-4A98-42A5-80C7-7135F4306248}"/>
              </a:ext>
            </a:extLst>
          </p:cNvPr>
          <p:cNvSpPr>
            <a:spLocks noGrp="1"/>
          </p:cNvSpPr>
          <p:nvPr>
            <p:ph type="sldNum" sz="quarter" idx="12"/>
          </p:nvPr>
        </p:nvSpPr>
        <p:spPr>
          <a:xfrm>
            <a:off x="11484342" y="6174902"/>
            <a:ext cx="35711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EE24B5-652C-4DB5-B7C3-B5BBEC1280B1}" type="slidenum">
              <a:rPr kumimoji="0" lang="en-US" sz="1000" b="0" i="1" u="none" strike="noStrike" kern="1200" cap="none" spc="0" normalizeH="0" baseline="0" noProof="0" smtClean="0">
                <a:ln>
                  <a:noFill/>
                </a:ln>
                <a:solidFill>
                  <a:srgbClr val="00292E">
                    <a:alpha val="70000"/>
                  </a:srgbClr>
                </a:solidFill>
                <a:effectLst/>
                <a:uLnTx/>
                <a:uFillTx/>
                <a:latin typeface="Arial "/>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1" u="none" strike="noStrike" kern="1200" cap="none" spc="0" normalizeH="0" baseline="0" noProof="0" dirty="0">
              <a:ln>
                <a:noFill/>
              </a:ln>
              <a:solidFill>
                <a:srgbClr val="00292E">
                  <a:alpha val="70000"/>
                </a:srgbClr>
              </a:solidFill>
              <a:effectLst/>
              <a:uLnTx/>
              <a:uFillTx/>
              <a:latin typeface="Arial "/>
              <a:ea typeface="+mn-ea"/>
              <a:cs typeface="+mn-cs"/>
            </a:endParaRPr>
          </a:p>
        </p:txBody>
      </p:sp>
      <p:sp>
        <p:nvSpPr>
          <p:cNvPr id="31" name="Title 1"/>
          <p:cNvSpPr txBox="1">
            <a:spLocks/>
          </p:cNvSpPr>
          <p:nvPr/>
        </p:nvSpPr>
        <p:spPr>
          <a:xfrm>
            <a:off x="672283" y="102316"/>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5">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all" spc="0" normalizeH="0" baseline="0" noProof="0" dirty="0" smtClean="0">
                <a:ln>
                  <a:noFill/>
                </a:ln>
                <a:solidFill>
                  <a:sysClr val="window" lastClr="FFFFFF"/>
                </a:solidFill>
                <a:effectLst/>
                <a:uLnTx/>
                <a:uFillTx/>
                <a:latin typeface="Rockwell Condensed" panose="02060603050405020104"/>
                <a:ea typeface="+mj-ea"/>
                <a:cs typeface="+mj-cs"/>
              </a:rPr>
              <a:t>EVALUATION</a:t>
            </a:r>
            <a:endParaRPr kumimoji="0" lang="en-US" sz="5400" b="0" i="0" u="none" strike="noStrike" kern="1200" cap="all" spc="0" normalizeH="0" baseline="0" noProof="0" dirty="0">
              <a:ln>
                <a:noFill/>
              </a:ln>
              <a:solidFill>
                <a:sysClr val="window" lastClr="FFFFFF"/>
              </a:solidFill>
              <a:effectLst/>
              <a:uLnTx/>
              <a:uFillTx/>
              <a:latin typeface="Rockwell Condensed" panose="02060603050405020104"/>
              <a:ea typeface="+mj-ea"/>
              <a:cs typeface="+mj-cs"/>
            </a:endParaRPr>
          </a:p>
        </p:txBody>
      </p:sp>
      <p:sp>
        <p:nvSpPr>
          <p:cNvPr id="33" name="Rectangle 32"/>
          <p:cNvSpPr/>
          <p:nvPr/>
        </p:nvSpPr>
        <p:spPr>
          <a:xfrm>
            <a:off x="609070" y="1697654"/>
            <a:ext cx="2066591" cy="369332"/>
          </a:xfrm>
          <a:prstGeom prst="rect">
            <a:avLst/>
          </a:prstGeom>
          <a:solidFill>
            <a:schemeClr val="bg1"/>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Rockwell" panose="02060603020205020403"/>
              </a:rPr>
              <a:t> GENDER MODEL</a:t>
            </a:r>
            <a:endParaRPr kumimoji="0" lang="en-US" sz="1800" b="0" i="0" u="none" strike="noStrike" kern="0" cap="none" spc="0" normalizeH="0" baseline="0" noProof="0" dirty="0" smtClean="0">
              <a:ln>
                <a:noFill/>
              </a:ln>
              <a:effectLst/>
              <a:uLnTx/>
              <a:uFillTx/>
            </a:endParaRPr>
          </a:p>
        </p:txBody>
      </p:sp>
      <p:sp>
        <p:nvSpPr>
          <p:cNvPr id="34" name="Rectangle 33"/>
          <p:cNvSpPr/>
          <p:nvPr/>
        </p:nvSpPr>
        <p:spPr>
          <a:xfrm>
            <a:off x="609070" y="3029006"/>
            <a:ext cx="2882520" cy="369332"/>
          </a:xfrm>
          <a:prstGeom prst="rect">
            <a:avLst/>
          </a:prstGeom>
          <a:solidFill>
            <a:schemeClr val="bg1"/>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Rockwell" panose="02060603020205020403"/>
              </a:rPr>
              <a:t> GENDER CLASS  MODEL</a:t>
            </a:r>
            <a:endParaRPr kumimoji="0" lang="en-US" sz="1800" b="0" i="0" u="none" strike="noStrike" kern="0" cap="none" spc="0" normalizeH="0" baseline="0" noProof="0" dirty="0" smtClean="0">
              <a:ln>
                <a:noFill/>
              </a:ln>
              <a:effectLst/>
              <a:uLnTx/>
              <a:uFillTx/>
            </a:endParaRPr>
          </a:p>
        </p:txBody>
      </p:sp>
      <p:sp>
        <p:nvSpPr>
          <p:cNvPr id="35" name="object 7">
            <a:extLst>
              <a:ext uri="{FF2B5EF4-FFF2-40B4-BE49-F238E27FC236}">
                <a16:creationId xmlns:a16="http://schemas.microsoft.com/office/drawing/2014/main" id="{6C83E084-67D6-42AD-B8A0-34F2E75BC6A6}"/>
              </a:ext>
            </a:extLst>
          </p:cNvPr>
          <p:cNvSpPr txBox="1"/>
          <p:nvPr/>
        </p:nvSpPr>
        <p:spPr>
          <a:xfrm>
            <a:off x="852320" y="4801639"/>
            <a:ext cx="2467642" cy="428322"/>
          </a:xfrm>
          <a:prstGeom prst="rect">
            <a:avLst/>
          </a:prstGeom>
        </p:spPr>
        <p:txBody>
          <a:bodyPr vert="horz" wrap="square" lIns="0" tIns="43180" rIns="0" bIns="0" rtlCol="0">
            <a:spAutoFit/>
          </a:bodyPr>
          <a:lstStyle/>
          <a:p>
            <a:pPr marL="12700" marR="0" lvl="0" indent="0" algn="l" defTabSz="914400" rtl="0" eaLnBrk="1" fontAlgn="auto" latinLnBrk="0" hangingPunct="1">
              <a:lnSpc>
                <a:spcPct val="100000"/>
              </a:lnSpc>
              <a:spcBef>
                <a:spcPts val="340"/>
              </a:spcBef>
              <a:spcAft>
                <a:spcPts val="0"/>
              </a:spcAft>
              <a:buClrTx/>
              <a:buSzTx/>
              <a:buFontTx/>
              <a:buNone/>
              <a:tabLst/>
              <a:defRPr/>
            </a:pPr>
            <a:r>
              <a:rPr lang="en-US" sz="2500" b="1" dirty="0" smtClean="0">
                <a:solidFill>
                  <a:prstClr val="white"/>
                </a:solidFill>
                <a:latin typeface="Gill Sans MT"/>
                <a:cs typeface="Avenir Black"/>
              </a:rPr>
              <a:t>77.51 </a:t>
            </a:r>
            <a:r>
              <a:rPr kumimoji="0" lang="en-US" sz="2500" b="1" i="0" u="none" strike="noStrike" kern="1200" cap="none" spc="0" normalizeH="0" baseline="0" noProof="0" dirty="0" smtClean="0">
                <a:ln>
                  <a:noFill/>
                </a:ln>
                <a:solidFill>
                  <a:prstClr val="white"/>
                </a:solidFill>
                <a:effectLst/>
                <a:uLnTx/>
                <a:uFillTx/>
                <a:latin typeface="Gill Sans MT"/>
                <a:ea typeface="+mn-ea"/>
                <a:cs typeface="Avenir Black"/>
              </a:rPr>
              <a:t>%</a:t>
            </a:r>
            <a:endParaRPr kumimoji="0" lang="en-US" sz="2500" b="0" i="0" u="none" strike="noStrike" kern="1200" cap="none" spc="0" normalizeH="0" baseline="0" noProof="0" dirty="0">
              <a:ln>
                <a:noFill/>
              </a:ln>
              <a:solidFill>
                <a:prstClr val="white"/>
              </a:solidFill>
              <a:effectLst/>
              <a:uLnTx/>
              <a:uFillTx/>
              <a:latin typeface="Gill Sans MT"/>
              <a:ea typeface="+mn-ea"/>
              <a:cs typeface="Avenir Black"/>
            </a:endParaRPr>
          </a:p>
        </p:txBody>
      </p:sp>
      <p:sp>
        <p:nvSpPr>
          <p:cNvPr id="36" name="object 7">
            <a:extLst>
              <a:ext uri="{FF2B5EF4-FFF2-40B4-BE49-F238E27FC236}">
                <a16:creationId xmlns:a16="http://schemas.microsoft.com/office/drawing/2014/main" id="{6C83E084-67D6-42AD-B8A0-34F2E75BC6A6}"/>
              </a:ext>
            </a:extLst>
          </p:cNvPr>
          <p:cNvSpPr txBox="1"/>
          <p:nvPr/>
        </p:nvSpPr>
        <p:spPr>
          <a:xfrm>
            <a:off x="10797328" y="2008427"/>
            <a:ext cx="2467642" cy="428322"/>
          </a:xfrm>
          <a:prstGeom prst="rect">
            <a:avLst/>
          </a:prstGeom>
        </p:spPr>
        <p:txBody>
          <a:bodyPr vert="horz" wrap="square" lIns="0" tIns="43180" rIns="0" bIns="0" rtlCol="0">
            <a:spAutoFit/>
          </a:bodyPr>
          <a:lstStyle/>
          <a:p>
            <a:pPr marL="12700" marR="0" lvl="0" indent="0" algn="l" defTabSz="914400" rtl="0" eaLnBrk="1" fontAlgn="auto" latinLnBrk="0" hangingPunct="1">
              <a:lnSpc>
                <a:spcPct val="100000"/>
              </a:lnSpc>
              <a:spcBef>
                <a:spcPts val="340"/>
              </a:spcBef>
              <a:spcAft>
                <a:spcPts val="0"/>
              </a:spcAft>
              <a:buClrTx/>
              <a:buSzTx/>
              <a:buFontTx/>
              <a:buNone/>
              <a:tabLst/>
              <a:defRPr/>
            </a:pPr>
            <a:r>
              <a:rPr lang="en-US" sz="2500" b="1" dirty="0" smtClean="0">
                <a:solidFill>
                  <a:prstClr val="white"/>
                </a:solidFill>
                <a:latin typeface="Gill Sans MT"/>
                <a:cs typeface="Avenir Black"/>
              </a:rPr>
              <a:t>74.64</a:t>
            </a:r>
            <a:r>
              <a:rPr kumimoji="0" lang="en-US" sz="2500" b="1" i="0" u="none" strike="noStrike" kern="1200" cap="none" spc="0" normalizeH="0" baseline="0" noProof="0" dirty="0" smtClean="0">
                <a:ln>
                  <a:noFill/>
                </a:ln>
                <a:solidFill>
                  <a:prstClr val="white"/>
                </a:solidFill>
                <a:effectLst/>
                <a:uLnTx/>
                <a:uFillTx/>
                <a:latin typeface="Gill Sans MT"/>
                <a:ea typeface="+mn-ea"/>
                <a:cs typeface="Avenir Black"/>
              </a:rPr>
              <a:t>%</a:t>
            </a:r>
            <a:endParaRPr kumimoji="0" lang="en-US" sz="2500" b="0" i="0" u="none" strike="noStrike" kern="1200" cap="none" spc="0" normalizeH="0" baseline="0" noProof="0" dirty="0">
              <a:ln>
                <a:noFill/>
              </a:ln>
              <a:solidFill>
                <a:prstClr val="white"/>
              </a:solidFill>
              <a:effectLst/>
              <a:uLnTx/>
              <a:uFillTx/>
              <a:latin typeface="Gill Sans MT"/>
              <a:ea typeface="+mn-ea"/>
              <a:cs typeface="Avenir Black"/>
            </a:endParaRPr>
          </a:p>
        </p:txBody>
      </p:sp>
      <p:sp>
        <p:nvSpPr>
          <p:cNvPr id="37" name="object 7">
            <a:extLst>
              <a:ext uri="{FF2B5EF4-FFF2-40B4-BE49-F238E27FC236}">
                <a16:creationId xmlns:a16="http://schemas.microsoft.com/office/drawing/2014/main" id="{6C83E084-67D6-42AD-B8A0-34F2E75BC6A6}"/>
              </a:ext>
            </a:extLst>
          </p:cNvPr>
          <p:cNvSpPr txBox="1"/>
          <p:nvPr/>
        </p:nvSpPr>
        <p:spPr>
          <a:xfrm>
            <a:off x="10808974" y="3318431"/>
            <a:ext cx="2467642" cy="428322"/>
          </a:xfrm>
          <a:prstGeom prst="rect">
            <a:avLst/>
          </a:prstGeom>
        </p:spPr>
        <p:txBody>
          <a:bodyPr vert="horz" wrap="square" lIns="0" tIns="43180" rIns="0" bIns="0" rtlCol="0">
            <a:spAutoFit/>
          </a:bodyPr>
          <a:lstStyle/>
          <a:p>
            <a:pPr marL="12700" marR="0" lvl="0" indent="0" algn="l" defTabSz="914400" rtl="0" eaLnBrk="1" fontAlgn="auto" latinLnBrk="0" hangingPunct="1">
              <a:lnSpc>
                <a:spcPct val="100000"/>
              </a:lnSpc>
              <a:spcBef>
                <a:spcPts val="340"/>
              </a:spcBef>
              <a:spcAft>
                <a:spcPts val="0"/>
              </a:spcAft>
              <a:buClrTx/>
              <a:buSzTx/>
              <a:buFontTx/>
              <a:buNone/>
              <a:tabLst/>
              <a:defRPr/>
            </a:pPr>
            <a:r>
              <a:rPr lang="en-US" sz="2500" b="1" dirty="0" smtClean="0">
                <a:solidFill>
                  <a:prstClr val="white"/>
                </a:solidFill>
                <a:latin typeface="Gill Sans MT"/>
                <a:cs typeface="Avenir Black"/>
              </a:rPr>
              <a:t>77.75</a:t>
            </a:r>
            <a:r>
              <a:rPr kumimoji="0" lang="en-US" sz="2500" b="1" i="0" u="none" strike="noStrike" kern="1200" cap="none" spc="0" normalizeH="0" baseline="0" noProof="0" dirty="0" smtClean="0">
                <a:ln>
                  <a:noFill/>
                </a:ln>
                <a:solidFill>
                  <a:prstClr val="white"/>
                </a:solidFill>
                <a:effectLst/>
                <a:uLnTx/>
                <a:uFillTx/>
                <a:latin typeface="Gill Sans MT"/>
                <a:ea typeface="+mn-ea"/>
                <a:cs typeface="Avenir Black"/>
              </a:rPr>
              <a:t>%</a:t>
            </a:r>
            <a:endParaRPr kumimoji="0" lang="en-US" sz="2500" b="0" i="0" u="none" strike="noStrike" kern="1200" cap="none" spc="0" normalizeH="0" baseline="0" noProof="0" dirty="0">
              <a:ln>
                <a:noFill/>
              </a:ln>
              <a:solidFill>
                <a:prstClr val="white"/>
              </a:solidFill>
              <a:effectLst/>
              <a:uLnTx/>
              <a:uFillTx/>
              <a:latin typeface="Gill Sans MT"/>
              <a:ea typeface="+mn-ea"/>
              <a:cs typeface="Avenir Black"/>
            </a:endParaRPr>
          </a:p>
        </p:txBody>
      </p:sp>
      <p:sp>
        <p:nvSpPr>
          <p:cNvPr id="38" name="object 7">
            <a:extLst>
              <a:ext uri="{FF2B5EF4-FFF2-40B4-BE49-F238E27FC236}">
                <a16:creationId xmlns:a16="http://schemas.microsoft.com/office/drawing/2014/main" id="{6C83E084-67D6-42AD-B8A0-34F2E75BC6A6}"/>
              </a:ext>
            </a:extLst>
          </p:cNvPr>
          <p:cNvSpPr txBox="1"/>
          <p:nvPr/>
        </p:nvSpPr>
        <p:spPr>
          <a:xfrm>
            <a:off x="10797328" y="4741814"/>
            <a:ext cx="2467642" cy="428322"/>
          </a:xfrm>
          <a:prstGeom prst="rect">
            <a:avLst/>
          </a:prstGeom>
        </p:spPr>
        <p:txBody>
          <a:bodyPr vert="horz" wrap="square" lIns="0" tIns="43180" rIns="0" bIns="0" rtlCol="0">
            <a:spAutoFit/>
          </a:bodyPr>
          <a:lstStyle/>
          <a:p>
            <a:pPr marL="12700" marR="0" lvl="0" indent="0" algn="l" defTabSz="914400" rtl="0" eaLnBrk="1" fontAlgn="auto" latinLnBrk="0" hangingPunct="1">
              <a:lnSpc>
                <a:spcPct val="100000"/>
              </a:lnSpc>
              <a:spcBef>
                <a:spcPts val="340"/>
              </a:spcBef>
              <a:spcAft>
                <a:spcPts val="0"/>
              </a:spcAft>
              <a:buClrTx/>
              <a:buSzTx/>
              <a:buFontTx/>
              <a:buNone/>
              <a:tabLst/>
              <a:defRPr/>
            </a:pPr>
            <a:r>
              <a:rPr lang="en-US" sz="2500" b="1" dirty="0" smtClean="0">
                <a:solidFill>
                  <a:prstClr val="white"/>
                </a:solidFill>
                <a:latin typeface="Gill Sans MT"/>
                <a:cs typeface="Avenir Black"/>
              </a:rPr>
              <a:t>76.07</a:t>
            </a:r>
            <a:r>
              <a:rPr kumimoji="0" lang="en-US" sz="2500" b="1" i="0" u="none" strike="noStrike" kern="1200" cap="none" spc="0" normalizeH="0" baseline="0" noProof="0" dirty="0" smtClean="0">
                <a:ln>
                  <a:noFill/>
                </a:ln>
                <a:solidFill>
                  <a:prstClr val="white"/>
                </a:solidFill>
                <a:effectLst/>
                <a:uLnTx/>
                <a:uFillTx/>
                <a:latin typeface="Gill Sans MT"/>
                <a:ea typeface="+mn-ea"/>
                <a:cs typeface="Avenir Black"/>
              </a:rPr>
              <a:t>%</a:t>
            </a:r>
            <a:endParaRPr kumimoji="0" lang="en-US" sz="2500" b="0" i="0" u="none" strike="noStrike" kern="1200" cap="none" spc="0" normalizeH="0" baseline="0" noProof="0" dirty="0">
              <a:ln>
                <a:noFill/>
              </a:ln>
              <a:solidFill>
                <a:prstClr val="white"/>
              </a:solidFill>
              <a:effectLst/>
              <a:uLnTx/>
              <a:uFillTx/>
              <a:latin typeface="Gill Sans MT"/>
              <a:ea typeface="+mn-ea"/>
              <a:cs typeface="Avenir Black"/>
            </a:endParaRPr>
          </a:p>
        </p:txBody>
      </p:sp>
      <p:sp>
        <p:nvSpPr>
          <p:cNvPr id="39" name="Rectangle 38"/>
          <p:cNvSpPr/>
          <p:nvPr/>
        </p:nvSpPr>
        <p:spPr>
          <a:xfrm>
            <a:off x="725186" y="4332471"/>
            <a:ext cx="2318263" cy="369332"/>
          </a:xfrm>
          <a:prstGeom prst="rect">
            <a:avLst/>
          </a:prstGeom>
          <a:solidFill>
            <a:schemeClr val="bg1"/>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Rockwell" panose="02060603020205020403"/>
              </a:rPr>
              <a:t> 1</a:t>
            </a:r>
            <a:r>
              <a:rPr kumimoji="0" lang="en-US" sz="1800" b="0" i="0" u="none" strike="noStrike" kern="0" cap="none" spc="0" normalizeH="0" baseline="30000" noProof="0" dirty="0" smtClean="0">
                <a:ln>
                  <a:noFill/>
                </a:ln>
                <a:effectLst/>
                <a:uLnTx/>
                <a:uFillTx/>
                <a:latin typeface="Rockwell" panose="02060603020205020403"/>
              </a:rPr>
              <a:t>ST</a:t>
            </a:r>
            <a:r>
              <a:rPr kumimoji="0" lang="en-US" sz="1800" b="0" i="0" u="none" strike="noStrike" kern="0" cap="none" spc="0" normalizeH="0" baseline="0" noProof="0" dirty="0" smtClean="0">
                <a:ln>
                  <a:noFill/>
                </a:ln>
                <a:effectLst/>
                <a:uLnTx/>
                <a:uFillTx/>
                <a:latin typeface="Rockwell" panose="02060603020205020403"/>
              </a:rPr>
              <a:t> DECISION TREE</a:t>
            </a:r>
            <a:endParaRPr kumimoji="0" lang="en-US" sz="1800" b="0" i="0" u="none" strike="noStrike" kern="0" cap="none" spc="0" normalizeH="0" baseline="0" noProof="0" dirty="0" smtClean="0">
              <a:ln>
                <a:noFill/>
              </a:ln>
              <a:effectLst/>
              <a:uLnTx/>
              <a:uFillTx/>
            </a:endParaRPr>
          </a:p>
        </p:txBody>
      </p:sp>
      <p:sp>
        <p:nvSpPr>
          <p:cNvPr id="42" name="Rectangle 41"/>
          <p:cNvSpPr/>
          <p:nvPr/>
        </p:nvSpPr>
        <p:spPr>
          <a:xfrm>
            <a:off x="9387729" y="1632788"/>
            <a:ext cx="2545890" cy="369332"/>
          </a:xfrm>
          <a:prstGeom prst="rect">
            <a:avLst/>
          </a:prstGeom>
          <a:solidFill>
            <a:schemeClr val="bg1"/>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Rockwell" panose="02060603020205020403"/>
              </a:rPr>
              <a:t> FULL</a:t>
            </a:r>
            <a:r>
              <a:rPr kumimoji="0" lang="en-US" sz="1800" b="0" i="0" u="none" strike="noStrike" kern="0" cap="none" spc="0" normalizeH="0" noProof="0" dirty="0" smtClean="0">
                <a:ln>
                  <a:noFill/>
                </a:ln>
                <a:effectLst/>
                <a:uLnTx/>
                <a:uFillTx/>
                <a:latin typeface="Rockwell" panose="02060603020205020403"/>
              </a:rPr>
              <a:t> </a:t>
            </a:r>
            <a:r>
              <a:rPr kumimoji="0" lang="en-US" sz="1800" b="0" i="0" u="none" strike="noStrike" kern="0" cap="none" spc="0" normalizeH="0" baseline="0" noProof="0" dirty="0" smtClean="0">
                <a:ln>
                  <a:noFill/>
                </a:ln>
                <a:effectLst/>
                <a:uLnTx/>
                <a:uFillTx/>
                <a:latin typeface="Rockwell" panose="02060603020205020403"/>
              </a:rPr>
              <a:t>DECISION TREE</a:t>
            </a:r>
            <a:endParaRPr kumimoji="0" lang="en-US" sz="1800" b="0" i="0" u="none" strike="noStrike" kern="0" cap="none" spc="0" normalizeH="0" baseline="0" noProof="0" dirty="0" smtClean="0">
              <a:ln>
                <a:noFill/>
              </a:ln>
              <a:effectLst/>
              <a:uLnTx/>
              <a:uFillTx/>
            </a:endParaRPr>
          </a:p>
        </p:txBody>
      </p:sp>
      <p:sp>
        <p:nvSpPr>
          <p:cNvPr id="43" name="Rectangle 42"/>
          <p:cNvSpPr/>
          <p:nvPr/>
        </p:nvSpPr>
        <p:spPr>
          <a:xfrm>
            <a:off x="9431855" y="2995414"/>
            <a:ext cx="2565126" cy="369332"/>
          </a:xfrm>
          <a:prstGeom prst="rect">
            <a:avLst/>
          </a:prstGeom>
          <a:solidFill>
            <a:schemeClr val="bg1"/>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Rockwell" panose="02060603020205020403"/>
              </a:rPr>
              <a:t> NEW</a:t>
            </a:r>
            <a:r>
              <a:rPr kumimoji="0" lang="en-US" sz="1800" b="0" i="0" u="none" strike="noStrike" kern="0" cap="none" spc="0" normalizeH="0" noProof="0" dirty="0" smtClean="0">
                <a:ln>
                  <a:noFill/>
                </a:ln>
                <a:effectLst/>
                <a:uLnTx/>
                <a:uFillTx/>
                <a:latin typeface="Rockwell" panose="02060603020205020403"/>
              </a:rPr>
              <a:t> </a:t>
            </a:r>
            <a:r>
              <a:rPr kumimoji="0" lang="en-US" sz="1800" b="0" i="0" u="none" strike="noStrike" kern="0" cap="none" spc="0" normalizeH="0" baseline="0" noProof="0" dirty="0" smtClean="0">
                <a:ln>
                  <a:noFill/>
                </a:ln>
                <a:effectLst/>
                <a:uLnTx/>
                <a:uFillTx/>
                <a:latin typeface="Rockwell" panose="02060603020205020403"/>
              </a:rPr>
              <a:t>DECISION TREE</a:t>
            </a:r>
            <a:endParaRPr kumimoji="0" lang="en-US" sz="1800" b="0" i="0" u="none" strike="noStrike" kern="0" cap="none" spc="0" normalizeH="0" baseline="0" noProof="0" dirty="0" smtClean="0">
              <a:ln>
                <a:noFill/>
              </a:ln>
              <a:effectLst/>
              <a:uLnTx/>
              <a:uFillTx/>
            </a:endParaRPr>
          </a:p>
        </p:txBody>
      </p:sp>
      <p:sp>
        <p:nvSpPr>
          <p:cNvPr id="44" name="Rectangle 43"/>
          <p:cNvSpPr/>
          <p:nvPr/>
        </p:nvSpPr>
        <p:spPr>
          <a:xfrm>
            <a:off x="9845967" y="4346217"/>
            <a:ext cx="2114681" cy="369332"/>
          </a:xfrm>
          <a:prstGeom prst="rect">
            <a:avLst/>
          </a:prstGeom>
          <a:solidFill>
            <a:schemeClr val="bg1"/>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Rockwell" panose="02060603020205020403"/>
              </a:rPr>
              <a:t>RANDOM FOREST</a:t>
            </a:r>
            <a:endParaRPr kumimoji="0" lang="en-US" sz="1800" b="0" i="0" u="none" strike="noStrike" kern="0" cap="none" spc="0" normalizeH="0" baseline="0" noProof="0" dirty="0" smtClean="0">
              <a:ln>
                <a:noFill/>
              </a:ln>
              <a:effectLst/>
              <a:uLnTx/>
              <a:uFillTx/>
            </a:endParaRPr>
          </a:p>
        </p:txBody>
      </p:sp>
    </p:spTree>
    <p:extLst>
      <p:ext uri="{BB962C8B-B14F-4D97-AF65-F5344CB8AC3E}">
        <p14:creationId xmlns:p14="http://schemas.microsoft.com/office/powerpoint/2010/main" val="1066105287"/>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EVALUATION</a:t>
            </a:r>
            <a:endParaRPr lang="en-US"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0"/>
            <a:ext cx="12192000" cy="6858000"/>
          </a:xfrm>
          <a:prstGeom prst="rect">
            <a:avLst/>
          </a:prstGeom>
        </p:spPr>
      </p:pic>
      <p:sp>
        <p:nvSpPr>
          <p:cNvPr id="5" name="Rectangle 4"/>
          <p:cNvSpPr/>
          <p:nvPr/>
        </p:nvSpPr>
        <p:spPr>
          <a:xfrm>
            <a:off x="0" y="0"/>
            <a:ext cx="12192000" cy="6858000"/>
          </a:xfrm>
          <a:prstGeom prst="rect">
            <a:avLst/>
          </a:prstGeom>
          <a:solidFill>
            <a:schemeClr val="tx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9D816652-E95E-40C9-B397-C76AFE1C2028}"/>
              </a:ext>
            </a:extLst>
          </p:cNvPr>
          <p:cNvSpPr txBox="1">
            <a:spLocks/>
          </p:cNvSpPr>
          <p:nvPr/>
        </p:nvSpPr>
        <p:spPr>
          <a:xfrm>
            <a:off x="349193" y="2958084"/>
            <a:ext cx="9966960" cy="30358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9600" dirty="0" smtClean="0">
                <a:solidFill>
                  <a:srgbClr val="FFFFFF"/>
                </a:solidFill>
              </a:rPr>
              <a:t>CONCLUSIONS</a:t>
            </a:r>
            <a:endParaRPr lang="en-US" sz="9600" dirty="0">
              <a:solidFill>
                <a:srgbClr val="FFFFFF"/>
              </a:solidFill>
            </a:endParaRPr>
          </a:p>
        </p:txBody>
      </p:sp>
    </p:spTree>
    <p:extLst>
      <p:ext uri="{BB962C8B-B14F-4D97-AF65-F5344CB8AC3E}">
        <p14:creationId xmlns:p14="http://schemas.microsoft.com/office/powerpoint/2010/main" val="27491954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97564" y="2385390"/>
            <a:ext cx="9475305" cy="2554545"/>
          </a:xfrm>
          <a:prstGeom prst="rect">
            <a:avLst/>
          </a:prstGeom>
          <a:noFill/>
        </p:spPr>
        <p:txBody>
          <a:bodyPr wrap="square" rtlCol="0">
            <a:spAutoFit/>
          </a:bodyPr>
          <a:lstStyle/>
          <a:p>
            <a:r>
              <a:rPr lang="en-US" sz="8000" b="1" dirty="0" smtClean="0">
                <a:latin typeface="+mj-lt"/>
              </a:rPr>
              <a:t>THANK YOU!</a:t>
            </a:r>
          </a:p>
          <a:p>
            <a:endParaRPr lang="en-US" sz="8000" dirty="0">
              <a:latin typeface="+mj-lt"/>
            </a:endParaRPr>
          </a:p>
        </p:txBody>
      </p:sp>
      <p:sp>
        <p:nvSpPr>
          <p:cNvPr id="4" name="TextBox 3"/>
          <p:cNvSpPr txBox="1"/>
          <p:nvPr/>
        </p:nvSpPr>
        <p:spPr>
          <a:xfrm>
            <a:off x="609600" y="4004676"/>
            <a:ext cx="7699513" cy="2308324"/>
          </a:xfrm>
          <a:prstGeom prst="rect">
            <a:avLst/>
          </a:prstGeom>
          <a:noFill/>
        </p:spPr>
        <p:txBody>
          <a:bodyPr wrap="square" rtlCol="0">
            <a:spAutoFit/>
          </a:bodyPr>
          <a:lstStyle/>
          <a:p>
            <a:r>
              <a:rPr lang="en-US" b="1" dirty="0"/>
              <a:t> </a:t>
            </a:r>
            <a:r>
              <a:rPr lang="en-US" b="1" dirty="0" smtClean="0"/>
              <a:t>Acknowledgement</a:t>
            </a:r>
            <a:endParaRPr lang="en-US" b="1" dirty="0"/>
          </a:p>
          <a:p>
            <a:r>
              <a:rPr lang="en-US" dirty="0"/>
              <a:t>We thank Dr. </a:t>
            </a:r>
            <a:r>
              <a:rPr lang="en-US" dirty="0" err="1"/>
              <a:t>Adriola</a:t>
            </a:r>
            <a:r>
              <a:rPr lang="en-US" dirty="0"/>
              <a:t> </a:t>
            </a:r>
            <a:r>
              <a:rPr lang="en-US" dirty="0" err="1"/>
              <a:t>Faqolli</a:t>
            </a:r>
            <a:r>
              <a:rPr lang="en-US" dirty="0"/>
              <a:t> for their </a:t>
            </a:r>
            <a:r>
              <a:rPr lang="en-US" dirty="0" smtClean="0"/>
              <a:t>assistance</a:t>
            </a:r>
            <a:r>
              <a:rPr lang="en-US" dirty="0"/>
              <a:t>.</a:t>
            </a:r>
          </a:p>
          <a:p>
            <a:r>
              <a:rPr lang="en-US" dirty="0"/>
              <a:t> </a:t>
            </a:r>
            <a:endParaRPr lang="en-US" dirty="0" smtClean="0"/>
          </a:p>
          <a:p>
            <a:r>
              <a:rPr lang="en-US" b="1" dirty="0" smtClean="0"/>
              <a:t>Worked </a:t>
            </a:r>
            <a:r>
              <a:rPr lang="en-US" b="1" dirty="0"/>
              <a:t>in this study</a:t>
            </a:r>
          </a:p>
          <a:p>
            <a:r>
              <a:rPr lang="en-US" dirty="0"/>
              <a:t>E-mail: </a:t>
            </a:r>
            <a:r>
              <a:rPr lang="en-US" u="sng" dirty="0">
                <a:hlinkClick r:id="rId2"/>
              </a:rPr>
              <a:t>megi.menga@cit.edu.al</a:t>
            </a:r>
            <a:endParaRPr lang="en-US" dirty="0"/>
          </a:p>
          <a:p>
            <a:r>
              <a:rPr lang="en-US" dirty="0" smtClean="0">
                <a:hlinkClick r:id="rId3"/>
              </a:rPr>
              <a:t>paola.mallkas@cit.edu.al</a:t>
            </a:r>
            <a:r>
              <a:rPr lang="en-US" dirty="0" smtClean="0"/>
              <a:t> </a:t>
            </a:r>
            <a:endParaRPr lang="en-US" dirty="0"/>
          </a:p>
          <a:p>
            <a:r>
              <a:rPr lang="en-US" dirty="0"/>
              <a:t> </a:t>
            </a:r>
          </a:p>
          <a:p>
            <a:r>
              <a:rPr lang="en-US" dirty="0"/>
              <a:t>Faculty of Engineering, Canadian Institute of Technology</a:t>
            </a:r>
          </a:p>
        </p:txBody>
      </p:sp>
    </p:spTree>
    <p:extLst>
      <p:ext uri="{BB962C8B-B14F-4D97-AF65-F5344CB8AC3E}">
        <p14:creationId xmlns:p14="http://schemas.microsoft.com/office/powerpoint/2010/main" val="1661437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324" b="7863"/>
          <a:stretch/>
        </p:blipFill>
        <p:spPr>
          <a:xfrm>
            <a:off x="3048" y="0"/>
            <a:ext cx="12192000" cy="6858000"/>
          </a:xfrm>
        </p:spPr>
      </p:pic>
      <p:sp>
        <p:nvSpPr>
          <p:cNvPr id="6" name="Rectangle 5"/>
          <p:cNvSpPr/>
          <p:nvPr/>
        </p:nvSpPr>
        <p:spPr>
          <a:xfrm>
            <a:off x="3048" y="0"/>
            <a:ext cx="12188952" cy="6858000"/>
          </a:xfrm>
          <a:prstGeom prst="rect">
            <a:avLst/>
          </a:prstGeom>
          <a:solidFill>
            <a:schemeClr val="tx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D816652-E95E-40C9-B397-C76AFE1C2028}"/>
              </a:ext>
            </a:extLst>
          </p:cNvPr>
          <p:cNvSpPr txBox="1">
            <a:spLocks/>
          </p:cNvSpPr>
          <p:nvPr/>
        </p:nvSpPr>
        <p:spPr>
          <a:xfrm>
            <a:off x="293137" y="4695317"/>
            <a:ext cx="9966960" cy="106222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8000" dirty="0" err="1" smtClean="0">
                <a:solidFill>
                  <a:schemeClr val="bg1"/>
                </a:solidFill>
              </a:rPr>
              <a:t>GoAL</a:t>
            </a:r>
            <a:r>
              <a:rPr lang="en-US" sz="8000" dirty="0" smtClean="0">
                <a:solidFill>
                  <a:schemeClr val="bg1"/>
                </a:solidFill>
              </a:rPr>
              <a:t> </a:t>
            </a:r>
            <a:endParaRPr lang="en-US" sz="8000" dirty="0">
              <a:solidFill>
                <a:schemeClr val="bg1"/>
              </a:solidFill>
            </a:endParaRPr>
          </a:p>
        </p:txBody>
      </p:sp>
      <p:sp>
        <p:nvSpPr>
          <p:cNvPr id="8" name="TextBox 7"/>
          <p:cNvSpPr txBox="1"/>
          <p:nvPr/>
        </p:nvSpPr>
        <p:spPr>
          <a:xfrm>
            <a:off x="385903" y="5661438"/>
            <a:ext cx="9232128" cy="646331"/>
          </a:xfrm>
          <a:prstGeom prst="rect">
            <a:avLst/>
          </a:prstGeom>
          <a:noFill/>
        </p:spPr>
        <p:txBody>
          <a:bodyPr wrap="square" rtlCol="0">
            <a:spAutoFit/>
          </a:bodyPr>
          <a:lstStyle/>
          <a:p>
            <a:r>
              <a:rPr lang="en-US" dirty="0">
                <a:solidFill>
                  <a:schemeClr val="bg1"/>
                </a:solidFill>
              </a:rPr>
              <a:t>to use the available data to build a </a:t>
            </a:r>
            <a:r>
              <a:rPr lang="en-US" dirty="0" smtClean="0">
                <a:solidFill>
                  <a:schemeClr val="bg1"/>
                </a:solidFill>
              </a:rPr>
              <a:t>machine-learning </a:t>
            </a:r>
            <a:r>
              <a:rPr lang="en-US" dirty="0">
                <a:solidFill>
                  <a:schemeClr val="bg1"/>
                </a:solidFill>
              </a:rPr>
              <a:t>model that predicts which passengers survived the shipwreck of the Titanic in 1912.</a:t>
            </a:r>
          </a:p>
        </p:txBody>
      </p:sp>
    </p:spTree>
    <p:extLst>
      <p:ext uri="{BB962C8B-B14F-4D97-AF65-F5344CB8AC3E}">
        <p14:creationId xmlns:p14="http://schemas.microsoft.com/office/powerpoint/2010/main" val="149568869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5530" y="371061"/>
            <a:ext cx="9475305" cy="1200329"/>
          </a:xfrm>
          <a:prstGeom prst="rect">
            <a:avLst/>
          </a:prstGeom>
          <a:noFill/>
        </p:spPr>
        <p:txBody>
          <a:bodyPr wrap="square" rtlCol="0">
            <a:spAutoFit/>
          </a:bodyPr>
          <a:lstStyle/>
          <a:p>
            <a:r>
              <a:rPr lang="en-US" sz="3600" b="1" dirty="0" smtClean="0">
                <a:latin typeface="+mj-lt"/>
              </a:rPr>
              <a:t>OVERVIEW OF THE TITANIC DATASET</a:t>
            </a:r>
          </a:p>
          <a:p>
            <a:endParaRPr lang="en-US" sz="3600" dirty="0">
              <a:latin typeface="+mj-lt"/>
            </a:endParaRPr>
          </a:p>
        </p:txBody>
      </p:sp>
      <p:sp>
        <p:nvSpPr>
          <p:cNvPr id="5" name="TextBox 4"/>
          <p:cNvSpPr txBox="1"/>
          <p:nvPr/>
        </p:nvSpPr>
        <p:spPr>
          <a:xfrm>
            <a:off x="490330" y="1205948"/>
            <a:ext cx="5406887" cy="1200329"/>
          </a:xfrm>
          <a:prstGeom prst="rect">
            <a:avLst/>
          </a:prstGeom>
          <a:noFill/>
        </p:spPr>
        <p:txBody>
          <a:bodyPr wrap="square" rtlCol="0">
            <a:spAutoFit/>
          </a:bodyPr>
          <a:lstStyle/>
          <a:p>
            <a:r>
              <a:rPr lang="en-US" dirty="0" smtClean="0"/>
              <a:t>Source: </a:t>
            </a:r>
            <a:r>
              <a:rPr lang="en-US" dirty="0" err="1"/>
              <a:t>Kaggle</a:t>
            </a:r>
            <a:r>
              <a:rPr lang="en-US" dirty="0"/>
              <a:t> (</a:t>
            </a:r>
            <a:r>
              <a:rPr lang="en-US" dirty="0">
                <a:hlinkClick r:id="rId2"/>
              </a:rPr>
              <a:t>https://</a:t>
            </a:r>
            <a:r>
              <a:rPr lang="en-US" dirty="0" smtClean="0">
                <a:hlinkClick r:id="rId2"/>
              </a:rPr>
              <a:t>www.kaggle.com/c/titanic/data</a:t>
            </a:r>
            <a:r>
              <a:rPr lang="en-US" dirty="0" smtClean="0"/>
              <a:t>)</a:t>
            </a:r>
          </a:p>
          <a:p>
            <a:endParaRPr lang="en-US" dirty="0"/>
          </a:p>
          <a:p>
            <a:endParaRPr lang="en-US" dirty="0"/>
          </a:p>
        </p:txBody>
      </p:sp>
      <p:sp>
        <p:nvSpPr>
          <p:cNvPr id="10" name="Oval 9"/>
          <p:cNvSpPr/>
          <p:nvPr/>
        </p:nvSpPr>
        <p:spPr>
          <a:xfrm>
            <a:off x="509110" y="2266730"/>
            <a:ext cx="450575" cy="439124"/>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086678" y="2236798"/>
            <a:ext cx="11105322" cy="523220"/>
          </a:xfrm>
          <a:prstGeom prst="rect">
            <a:avLst/>
          </a:prstGeom>
          <a:noFill/>
        </p:spPr>
        <p:txBody>
          <a:bodyPr wrap="square" rtlCol="0">
            <a:spAutoFit/>
          </a:bodyPr>
          <a:lstStyle/>
          <a:p>
            <a:r>
              <a:rPr lang="en-US" sz="2800" dirty="0" smtClean="0">
                <a:latin typeface="+mj-lt"/>
              </a:rPr>
              <a:t>ATTRIBUTES EXPLAINED: </a:t>
            </a:r>
            <a:endParaRPr lang="en-US" sz="2800" dirty="0">
              <a:latin typeface="+mj-lt"/>
            </a:endParaRPr>
          </a:p>
        </p:txBody>
      </p:sp>
      <p:pic>
        <p:nvPicPr>
          <p:cNvPr id="12" name="Picture 11"/>
          <p:cNvPicPr>
            <a:picLocks noChangeAspect="1"/>
          </p:cNvPicPr>
          <p:nvPr/>
        </p:nvPicPr>
        <p:blipFill>
          <a:blip r:embed="rId3"/>
          <a:stretch>
            <a:fillRect/>
          </a:stretch>
        </p:blipFill>
        <p:spPr>
          <a:xfrm>
            <a:off x="425933" y="3019694"/>
            <a:ext cx="955958" cy="955958"/>
          </a:xfrm>
          <a:prstGeom prst="rect">
            <a:avLst/>
          </a:prstGeom>
        </p:spPr>
      </p:pic>
      <p:sp>
        <p:nvSpPr>
          <p:cNvPr id="13" name="TextBox 12"/>
          <p:cNvSpPr txBox="1"/>
          <p:nvPr/>
        </p:nvSpPr>
        <p:spPr>
          <a:xfrm>
            <a:off x="1381891" y="3259889"/>
            <a:ext cx="2116683" cy="369332"/>
          </a:xfrm>
          <a:prstGeom prst="rect">
            <a:avLst/>
          </a:prstGeom>
          <a:noFill/>
        </p:spPr>
        <p:txBody>
          <a:bodyPr wrap="square" rtlCol="0">
            <a:spAutoFit/>
          </a:bodyPr>
          <a:lstStyle/>
          <a:p>
            <a:r>
              <a:rPr lang="en-US" dirty="0" err="1" smtClean="0"/>
              <a:t>PassengerID</a:t>
            </a:r>
            <a:endParaRPr lang="en-US" dirty="0"/>
          </a:p>
        </p:txBody>
      </p:sp>
      <p:pic>
        <p:nvPicPr>
          <p:cNvPr id="2050" name="Picture 2" descr="Survival Icon #58796 - Free Icons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89" y="4020091"/>
            <a:ext cx="700390" cy="70039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396380" y="4048866"/>
            <a:ext cx="3034747" cy="646331"/>
          </a:xfrm>
          <a:prstGeom prst="rect">
            <a:avLst/>
          </a:prstGeom>
          <a:noFill/>
        </p:spPr>
        <p:txBody>
          <a:bodyPr wrap="square" rtlCol="0">
            <a:spAutoFit/>
          </a:bodyPr>
          <a:lstStyle/>
          <a:p>
            <a:r>
              <a:rPr lang="en-US" dirty="0"/>
              <a:t>Survival </a:t>
            </a:r>
            <a:endParaRPr lang="en-US" dirty="0" smtClean="0"/>
          </a:p>
          <a:p>
            <a:r>
              <a:rPr lang="en-US" dirty="0" smtClean="0"/>
              <a:t>(</a:t>
            </a:r>
            <a:r>
              <a:rPr lang="en-US" dirty="0"/>
              <a:t>0 = No; 1 = Yes)</a:t>
            </a:r>
          </a:p>
        </p:txBody>
      </p:sp>
      <p:pic>
        <p:nvPicPr>
          <p:cNvPr id="15" name="Picture 14"/>
          <p:cNvPicPr>
            <a:picLocks noChangeAspect="1"/>
          </p:cNvPicPr>
          <p:nvPr/>
        </p:nvPicPr>
        <p:blipFill rotWithShape="1">
          <a:blip r:embed="rId5"/>
          <a:srcRect l="4966" t="14419" r="46683" b="18890"/>
          <a:stretch/>
        </p:blipFill>
        <p:spPr>
          <a:xfrm>
            <a:off x="680015" y="5005698"/>
            <a:ext cx="593956" cy="809012"/>
          </a:xfrm>
          <a:prstGeom prst="rect">
            <a:avLst/>
          </a:prstGeom>
        </p:spPr>
      </p:pic>
      <p:sp>
        <p:nvSpPr>
          <p:cNvPr id="17" name="TextBox 16"/>
          <p:cNvSpPr txBox="1"/>
          <p:nvPr/>
        </p:nvSpPr>
        <p:spPr>
          <a:xfrm>
            <a:off x="1381891" y="5005698"/>
            <a:ext cx="1893572" cy="923330"/>
          </a:xfrm>
          <a:prstGeom prst="rect">
            <a:avLst/>
          </a:prstGeom>
          <a:noFill/>
        </p:spPr>
        <p:txBody>
          <a:bodyPr wrap="square" rtlCol="0">
            <a:spAutoFit/>
          </a:bodyPr>
          <a:lstStyle/>
          <a:p>
            <a:r>
              <a:rPr lang="en-US" dirty="0" err="1" smtClean="0"/>
              <a:t>Pclass</a:t>
            </a:r>
            <a:endParaRPr lang="en-US" dirty="0" smtClean="0"/>
          </a:p>
          <a:p>
            <a:pPr fontAlgn="base"/>
            <a:r>
              <a:rPr lang="en-US" dirty="0" smtClean="0"/>
              <a:t>(</a:t>
            </a:r>
            <a:r>
              <a:rPr lang="en-US" dirty="0"/>
              <a:t>(1 = </a:t>
            </a:r>
            <a:r>
              <a:rPr lang="en-US" dirty="0" smtClean="0"/>
              <a:t>1</a:t>
            </a:r>
            <a:r>
              <a:rPr lang="en-US" baseline="30000" dirty="0" smtClean="0"/>
              <a:t>st</a:t>
            </a:r>
            <a:r>
              <a:rPr lang="en-US" dirty="0" smtClean="0"/>
              <a:t>; </a:t>
            </a:r>
            <a:r>
              <a:rPr lang="en-US" dirty="0"/>
              <a:t>2 = </a:t>
            </a:r>
            <a:r>
              <a:rPr lang="en-US" dirty="0" smtClean="0"/>
              <a:t>2</a:t>
            </a:r>
            <a:r>
              <a:rPr lang="en-US" baseline="30000" dirty="0" smtClean="0"/>
              <a:t>nd</a:t>
            </a:r>
            <a:r>
              <a:rPr lang="en-US" dirty="0" smtClean="0"/>
              <a:t> ; </a:t>
            </a:r>
            <a:r>
              <a:rPr lang="en-US" dirty="0"/>
              <a:t>3 = </a:t>
            </a:r>
            <a:r>
              <a:rPr lang="en-US" dirty="0" smtClean="0"/>
              <a:t>3</a:t>
            </a:r>
            <a:r>
              <a:rPr lang="en-US" baseline="30000" dirty="0" smtClean="0"/>
              <a:t>rd</a:t>
            </a:r>
            <a:r>
              <a:rPr lang="en-US" dirty="0" smtClean="0"/>
              <a:t> ) </a:t>
            </a:r>
            <a:endParaRPr lang="en-US" dirty="0"/>
          </a:p>
        </p:txBody>
      </p:sp>
      <p:pic>
        <p:nvPicPr>
          <p:cNvPr id="16" name="Picture 15"/>
          <p:cNvPicPr>
            <a:picLocks noChangeAspect="1"/>
          </p:cNvPicPr>
          <p:nvPr/>
        </p:nvPicPr>
        <p:blipFill>
          <a:blip r:embed="rId6"/>
          <a:stretch>
            <a:fillRect/>
          </a:stretch>
        </p:blipFill>
        <p:spPr>
          <a:xfrm>
            <a:off x="3498574" y="3071685"/>
            <a:ext cx="613012" cy="613012"/>
          </a:xfrm>
          <a:prstGeom prst="rect">
            <a:avLst/>
          </a:prstGeom>
        </p:spPr>
      </p:pic>
      <p:sp>
        <p:nvSpPr>
          <p:cNvPr id="19" name="TextBox 18"/>
          <p:cNvSpPr txBox="1"/>
          <p:nvPr/>
        </p:nvSpPr>
        <p:spPr>
          <a:xfrm>
            <a:off x="4135473" y="3213705"/>
            <a:ext cx="982878" cy="369332"/>
          </a:xfrm>
          <a:prstGeom prst="rect">
            <a:avLst/>
          </a:prstGeom>
          <a:noFill/>
        </p:spPr>
        <p:txBody>
          <a:bodyPr wrap="square" rtlCol="0">
            <a:spAutoFit/>
          </a:bodyPr>
          <a:lstStyle/>
          <a:p>
            <a:r>
              <a:rPr lang="en-US" dirty="0" smtClean="0"/>
              <a:t>Name</a:t>
            </a:r>
            <a:endParaRPr lang="en-US" dirty="0"/>
          </a:p>
        </p:txBody>
      </p:sp>
      <p:pic>
        <p:nvPicPr>
          <p:cNvPr id="2052" name="Picture 4" descr="Sex symbol - Free shapes and symbols ic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5249" y="4068139"/>
            <a:ext cx="600224" cy="60022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4223363" y="4183585"/>
            <a:ext cx="982878" cy="369332"/>
          </a:xfrm>
          <a:prstGeom prst="rect">
            <a:avLst/>
          </a:prstGeom>
          <a:noFill/>
        </p:spPr>
        <p:txBody>
          <a:bodyPr wrap="square" rtlCol="0">
            <a:spAutoFit/>
          </a:bodyPr>
          <a:lstStyle/>
          <a:p>
            <a:r>
              <a:rPr lang="en-US" dirty="0" smtClean="0"/>
              <a:t>Sex</a:t>
            </a:r>
            <a:endParaRPr lang="en-US" dirty="0"/>
          </a:p>
        </p:txBody>
      </p:sp>
      <p:pic>
        <p:nvPicPr>
          <p:cNvPr id="2054" name="Picture 6" descr="Age group - Free people ic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8574" y="5154458"/>
            <a:ext cx="625809" cy="625809"/>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223363" y="5239290"/>
            <a:ext cx="982878" cy="369332"/>
          </a:xfrm>
          <a:prstGeom prst="rect">
            <a:avLst/>
          </a:prstGeom>
          <a:noFill/>
        </p:spPr>
        <p:txBody>
          <a:bodyPr wrap="square" rtlCol="0">
            <a:spAutoFit/>
          </a:bodyPr>
          <a:lstStyle/>
          <a:p>
            <a:r>
              <a:rPr lang="en-US" dirty="0" smtClean="0"/>
              <a:t>Age</a:t>
            </a:r>
            <a:endParaRPr lang="en-US" dirty="0"/>
          </a:p>
        </p:txBody>
      </p:sp>
      <p:pic>
        <p:nvPicPr>
          <p:cNvPr id="2056" name="Picture 8" descr="Siblings - Free people icon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7495" y="3029173"/>
            <a:ext cx="655524" cy="65552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091395" y="2999952"/>
            <a:ext cx="2115920" cy="1200329"/>
          </a:xfrm>
          <a:prstGeom prst="rect">
            <a:avLst/>
          </a:prstGeom>
          <a:noFill/>
        </p:spPr>
        <p:txBody>
          <a:bodyPr wrap="square" rtlCol="0">
            <a:spAutoFit/>
          </a:bodyPr>
          <a:lstStyle/>
          <a:p>
            <a:r>
              <a:rPr lang="en-US" dirty="0" err="1"/>
              <a:t>S</a:t>
            </a:r>
            <a:r>
              <a:rPr lang="en-US" dirty="0" err="1" smtClean="0"/>
              <a:t>ibsp</a:t>
            </a:r>
            <a:r>
              <a:rPr lang="en-US" dirty="0"/>
              <a:t>: </a:t>
            </a:r>
            <a:r>
              <a:rPr lang="en-US" dirty="0" smtClean="0"/>
              <a:t>Number </a:t>
            </a:r>
            <a:r>
              <a:rPr lang="en-US" dirty="0"/>
              <a:t>of Siblings/Spouses Aboard</a:t>
            </a:r>
          </a:p>
          <a:p>
            <a:endParaRPr lang="en-US" dirty="0"/>
          </a:p>
        </p:txBody>
      </p:sp>
      <p:pic>
        <p:nvPicPr>
          <p:cNvPr id="2062" name="Picture 14" descr="Parent And Child Icons - Free SVG &amp; PNG Parent And Child Images - Noun  Projec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2568" y="3892001"/>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6125067" y="3937686"/>
            <a:ext cx="2254657" cy="1200329"/>
          </a:xfrm>
          <a:prstGeom prst="rect">
            <a:avLst/>
          </a:prstGeom>
          <a:noFill/>
        </p:spPr>
        <p:txBody>
          <a:bodyPr wrap="square" rtlCol="0">
            <a:spAutoFit/>
          </a:bodyPr>
          <a:lstStyle/>
          <a:p>
            <a:r>
              <a:rPr lang="en-US" dirty="0"/>
              <a:t>P</a:t>
            </a:r>
            <a:r>
              <a:rPr lang="en-US" dirty="0" smtClean="0"/>
              <a:t>arch</a:t>
            </a:r>
            <a:r>
              <a:rPr lang="en-US" dirty="0"/>
              <a:t>: Number of Parents/Children Aboard</a:t>
            </a:r>
          </a:p>
          <a:p>
            <a:endParaRPr lang="en-US" dirty="0"/>
          </a:p>
        </p:txBody>
      </p:sp>
      <p:pic>
        <p:nvPicPr>
          <p:cNvPr id="2064" name="Picture 16" descr="Ticket - Free entertainment icon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6241" y="5005698"/>
            <a:ext cx="815125" cy="81512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6224913" y="5183700"/>
            <a:ext cx="1982401" cy="646331"/>
          </a:xfrm>
          <a:prstGeom prst="rect">
            <a:avLst/>
          </a:prstGeom>
          <a:noFill/>
        </p:spPr>
        <p:txBody>
          <a:bodyPr wrap="square" rtlCol="0">
            <a:spAutoFit/>
          </a:bodyPr>
          <a:lstStyle/>
          <a:p>
            <a:pPr fontAlgn="base"/>
            <a:r>
              <a:rPr lang="en-US" dirty="0"/>
              <a:t>T</a:t>
            </a:r>
            <a:r>
              <a:rPr lang="en-US" dirty="0" smtClean="0"/>
              <a:t>icket</a:t>
            </a:r>
            <a:r>
              <a:rPr lang="en-US" dirty="0"/>
              <a:t>: Ticket Number</a:t>
            </a:r>
          </a:p>
        </p:txBody>
      </p:sp>
      <p:pic>
        <p:nvPicPr>
          <p:cNvPr id="2070" name="Picture 22" descr="Buy a ticket - icon by Adiom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20529" y="3031574"/>
            <a:ext cx="801121" cy="65312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9351292" y="3019694"/>
            <a:ext cx="2602461" cy="646331"/>
          </a:xfrm>
          <a:prstGeom prst="rect">
            <a:avLst/>
          </a:prstGeom>
          <a:noFill/>
        </p:spPr>
        <p:txBody>
          <a:bodyPr wrap="square" rtlCol="0">
            <a:spAutoFit/>
          </a:bodyPr>
          <a:lstStyle/>
          <a:p>
            <a:pPr fontAlgn="base"/>
            <a:r>
              <a:rPr lang="en-US" dirty="0" smtClean="0"/>
              <a:t>Fare: the amount </a:t>
            </a:r>
            <a:r>
              <a:rPr lang="en-US" dirty="0"/>
              <a:t>of money paid </a:t>
            </a:r>
            <a:r>
              <a:rPr lang="en-US" dirty="0" smtClean="0"/>
              <a:t>for </a:t>
            </a:r>
            <a:r>
              <a:rPr lang="en-US" dirty="0"/>
              <a:t>ticket</a:t>
            </a:r>
          </a:p>
        </p:txBody>
      </p:sp>
      <p:pic>
        <p:nvPicPr>
          <p:cNvPr id="2072" name="Picture 24" descr="Bedroom, cabin, cruise, double, hotel, room, ship icon - Download on  Iconfind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07314" y="3713804"/>
            <a:ext cx="1233579" cy="1233579"/>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9440042" y="4039650"/>
            <a:ext cx="2602461" cy="646331"/>
          </a:xfrm>
          <a:prstGeom prst="rect">
            <a:avLst/>
          </a:prstGeom>
          <a:noFill/>
        </p:spPr>
        <p:txBody>
          <a:bodyPr wrap="square" rtlCol="0">
            <a:spAutoFit/>
          </a:bodyPr>
          <a:lstStyle/>
          <a:p>
            <a:pPr fontAlgn="base"/>
            <a:r>
              <a:rPr lang="en-US" dirty="0" smtClean="0"/>
              <a:t>Cabin: where the passengers stayed</a:t>
            </a:r>
            <a:endParaRPr lang="en-US" dirty="0"/>
          </a:p>
        </p:txBody>
      </p:sp>
      <p:pic>
        <p:nvPicPr>
          <p:cNvPr id="2074" name="Picture 26" descr="Port - Free transport icon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79724" y="5005698"/>
            <a:ext cx="809012" cy="80901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9351291" y="5100790"/>
            <a:ext cx="2602461" cy="646331"/>
          </a:xfrm>
          <a:prstGeom prst="rect">
            <a:avLst/>
          </a:prstGeom>
          <a:noFill/>
        </p:spPr>
        <p:txBody>
          <a:bodyPr wrap="square" rtlCol="0">
            <a:spAutoFit/>
          </a:bodyPr>
          <a:lstStyle/>
          <a:p>
            <a:pPr fontAlgn="base"/>
            <a:r>
              <a:rPr lang="en-US" dirty="0"/>
              <a:t>E</a:t>
            </a:r>
            <a:r>
              <a:rPr lang="en-US" dirty="0" smtClean="0"/>
              <a:t>mbarked</a:t>
            </a:r>
            <a:r>
              <a:rPr lang="en-US" dirty="0"/>
              <a:t>: Port of Embarkation (C ,</a:t>
            </a:r>
            <a:r>
              <a:rPr lang="en-US" dirty="0" smtClean="0"/>
              <a:t>Q, S)</a:t>
            </a:r>
            <a:endParaRPr lang="en-US" dirty="0"/>
          </a:p>
        </p:txBody>
      </p:sp>
      <p:sp>
        <p:nvSpPr>
          <p:cNvPr id="24" name="TextBox 23"/>
          <p:cNvSpPr txBox="1"/>
          <p:nvPr/>
        </p:nvSpPr>
        <p:spPr>
          <a:xfrm>
            <a:off x="425933" y="6086901"/>
            <a:ext cx="6084049" cy="369332"/>
          </a:xfrm>
          <a:prstGeom prst="rect">
            <a:avLst/>
          </a:prstGeom>
          <a:noFill/>
        </p:spPr>
        <p:txBody>
          <a:bodyPr wrap="square" rtlCol="0">
            <a:spAutoFit/>
          </a:bodyPr>
          <a:lstStyle/>
          <a:p>
            <a:r>
              <a:rPr lang="en-US" dirty="0"/>
              <a:t>There are 891 passengers and </a:t>
            </a:r>
            <a:r>
              <a:rPr lang="en-US" dirty="0" smtClean="0"/>
              <a:t>12 </a:t>
            </a:r>
            <a:r>
              <a:rPr lang="en-US" dirty="0"/>
              <a:t>attributes </a:t>
            </a:r>
          </a:p>
        </p:txBody>
      </p:sp>
      <p:sp>
        <p:nvSpPr>
          <p:cNvPr id="32" name="TextBox 31"/>
          <p:cNvSpPr txBox="1"/>
          <p:nvPr/>
        </p:nvSpPr>
        <p:spPr>
          <a:xfrm>
            <a:off x="5672987" y="1220501"/>
            <a:ext cx="7031498" cy="1200329"/>
          </a:xfrm>
          <a:prstGeom prst="rect">
            <a:avLst/>
          </a:prstGeom>
          <a:noFill/>
        </p:spPr>
        <p:txBody>
          <a:bodyPr wrap="square" rtlCol="0">
            <a:spAutoFit/>
          </a:bodyPr>
          <a:lstStyle/>
          <a:p>
            <a:r>
              <a:rPr lang="en-US" dirty="0" smtClean="0"/>
              <a:t>The original data was divided into two groups:</a:t>
            </a:r>
          </a:p>
          <a:p>
            <a:r>
              <a:rPr lang="en-US" b="1" dirty="0"/>
              <a:t>t</a:t>
            </a:r>
            <a:r>
              <a:rPr lang="en-US" b="1" dirty="0" smtClean="0"/>
              <a:t>raining</a:t>
            </a:r>
            <a:r>
              <a:rPr lang="en-US" dirty="0" smtClean="0"/>
              <a:t> (891 observations) and </a:t>
            </a:r>
            <a:r>
              <a:rPr lang="en-US" b="1" dirty="0" smtClean="0"/>
              <a:t>testing</a:t>
            </a:r>
            <a:r>
              <a:rPr lang="en-US" dirty="0" smtClean="0"/>
              <a:t> (419  observations)</a:t>
            </a:r>
          </a:p>
          <a:p>
            <a:endParaRPr lang="en-US" dirty="0"/>
          </a:p>
          <a:p>
            <a:endParaRPr lang="en-US" dirty="0"/>
          </a:p>
        </p:txBody>
      </p:sp>
    </p:spTree>
    <p:extLst>
      <p:ext uri="{BB962C8B-B14F-4D97-AF65-F5344CB8AC3E}">
        <p14:creationId xmlns:p14="http://schemas.microsoft.com/office/powerpoint/2010/main" val="4180832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07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7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3" grpId="0"/>
      <p:bldP spid="14" grpId="0"/>
      <p:bldP spid="17" grpId="0"/>
      <p:bldP spid="19" grpId="0"/>
      <p:bldP spid="21" grpId="0"/>
      <p:bldP spid="23" grpId="0"/>
      <p:bldP spid="18" grpId="0"/>
      <p:bldP spid="29" grpId="0"/>
      <p:bldP spid="31" grpId="0"/>
      <p:bldP spid="35" grpId="0"/>
      <p:bldP spid="37" grpId="0"/>
      <p:bldP spid="3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484632"/>
            <a:ext cx="10730683" cy="893594"/>
          </a:xfrm>
        </p:spPr>
        <p:txBody>
          <a:bodyPr/>
          <a:lstStyle/>
          <a:p>
            <a:r>
              <a:rPr lang="en-US" dirty="0" smtClean="0"/>
              <a:t>DATA PREPROCESSING</a:t>
            </a:r>
            <a:endParaRPr lang="en-US" dirty="0"/>
          </a:p>
        </p:txBody>
      </p:sp>
      <p:sp>
        <p:nvSpPr>
          <p:cNvPr id="4" name="TextBox 3"/>
          <p:cNvSpPr txBox="1"/>
          <p:nvPr/>
        </p:nvSpPr>
        <p:spPr>
          <a:xfrm>
            <a:off x="496954" y="4141121"/>
            <a:ext cx="11444835" cy="2308324"/>
          </a:xfrm>
          <a:prstGeom prst="rect">
            <a:avLst/>
          </a:prstGeom>
          <a:noFill/>
        </p:spPr>
        <p:txBody>
          <a:bodyPr wrap="square" rtlCol="0">
            <a:spAutoFit/>
          </a:bodyPr>
          <a:lstStyle/>
          <a:p>
            <a:endParaRPr lang="en-US" dirty="0"/>
          </a:p>
          <a:p>
            <a:pPr marL="285750" indent="-285750">
              <a:buFont typeface="Wingdings" panose="05000000000000000000" pitchFamily="2" charset="2"/>
              <a:buChar char="ü"/>
            </a:pPr>
            <a:r>
              <a:rPr lang="en-US" dirty="0" smtClean="0"/>
              <a:t>MISSING AGES:  median age </a:t>
            </a:r>
            <a:r>
              <a:rPr lang="en-US" dirty="0"/>
              <a:t>to replace missing age </a:t>
            </a:r>
            <a:r>
              <a:rPr lang="en-US" dirty="0" smtClean="0"/>
              <a:t>values</a:t>
            </a:r>
          </a:p>
          <a:p>
            <a:pPr marL="285750" indent="-285750">
              <a:buFont typeface="Wingdings" panose="05000000000000000000" pitchFamily="2" charset="2"/>
              <a:buChar char="ü"/>
            </a:pPr>
            <a:r>
              <a:rPr lang="en-US" dirty="0" smtClean="0"/>
              <a:t>MISSING FARE: filled with the </a:t>
            </a:r>
            <a:r>
              <a:rPr lang="en-US" dirty="0"/>
              <a:t>rounded mean fare for </a:t>
            </a:r>
            <a:r>
              <a:rPr lang="en-US" dirty="0" smtClean="0"/>
              <a:t>3</a:t>
            </a:r>
            <a:r>
              <a:rPr lang="en-US" baseline="30000" dirty="0" smtClean="0"/>
              <a:t>rd</a:t>
            </a:r>
            <a:r>
              <a:rPr lang="en-US" dirty="0" smtClean="0"/>
              <a:t>  </a:t>
            </a:r>
            <a:r>
              <a:rPr lang="en-US" dirty="0"/>
              <a:t>class passengers that embarked from </a:t>
            </a:r>
            <a:r>
              <a:rPr lang="en-US" dirty="0" err="1" smtClean="0"/>
              <a:t>Scottland</a:t>
            </a:r>
            <a:endParaRPr lang="en-US" dirty="0" smtClean="0"/>
          </a:p>
          <a:p>
            <a:endParaRPr lang="en-US" dirty="0"/>
          </a:p>
          <a:p>
            <a:pPr marL="285750" indent="-285750">
              <a:buFont typeface="Wingdings" panose="05000000000000000000" pitchFamily="2" charset="2"/>
              <a:buChar char="ü"/>
            </a:pPr>
            <a:r>
              <a:rPr lang="en-US" dirty="0" smtClean="0"/>
              <a:t>MISSING EMBARKED: </a:t>
            </a:r>
            <a:r>
              <a:rPr lang="en-US" u="sng" dirty="0"/>
              <a:t>The two missing data points may have the following characteristics:</a:t>
            </a:r>
            <a:r>
              <a:rPr lang="en-US" dirty="0"/>
              <a:t> </a:t>
            </a:r>
          </a:p>
          <a:p>
            <a:pPr lvl="0"/>
            <a:r>
              <a:rPr lang="en-US" dirty="0"/>
              <a:t>survived a disaster, </a:t>
            </a:r>
            <a:r>
              <a:rPr lang="en-US" dirty="0" smtClean="0"/>
              <a:t> females </a:t>
            </a:r>
            <a:r>
              <a:rPr lang="en-US" dirty="0"/>
              <a:t>with the same </a:t>
            </a:r>
            <a:r>
              <a:rPr lang="en-US" dirty="0" smtClean="0"/>
              <a:t>fare, stayed </a:t>
            </a:r>
            <a:r>
              <a:rPr lang="en-US" dirty="0"/>
              <a:t>at the same cabin at </a:t>
            </a:r>
            <a:r>
              <a:rPr lang="en-US" dirty="0" err="1"/>
              <a:t>Pclass</a:t>
            </a:r>
            <a:r>
              <a:rPr lang="en-US" dirty="0"/>
              <a:t>. </a:t>
            </a:r>
          </a:p>
          <a:p>
            <a:r>
              <a:rPr lang="en-US" dirty="0" smtClean="0"/>
              <a:t>Based on a box </a:t>
            </a:r>
            <a:r>
              <a:rPr lang="en-US" dirty="0"/>
              <a:t>plot of travelers who </a:t>
            </a:r>
            <a:r>
              <a:rPr lang="en-US" dirty="0" smtClean="0"/>
              <a:t>stayed </a:t>
            </a:r>
            <a:r>
              <a:rPr lang="en-US" dirty="0"/>
              <a:t>in </a:t>
            </a:r>
            <a:r>
              <a:rPr lang="en-US" dirty="0" err="1"/>
              <a:t>Pclass</a:t>
            </a:r>
            <a:r>
              <a:rPr lang="en-US" dirty="0"/>
              <a:t> 1 and paid $80 for their </a:t>
            </a:r>
            <a:r>
              <a:rPr lang="en-US" dirty="0" smtClean="0"/>
              <a:t>tickers, both </a:t>
            </a:r>
            <a:r>
              <a:rPr lang="en-US" dirty="0"/>
              <a:t>training and testing data indicate that these two missing data points are most likely related to </a:t>
            </a:r>
            <a:r>
              <a:rPr lang="en-US" u="sng" dirty="0"/>
              <a:t>Embarked C</a:t>
            </a:r>
            <a:r>
              <a:rPr lang="en-US" dirty="0"/>
              <a:t>. </a:t>
            </a:r>
          </a:p>
        </p:txBody>
      </p:sp>
      <p:sp>
        <p:nvSpPr>
          <p:cNvPr id="5" name="Rectangle 4"/>
          <p:cNvSpPr/>
          <p:nvPr/>
        </p:nvSpPr>
        <p:spPr>
          <a:xfrm>
            <a:off x="609599" y="1477617"/>
            <a:ext cx="4320210" cy="6559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742120" y="1577009"/>
            <a:ext cx="3644349" cy="461665"/>
          </a:xfrm>
          <a:prstGeom prst="rect">
            <a:avLst/>
          </a:prstGeom>
          <a:noFill/>
        </p:spPr>
        <p:txBody>
          <a:bodyPr wrap="square" rtlCol="0">
            <a:spAutoFit/>
          </a:bodyPr>
          <a:lstStyle/>
          <a:p>
            <a:r>
              <a:rPr lang="en-US" sz="2400" dirty="0" smtClean="0">
                <a:solidFill>
                  <a:schemeClr val="bg1"/>
                </a:solidFill>
              </a:rPr>
              <a:t>MISSING DATA </a:t>
            </a:r>
            <a:endParaRPr lang="en-US" sz="2400" dirty="0">
              <a:solidFill>
                <a:schemeClr val="bg1"/>
              </a:solidFill>
            </a:endParaRPr>
          </a:p>
        </p:txBody>
      </p:sp>
      <p:sp>
        <p:nvSpPr>
          <p:cNvPr id="7" name="TextBox 6"/>
          <p:cNvSpPr txBox="1"/>
          <p:nvPr/>
        </p:nvSpPr>
        <p:spPr>
          <a:xfrm>
            <a:off x="496956" y="2526557"/>
            <a:ext cx="10999305"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Training Dataset: Age(177), </a:t>
            </a:r>
            <a:r>
              <a:rPr lang="en-US" dirty="0"/>
              <a:t>and </a:t>
            </a:r>
            <a:r>
              <a:rPr lang="en-US" dirty="0" smtClean="0"/>
              <a:t>Embarked(2) </a:t>
            </a:r>
          </a:p>
          <a:p>
            <a:pPr marL="285750" indent="-285750">
              <a:buFont typeface="Wingdings" panose="05000000000000000000" pitchFamily="2" charset="2"/>
              <a:buChar char="ü"/>
            </a:pPr>
            <a:r>
              <a:rPr lang="en-US" dirty="0" smtClean="0"/>
              <a:t>Test Dataset: Age (86), </a:t>
            </a:r>
            <a:r>
              <a:rPr lang="en-US" dirty="0"/>
              <a:t>and Fare </a:t>
            </a:r>
            <a:r>
              <a:rPr lang="en-US" dirty="0" smtClean="0"/>
              <a:t>(1)</a:t>
            </a:r>
            <a:endParaRPr lang="en-US" dirty="0"/>
          </a:p>
        </p:txBody>
      </p:sp>
      <p:sp>
        <p:nvSpPr>
          <p:cNvPr id="8" name="Rectangle 7"/>
          <p:cNvSpPr/>
          <p:nvPr/>
        </p:nvSpPr>
        <p:spPr>
          <a:xfrm>
            <a:off x="586409" y="3513519"/>
            <a:ext cx="4320210" cy="6151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TextBox 8"/>
          <p:cNvSpPr txBox="1"/>
          <p:nvPr/>
        </p:nvSpPr>
        <p:spPr>
          <a:xfrm>
            <a:off x="664266" y="3629332"/>
            <a:ext cx="4691270" cy="461665"/>
          </a:xfrm>
          <a:prstGeom prst="rect">
            <a:avLst/>
          </a:prstGeom>
          <a:noFill/>
        </p:spPr>
        <p:txBody>
          <a:bodyPr wrap="square" rtlCol="0">
            <a:spAutoFit/>
          </a:bodyPr>
          <a:lstStyle/>
          <a:p>
            <a:r>
              <a:rPr lang="en-US" sz="2400" dirty="0" smtClean="0">
                <a:solidFill>
                  <a:schemeClr val="bg1"/>
                </a:solidFill>
              </a:rPr>
              <a:t>HANDLING MISSING DATA</a:t>
            </a:r>
            <a:endParaRPr lang="en-US" sz="2400" dirty="0">
              <a:solidFill>
                <a:schemeClr val="bg1"/>
              </a:solidFill>
            </a:endParaRPr>
          </a:p>
        </p:txBody>
      </p:sp>
      <p:sp>
        <p:nvSpPr>
          <p:cNvPr id="3" name="TextBox 2"/>
          <p:cNvSpPr txBox="1"/>
          <p:nvPr/>
        </p:nvSpPr>
        <p:spPr>
          <a:xfrm>
            <a:off x="6219372" y="1721706"/>
            <a:ext cx="1391478" cy="369332"/>
          </a:xfrm>
          <a:prstGeom prst="rect">
            <a:avLst/>
          </a:prstGeom>
          <a:noFill/>
          <a:ln>
            <a:solidFill>
              <a:schemeClr val="tx1"/>
            </a:solidFill>
          </a:ln>
        </p:spPr>
        <p:txBody>
          <a:bodyPr wrap="square" rtlCol="0">
            <a:spAutoFit/>
          </a:bodyPr>
          <a:lstStyle/>
          <a:p>
            <a:r>
              <a:rPr lang="en-US" dirty="0" smtClean="0"/>
              <a:t>RAW DATA</a:t>
            </a:r>
            <a:endParaRPr lang="en-US" dirty="0"/>
          </a:p>
        </p:txBody>
      </p:sp>
      <p:cxnSp>
        <p:nvCxnSpPr>
          <p:cNvPr id="11" name="Straight Arrow Connector 10"/>
          <p:cNvCxnSpPr/>
          <p:nvPr/>
        </p:nvCxnSpPr>
        <p:spPr>
          <a:xfrm>
            <a:off x="7726017" y="1904431"/>
            <a:ext cx="2915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2732" y="1754800"/>
            <a:ext cx="2862470" cy="369332"/>
          </a:xfrm>
          <a:prstGeom prst="rect">
            <a:avLst/>
          </a:prstGeom>
          <a:noFill/>
          <a:ln>
            <a:solidFill>
              <a:schemeClr val="tx1"/>
            </a:solidFill>
          </a:ln>
        </p:spPr>
        <p:txBody>
          <a:bodyPr wrap="square" rtlCol="0">
            <a:spAutoFit/>
          </a:bodyPr>
          <a:lstStyle/>
          <a:p>
            <a:pPr algn="ctr"/>
            <a:r>
              <a:rPr lang="en-US" dirty="0" smtClean="0"/>
              <a:t>STRUCTURE DATA</a:t>
            </a:r>
            <a:endParaRPr lang="en-US" dirty="0"/>
          </a:p>
        </p:txBody>
      </p:sp>
      <p:cxnSp>
        <p:nvCxnSpPr>
          <p:cNvPr id="14" name="Straight Arrow Connector 13"/>
          <p:cNvCxnSpPr/>
          <p:nvPr/>
        </p:nvCxnSpPr>
        <p:spPr>
          <a:xfrm>
            <a:off x="9605775" y="2231141"/>
            <a:ext cx="13252" cy="253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29600" y="2526557"/>
            <a:ext cx="2765602" cy="369332"/>
          </a:xfrm>
          <a:prstGeom prst="rect">
            <a:avLst/>
          </a:prstGeom>
          <a:noFill/>
          <a:ln>
            <a:solidFill>
              <a:schemeClr val="tx1"/>
            </a:solidFill>
          </a:ln>
        </p:spPr>
        <p:txBody>
          <a:bodyPr wrap="square" rtlCol="0">
            <a:spAutoFit/>
          </a:bodyPr>
          <a:lstStyle/>
          <a:p>
            <a:r>
              <a:rPr lang="en-US" dirty="0" smtClean="0"/>
              <a:t>DATA PREPROCESSING</a:t>
            </a:r>
            <a:endParaRPr lang="en-US" dirty="0"/>
          </a:p>
        </p:txBody>
      </p:sp>
      <p:cxnSp>
        <p:nvCxnSpPr>
          <p:cNvPr id="16" name="Straight Arrow Connector 15"/>
          <p:cNvCxnSpPr/>
          <p:nvPr/>
        </p:nvCxnSpPr>
        <p:spPr>
          <a:xfrm>
            <a:off x="9619027" y="2980262"/>
            <a:ext cx="2051" cy="30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36226" y="3368933"/>
            <a:ext cx="2765602" cy="646331"/>
          </a:xfrm>
          <a:prstGeom prst="rect">
            <a:avLst/>
          </a:prstGeom>
          <a:noFill/>
          <a:ln>
            <a:solidFill>
              <a:schemeClr val="tx1"/>
            </a:solidFill>
          </a:ln>
        </p:spPr>
        <p:txBody>
          <a:bodyPr wrap="square" rtlCol="0">
            <a:spAutoFit/>
          </a:bodyPr>
          <a:lstStyle/>
          <a:p>
            <a:pPr algn="ctr"/>
            <a:r>
              <a:rPr lang="en-US" dirty="0" smtClean="0"/>
              <a:t>EXPLORATION DATA ANALYSIS</a:t>
            </a:r>
            <a:endParaRPr lang="en-US" dirty="0"/>
          </a:p>
        </p:txBody>
      </p:sp>
      <p:cxnSp>
        <p:nvCxnSpPr>
          <p:cNvPr id="22" name="Straight Arrow Connector 21"/>
          <p:cNvCxnSpPr>
            <a:stCxn id="20" idx="1"/>
          </p:cNvCxnSpPr>
          <p:nvPr/>
        </p:nvCxnSpPr>
        <p:spPr>
          <a:xfrm flipH="1" flipV="1">
            <a:off x="7871791" y="3692098"/>
            <a:ext cx="3644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04453" y="3510385"/>
            <a:ext cx="1928192" cy="369332"/>
          </a:xfrm>
          <a:prstGeom prst="rect">
            <a:avLst/>
          </a:prstGeom>
          <a:noFill/>
          <a:ln>
            <a:solidFill>
              <a:schemeClr val="tx1"/>
            </a:solidFill>
          </a:ln>
        </p:spPr>
        <p:txBody>
          <a:bodyPr wrap="square" rtlCol="0">
            <a:spAutoFit/>
          </a:bodyPr>
          <a:lstStyle/>
          <a:p>
            <a:r>
              <a:rPr lang="en-US" dirty="0" smtClean="0"/>
              <a:t>VISUALIZATION</a:t>
            </a:r>
            <a:endParaRPr lang="en-US" dirty="0"/>
          </a:p>
        </p:txBody>
      </p:sp>
    </p:spTree>
    <p:extLst>
      <p:ext uri="{BB962C8B-B14F-4D97-AF65-F5344CB8AC3E}">
        <p14:creationId xmlns:p14="http://schemas.microsoft.com/office/powerpoint/2010/main" val="119401223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4551063" y="4032708"/>
            <a:ext cx="1397951"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 name="Rectangle 18"/>
          <p:cNvSpPr/>
          <p:nvPr/>
        </p:nvSpPr>
        <p:spPr>
          <a:xfrm>
            <a:off x="883319" y="4453591"/>
            <a:ext cx="929663"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ectangle 9"/>
          <p:cNvSpPr/>
          <p:nvPr/>
        </p:nvSpPr>
        <p:spPr>
          <a:xfrm>
            <a:off x="914548" y="2721000"/>
            <a:ext cx="898433" cy="3693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248213" y="444875"/>
            <a:ext cx="10058400" cy="836305"/>
          </a:xfrm>
        </p:spPr>
        <p:txBody>
          <a:bodyPr>
            <a:normAutofit/>
          </a:bodyPr>
          <a:lstStyle/>
          <a:p>
            <a:r>
              <a:rPr lang="en-US" dirty="0" smtClean="0"/>
              <a:t>Feature engineering</a:t>
            </a:r>
            <a:endParaRPr lang="en-US" dirty="0"/>
          </a:p>
        </p:txBody>
      </p:sp>
      <p:sp>
        <p:nvSpPr>
          <p:cNvPr id="6" name="TextBox 5"/>
          <p:cNvSpPr txBox="1"/>
          <p:nvPr/>
        </p:nvSpPr>
        <p:spPr>
          <a:xfrm>
            <a:off x="957855" y="2704972"/>
            <a:ext cx="1252332" cy="369332"/>
          </a:xfrm>
          <a:prstGeom prst="rect">
            <a:avLst/>
          </a:prstGeom>
          <a:noFill/>
        </p:spPr>
        <p:txBody>
          <a:bodyPr wrap="square" rtlCol="0">
            <a:spAutoFit/>
          </a:bodyPr>
          <a:lstStyle/>
          <a:p>
            <a:r>
              <a:rPr lang="en-US" dirty="0" err="1"/>
              <a:t>SibSb</a:t>
            </a:r>
            <a:endParaRPr lang="en-US" dirty="0"/>
          </a:p>
        </p:txBody>
      </p:sp>
      <p:sp>
        <p:nvSpPr>
          <p:cNvPr id="7" name="Rectangle 6"/>
          <p:cNvSpPr/>
          <p:nvPr/>
        </p:nvSpPr>
        <p:spPr>
          <a:xfrm>
            <a:off x="957855" y="4472528"/>
            <a:ext cx="775149" cy="369332"/>
          </a:xfrm>
          <a:prstGeom prst="rect">
            <a:avLst/>
          </a:prstGeom>
        </p:spPr>
        <p:txBody>
          <a:bodyPr wrap="none">
            <a:spAutoFit/>
          </a:bodyPr>
          <a:lstStyle/>
          <a:p>
            <a:r>
              <a:rPr lang="en-US" dirty="0">
                <a:ea typeface="Times New Roman" panose="02020603050405020304" pitchFamily="18" charset="0"/>
              </a:rPr>
              <a:t>Parch</a:t>
            </a:r>
            <a:endParaRPr lang="en-US" dirty="0"/>
          </a:p>
        </p:txBody>
      </p:sp>
      <p:cxnSp>
        <p:nvCxnSpPr>
          <p:cNvPr id="9" name="Straight Arrow Connector 8"/>
          <p:cNvCxnSpPr/>
          <p:nvPr/>
        </p:nvCxnSpPr>
        <p:spPr>
          <a:xfrm>
            <a:off x="3296762" y="2385027"/>
            <a:ext cx="1236321" cy="801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224381" y="3342977"/>
            <a:ext cx="1268328" cy="817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3860" y="3985054"/>
            <a:ext cx="1603513" cy="369332"/>
          </a:xfrm>
          <a:prstGeom prst="rect">
            <a:avLst/>
          </a:prstGeom>
          <a:noFill/>
        </p:spPr>
        <p:txBody>
          <a:bodyPr wrap="square" rtlCol="0">
            <a:spAutoFit/>
          </a:bodyPr>
          <a:lstStyle/>
          <a:p>
            <a:r>
              <a:rPr lang="en-US" dirty="0" smtClean="0"/>
              <a:t>Family Size</a:t>
            </a:r>
            <a:endParaRPr lang="en-US" dirty="0"/>
          </a:p>
        </p:txBody>
      </p:sp>
      <p:sp>
        <p:nvSpPr>
          <p:cNvPr id="14" name="TextBox 13"/>
          <p:cNvSpPr txBox="1"/>
          <p:nvPr/>
        </p:nvSpPr>
        <p:spPr>
          <a:xfrm>
            <a:off x="400612" y="5103674"/>
            <a:ext cx="5964440" cy="1477328"/>
          </a:xfrm>
          <a:prstGeom prst="rect">
            <a:avLst/>
          </a:prstGeom>
          <a:noFill/>
        </p:spPr>
        <p:txBody>
          <a:bodyPr wrap="square" rtlCol="0">
            <a:spAutoFit/>
          </a:bodyPr>
          <a:lstStyle/>
          <a:p>
            <a:r>
              <a:rPr lang="en-US" dirty="0"/>
              <a:t>To ensure uniqueness among families on the small ship, we combine the passengers' surnames with their family sizes. By extracting the last names from the names and appending the family size, we create a new identifier called </a:t>
            </a:r>
            <a:r>
              <a:rPr lang="en-US" dirty="0" err="1"/>
              <a:t>FamilyID</a:t>
            </a:r>
            <a:r>
              <a:rPr lang="en-US" dirty="0"/>
              <a:t>.</a:t>
            </a:r>
          </a:p>
        </p:txBody>
      </p:sp>
      <p:sp>
        <p:nvSpPr>
          <p:cNvPr id="15" name="Rectangle 14"/>
          <p:cNvSpPr/>
          <p:nvPr/>
        </p:nvSpPr>
        <p:spPr>
          <a:xfrm>
            <a:off x="6506288" y="696036"/>
            <a:ext cx="4161183" cy="5558990"/>
          </a:xfrm>
          <a:prstGeom prst="rect">
            <a:avLst/>
          </a:prstGeom>
          <a:blipFill dpi="0" rotWithShape="1">
            <a:blip r:embed="rId2">
              <a:alphaModFix amt="64000"/>
              <a:duotone>
                <a:schemeClr val="accent2">
                  <a:tint val="70000"/>
                  <a:shade val="63000"/>
                </a:schemeClr>
                <a:schemeClr val="accent2">
                  <a:tint val="10000"/>
                  <a:satMod val="150000"/>
                </a:schemeClr>
              </a:duotone>
            </a:blip>
            <a:srcRect/>
            <a:tile tx="0" ty="0" sx="60000" sy="59000" flip="none" algn="tl"/>
          </a:blip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p:cNvPicPr>
            <a:picLocks noChangeAspect="1"/>
          </p:cNvPicPr>
          <p:nvPr/>
        </p:nvPicPr>
        <p:blipFill rotWithShape="1">
          <a:blip r:embed="rId3"/>
          <a:srcRect l="25384" t="11863" r="25384" b="33478"/>
          <a:stretch/>
        </p:blipFill>
        <p:spPr>
          <a:xfrm>
            <a:off x="914548" y="1561932"/>
            <a:ext cx="898433" cy="1074212"/>
          </a:xfrm>
          <a:prstGeom prst="rect">
            <a:avLst/>
          </a:prstGeom>
        </p:spPr>
      </p:pic>
      <p:pic>
        <p:nvPicPr>
          <p:cNvPr id="16" name="Picture 15"/>
          <p:cNvPicPr>
            <a:picLocks noChangeAspect="1"/>
          </p:cNvPicPr>
          <p:nvPr/>
        </p:nvPicPr>
        <p:blipFill rotWithShape="1">
          <a:blip r:embed="rId3"/>
          <a:srcRect l="25384" t="11863" r="25384" b="33478"/>
          <a:stretch/>
        </p:blipFill>
        <p:spPr>
          <a:xfrm>
            <a:off x="958147" y="3401150"/>
            <a:ext cx="779473" cy="931978"/>
          </a:xfrm>
          <a:prstGeom prst="rect">
            <a:avLst/>
          </a:prstGeom>
        </p:spPr>
      </p:pic>
      <p:pic>
        <p:nvPicPr>
          <p:cNvPr id="17" name="Picture 16"/>
          <p:cNvPicPr>
            <a:picLocks noChangeAspect="1"/>
          </p:cNvPicPr>
          <p:nvPr/>
        </p:nvPicPr>
        <p:blipFill rotWithShape="1">
          <a:blip r:embed="rId3"/>
          <a:srcRect l="25384" t="11863" r="25384" b="33478"/>
          <a:stretch/>
        </p:blipFill>
        <p:spPr>
          <a:xfrm>
            <a:off x="4743321" y="2571505"/>
            <a:ext cx="987288" cy="1180452"/>
          </a:xfrm>
          <a:prstGeom prst="rect">
            <a:avLst/>
          </a:prstGeom>
        </p:spPr>
      </p:pic>
      <p:sp>
        <p:nvSpPr>
          <p:cNvPr id="21" name="TextBox 20"/>
          <p:cNvSpPr txBox="1"/>
          <p:nvPr/>
        </p:nvSpPr>
        <p:spPr>
          <a:xfrm>
            <a:off x="6586265" y="1339461"/>
            <a:ext cx="3862317" cy="830997"/>
          </a:xfrm>
          <a:prstGeom prst="rect">
            <a:avLst/>
          </a:prstGeom>
          <a:noFill/>
        </p:spPr>
        <p:txBody>
          <a:bodyPr wrap="square" rtlCol="0">
            <a:spAutoFit/>
          </a:bodyPr>
          <a:lstStyle/>
          <a:p>
            <a:pPr algn="ctr"/>
            <a:r>
              <a:rPr lang="en-US" sz="2400" dirty="0" smtClean="0">
                <a:latin typeface="+mj-lt"/>
              </a:rPr>
              <a:t>EXTRACT INFORMATION FROM THE NAME VARIABLE</a:t>
            </a:r>
            <a:endParaRPr lang="en-US" sz="2400" dirty="0">
              <a:latin typeface="+mj-lt"/>
            </a:endParaRPr>
          </a:p>
        </p:txBody>
      </p:sp>
      <p:sp>
        <p:nvSpPr>
          <p:cNvPr id="23" name="TextBox 22"/>
          <p:cNvSpPr txBox="1"/>
          <p:nvPr/>
        </p:nvSpPr>
        <p:spPr>
          <a:xfrm>
            <a:off x="6793534" y="2705049"/>
            <a:ext cx="3758089" cy="2031325"/>
          </a:xfrm>
          <a:prstGeom prst="rect">
            <a:avLst/>
          </a:prstGeom>
          <a:noFill/>
        </p:spPr>
        <p:txBody>
          <a:bodyPr wrap="square" rtlCol="0">
            <a:spAutoFit/>
          </a:bodyPr>
          <a:lstStyle/>
          <a:p>
            <a:r>
              <a:rPr lang="en-US" dirty="0"/>
              <a:t>There are different kinds of titles in names, which could be divided into different groups. The majority of titles are Mr., Miss., Mrs., and Master. The rest of the titles are Dr. and nobility titles (</a:t>
            </a:r>
            <a:r>
              <a:rPr lang="en-US" dirty="0" err="1"/>
              <a:t>Jonkheer</a:t>
            </a:r>
            <a:r>
              <a:rPr lang="en-US" dirty="0"/>
              <a:t>, colonel, etc</a:t>
            </a:r>
            <a:r>
              <a:rPr lang="en-US" dirty="0" smtClean="0"/>
              <a:t>.).</a:t>
            </a:r>
            <a:endParaRPr lang="en-US" dirty="0"/>
          </a:p>
        </p:txBody>
      </p:sp>
      <p:pic>
        <p:nvPicPr>
          <p:cNvPr id="1026" name="Picture 2" descr="Person - Free social ic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0046" y="2826680"/>
            <a:ext cx="865786" cy="865786"/>
          </a:xfrm>
          <a:prstGeom prst="rect">
            <a:avLst/>
          </a:prstGeom>
          <a:noFill/>
          <a:extLst>
            <a:ext uri="{909E8E84-426E-40DD-AFC4-6F175D3DCCD1}">
              <a14:hiddenFill xmlns:a14="http://schemas.microsoft.com/office/drawing/2010/main">
                <a:solidFill>
                  <a:srgbClr val="FFFFFF"/>
                </a:solidFill>
              </a14:hiddenFill>
            </a:ext>
          </a:extLst>
        </p:spPr>
      </p:pic>
      <p:sp>
        <p:nvSpPr>
          <p:cNvPr id="4" name="Plus 3"/>
          <p:cNvSpPr/>
          <p:nvPr/>
        </p:nvSpPr>
        <p:spPr>
          <a:xfrm>
            <a:off x="2064481" y="3139601"/>
            <a:ext cx="350023" cy="268673"/>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82420" y="3543005"/>
            <a:ext cx="1521619" cy="369332"/>
          </a:xfrm>
          <a:prstGeom prst="rect">
            <a:avLst/>
          </a:prstGeom>
          <a:noFill/>
        </p:spPr>
        <p:txBody>
          <a:bodyPr wrap="square" rtlCol="0">
            <a:spAutoFit/>
          </a:bodyPr>
          <a:lstStyle/>
          <a:p>
            <a:r>
              <a:rPr lang="en-US" dirty="0" err="1" smtClean="0"/>
              <a:t>ownself</a:t>
            </a:r>
            <a:endParaRPr lang="en-US" dirty="0"/>
          </a:p>
        </p:txBody>
      </p:sp>
    </p:spTree>
    <p:extLst>
      <p:ext uri="{BB962C8B-B14F-4D97-AF65-F5344CB8AC3E}">
        <p14:creationId xmlns:p14="http://schemas.microsoft.com/office/powerpoint/2010/main" val="207162771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408" y="202380"/>
            <a:ext cx="10677872" cy="1043917"/>
          </a:xfrm>
        </p:spPr>
        <p:txBody>
          <a:bodyPr/>
          <a:lstStyle/>
          <a:p>
            <a:r>
              <a:rPr lang="en-US" dirty="0" smtClean="0"/>
              <a:t>Exploratory </a:t>
            </a:r>
            <a:r>
              <a:rPr lang="en-US" dirty="0"/>
              <a:t>Data Analysis</a:t>
            </a:r>
          </a:p>
        </p:txBody>
      </p:sp>
      <p:sp>
        <p:nvSpPr>
          <p:cNvPr id="2" name="Rectangle 1"/>
          <p:cNvSpPr/>
          <p:nvPr/>
        </p:nvSpPr>
        <p:spPr>
          <a:xfrm>
            <a:off x="463826" y="1392071"/>
            <a:ext cx="3591339" cy="6752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TextBox 2"/>
          <p:cNvSpPr txBox="1"/>
          <p:nvPr/>
        </p:nvSpPr>
        <p:spPr>
          <a:xfrm>
            <a:off x="463826" y="1498872"/>
            <a:ext cx="3260035" cy="461665"/>
          </a:xfrm>
          <a:prstGeom prst="rect">
            <a:avLst/>
          </a:prstGeom>
          <a:noFill/>
        </p:spPr>
        <p:txBody>
          <a:bodyPr wrap="square" rtlCol="0">
            <a:spAutoFit/>
          </a:bodyPr>
          <a:lstStyle/>
          <a:p>
            <a:r>
              <a:rPr lang="en-US" sz="2400" dirty="0" smtClean="0">
                <a:solidFill>
                  <a:schemeClr val="bg1"/>
                </a:solidFill>
              </a:rPr>
              <a:t>ASSUMPTION</a:t>
            </a:r>
            <a:endParaRPr lang="en-US" sz="2400" dirty="0">
              <a:solidFill>
                <a:schemeClr val="bg1"/>
              </a:solidFill>
            </a:endParaRPr>
          </a:p>
        </p:txBody>
      </p:sp>
      <p:sp>
        <p:nvSpPr>
          <p:cNvPr id="5" name="TextBox 4"/>
          <p:cNvSpPr txBox="1"/>
          <p:nvPr/>
        </p:nvSpPr>
        <p:spPr>
          <a:xfrm>
            <a:off x="463826" y="2358887"/>
            <a:ext cx="5274365"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ALL FEMALES SURVIVED AND ALL MALES DIED. </a:t>
            </a:r>
            <a:endParaRPr lang="en-US" dirty="0"/>
          </a:p>
        </p:txBody>
      </p:sp>
      <p:sp>
        <p:nvSpPr>
          <p:cNvPr id="6" name="TextBox 5"/>
          <p:cNvSpPr txBox="1"/>
          <p:nvPr/>
        </p:nvSpPr>
        <p:spPr>
          <a:xfrm>
            <a:off x="463826" y="2927353"/>
            <a:ext cx="5274365" cy="2862322"/>
          </a:xfrm>
          <a:prstGeom prst="rect">
            <a:avLst/>
          </a:prstGeom>
          <a:noFill/>
        </p:spPr>
        <p:txBody>
          <a:bodyPr wrap="square" rtlCol="0">
            <a:spAutoFit/>
          </a:bodyPr>
          <a:lstStyle/>
          <a:p>
            <a:r>
              <a:rPr lang="en-US" dirty="0"/>
              <a:t>In the test dataset, there were 314 women and 577 men. </a:t>
            </a:r>
            <a:endParaRPr lang="en-US" dirty="0" smtClean="0"/>
          </a:p>
          <a:p>
            <a:endParaRPr lang="en-US" dirty="0"/>
          </a:p>
          <a:p>
            <a:r>
              <a:rPr lang="en-US" dirty="0" smtClean="0"/>
              <a:t>Among </a:t>
            </a:r>
            <a:r>
              <a:rPr lang="en-US" dirty="0"/>
              <a:t>the women, 233 survived, accounting for a survival rate of 72.2%, while among the men, 109 survived, resulting in a survival rate of 18.89%. </a:t>
            </a:r>
            <a:endParaRPr lang="en-US" dirty="0" smtClean="0"/>
          </a:p>
          <a:p>
            <a:endParaRPr lang="en-US" dirty="0"/>
          </a:p>
          <a:p>
            <a:r>
              <a:rPr lang="en-US" dirty="0" smtClean="0">
                <a:solidFill>
                  <a:schemeClr val="accent2"/>
                </a:solidFill>
              </a:rPr>
              <a:t>It </a:t>
            </a:r>
            <a:r>
              <a:rPr lang="en-US" dirty="0">
                <a:solidFill>
                  <a:schemeClr val="accent2"/>
                </a:solidFill>
              </a:rPr>
              <a:t>can be concluded that the assumption of all women surviving and all men dying is incorrect. </a:t>
            </a:r>
          </a:p>
        </p:txBody>
      </p:sp>
      <p:sp>
        <p:nvSpPr>
          <p:cNvPr id="8" name="TextBox 7"/>
          <p:cNvSpPr txBox="1"/>
          <p:nvPr/>
        </p:nvSpPr>
        <p:spPr>
          <a:xfrm>
            <a:off x="7500730" y="1246297"/>
            <a:ext cx="3829879" cy="369332"/>
          </a:xfrm>
          <a:prstGeom prst="rect">
            <a:avLst/>
          </a:prstGeom>
          <a:noFill/>
        </p:spPr>
        <p:txBody>
          <a:bodyPr wrap="square" rtlCol="0">
            <a:spAutoFit/>
          </a:bodyPr>
          <a:lstStyle/>
          <a:p>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5528" r="23616"/>
          <a:stretch/>
        </p:blipFill>
        <p:spPr>
          <a:xfrm>
            <a:off x="6858583" y="1729704"/>
            <a:ext cx="4157714" cy="4847557"/>
          </a:xfrm>
          <a:prstGeom prst="rect">
            <a:avLst/>
          </a:prstGeom>
        </p:spPr>
      </p:pic>
      <p:sp>
        <p:nvSpPr>
          <p:cNvPr id="10" name="TextBox 9"/>
          <p:cNvSpPr txBox="1"/>
          <p:nvPr/>
        </p:nvSpPr>
        <p:spPr>
          <a:xfrm>
            <a:off x="7424958" y="1213571"/>
            <a:ext cx="3485322" cy="707886"/>
          </a:xfrm>
          <a:prstGeom prst="rect">
            <a:avLst/>
          </a:prstGeom>
          <a:noFill/>
        </p:spPr>
        <p:txBody>
          <a:bodyPr wrap="square" rtlCol="0">
            <a:spAutoFit/>
          </a:bodyPr>
          <a:lstStyle/>
          <a:p>
            <a:r>
              <a:rPr lang="en-US" sz="2000" dirty="0" smtClean="0"/>
              <a:t>OUTCOME VARIABLE</a:t>
            </a:r>
          </a:p>
          <a:p>
            <a:endParaRPr lang="en-US" sz="2000" dirty="0"/>
          </a:p>
        </p:txBody>
      </p:sp>
    </p:spTree>
    <p:extLst>
      <p:ext uri="{BB962C8B-B14F-4D97-AF65-F5344CB8AC3E}">
        <p14:creationId xmlns:p14="http://schemas.microsoft.com/office/powerpoint/2010/main" val="383474631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474" y="568176"/>
            <a:ext cx="10058400" cy="628550"/>
          </a:xfrm>
        </p:spPr>
        <p:txBody>
          <a:bodyPr>
            <a:normAutofit fontScale="90000"/>
          </a:bodyPr>
          <a:lstStyle/>
          <a:p>
            <a:r>
              <a:rPr lang="en-US" dirty="0" smtClean="0"/>
              <a:t>Survival </a:t>
            </a:r>
            <a:r>
              <a:rPr lang="en-US" dirty="0"/>
              <a:t>by ticket classes</a:t>
            </a:r>
            <a:br>
              <a:rPr lang="en-US" dirty="0"/>
            </a:b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2200"/>
          <a:stretch/>
        </p:blipFill>
        <p:spPr>
          <a:xfrm>
            <a:off x="1008899" y="1261624"/>
            <a:ext cx="3814892" cy="454405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3949"/>
          <a:stretch/>
        </p:blipFill>
        <p:spPr>
          <a:xfrm>
            <a:off x="6268277" y="1037700"/>
            <a:ext cx="4147931" cy="4544059"/>
          </a:xfrm>
          <a:prstGeom prst="rect">
            <a:avLst/>
          </a:prstGeom>
        </p:spPr>
      </p:pic>
      <p:sp>
        <p:nvSpPr>
          <p:cNvPr id="5" name="TextBox 4"/>
          <p:cNvSpPr txBox="1"/>
          <p:nvPr/>
        </p:nvSpPr>
        <p:spPr>
          <a:xfrm>
            <a:off x="717351" y="5805683"/>
            <a:ext cx="10177669" cy="923330"/>
          </a:xfrm>
          <a:prstGeom prst="rect">
            <a:avLst/>
          </a:prstGeom>
          <a:noFill/>
        </p:spPr>
        <p:txBody>
          <a:bodyPr wrap="square" rtlCol="0">
            <a:spAutoFit/>
          </a:bodyPr>
          <a:lstStyle/>
          <a:p>
            <a:r>
              <a:rPr lang="en-US" dirty="0"/>
              <a:t>P</a:t>
            </a:r>
            <a:r>
              <a:rPr lang="en-US" dirty="0" smtClean="0"/>
              <a:t>assengers </a:t>
            </a:r>
            <a:r>
              <a:rPr lang="en-US" dirty="0"/>
              <a:t>from the first class have a higher chance of surviving, while those from the third class have a lower chance of surviving.</a:t>
            </a:r>
          </a:p>
          <a:p>
            <a:endParaRPr lang="en-US" dirty="0"/>
          </a:p>
        </p:txBody>
      </p:sp>
    </p:spTree>
    <p:extLst>
      <p:ext uri="{BB962C8B-B14F-4D97-AF65-F5344CB8AC3E}">
        <p14:creationId xmlns:p14="http://schemas.microsoft.com/office/powerpoint/2010/main" val="416607981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985" y="734733"/>
            <a:ext cx="10058400" cy="628550"/>
          </a:xfrm>
        </p:spPr>
        <p:txBody>
          <a:bodyPr>
            <a:normAutofit fontScale="90000"/>
          </a:bodyPr>
          <a:lstStyle/>
          <a:p>
            <a:r>
              <a:rPr lang="en-US" dirty="0"/>
              <a:t>Survival </a:t>
            </a:r>
            <a:r>
              <a:rPr lang="en-US" dirty="0" smtClean="0"/>
              <a:t>Rate </a:t>
            </a:r>
            <a:r>
              <a:rPr lang="en-US" dirty="0"/>
              <a:t>by </a:t>
            </a:r>
            <a:r>
              <a:rPr lang="en-US" dirty="0" smtClean="0"/>
              <a:t>sex</a:t>
            </a:r>
            <a:r>
              <a:rPr lang="en-US" dirty="0"/>
              <a:t/>
            </a:r>
            <a:br>
              <a:rPr lang="en-US" dirty="0"/>
            </a:b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17559"/>
          <a:stretch/>
        </p:blipFill>
        <p:spPr>
          <a:xfrm>
            <a:off x="6592955" y="1119880"/>
            <a:ext cx="3973919" cy="454405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5482" r="17356"/>
          <a:stretch/>
        </p:blipFill>
        <p:spPr>
          <a:xfrm>
            <a:off x="1356923" y="1338470"/>
            <a:ext cx="3983703" cy="4467213"/>
          </a:xfrm>
          <a:prstGeom prst="rect">
            <a:avLst/>
          </a:prstGeom>
        </p:spPr>
      </p:pic>
      <p:sp>
        <p:nvSpPr>
          <p:cNvPr id="5" name="TextBox 4"/>
          <p:cNvSpPr txBox="1"/>
          <p:nvPr/>
        </p:nvSpPr>
        <p:spPr>
          <a:xfrm>
            <a:off x="717351" y="5805683"/>
            <a:ext cx="10177669" cy="646331"/>
          </a:xfrm>
          <a:prstGeom prst="rect">
            <a:avLst/>
          </a:prstGeom>
          <a:noFill/>
        </p:spPr>
        <p:txBody>
          <a:bodyPr wrap="square" rtlCol="0">
            <a:spAutoFit/>
          </a:bodyPr>
          <a:lstStyle/>
          <a:p>
            <a:r>
              <a:rPr lang="en-US" dirty="0"/>
              <a:t>T</a:t>
            </a:r>
            <a:r>
              <a:rPr lang="en-US" dirty="0" smtClean="0"/>
              <a:t>he </a:t>
            </a:r>
            <a:r>
              <a:rPr lang="en-US" dirty="0"/>
              <a:t>percentage of female survivors was higher than the number of male survivors.</a:t>
            </a:r>
            <a:r>
              <a:rPr lang="en-US" b="1" dirty="0"/>
              <a:t> More than 80% of male commuters died, as compared to around 70% of female commuters.</a:t>
            </a:r>
            <a:endParaRPr lang="en-US" dirty="0"/>
          </a:p>
        </p:txBody>
      </p:sp>
    </p:spTree>
    <p:extLst>
      <p:ext uri="{BB962C8B-B14F-4D97-AF65-F5344CB8AC3E}">
        <p14:creationId xmlns:p14="http://schemas.microsoft.com/office/powerpoint/2010/main" val="3895087287"/>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8674FF-673D-40E4-90DC-427647F6395A}">
  <ds:schemaRefs>
    <ds:schemaRef ds:uri="http://www.w3.org/XML/1998/namespace"/>
    <ds:schemaRef ds:uri="http://purl.org/dc/dcmitype/"/>
    <ds:schemaRef ds:uri="71af3243-3dd4-4a8d-8c0d-dd76da1f02a5"/>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2EFE16CA-070B-4D00-B57F-1D59C2AB8F4E}">
  <ds:schemaRefs>
    <ds:schemaRef ds:uri="http://schemas.microsoft.com/sharepoint/v3/contenttype/forms"/>
  </ds:schemaRefs>
</ds:datastoreItem>
</file>

<file path=customXml/itemProps3.xml><?xml version="1.0" encoding="utf-8"?>
<ds:datastoreItem xmlns:ds="http://schemas.openxmlformats.org/officeDocument/2006/customXml" ds:itemID="{D9A9D615-5981-403D-BA81-11685916B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0</TotalTime>
  <Words>1397</Words>
  <Application>Microsoft Office PowerPoint</Application>
  <PresentationFormat>Widescreen</PresentationFormat>
  <Paragraphs>196</Paragraphs>
  <Slides>29</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Arial </vt:lpstr>
      <vt:lpstr>Avenir Black</vt:lpstr>
      <vt:lpstr>Calibri</vt:lpstr>
      <vt:lpstr>Calibri Light</vt:lpstr>
      <vt:lpstr>Gill Sans MT</vt:lpstr>
      <vt:lpstr>Rockwell</vt:lpstr>
      <vt:lpstr>Rockwell Condensed</vt:lpstr>
      <vt:lpstr>Times New Roman</vt:lpstr>
      <vt:lpstr>Wingdings</vt:lpstr>
      <vt:lpstr>Wood Type</vt:lpstr>
      <vt:lpstr>Office Theme</vt:lpstr>
      <vt:lpstr>Titanic</vt:lpstr>
      <vt:lpstr>PowerPoint Presentation</vt:lpstr>
      <vt:lpstr>PowerPoint Presentation</vt:lpstr>
      <vt:lpstr>PowerPoint Presentation</vt:lpstr>
      <vt:lpstr>DATA PREPROCESSING</vt:lpstr>
      <vt:lpstr>Feature engineering</vt:lpstr>
      <vt:lpstr>Exploratory Data Analysis</vt:lpstr>
      <vt:lpstr>Survival by ticket classes </vt:lpstr>
      <vt:lpstr>Survival Rate by sex </vt:lpstr>
      <vt:lpstr>Survival by embarked </vt:lpstr>
      <vt:lpstr>Survival Rate by fare </vt:lpstr>
      <vt:lpstr>Survival by age </vt:lpstr>
      <vt:lpstr>PowerPoint Presentation</vt:lpstr>
      <vt:lpstr>Survival by title</vt:lpstr>
      <vt:lpstr>Survival RATE by Family Size</vt:lpstr>
      <vt:lpstr>Survival rates by Sex and Pclass</vt:lpstr>
      <vt:lpstr>Survival rates by Age, Sex and Passenger Class</vt:lpstr>
      <vt:lpstr>EXPLORATORY RESULTS</vt:lpstr>
      <vt:lpstr>Data mining model</vt:lpstr>
      <vt:lpstr>Data Mining Technique Question</vt:lpstr>
      <vt:lpstr>HYPOTHESIS</vt:lpstr>
      <vt:lpstr>Decision tree MODEL</vt:lpstr>
      <vt:lpstr>FULL DECISION TREE</vt:lpstr>
      <vt:lpstr>manually editable  decision tree</vt:lpstr>
      <vt:lpstr>RANDOM FOREST</vt:lpstr>
      <vt:lpstr>RANDOM FOREST 2</vt:lpstr>
      <vt:lpstr>PowerPoint Presentation</vt:lpstr>
      <vt:lpstr>EVALUATION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2023-06-18T14:15:55Z</dcterms:created>
  <dcterms:modified xsi:type="dcterms:W3CDTF">2023-11-23T23:21:06Z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