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3" r:id="rId5"/>
    <p:sldId id="261" r:id="rId6"/>
    <p:sldId id="259" r:id="rId7"/>
    <p:sldId id="262" r:id="rId8"/>
    <p:sldId id="270" r:id="rId9"/>
    <p:sldId id="263" r:id="rId10"/>
    <p:sldId id="264" r:id="rId11"/>
    <p:sldId id="271" r:id="rId12"/>
    <p:sldId id="272" r:id="rId13"/>
    <p:sldId id="265" r:id="rId14"/>
  </p:sldIdLst>
  <p:sldSz cx="12192000" cy="6858000"/>
  <p:notesSz cx="6858000" cy="9144000"/>
  <p:embeddedFontLst>
    <p:embeddedFont>
      <p:font typeface="Source Sans Pro" panose="020B0604020202020204" charset="0"/>
      <p:regular r:id="rId16"/>
      <p:bold r:id="rId17"/>
      <p:italic r:id="rId18"/>
      <p:boldItalic r:id="rId19"/>
    </p:embeddedFont>
    <p:embeddedFont>
      <p:font typeface="Work Sans Light" panose="020B0604020202020204" charset="0"/>
      <p:regular r:id="rId20"/>
      <p:bold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Work Sans Medium" panose="020B0604020202020204" charset="0"/>
      <p:regular r:id="rId30"/>
      <p:bold r:id="rId31"/>
    </p:embeddedFont>
    <p:embeddedFont>
      <p:font typeface="Work Sans SemiBold" panose="020B0604020202020204" charset="0"/>
      <p:regular r:id="rId32"/>
      <p:bold r:id="rId33"/>
    </p:embeddedFont>
    <p:embeddedFont>
      <p:font typeface="Work Sans" panose="020B0604020202020204" charset="0"/>
      <p:regular r:id="rId34"/>
      <p:bold r:id="rId35"/>
    </p:embeddedFont>
    <p:embeddedFont>
      <p:font typeface="Work Sans ExtraBold" panose="020B0604020202020204" charset="0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gvq3DKFdnUUZhsO7UfuWnwdnWR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BA9"/>
    <a:srgbClr val="6ED0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7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c64c9a18f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demonstrar os principais passos da criação da solução do desafio</a:t>
            </a:r>
            <a:endParaRPr/>
          </a:p>
        </p:txBody>
      </p:sp>
      <p:sp>
        <p:nvSpPr>
          <p:cNvPr id="180" name="Google Shape;180;g6c64c9a18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c64c9a18f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demonstrar os principais passos da criação da solução do desafio</a:t>
            </a:r>
            <a:endParaRPr/>
          </a:p>
        </p:txBody>
      </p:sp>
      <p:sp>
        <p:nvSpPr>
          <p:cNvPr id="158" name="Google Shape;158;g6c64c9a1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3821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c64c9a18f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demonstrar os principais passos da criação da solução do desafio</a:t>
            </a:r>
            <a:endParaRPr/>
          </a:p>
        </p:txBody>
      </p:sp>
      <p:sp>
        <p:nvSpPr>
          <p:cNvPr id="158" name="Google Shape;158;g6c64c9a1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4847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c666d31b9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demonstrar os principais passos da criação da solução do desafio</a:t>
            </a:r>
            <a:endParaRPr/>
          </a:p>
        </p:txBody>
      </p:sp>
      <p:sp>
        <p:nvSpPr>
          <p:cNvPr id="187" name="Google Shape;187;g6c666d31b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c64c9a18f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g6c64c9a18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0992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exemplo de demonstração de volume de dados manipulados, desafios e oportunidades</a:t>
            </a:r>
            <a:endParaRPr/>
          </a:p>
        </p:txBody>
      </p:sp>
      <p:sp>
        <p:nvSpPr>
          <p:cNvPr id="138" name="Google Shape;13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demonstrar os principais passos da criação da solução do desafio</a:t>
            </a: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c64c9a18f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demonstrar os principais passos da criação da solução do desafio</a:t>
            </a:r>
            <a:endParaRPr/>
          </a:p>
        </p:txBody>
      </p:sp>
      <p:sp>
        <p:nvSpPr>
          <p:cNvPr id="158" name="Google Shape;158;g6c64c9a1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654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c64c9a18f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demonstrar os principais passos da criação da solução do desafio</a:t>
            </a:r>
            <a:endParaRPr/>
          </a:p>
        </p:txBody>
      </p:sp>
      <p:sp>
        <p:nvSpPr>
          <p:cNvPr id="158" name="Google Shape;158;g6c64c9a1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body" idx="1"/>
          </p:nvPr>
        </p:nvSpPr>
        <p:spPr>
          <a:xfrm>
            <a:off x="1193800" y="4476750"/>
            <a:ext cx="98109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2"/>
          </p:nvPr>
        </p:nvSpPr>
        <p:spPr>
          <a:xfrm>
            <a:off x="1193800" y="3038475"/>
            <a:ext cx="9810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illustration">
  <p:cSld name="TITLE_ONLY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3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sldNum" idx="12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113074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hyperlink" Target="https://app.powerbi.com/view?r=eyJrIjoiZmZkODhhZTEtNjRhMy00NTliLWI2YjUtNmUyMWU1ZGJhYzg3IiwidCI6ImY5NjBlMDQ1LTYyODMtNDU3Ni04MTFmLWE1MzEwOGMyOTA0MiJ9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81B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/>
          <p:nvPr/>
        </p:nvSpPr>
        <p:spPr>
          <a:xfrm>
            <a:off x="0" y="3988750"/>
            <a:ext cx="12192000" cy="286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2013175" y="656850"/>
            <a:ext cx="10131900" cy="25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2"/>
              <a:buFont typeface="Source Sans Pro"/>
              <a:buNone/>
            </a:pPr>
            <a:r>
              <a:rPr lang="en-US" sz="96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DATA SCIENCE </a:t>
            </a:r>
            <a:r>
              <a:rPr lang="en-US" sz="9600" b="1" i="0" u="none" strike="noStrike" cap="none">
                <a:solidFill>
                  <a:srgbClr val="C6255A"/>
                </a:solidFill>
                <a:latin typeface="Work Sans"/>
                <a:ea typeface="Work Sans"/>
                <a:cs typeface="Work Sans"/>
                <a:sym typeface="Work Sans"/>
              </a:rPr>
              <a:t>BOOTCAMP</a:t>
            </a:r>
            <a:endParaRPr sz="9600" b="0" i="0" u="none" strike="noStrike" cap="none">
              <a:solidFill>
                <a:srgbClr val="C6255A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pic>
        <p:nvPicPr>
          <p:cNvPr id="69" name="Google Shape;6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3738" y="4097388"/>
            <a:ext cx="2684475" cy="1143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"/>
          <p:cNvGrpSpPr/>
          <p:nvPr/>
        </p:nvGrpSpPr>
        <p:grpSpPr>
          <a:xfrm>
            <a:off x="404525" y="5648588"/>
            <a:ext cx="2690400" cy="1147800"/>
            <a:chOff x="3725350" y="4025800"/>
            <a:chExt cx="2690400" cy="1147800"/>
          </a:xfrm>
        </p:grpSpPr>
        <p:sp>
          <p:nvSpPr>
            <p:cNvPr id="71" name="Google Shape;71;p1"/>
            <p:cNvSpPr/>
            <p:nvPr/>
          </p:nvSpPr>
          <p:spPr>
            <a:xfrm>
              <a:off x="3725350" y="4025800"/>
              <a:ext cx="2690400" cy="114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2" name="Google Shape;72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87138" y="4236065"/>
              <a:ext cx="2566825" cy="7272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" name="Google Shape;73;p1"/>
          <p:cNvGrpSpPr/>
          <p:nvPr/>
        </p:nvGrpSpPr>
        <p:grpSpPr>
          <a:xfrm>
            <a:off x="9097025" y="4125325"/>
            <a:ext cx="2690400" cy="1147800"/>
            <a:chOff x="6468725" y="4025800"/>
            <a:chExt cx="2690400" cy="1147800"/>
          </a:xfrm>
        </p:grpSpPr>
        <p:sp>
          <p:nvSpPr>
            <p:cNvPr id="74" name="Google Shape;74;p1"/>
            <p:cNvSpPr/>
            <p:nvPr/>
          </p:nvSpPr>
          <p:spPr>
            <a:xfrm>
              <a:off x="6468725" y="4025800"/>
              <a:ext cx="2690400" cy="114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" name="Google Shape;75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954155" y="4025800"/>
              <a:ext cx="1719539" cy="11477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" name="Google Shape;76;p1"/>
          <p:cNvGrpSpPr/>
          <p:nvPr/>
        </p:nvGrpSpPr>
        <p:grpSpPr>
          <a:xfrm>
            <a:off x="4750775" y="5543213"/>
            <a:ext cx="2690400" cy="1147800"/>
            <a:chOff x="984938" y="5260050"/>
            <a:chExt cx="2690400" cy="1147800"/>
          </a:xfrm>
        </p:grpSpPr>
        <p:sp>
          <p:nvSpPr>
            <p:cNvPr id="77" name="Google Shape;77;p1"/>
            <p:cNvSpPr/>
            <p:nvPr/>
          </p:nvSpPr>
          <p:spPr>
            <a:xfrm>
              <a:off x="984938" y="5260050"/>
              <a:ext cx="2690400" cy="114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" name="Google Shape;78;p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20393" y="5470325"/>
              <a:ext cx="2419488" cy="72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" name="Google Shape;79;p1"/>
          <p:cNvGrpSpPr/>
          <p:nvPr/>
        </p:nvGrpSpPr>
        <p:grpSpPr>
          <a:xfrm>
            <a:off x="9097025" y="5573563"/>
            <a:ext cx="2690400" cy="1147800"/>
            <a:chOff x="3725338" y="5260050"/>
            <a:chExt cx="2690400" cy="1147800"/>
          </a:xfrm>
        </p:grpSpPr>
        <p:sp>
          <p:nvSpPr>
            <p:cNvPr id="80" name="Google Shape;80;p1"/>
            <p:cNvSpPr/>
            <p:nvPr/>
          </p:nvSpPr>
          <p:spPr>
            <a:xfrm>
              <a:off x="3725338" y="5260050"/>
              <a:ext cx="2690400" cy="114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1" name="Google Shape;81;p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839243" y="5483025"/>
              <a:ext cx="2462590" cy="701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" name="Google Shape;82;p1"/>
          <p:cNvGrpSpPr/>
          <p:nvPr/>
        </p:nvGrpSpPr>
        <p:grpSpPr>
          <a:xfrm>
            <a:off x="404525" y="4200363"/>
            <a:ext cx="2690400" cy="1147800"/>
            <a:chOff x="6465738" y="5260050"/>
            <a:chExt cx="2690400" cy="1147800"/>
          </a:xfrm>
        </p:grpSpPr>
        <p:sp>
          <p:nvSpPr>
            <p:cNvPr id="83" name="Google Shape;83;p1"/>
            <p:cNvSpPr/>
            <p:nvPr/>
          </p:nvSpPr>
          <p:spPr>
            <a:xfrm>
              <a:off x="6465738" y="5260050"/>
              <a:ext cx="2690400" cy="114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4" name="Google Shape;84;p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706962" y="5346004"/>
              <a:ext cx="2207951" cy="97589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5" name="Google Shape;85;p1"/>
          <p:cNvPicPr preferRelativeResize="0"/>
          <p:nvPr/>
        </p:nvPicPr>
        <p:blipFill rotWithShape="1">
          <a:blip r:embed="rId9">
            <a:alphaModFix/>
          </a:blip>
          <a:srcRect l="22523" r="58797"/>
          <a:stretch/>
        </p:blipFill>
        <p:spPr>
          <a:xfrm>
            <a:off x="0" y="656787"/>
            <a:ext cx="1476975" cy="25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6c64c9a18f_0_25"/>
          <p:cNvPicPr preferRelativeResize="0"/>
          <p:nvPr/>
        </p:nvPicPr>
        <p:blipFill rotWithShape="1">
          <a:blip r:embed="rId3">
            <a:alphaModFix/>
          </a:blip>
          <a:srcRect r="57277"/>
          <a:stretch/>
        </p:blipFill>
        <p:spPr>
          <a:xfrm>
            <a:off x="11317097" y="6154397"/>
            <a:ext cx="526800" cy="40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hlinkClick r:id="rId4"/>
            <a:extLst>
              <a:ext uri="{FF2B5EF4-FFF2-40B4-BE49-F238E27FC236}">
                <a16:creationId xmlns:a16="http://schemas.microsoft.com/office/drawing/2014/main" id="{6C305F92-2841-4625-9B3E-86CD3CF066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90" r="2340"/>
          <a:stretch/>
        </p:blipFill>
        <p:spPr>
          <a:xfrm>
            <a:off x="0" y="0"/>
            <a:ext cx="12192000" cy="68719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c64c9a18f_0_15"/>
          <p:cNvSpPr txBox="1"/>
          <p:nvPr/>
        </p:nvSpPr>
        <p:spPr>
          <a:xfrm>
            <a:off x="414403" y="335893"/>
            <a:ext cx="10578952" cy="80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buSzPts val="4800"/>
            </a:pPr>
            <a:r>
              <a:rPr lang="en-US" sz="3600" b="1" dirty="0">
                <a:solidFill>
                  <a:srgbClr val="1C1E20"/>
                </a:solidFill>
              </a:rPr>
              <a:t>📌 </a:t>
            </a:r>
            <a:r>
              <a:rPr lang="en-US" sz="4800" b="1" dirty="0">
                <a:solidFill>
                  <a:srgbClr val="1C1E20"/>
                </a:solidFill>
                <a:latin typeface="Consolas" panose="020B0609020204030204" pitchFamily="49" charset="0"/>
                <a:sym typeface="Work Sans"/>
              </a:rPr>
              <a:t>ESTRATÉGIA</a:t>
            </a:r>
            <a:endParaRPr sz="4800" i="1" u="none" strike="noStrike" cap="none" dirty="0">
              <a:solidFill>
                <a:srgbClr val="1C1E20"/>
              </a:solidFill>
              <a:latin typeface="Consolas" panose="020B0609020204030204" pitchFamily="49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CC85272-EB27-4B09-B9ED-1B35EE5E2E34}"/>
              </a:ext>
            </a:extLst>
          </p:cNvPr>
          <p:cNvSpPr/>
          <p:nvPr/>
        </p:nvSpPr>
        <p:spPr>
          <a:xfrm>
            <a:off x="530059" y="1820566"/>
            <a:ext cx="81373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dirty="0">
                <a:latin typeface="Arial" panose="020B0604020202020204" pitchFamily="34" charset="0"/>
              </a:rPr>
              <a:t>A estratégia de marketing deverá, inicialmente, priorizar </a:t>
            </a:r>
            <a:r>
              <a:rPr lang="pt-BR" sz="2400" b="1" dirty="0">
                <a:latin typeface="Arial" panose="020B0604020202020204" pitchFamily="34" charset="0"/>
              </a:rPr>
              <a:t>usuários Master.</a:t>
            </a:r>
            <a:endParaRPr lang="pt-BR" sz="2400" dirty="0"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E0E421-D632-4A53-B58F-DADB99C0B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494" y="3058191"/>
            <a:ext cx="5927012" cy="1928909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42A8B03-606F-471C-905A-3A00D87815D5}"/>
              </a:ext>
            </a:extLst>
          </p:cNvPr>
          <p:cNvSpPr/>
          <p:nvPr/>
        </p:nvSpPr>
        <p:spPr>
          <a:xfrm>
            <a:off x="3601617" y="5393728"/>
            <a:ext cx="813732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2400" dirty="0">
                <a:latin typeface="Arial" panose="020B0604020202020204" pitchFamily="34" charset="0"/>
              </a:rPr>
              <a:t>Ao converter usuários</a:t>
            </a:r>
          </a:p>
          <a:p>
            <a:pPr algn="r">
              <a:spcAft>
                <a:spcPts val="600"/>
              </a:spcAft>
            </a:pPr>
            <a:r>
              <a:rPr lang="pt-BR" sz="2400" b="1" dirty="0">
                <a:latin typeface="Arial" panose="020B0604020202020204" pitchFamily="34" charset="0"/>
              </a:rPr>
              <a:t>Master em Premium</a:t>
            </a:r>
            <a:r>
              <a:rPr lang="pt-BR" sz="2400" dirty="0">
                <a:latin typeface="Arial" panose="020B0604020202020204" pitchFamily="34" charset="0"/>
              </a:rPr>
              <a:t>, o faturamento irá mais que </a:t>
            </a:r>
            <a:r>
              <a:rPr lang="pt-BR" sz="2400" b="1" dirty="0">
                <a:latin typeface="Arial" panose="020B0604020202020204" pitchFamily="34" charset="0"/>
              </a:rPr>
              <a:t>dobrar</a:t>
            </a:r>
            <a:r>
              <a:rPr lang="pt-BR" sz="2400" dirty="0">
                <a:latin typeface="Arial" panose="020B0604020202020204" pitchFamily="34" charset="0"/>
              </a:rPr>
              <a:t>!</a:t>
            </a:r>
            <a:endParaRPr lang="pt-BR" sz="2400" b="1" dirty="0">
              <a:solidFill>
                <a:schemeClr val="accent5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61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c64c9a18f_0_15"/>
          <p:cNvSpPr txBox="1"/>
          <p:nvPr/>
        </p:nvSpPr>
        <p:spPr>
          <a:xfrm>
            <a:off x="414403" y="335893"/>
            <a:ext cx="10578952" cy="80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buSzPts val="4800"/>
            </a:pPr>
            <a:r>
              <a:rPr lang="en-US" sz="3600" b="1" dirty="0">
                <a:solidFill>
                  <a:srgbClr val="1C1E20"/>
                </a:solidFill>
              </a:rPr>
              <a:t>📌 </a:t>
            </a:r>
            <a:r>
              <a:rPr lang="en-US" sz="4800" b="1" dirty="0">
                <a:solidFill>
                  <a:srgbClr val="1C1E20"/>
                </a:solidFill>
                <a:latin typeface="Consolas" panose="020B0609020204030204" pitchFamily="49" charset="0"/>
                <a:sym typeface="Work Sans"/>
              </a:rPr>
              <a:t>PROJEÇÃO DE VENDAS</a:t>
            </a:r>
            <a:endParaRPr sz="4800" i="1" u="none" strike="noStrike" cap="none" dirty="0">
              <a:solidFill>
                <a:srgbClr val="1C1E20"/>
              </a:solidFill>
              <a:latin typeface="Consolas" panose="020B0609020204030204" pitchFamily="49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2993B9C-DB03-4142-8414-5DE61AABEEC2}"/>
              </a:ext>
            </a:extLst>
          </p:cNvPr>
          <p:cNvSpPr/>
          <p:nvPr/>
        </p:nvSpPr>
        <p:spPr>
          <a:xfrm>
            <a:off x="794230" y="1674237"/>
            <a:ext cx="2511677" cy="39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ATUAL</a:t>
            </a:r>
          </a:p>
          <a:p>
            <a:pPr algn="ctr"/>
            <a:endParaRPr lang="pt-BR" sz="1050" b="1" dirty="0"/>
          </a:p>
          <a:p>
            <a:r>
              <a:rPr lang="pt-BR" sz="2000" b="1" dirty="0"/>
              <a:t>PREMIUM</a:t>
            </a:r>
          </a:p>
          <a:p>
            <a:r>
              <a:rPr lang="pt-BR" sz="2000" b="1" dirty="0"/>
              <a:t>646</a:t>
            </a:r>
            <a:r>
              <a:rPr lang="pt-BR" sz="2000" dirty="0"/>
              <a:t> clientes</a:t>
            </a:r>
          </a:p>
          <a:p>
            <a:r>
              <a:rPr lang="pt-BR" sz="2000" b="1" dirty="0"/>
              <a:t>R$193,5 </a:t>
            </a:r>
            <a:r>
              <a:rPr lang="pt-BR" sz="2000" dirty="0"/>
              <a:t>/ compra</a:t>
            </a:r>
          </a:p>
          <a:p>
            <a:r>
              <a:rPr lang="pt-BR" sz="1800" dirty="0"/>
              <a:t>Total: </a:t>
            </a:r>
            <a:r>
              <a:rPr lang="pt-BR" sz="1800" b="1" dirty="0"/>
              <a:t>R$287 m</a:t>
            </a:r>
          </a:p>
          <a:p>
            <a:endParaRPr lang="pt-BR" sz="1800" dirty="0"/>
          </a:p>
          <a:p>
            <a:r>
              <a:rPr lang="pt-BR" sz="2000" b="1" dirty="0"/>
              <a:t>MASTER</a:t>
            </a:r>
          </a:p>
          <a:p>
            <a:r>
              <a:rPr lang="pt-BR" sz="2000" b="1" dirty="0"/>
              <a:t>47.768</a:t>
            </a:r>
            <a:r>
              <a:rPr lang="pt-BR" sz="2000" dirty="0"/>
              <a:t> clientes</a:t>
            </a:r>
          </a:p>
          <a:p>
            <a:r>
              <a:rPr lang="pt-BR" sz="2000" b="1" dirty="0"/>
              <a:t>R$213,5 </a:t>
            </a:r>
            <a:r>
              <a:rPr lang="pt-BR" sz="2000" dirty="0"/>
              <a:t>/ compra</a:t>
            </a:r>
          </a:p>
          <a:p>
            <a:r>
              <a:rPr lang="pt-BR" sz="1800" dirty="0"/>
              <a:t>Total: </a:t>
            </a:r>
            <a:r>
              <a:rPr lang="pt-BR" sz="1800" b="1" dirty="0"/>
              <a:t>R$10 mi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912A43A-B10A-495A-B244-27EDD5E6A2BC}"/>
              </a:ext>
            </a:extLst>
          </p:cNvPr>
          <p:cNvSpPr/>
          <p:nvPr/>
        </p:nvSpPr>
        <p:spPr>
          <a:xfrm>
            <a:off x="5369169" y="1674237"/>
            <a:ext cx="2511677" cy="39743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/>
              <a:t>PROJEÇÃO</a:t>
            </a:r>
          </a:p>
          <a:p>
            <a:pPr algn="ctr"/>
            <a:endParaRPr lang="pt-BR" sz="1050" b="1" dirty="0"/>
          </a:p>
          <a:p>
            <a:r>
              <a:rPr lang="pt-BR" sz="2000" b="1" dirty="0"/>
              <a:t>OLD PREMIUM</a:t>
            </a:r>
          </a:p>
          <a:p>
            <a:r>
              <a:rPr lang="pt-BR" sz="2000" dirty="0"/>
              <a:t>646 clientes</a:t>
            </a:r>
          </a:p>
          <a:p>
            <a:r>
              <a:rPr lang="pt-BR" sz="2000" dirty="0"/>
              <a:t>Total: </a:t>
            </a:r>
            <a:r>
              <a:rPr lang="pt-BR" sz="2000" b="1" dirty="0"/>
              <a:t>R$287 m</a:t>
            </a:r>
            <a:endParaRPr lang="pt-BR" sz="1800" b="1" dirty="0"/>
          </a:p>
          <a:p>
            <a:endParaRPr lang="pt-BR" sz="1800" dirty="0"/>
          </a:p>
          <a:p>
            <a:r>
              <a:rPr lang="pt-BR" sz="2000" b="1" dirty="0"/>
              <a:t>NEW PREMIUM</a:t>
            </a:r>
          </a:p>
          <a:p>
            <a:r>
              <a:rPr lang="pt-BR" sz="2000" dirty="0"/>
              <a:t>47.768 clientes</a:t>
            </a:r>
          </a:p>
          <a:p>
            <a:r>
              <a:rPr lang="pt-BR" sz="2000" dirty="0"/>
              <a:t>R$213 / compra</a:t>
            </a:r>
          </a:p>
          <a:p>
            <a:r>
              <a:rPr lang="pt-BR" sz="2000" dirty="0"/>
              <a:t>Total: </a:t>
            </a:r>
            <a:r>
              <a:rPr lang="pt-BR" sz="2000" b="1" dirty="0"/>
              <a:t>R$22,5 mi</a:t>
            </a:r>
          </a:p>
        </p:txBody>
      </p:sp>
      <p:sp>
        <p:nvSpPr>
          <p:cNvPr id="2" name="Seta: para a Direita Listrada 1">
            <a:extLst>
              <a:ext uri="{FF2B5EF4-FFF2-40B4-BE49-F238E27FC236}">
                <a16:creationId xmlns:a16="http://schemas.microsoft.com/office/drawing/2014/main" id="{C12B2DE6-6F71-4CB0-A10E-2D7793C04033}"/>
              </a:ext>
            </a:extLst>
          </p:cNvPr>
          <p:cNvSpPr/>
          <p:nvPr/>
        </p:nvSpPr>
        <p:spPr>
          <a:xfrm>
            <a:off x="3516923" y="2915809"/>
            <a:ext cx="1716259" cy="149117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22A7748-5876-426F-9E4D-4B11FC83C596}"/>
              </a:ext>
            </a:extLst>
          </p:cNvPr>
          <p:cNvSpPr/>
          <p:nvPr/>
        </p:nvSpPr>
        <p:spPr>
          <a:xfrm>
            <a:off x="8211268" y="3429000"/>
            <a:ext cx="3675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/>
              <a:t>Receita aumenta em mais de </a:t>
            </a:r>
            <a:r>
              <a:rPr lang="pt-BR" sz="2400" b="1" dirty="0">
                <a:solidFill>
                  <a:srgbClr val="C00000"/>
                </a:solidFill>
              </a:rPr>
              <a:t>R$12 milhões</a:t>
            </a:r>
            <a:r>
              <a:rPr lang="pt-BR" sz="2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9489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2" grpId="0" animBg="1"/>
      <p:bldP spid="2" grpId="1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c666d31b9_0_8"/>
          <p:cNvSpPr txBox="1"/>
          <p:nvPr/>
        </p:nvSpPr>
        <p:spPr>
          <a:xfrm>
            <a:off x="535898" y="329784"/>
            <a:ext cx="3271603" cy="80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 dirty="0" err="1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rPr>
              <a:t>Obrigada</a:t>
            </a:r>
            <a:r>
              <a:rPr lang="en-US" sz="4800" b="1" i="0" u="none" strike="noStrike" cap="none" dirty="0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rPr>
              <a:t>!</a:t>
            </a:r>
            <a:endParaRPr sz="4800" b="1" i="0" u="none" strike="noStrike" cap="none" dirty="0">
              <a:solidFill>
                <a:srgbClr val="1C1E2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90" name="Google Shape;190;g6c666d31b9_0_8"/>
          <p:cNvPicPr preferRelativeResize="0"/>
          <p:nvPr/>
        </p:nvPicPr>
        <p:blipFill rotWithShape="1">
          <a:blip r:embed="rId3">
            <a:alphaModFix/>
          </a:blip>
          <a:srcRect r="57277"/>
          <a:stretch/>
        </p:blipFill>
        <p:spPr>
          <a:xfrm>
            <a:off x="11317097" y="6154397"/>
            <a:ext cx="526800" cy="40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6c666d31b9_0_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71699" y="1494574"/>
            <a:ext cx="8320264" cy="4862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2"/>
          <p:cNvGrpSpPr/>
          <p:nvPr/>
        </p:nvGrpSpPr>
        <p:grpSpPr>
          <a:xfrm>
            <a:off x="340151" y="4887462"/>
            <a:ext cx="2911281" cy="993163"/>
            <a:chOff x="457325" y="3834775"/>
            <a:chExt cx="2911281" cy="993163"/>
          </a:xfrm>
        </p:grpSpPr>
        <p:sp>
          <p:nvSpPr>
            <p:cNvPr id="91" name="Google Shape;91;p2"/>
            <p:cNvSpPr txBox="1"/>
            <p:nvPr/>
          </p:nvSpPr>
          <p:spPr>
            <a:xfrm>
              <a:off x="457325" y="3834775"/>
              <a:ext cx="2283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1C1E20"/>
                  </a:solidFill>
                  <a:latin typeface="Work Sans"/>
                  <a:ea typeface="Work Sans"/>
                  <a:cs typeface="Work Sans"/>
                  <a:sym typeface="Work Sans"/>
                </a:rPr>
                <a:t>Amanda</a:t>
              </a:r>
              <a:endParaRPr sz="3000" b="0" i="0" u="none" strike="noStrike" cap="none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pic>
          <p:nvPicPr>
            <p:cNvPr id="92" name="Google Shape;92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7325" y="4355775"/>
              <a:ext cx="361126" cy="361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2"/>
            <p:cNvSpPr txBox="1"/>
            <p:nvPr/>
          </p:nvSpPr>
          <p:spPr>
            <a:xfrm>
              <a:off x="937099" y="4244738"/>
              <a:ext cx="2431507" cy="58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2"/>
                  </a:solidFill>
                  <a:latin typeface="Work Sans SemiBold"/>
                  <a:ea typeface="Work Sans SemiBold"/>
                  <a:cs typeface="Work Sans SemiBold"/>
                  <a:sym typeface="Work Sans SemiBold"/>
                </a:rPr>
                <a:t>amandareznor</a:t>
              </a:r>
              <a:endParaRPr sz="2400" b="0" i="0" u="none" strike="noStrike" cap="none">
                <a:solidFill>
                  <a:schemeClr val="dk2"/>
                </a:solidFill>
                <a:latin typeface="Work Sans SemiBold"/>
                <a:ea typeface="Work Sans SemiBold"/>
                <a:cs typeface="Work Sans SemiBold"/>
                <a:sym typeface="Work Sans SemiBold"/>
              </a:endParaRPr>
            </a:p>
          </p:txBody>
        </p:sp>
      </p:grpSp>
      <p:grpSp>
        <p:nvGrpSpPr>
          <p:cNvPr id="94" name="Google Shape;94;p2"/>
          <p:cNvGrpSpPr/>
          <p:nvPr/>
        </p:nvGrpSpPr>
        <p:grpSpPr>
          <a:xfrm>
            <a:off x="3413676" y="4872714"/>
            <a:ext cx="2763671" cy="993163"/>
            <a:chOff x="457325" y="3834775"/>
            <a:chExt cx="2763671" cy="993163"/>
          </a:xfrm>
        </p:grpSpPr>
        <p:sp>
          <p:nvSpPr>
            <p:cNvPr id="95" name="Google Shape;95;p2"/>
            <p:cNvSpPr txBox="1"/>
            <p:nvPr/>
          </p:nvSpPr>
          <p:spPr>
            <a:xfrm>
              <a:off x="457325" y="3834775"/>
              <a:ext cx="2283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1C1E20"/>
                  </a:solidFill>
                  <a:latin typeface="Work Sans"/>
                  <a:ea typeface="Work Sans"/>
                  <a:cs typeface="Work Sans"/>
                  <a:sym typeface="Work Sans"/>
                </a:rPr>
                <a:t>Michele</a:t>
              </a:r>
              <a:endParaRPr sz="3000" b="0" i="0" u="none" strike="noStrike" cap="none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pic>
          <p:nvPicPr>
            <p:cNvPr id="96" name="Google Shape;96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7325" y="4355775"/>
              <a:ext cx="361126" cy="361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2"/>
            <p:cNvSpPr txBox="1"/>
            <p:nvPr/>
          </p:nvSpPr>
          <p:spPr>
            <a:xfrm>
              <a:off x="937099" y="4244738"/>
              <a:ext cx="2283897" cy="58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2"/>
                  </a:solidFill>
                  <a:latin typeface="Work Sans SemiBold"/>
                  <a:ea typeface="Work Sans SemiBold"/>
                  <a:cs typeface="Work Sans SemiBold"/>
                  <a:sym typeface="Work Sans SemiBold"/>
                </a:rPr>
                <a:t>michele-leite</a:t>
              </a:r>
              <a:endParaRPr sz="2400" b="0" i="0" u="none" strike="noStrike" cap="none">
                <a:solidFill>
                  <a:schemeClr val="dk2"/>
                </a:solidFill>
                <a:latin typeface="Work Sans SemiBold"/>
                <a:ea typeface="Work Sans SemiBold"/>
                <a:cs typeface="Work Sans SemiBold"/>
                <a:sym typeface="Work Sans SemiBold"/>
              </a:endParaRPr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6265968" y="4872714"/>
            <a:ext cx="3391057" cy="993163"/>
            <a:chOff x="457325" y="3834775"/>
            <a:chExt cx="3391057" cy="993163"/>
          </a:xfrm>
        </p:grpSpPr>
        <p:sp>
          <p:nvSpPr>
            <p:cNvPr id="99" name="Google Shape;99;p2"/>
            <p:cNvSpPr txBox="1"/>
            <p:nvPr/>
          </p:nvSpPr>
          <p:spPr>
            <a:xfrm>
              <a:off x="457325" y="3834775"/>
              <a:ext cx="2283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1C1E20"/>
                  </a:solidFill>
                  <a:latin typeface="Work Sans"/>
                  <a:ea typeface="Work Sans"/>
                  <a:cs typeface="Work Sans"/>
                  <a:sym typeface="Work Sans"/>
                </a:rPr>
                <a:t>Paola</a:t>
              </a:r>
              <a:endParaRPr sz="3000" b="0" i="0" u="none" strike="noStrike" cap="none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pic>
          <p:nvPicPr>
            <p:cNvPr id="100" name="Google Shape;100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7325" y="4355775"/>
              <a:ext cx="361126" cy="361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2"/>
            <p:cNvSpPr txBox="1"/>
            <p:nvPr/>
          </p:nvSpPr>
          <p:spPr>
            <a:xfrm>
              <a:off x="937097" y="4244738"/>
              <a:ext cx="2911285" cy="58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2"/>
                  </a:solidFill>
                  <a:latin typeface="Work Sans SemiBold"/>
                  <a:ea typeface="Work Sans SemiBold"/>
                  <a:cs typeface="Work Sans SemiBold"/>
                  <a:sym typeface="Work Sans SemiBold"/>
                </a:rPr>
                <a:t>paola- monachesi</a:t>
              </a:r>
              <a:endParaRPr sz="2400" b="0" i="0" u="none" strike="noStrike" cap="none">
                <a:solidFill>
                  <a:schemeClr val="dk2"/>
                </a:solidFill>
                <a:latin typeface="Work Sans SemiBold"/>
                <a:ea typeface="Work Sans SemiBold"/>
                <a:cs typeface="Work Sans SemiBold"/>
                <a:sym typeface="Work Sans SemiBold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9737680" y="4857966"/>
            <a:ext cx="2283900" cy="993163"/>
            <a:chOff x="457325" y="3834775"/>
            <a:chExt cx="2283900" cy="993163"/>
          </a:xfrm>
        </p:grpSpPr>
        <p:sp>
          <p:nvSpPr>
            <p:cNvPr id="103" name="Google Shape;103;p2"/>
            <p:cNvSpPr txBox="1"/>
            <p:nvPr/>
          </p:nvSpPr>
          <p:spPr>
            <a:xfrm>
              <a:off x="457325" y="3834775"/>
              <a:ext cx="2283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US" sz="3000" b="1" i="0" u="none" strike="noStrike" cap="none">
                  <a:solidFill>
                    <a:srgbClr val="1C1E20"/>
                  </a:solidFill>
                  <a:latin typeface="Work Sans"/>
                  <a:ea typeface="Work Sans"/>
                  <a:cs typeface="Work Sans"/>
                  <a:sym typeface="Work Sans"/>
                </a:rPr>
                <a:t>Taís</a:t>
              </a:r>
              <a:endParaRPr sz="3000" b="0" i="0" u="none" strike="noStrike" cap="none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pic>
          <p:nvPicPr>
            <p:cNvPr id="104" name="Google Shape;104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7325" y="4355775"/>
              <a:ext cx="361126" cy="3611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2"/>
            <p:cNvSpPr txBox="1"/>
            <p:nvPr/>
          </p:nvSpPr>
          <p:spPr>
            <a:xfrm>
              <a:off x="937100" y="4244738"/>
              <a:ext cx="1571100" cy="58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2"/>
                  </a:solidFill>
                  <a:latin typeface="Work Sans SemiBold"/>
                  <a:ea typeface="Work Sans SemiBold"/>
                  <a:cs typeface="Work Sans SemiBold"/>
                  <a:sym typeface="Work Sans SemiBold"/>
                </a:rPr>
                <a:t>taispin</a:t>
              </a:r>
              <a:endParaRPr sz="2400" b="0" i="0" u="none" strike="noStrike" cap="none">
                <a:solidFill>
                  <a:schemeClr val="dk2"/>
                </a:solidFill>
                <a:latin typeface="Work Sans SemiBold"/>
                <a:ea typeface="Work Sans SemiBold"/>
                <a:cs typeface="Work Sans SemiBold"/>
                <a:sym typeface="Work Sans SemiBold"/>
              </a:endParaRPr>
            </a:p>
          </p:txBody>
        </p:sp>
      </p:grpSp>
      <p:pic>
        <p:nvPicPr>
          <p:cNvPr id="106" name="Google Shape;10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0825" y="1025438"/>
            <a:ext cx="2009175" cy="6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/>
        </p:nvSpPr>
        <p:spPr>
          <a:xfrm>
            <a:off x="1939463" y="1025400"/>
            <a:ext cx="17319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TIME</a:t>
            </a:r>
            <a:endParaRPr sz="4800" b="0" i="0" u="none" strike="noStrike" cap="none">
              <a:solidFill>
                <a:srgbClr val="FFFFFF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5104450" y="751650"/>
            <a:ext cx="45138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6000" b="0" i="0" u="none" strike="noStrike" cap="none">
                <a:solidFill>
                  <a:schemeClr val="dk2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Atena</a:t>
            </a:r>
            <a:endParaRPr sz="6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599883" y="2483294"/>
            <a:ext cx="2283900" cy="2201400"/>
          </a:xfrm>
          <a:prstGeom prst="flowChartConnector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9529437" y="2476950"/>
            <a:ext cx="2283900" cy="2201400"/>
          </a:xfrm>
          <a:prstGeom prst="flowChartConnector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3588597" y="2476950"/>
            <a:ext cx="2283900" cy="2201400"/>
          </a:xfrm>
          <a:prstGeom prst="flowChartConnector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6463083" y="2476950"/>
            <a:ext cx="2283900" cy="2201400"/>
          </a:xfrm>
          <a:prstGeom prst="flowChartConnector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81B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body" idx="4294967295"/>
          </p:nvPr>
        </p:nvSpPr>
        <p:spPr>
          <a:xfrm>
            <a:off x="408958" y="524291"/>
            <a:ext cx="96528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50" tIns="89650" rIns="89650" bIns="8965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2100"/>
              </a:spcAft>
              <a:buClr>
                <a:srgbClr val="FFFFFF"/>
              </a:buClr>
              <a:buSzPts val="3657"/>
              <a:buFont typeface="Noto Sans Symbols"/>
              <a:buNone/>
            </a:pPr>
            <a:r>
              <a:rPr lang="en-US" sz="4800" b="1" dirty="0">
                <a:solidFill>
                  <a:srgbClr val="A7D86D"/>
                </a:solidFill>
              </a:rPr>
              <a:t>📖 </a:t>
            </a:r>
            <a:r>
              <a:rPr lang="en-US" sz="4800" b="1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CENÁRIO</a:t>
            </a:r>
            <a:endParaRPr sz="4800" b="1" dirty="0"/>
          </a:p>
        </p:txBody>
      </p:sp>
      <p:sp>
        <p:nvSpPr>
          <p:cNvPr id="118" name="Google Shape;118;p3"/>
          <p:cNvSpPr/>
          <p:nvPr/>
        </p:nvSpPr>
        <p:spPr>
          <a:xfrm>
            <a:off x="4315082" y="524291"/>
            <a:ext cx="7528817" cy="68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2800" b="0" i="0" u="none" strike="noStrike" cap="none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nálise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de um </a:t>
            </a:r>
            <a:r>
              <a:rPr lang="en-US" sz="2800" b="0" i="1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da </a:t>
            </a:r>
            <a:r>
              <a:rPr lang="en-US" sz="2800" b="0" i="1" u="none" strike="noStrike" cap="none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Olist</a:t>
            </a:r>
            <a:r>
              <a:rPr lang="en-US" sz="2800" b="0" i="1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Store</a:t>
            </a:r>
            <a:endParaRPr sz="2800" b="0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 r="57277"/>
          <a:stretch/>
        </p:blipFill>
        <p:spPr>
          <a:xfrm>
            <a:off x="11317097" y="6154397"/>
            <a:ext cx="526802" cy="40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56654BB4-2FC6-40C9-A2D2-173619B27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950" y="1409547"/>
            <a:ext cx="8832099" cy="5149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c64c9a18f_0_5"/>
          <p:cNvSpPr txBox="1">
            <a:spLocks noGrp="1"/>
          </p:cNvSpPr>
          <p:nvPr>
            <p:ph type="body" idx="4294967295"/>
          </p:nvPr>
        </p:nvSpPr>
        <p:spPr>
          <a:xfrm>
            <a:off x="378977" y="329419"/>
            <a:ext cx="1146492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50" tIns="89650" rIns="89650" bIns="8965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2100"/>
              </a:spcAft>
              <a:buClr>
                <a:srgbClr val="FFFFFF"/>
              </a:buClr>
              <a:buSzPts val="3657"/>
              <a:buFont typeface="Noto Sans Symbols"/>
              <a:buNone/>
            </a:pPr>
            <a:r>
              <a:rPr lang="en-US" sz="3600" b="1" dirty="0">
                <a:solidFill>
                  <a:srgbClr val="1C1E20"/>
                </a:solidFill>
              </a:rPr>
              <a:t>📌 </a:t>
            </a:r>
            <a:r>
              <a:rPr lang="en-US" sz="4800" b="1" dirty="0">
                <a:solidFill>
                  <a:srgbClr val="1C1E20"/>
                </a:solidFill>
                <a:latin typeface="Consolas"/>
                <a:sym typeface="Consolas"/>
              </a:rPr>
              <a:t>Datasets </a:t>
            </a:r>
            <a:r>
              <a:rPr lang="en-US" sz="3600" dirty="0">
                <a:solidFill>
                  <a:srgbClr val="1C1E20"/>
                </a:solidFill>
                <a:latin typeface="Consolas"/>
                <a:sym typeface="Consolas"/>
              </a:rPr>
              <a:t>8 </a:t>
            </a:r>
            <a:r>
              <a:rPr lang="en-US" sz="3600" dirty="0" err="1">
                <a:solidFill>
                  <a:srgbClr val="1C1E20"/>
                </a:solidFill>
                <a:latin typeface="Consolas"/>
                <a:sym typeface="Consolas"/>
              </a:rPr>
              <a:t>tabelas</a:t>
            </a:r>
            <a:r>
              <a:rPr lang="en-US" sz="3600" dirty="0">
                <a:solidFill>
                  <a:srgbClr val="1C1E20"/>
                </a:solidFill>
                <a:latin typeface="Consolas"/>
                <a:sym typeface="Consolas"/>
              </a:rPr>
              <a:t> com ~100.000 </a:t>
            </a:r>
            <a:r>
              <a:rPr lang="en-US" sz="3600" dirty="0" err="1">
                <a:solidFill>
                  <a:srgbClr val="1C1E20"/>
                </a:solidFill>
                <a:latin typeface="Consolas"/>
                <a:sym typeface="Consolas"/>
              </a:rPr>
              <a:t>linhas</a:t>
            </a:r>
            <a:endParaRPr sz="4800" dirty="0">
              <a:solidFill>
                <a:srgbClr val="1C1E20"/>
              </a:solidFill>
            </a:endParaRPr>
          </a:p>
        </p:txBody>
      </p:sp>
      <p:pic>
        <p:nvPicPr>
          <p:cNvPr id="134" name="Google Shape;134;g6c64c9a18f_0_5"/>
          <p:cNvPicPr preferRelativeResize="0"/>
          <p:nvPr/>
        </p:nvPicPr>
        <p:blipFill rotWithShape="1">
          <a:blip r:embed="rId3">
            <a:alphaModFix/>
          </a:blip>
          <a:srcRect r="57277"/>
          <a:stretch/>
        </p:blipFill>
        <p:spPr>
          <a:xfrm>
            <a:off x="11317097" y="6154397"/>
            <a:ext cx="526800" cy="40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AEE9067-E768-4837-BDB2-F7FC4D18A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490" y="992435"/>
            <a:ext cx="9261893" cy="5566413"/>
          </a:xfrm>
          <a:prstGeom prst="rect">
            <a:avLst/>
          </a:prstGeom>
        </p:spPr>
      </p:pic>
      <p:sp>
        <p:nvSpPr>
          <p:cNvPr id="5" name="Forma em L 4"/>
          <p:cNvSpPr/>
          <p:nvPr/>
        </p:nvSpPr>
        <p:spPr>
          <a:xfrm rot="5400000">
            <a:off x="4702316" y="2628261"/>
            <a:ext cx="3316884" cy="4544291"/>
          </a:xfrm>
          <a:prstGeom prst="corner">
            <a:avLst>
              <a:gd name="adj1" fmla="val 59607"/>
              <a:gd name="adj2" fmla="val 3890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4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5"/>
          <p:cNvPicPr preferRelativeResize="0"/>
          <p:nvPr/>
        </p:nvPicPr>
        <p:blipFill rotWithShape="1">
          <a:blip r:embed="rId3">
            <a:alphaModFix/>
          </a:blip>
          <a:srcRect r="10023"/>
          <a:stretch/>
        </p:blipFill>
        <p:spPr>
          <a:xfrm>
            <a:off x="6421500" y="402233"/>
            <a:ext cx="5541900" cy="588730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/>
        </p:nvSpPr>
        <p:spPr>
          <a:xfrm>
            <a:off x="228600" y="696799"/>
            <a:ext cx="7886700" cy="11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SzPts val="6000"/>
            </a:pPr>
            <a:r>
              <a:rPr lang="en-US" sz="6000" b="1" dirty="0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rPr>
              <a:t>15.397.738,61 </a:t>
            </a:r>
            <a:r>
              <a:rPr lang="en-US" sz="6000" b="1" i="0" u="none" strike="noStrike" cap="none" dirty="0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rPr>
              <a:t>Mi R$</a:t>
            </a:r>
            <a:endParaRPr sz="6000" b="1" i="0" u="none" strike="noStrike" cap="none" dirty="0">
              <a:solidFill>
                <a:srgbClr val="1C1E2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228600" y="1708893"/>
            <a:ext cx="55419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65617D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É </a:t>
            </a:r>
            <a:r>
              <a:rPr lang="en-US" sz="2400" dirty="0" err="1">
                <a:solidFill>
                  <a:srgbClr val="65617D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dinheiro</a:t>
            </a:r>
            <a:r>
              <a:rPr lang="en-US" sz="2400" dirty="0">
                <a:solidFill>
                  <a:srgbClr val="65617D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 </a:t>
            </a:r>
            <a:r>
              <a:rPr lang="en-US" sz="2400" dirty="0" err="1">
                <a:solidFill>
                  <a:srgbClr val="65617D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pacas</a:t>
            </a:r>
            <a:r>
              <a:rPr lang="en-US" sz="2400" dirty="0">
                <a:solidFill>
                  <a:srgbClr val="65617D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!</a:t>
            </a:r>
            <a:endParaRPr sz="2400" b="0" i="0" u="none" strike="noStrike" cap="none" dirty="0">
              <a:solidFill>
                <a:srgbClr val="65617D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228600" y="4826450"/>
            <a:ext cx="6865200" cy="11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 dirty="0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rPr>
              <a:t>95.420 </a:t>
            </a:r>
            <a:r>
              <a:rPr lang="en-US" sz="6000" b="1" i="0" u="none" strike="noStrike" cap="none" dirty="0" err="1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rPr>
              <a:t>clientes</a:t>
            </a:r>
            <a:endParaRPr sz="6000" b="1" i="0" u="none" strike="noStrike" cap="none" dirty="0">
              <a:solidFill>
                <a:srgbClr val="1C1E2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228600" y="5817394"/>
            <a:ext cx="55419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65617D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E </a:t>
            </a:r>
            <a:r>
              <a:rPr lang="en-US" sz="2400" dirty="0" err="1">
                <a:solidFill>
                  <a:srgbClr val="65617D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consumidores</a:t>
            </a:r>
            <a:r>
              <a:rPr lang="en-US" sz="2400" dirty="0">
                <a:solidFill>
                  <a:srgbClr val="65617D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 a </a:t>
            </a:r>
            <a:r>
              <a:rPr lang="en-US" sz="2400" dirty="0" err="1">
                <a:solidFill>
                  <a:srgbClr val="65617D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rodo</a:t>
            </a:r>
            <a:r>
              <a:rPr lang="en-US" sz="2400" dirty="0">
                <a:solidFill>
                  <a:srgbClr val="65617D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!</a:t>
            </a:r>
            <a:endParaRPr sz="2400" b="0" i="0" u="none" strike="noStrike" cap="none" dirty="0">
              <a:solidFill>
                <a:srgbClr val="65617D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228600" y="2772200"/>
            <a:ext cx="6530700" cy="11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 dirty="0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rPr>
              <a:t>185.244 </a:t>
            </a:r>
            <a:r>
              <a:rPr lang="en-US" sz="6000" b="1" i="0" u="none" strike="noStrike" cap="none" dirty="0" err="1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rPr>
              <a:t>compras</a:t>
            </a:r>
            <a:endParaRPr sz="6000" b="1" i="0" u="none" strike="noStrike" cap="none" dirty="0">
              <a:solidFill>
                <a:srgbClr val="1C1E2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228600" y="3763144"/>
            <a:ext cx="55419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65617D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Muitos</a:t>
            </a:r>
            <a:r>
              <a:rPr lang="en-US" sz="2400" dirty="0">
                <a:solidFill>
                  <a:srgbClr val="65617D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 </a:t>
            </a:r>
            <a:r>
              <a:rPr lang="en-US" sz="2400" dirty="0" err="1">
                <a:solidFill>
                  <a:srgbClr val="65617D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pedidos</a:t>
            </a:r>
            <a:r>
              <a:rPr lang="en-US" sz="2400" dirty="0">
                <a:solidFill>
                  <a:srgbClr val="65617D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...</a:t>
            </a:r>
            <a:endParaRPr sz="2400" b="0" i="0" u="none" strike="noStrike" cap="none" dirty="0">
              <a:solidFill>
                <a:srgbClr val="65617D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9" name="Google Shape;118;p3">
            <a:extLst>
              <a:ext uri="{FF2B5EF4-FFF2-40B4-BE49-F238E27FC236}">
                <a16:creationId xmlns:a16="http://schemas.microsoft.com/office/drawing/2014/main" id="{9816A465-470A-4723-80D8-1DC67026A709}"/>
              </a:ext>
            </a:extLst>
          </p:cNvPr>
          <p:cNvSpPr/>
          <p:nvPr/>
        </p:nvSpPr>
        <p:spPr>
          <a:xfrm>
            <a:off x="167287" y="226521"/>
            <a:ext cx="6530700" cy="68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Resumo da Ópera – 2016 a 2018</a:t>
            </a:r>
            <a:endParaRPr sz="280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142" grpId="0"/>
      <p:bldP spid="142" grpId="1"/>
      <p:bldP spid="143" grpId="0"/>
      <p:bldP spid="144" grpId="0"/>
      <p:bldP spid="144" grpId="1"/>
      <p:bldP spid="145" grpId="0"/>
      <p:bldP spid="146" grpId="0"/>
      <p:bldP spid="14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body" idx="4294967295"/>
          </p:nvPr>
        </p:nvSpPr>
        <p:spPr>
          <a:xfrm>
            <a:off x="573850" y="854075"/>
            <a:ext cx="96528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50" tIns="89650" rIns="89650" bIns="8965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2100"/>
              </a:spcAft>
              <a:buClr>
                <a:srgbClr val="FFFFFF"/>
              </a:buClr>
              <a:buSzPts val="3657"/>
              <a:buFont typeface="Noto Sans Symbols"/>
              <a:buNone/>
            </a:pPr>
            <a:r>
              <a:rPr lang="en-US" sz="3600" b="1" dirty="0">
                <a:solidFill>
                  <a:srgbClr val="1C1E20"/>
                </a:solidFill>
              </a:rPr>
              <a:t>📌 </a:t>
            </a:r>
            <a:r>
              <a:rPr lang="en-US" sz="4800" b="1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DESAFIO KAGGLE #1</a:t>
            </a:r>
            <a:endParaRPr sz="4800" b="1" dirty="0">
              <a:solidFill>
                <a:srgbClr val="1C1E20"/>
              </a:solidFill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638775" y="1980775"/>
            <a:ext cx="105567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Com base </a:t>
            </a:r>
            <a:r>
              <a:rPr lang="en-US" sz="2800" b="0" i="0" u="none" strike="noStrike" cap="none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nos</a:t>
            </a:r>
            <a:r>
              <a:rPr lang="en-US" sz="2800" b="0" i="0" u="none" strike="noStrike" cap="none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dados de </a:t>
            </a:r>
            <a:r>
              <a:rPr lang="en-US" sz="2800" b="0" i="0" u="none" strike="noStrike" cap="none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compras</a:t>
            </a:r>
            <a:r>
              <a:rPr lang="en-US" sz="2800" b="0" i="0" u="none" strike="noStrike" cap="none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de 2016 a 2018, </a:t>
            </a:r>
            <a:r>
              <a:rPr lang="en-US" sz="2800" b="0" i="0" u="none" strike="noStrike" cap="none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identificar</a:t>
            </a:r>
            <a:r>
              <a:rPr lang="en-US" sz="2800" b="0" i="0" u="none" strike="noStrike" cap="none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800" b="0" i="0" u="none" strike="noStrike" cap="none" dirty="0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0" i="0" u="none" strike="noStrike" cap="none" dirty="0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E20"/>
              </a:buClr>
              <a:buSzPts val="2800"/>
              <a:buFont typeface="Consolas"/>
              <a:buChar char="●"/>
            </a:pPr>
            <a:r>
              <a:rPr lang="en-US" sz="2800" b="1" i="0" u="none" strike="noStrike" cap="none" dirty="0" err="1">
                <a:solidFill>
                  <a:srgbClr val="1C1E2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Perfis</a:t>
            </a:r>
            <a:r>
              <a:rPr lang="en-US" sz="2800" i="0" u="none" strike="noStrike" cap="none" dirty="0">
                <a:solidFill>
                  <a:srgbClr val="1C1E2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dos </a:t>
            </a:r>
            <a:r>
              <a:rPr lang="en-US" sz="2800" i="0" u="none" strike="noStrike" cap="none" dirty="0" err="1">
                <a:solidFill>
                  <a:srgbClr val="1C1E2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clientes</a:t>
            </a:r>
            <a:r>
              <a:rPr lang="en-US" sz="2800" i="0" u="none" strike="noStrike" cap="none" dirty="0">
                <a:solidFill>
                  <a:srgbClr val="1C1E2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da </a:t>
            </a:r>
            <a:r>
              <a:rPr lang="en-US" sz="2800" i="1" u="none" strike="noStrike" cap="none" dirty="0" err="1">
                <a:solidFill>
                  <a:srgbClr val="1C1E2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Olist</a:t>
            </a:r>
            <a:r>
              <a:rPr lang="en-US" sz="2800" b="0" i="0" u="none" strike="noStrike" cap="none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; - </a:t>
            </a:r>
            <a:r>
              <a:rPr lang="en-US" sz="2800" b="1" i="0" u="none" strike="noStrike" cap="none" dirty="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Clustering</a:t>
            </a:r>
            <a:endParaRPr sz="2800" b="1" i="0" u="none" strike="noStrike" cap="none" dirty="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E20"/>
              </a:buClr>
              <a:buSzPts val="2800"/>
              <a:buFont typeface="Consolas"/>
              <a:buChar char="●"/>
            </a:pPr>
            <a:r>
              <a:rPr lang="en-US" sz="2800" b="0" i="0" u="none" strike="noStrike" cap="none" dirty="0">
                <a:solidFill>
                  <a:srgbClr val="1C1E20"/>
                </a:solidFill>
                <a:highlight>
                  <a:srgbClr val="F9BBA9"/>
                </a:highlight>
                <a:latin typeface="Consolas"/>
                <a:ea typeface="Consolas"/>
                <a:cs typeface="Consolas"/>
                <a:sym typeface="Consolas"/>
              </a:rPr>
              <a:t>Como </a:t>
            </a:r>
            <a:r>
              <a:rPr lang="en-US" sz="2800" b="0" i="0" u="none" strike="noStrike" cap="none" dirty="0" err="1">
                <a:solidFill>
                  <a:srgbClr val="1C1E20"/>
                </a:solidFill>
                <a:highlight>
                  <a:srgbClr val="F9BBA9"/>
                </a:highlight>
                <a:latin typeface="Consolas"/>
                <a:ea typeface="Consolas"/>
                <a:cs typeface="Consolas"/>
                <a:sym typeface="Consolas"/>
              </a:rPr>
              <a:t>esses</a:t>
            </a:r>
            <a:r>
              <a:rPr lang="en-US" sz="2800" b="0" i="0" u="none" strike="noStrike" cap="none" dirty="0">
                <a:solidFill>
                  <a:srgbClr val="1C1E20"/>
                </a:solidFill>
                <a:highlight>
                  <a:srgbClr val="F9BBA9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 dirty="0" err="1">
                <a:solidFill>
                  <a:srgbClr val="1C1E20"/>
                </a:solidFill>
                <a:highlight>
                  <a:srgbClr val="F9BBA9"/>
                </a:highlight>
                <a:latin typeface="Consolas"/>
                <a:ea typeface="Consolas"/>
                <a:cs typeface="Consolas"/>
                <a:sym typeface="Consolas"/>
              </a:rPr>
              <a:t>perfis</a:t>
            </a:r>
            <a:r>
              <a:rPr lang="en-US" sz="2800" b="0" i="0" u="none" strike="noStrike" cap="none" dirty="0">
                <a:solidFill>
                  <a:srgbClr val="1C1E20"/>
                </a:solidFill>
                <a:highlight>
                  <a:srgbClr val="F9BBA9"/>
                </a:highlight>
                <a:latin typeface="Consolas"/>
                <a:ea typeface="Consolas"/>
                <a:cs typeface="Consolas"/>
                <a:sym typeface="Consolas"/>
              </a:rPr>
              <a:t> se </a:t>
            </a:r>
            <a:r>
              <a:rPr lang="en-US" sz="2800" b="1" i="0" u="none" strike="noStrike" cap="none" dirty="0" err="1">
                <a:solidFill>
                  <a:srgbClr val="1C1E20"/>
                </a:solidFill>
                <a:highlight>
                  <a:srgbClr val="F9BBA9"/>
                </a:highlight>
                <a:latin typeface="Consolas"/>
                <a:ea typeface="Consolas"/>
                <a:cs typeface="Consolas"/>
                <a:sym typeface="Consolas"/>
              </a:rPr>
              <a:t>comportam</a:t>
            </a:r>
            <a:r>
              <a:rPr lang="en-US" sz="2800" b="0" i="0" u="none" strike="noStrike" cap="none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. - </a:t>
            </a:r>
            <a:r>
              <a:rPr lang="en-US" sz="2800" b="1" i="0" u="none" strike="noStrike" cap="none" dirty="0" err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Previsão</a:t>
            </a:r>
            <a:endParaRPr lang="en-US" sz="2800" b="1" i="0" u="none" strike="noStrike" cap="none" dirty="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E20"/>
              </a:buClr>
              <a:buSzPts val="2800"/>
              <a:buFont typeface="Consolas"/>
              <a:buChar char="●"/>
            </a:pPr>
            <a:endParaRPr lang="en-US" sz="2800" dirty="0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08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E20"/>
              </a:buClr>
              <a:buSzPts val="2800"/>
            </a:pPr>
            <a:r>
              <a:rPr lang="en-US" sz="2800" b="0" i="0" u="none" strike="noStrike" cap="none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Esses</a:t>
            </a:r>
            <a:r>
              <a:rPr lang="en-US" sz="2800" b="0" i="0" u="none" strike="noStrike" cap="none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itens</a:t>
            </a:r>
            <a:r>
              <a:rPr lang="en-US" sz="2800" b="0" i="0" u="none" strike="noStrike" cap="none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atendem</a:t>
            </a:r>
            <a:r>
              <a:rPr lang="en-US" sz="2800" b="0" i="0" u="none" strike="noStrike" cap="none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às</a:t>
            </a:r>
            <a:r>
              <a:rPr lang="en-US" sz="2800" b="0" i="0" u="none" strike="noStrike" cap="none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sugestões</a:t>
            </a:r>
            <a:r>
              <a:rPr lang="en-US" sz="2800" b="0" i="0" u="none" strike="noStrike" cap="none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800" b="1" i="0" u="none" strike="noStrike" cap="none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Clusterin</a:t>
            </a:r>
            <a:r>
              <a:rPr lang="en-US" sz="2800" b="1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en-US" sz="2800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e </a:t>
            </a:r>
            <a:r>
              <a:rPr lang="en-US" sz="2800" b="1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Previsão</a:t>
            </a:r>
            <a:r>
              <a:rPr lang="en-US" sz="2800" b="1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2800" b="1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Vendas</a:t>
            </a:r>
            <a:r>
              <a:rPr lang="en-US" sz="2800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800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dois</a:t>
            </a:r>
            <a:r>
              <a:rPr lang="en-US" sz="2800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dentre</a:t>
            </a:r>
            <a:r>
              <a:rPr lang="en-US" sz="2800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os</a:t>
            </a:r>
            <a:r>
              <a:rPr lang="en-US" sz="2800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possíveis</a:t>
            </a:r>
            <a:r>
              <a:rPr lang="en-US" sz="2800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objetivos</a:t>
            </a:r>
            <a:r>
              <a:rPr lang="en-US" sz="2800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do </a:t>
            </a:r>
            <a:r>
              <a:rPr lang="en-US" sz="2800" dirty="0" err="1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desafio</a:t>
            </a:r>
            <a:r>
              <a:rPr lang="en-US" sz="2800" dirty="0">
                <a:solidFill>
                  <a:srgbClr val="1C1E20"/>
                </a:solidFill>
                <a:latin typeface="Consolas"/>
                <a:ea typeface="Consolas"/>
                <a:cs typeface="Consolas"/>
                <a:sym typeface="Consolas"/>
              </a:rPr>
              <a:t> da Kaggle</a:t>
            </a:r>
            <a:endParaRPr sz="2800" b="0" i="0" u="none" strike="noStrike" cap="none" dirty="0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1C1E2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 r="57277"/>
          <a:stretch/>
        </p:blipFill>
        <p:spPr>
          <a:xfrm>
            <a:off x="11317097" y="6154397"/>
            <a:ext cx="526802" cy="40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/>
        </p:nvSpPr>
        <p:spPr>
          <a:xfrm>
            <a:off x="562765" y="818528"/>
            <a:ext cx="112857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buSzPts val="4800"/>
            </a:pPr>
            <a:r>
              <a:rPr lang="en-US" sz="3600" b="1" dirty="0">
                <a:solidFill>
                  <a:srgbClr val="1C1E20"/>
                </a:solidFill>
              </a:rPr>
              <a:t>📌 </a:t>
            </a:r>
            <a:r>
              <a:rPr lang="pt-BR" sz="4800" b="1" dirty="0">
                <a:solidFill>
                  <a:srgbClr val="1C1E20"/>
                </a:solidFill>
                <a:latin typeface="Consolas" panose="020B0609020204030204" pitchFamily="49" charset="0"/>
                <a:ea typeface="Work Sans"/>
                <a:cs typeface="Work Sans"/>
                <a:sym typeface="Work Sans"/>
              </a:rPr>
              <a:t>SOLUÇÃO</a:t>
            </a:r>
            <a:endParaRPr sz="4800" b="1" i="0" u="none" strike="noStrike" cap="none" dirty="0">
              <a:solidFill>
                <a:srgbClr val="1C1E20"/>
              </a:solidFill>
              <a:latin typeface="Consolas" panose="020B0609020204030204" pitchFamily="49" charset="0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1000" b="1" dirty="0">
              <a:solidFill>
                <a:srgbClr val="1C1E2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3600" i="0" u="none" strike="noStrike" cap="none" dirty="0" err="1">
                <a:solidFill>
                  <a:srgbClr val="002060"/>
                </a:solidFill>
                <a:latin typeface="Work Sans"/>
                <a:ea typeface="Work Sans"/>
                <a:cs typeface="Work Sans"/>
                <a:sym typeface="Work Sans"/>
              </a:rPr>
              <a:t>Clusterização</a:t>
            </a:r>
            <a:r>
              <a:rPr lang="en-US" sz="3600" i="0" u="none" strike="noStrike" cap="none" dirty="0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3600" i="0" u="none" strike="noStrike" cap="none" dirty="0" err="1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rPr>
              <a:t>utilizando</a:t>
            </a:r>
            <a:r>
              <a:rPr lang="en-US" sz="3600" i="0" u="none" strike="noStrike" cap="none" dirty="0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sz="3600" i="0" u="none" strike="noStrike" cap="none" dirty="0" err="1">
                <a:solidFill>
                  <a:srgbClr val="C00000"/>
                </a:solidFill>
                <a:latin typeface="Work Sans"/>
                <a:ea typeface="Work Sans"/>
                <a:cs typeface="Work Sans"/>
                <a:sym typeface="Work Sans"/>
              </a:rPr>
              <a:t>análise</a:t>
            </a:r>
            <a:r>
              <a:rPr lang="en-US" sz="3600" i="0" u="none" strike="noStrike" cap="none" dirty="0">
                <a:solidFill>
                  <a:srgbClr val="C00000"/>
                </a:solidFill>
                <a:latin typeface="Work Sans"/>
                <a:ea typeface="Work Sans"/>
                <a:cs typeface="Work Sans"/>
                <a:sym typeface="Work Sans"/>
              </a:rPr>
              <a:t> RFV</a:t>
            </a:r>
            <a:r>
              <a:rPr lang="en-US" sz="3600" i="0" u="none" strike="noStrike" cap="none" dirty="0">
                <a:solidFill>
                  <a:srgbClr val="1C1E20"/>
                </a:solidFill>
                <a:latin typeface="Work Sans"/>
                <a:ea typeface="Work Sans"/>
                <a:cs typeface="Work Sans"/>
                <a:sym typeface="Work Sans"/>
              </a:rPr>
              <a:t>:</a:t>
            </a:r>
            <a:endParaRPr sz="3600" i="0" u="none" strike="noStrike" cap="none" dirty="0">
              <a:solidFill>
                <a:srgbClr val="1C1E2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 r="57277"/>
          <a:stretch/>
        </p:blipFill>
        <p:spPr>
          <a:xfrm>
            <a:off x="11317097" y="6154397"/>
            <a:ext cx="526802" cy="404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" name="Straight Connector 20">
            <a:extLst>
              <a:ext uri="{FF2B5EF4-FFF2-40B4-BE49-F238E27FC236}">
                <a16:creationId xmlns:a16="http://schemas.microsoft.com/office/drawing/2014/main" id="{2FDD9200-955B-47F1-A7F9-34707DD9918B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833366" y="3732160"/>
            <a:ext cx="2421617" cy="752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21">
            <a:extLst>
              <a:ext uri="{FF2B5EF4-FFF2-40B4-BE49-F238E27FC236}">
                <a16:creationId xmlns:a16="http://schemas.microsoft.com/office/drawing/2014/main" id="{559F3610-80E5-4C8F-BDC2-A3AAFFB49598}"/>
              </a:ext>
            </a:extLst>
          </p:cNvPr>
          <p:cNvSpPr txBox="1"/>
          <p:nvPr/>
        </p:nvSpPr>
        <p:spPr>
          <a:xfrm>
            <a:off x="520950" y="4644446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+mj-lt"/>
                <a:ea typeface="Raleway" panose="020B0003030101060003" pitchFamily="2" charset="0"/>
              </a:rPr>
              <a:t>RECÊNCIA</a:t>
            </a:r>
            <a:endParaRPr lang="id-ID" sz="2400" b="1" dirty="0">
              <a:latin typeface="+mj-lt"/>
              <a:ea typeface="Raleway" panose="020B0003030101060003" pitchFamily="2" charset="0"/>
            </a:endParaRPr>
          </a:p>
        </p:txBody>
      </p:sp>
      <p:sp>
        <p:nvSpPr>
          <p:cNvPr id="51" name="Rectangle 22">
            <a:extLst>
              <a:ext uri="{FF2B5EF4-FFF2-40B4-BE49-F238E27FC236}">
                <a16:creationId xmlns:a16="http://schemas.microsoft.com/office/drawing/2014/main" id="{5CA1559F-8FFE-411B-A736-0212CFA69F9F}"/>
              </a:ext>
            </a:extLst>
          </p:cNvPr>
          <p:cNvSpPr/>
          <p:nvPr/>
        </p:nvSpPr>
        <p:spPr>
          <a:xfrm>
            <a:off x="488818" y="5012900"/>
            <a:ext cx="2648951" cy="912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800" dirty="0"/>
              <a:t>Quando foi realizada a </a:t>
            </a:r>
            <a:r>
              <a:rPr lang="pt-BR" sz="2000" b="1" dirty="0">
                <a:solidFill>
                  <a:srgbClr val="FFC000"/>
                </a:solidFill>
              </a:rPr>
              <a:t>última compra</a:t>
            </a:r>
            <a:r>
              <a:rPr lang="pt-BR" sz="1800" dirty="0"/>
              <a:t>?</a:t>
            </a:r>
            <a:endParaRPr lang="id-ID" sz="1800" dirty="0"/>
          </a:p>
        </p:txBody>
      </p:sp>
      <p:sp>
        <p:nvSpPr>
          <p:cNvPr id="52" name="TextBox 24">
            <a:extLst>
              <a:ext uri="{FF2B5EF4-FFF2-40B4-BE49-F238E27FC236}">
                <a16:creationId xmlns:a16="http://schemas.microsoft.com/office/drawing/2014/main" id="{AE3F7A2A-C3AC-44F9-8C28-89512C8D8A17}"/>
              </a:ext>
            </a:extLst>
          </p:cNvPr>
          <p:cNvSpPr txBox="1"/>
          <p:nvPr/>
        </p:nvSpPr>
        <p:spPr>
          <a:xfrm>
            <a:off x="4161573" y="4644446"/>
            <a:ext cx="222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+mj-lt"/>
                <a:ea typeface="Raleway" panose="020B0003030101060003" pitchFamily="2" charset="0"/>
              </a:rPr>
              <a:t>FREQUÊNCIA</a:t>
            </a:r>
            <a:endParaRPr lang="id-ID" sz="2400" b="1" dirty="0">
              <a:latin typeface="+mj-lt"/>
              <a:ea typeface="Raleway" panose="020B0003030101060003" pitchFamily="2" charset="0"/>
            </a:endParaRPr>
          </a:p>
        </p:txBody>
      </p:sp>
      <p:sp>
        <p:nvSpPr>
          <p:cNvPr id="53" name="Rectangle 25">
            <a:extLst>
              <a:ext uri="{FF2B5EF4-FFF2-40B4-BE49-F238E27FC236}">
                <a16:creationId xmlns:a16="http://schemas.microsoft.com/office/drawing/2014/main" id="{61C4176E-59AF-4421-B1E6-934A075D38DE}"/>
              </a:ext>
            </a:extLst>
          </p:cNvPr>
          <p:cNvSpPr/>
          <p:nvPr/>
        </p:nvSpPr>
        <p:spPr>
          <a:xfrm>
            <a:off x="4161573" y="5106111"/>
            <a:ext cx="3481603" cy="918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rgbClr val="FFC000"/>
                </a:solidFill>
              </a:rPr>
              <a:t>Quantas vezes </a:t>
            </a:r>
            <a:r>
              <a:rPr lang="pt-BR" sz="1800" dirty="0"/>
              <a:t>um cliente comprou em um dado período?</a:t>
            </a:r>
            <a:endParaRPr lang="id-ID" sz="1800" dirty="0"/>
          </a:p>
        </p:txBody>
      </p:sp>
      <p:cxnSp>
        <p:nvCxnSpPr>
          <p:cNvPr id="54" name="Straight Connector 26">
            <a:extLst>
              <a:ext uri="{FF2B5EF4-FFF2-40B4-BE49-F238E27FC236}">
                <a16:creationId xmlns:a16="http://schemas.microsoft.com/office/drawing/2014/main" id="{FE2AC9A9-09B5-407F-B334-B9E4312F8190}"/>
              </a:ext>
            </a:extLst>
          </p:cNvPr>
          <p:cNvCxnSpPr>
            <a:cxnSpLocks/>
          </p:cNvCxnSpPr>
          <p:nvPr/>
        </p:nvCxnSpPr>
        <p:spPr>
          <a:xfrm>
            <a:off x="5567399" y="3725618"/>
            <a:ext cx="258842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7">
            <a:extLst>
              <a:ext uri="{FF2B5EF4-FFF2-40B4-BE49-F238E27FC236}">
                <a16:creationId xmlns:a16="http://schemas.microsoft.com/office/drawing/2014/main" id="{B55451EF-31E9-4B32-B91E-72F9B9772C51}"/>
              </a:ext>
            </a:extLst>
          </p:cNvPr>
          <p:cNvSpPr txBox="1"/>
          <p:nvPr/>
        </p:nvSpPr>
        <p:spPr>
          <a:xfrm>
            <a:off x="8155826" y="464444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+mj-lt"/>
                <a:ea typeface="Raleway" panose="020B0003030101060003" pitchFamily="2" charset="0"/>
              </a:rPr>
              <a:t>VALOR</a:t>
            </a:r>
            <a:endParaRPr lang="id-ID" sz="2400" b="1" dirty="0">
              <a:latin typeface="+mj-lt"/>
              <a:ea typeface="Raleway" panose="020B0003030101060003" pitchFamily="2" charset="0"/>
            </a:endParaRPr>
          </a:p>
        </p:txBody>
      </p:sp>
      <p:sp>
        <p:nvSpPr>
          <p:cNvPr id="56" name="Rectangle 28">
            <a:extLst>
              <a:ext uri="{FF2B5EF4-FFF2-40B4-BE49-F238E27FC236}">
                <a16:creationId xmlns:a16="http://schemas.microsoft.com/office/drawing/2014/main" id="{0D9168F4-4209-4C7A-8D80-3D909459B40B}"/>
              </a:ext>
            </a:extLst>
          </p:cNvPr>
          <p:cNvSpPr/>
          <p:nvPr/>
        </p:nvSpPr>
        <p:spPr>
          <a:xfrm>
            <a:off x="8155826" y="5106111"/>
            <a:ext cx="3035658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800" dirty="0"/>
              <a:t>Montante </a:t>
            </a:r>
            <a:r>
              <a:rPr lang="pt-BR" sz="1800" b="1" dirty="0">
                <a:solidFill>
                  <a:srgbClr val="FFC000"/>
                </a:solidFill>
              </a:rPr>
              <a:t>investido</a:t>
            </a:r>
            <a:r>
              <a:rPr lang="pt-BR" sz="1800" dirty="0"/>
              <a:t> por um cliente em um dado período</a:t>
            </a:r>
            <a:endParaRPr lang="id-ID" sz="1800" dirty="0"/>
          </a:p>
        </p:txBody>
      </p:sp>
      <p:cxnSp>
        <p:nvCxnSpPr>
          <p:cNvPr id="57" name="Straight Connector 34">
            <a:extLst>
              <a:ext uri="{FF2B5EF4-FFF2-40B4-BE49-F238E27FC236}">
                <a16:creationId xmlns:a16="http://schemas.microsoft.com/office/drawing/2014/main" id="{A08765A5-15D1-4101-9E5B-AA4F7C3791DC}"/>
              </a:ext>
            </a:extLst>
          </p:cNvPr>
          <p:cNvCxnSpPr>
            <a:cxnSpLocks/>
          </p:cNvCxnSpPr>
          <p:nvPr/>
        </p:nvCxnSpPr>
        <p:spPr>
          <a:xfrm>
            <a:off x="9430102" y="3724952"/>
            <a:ext cx="2761898" cy="6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mond 39">
            <a:extLst>
              <a:ext uri="{FF2B5EF4-FFF2-40B4-BE49-F238E27FC236}">
                <a16:creationId xmlns:a16="http://schemas.microsoft.com/office/drawing/2014/main" id="{3C904A5B-8C63-42BF-8662-50D9ADD9C5BA}"/>
              </a:ext>
            </a:extLst>
          </p:cNvPr>
          <p:cNvSpPr/>
          <p:nvPr/>
        </p:nvSpPr>
        <p:spPr>
          <a:xfrm>
            <a:off x="520950" y="3075962"/>
            <a:ext cx="1312416" cy="1312396"/>
          </a:xfrm>
          <a:prstGeom prst="diamond">
            <a:avLst/>
          </a:pr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Diamond 40">
            <a:extLst>
              <a:ext uri="{FF2B5EF4-FFF2-40B4-BE49-F238E27FC236}">
                <a16:creationId xmlns:a16="http://schemas.microsoft.com/office/drawing/2014/main" id="{581BD753-D4AB-45C3-9738-145B87D4F967}"/>
              </a:ext>
            </a:extLst>
          </p:cNvPr>
          <p:cNvSpPr/>
          <p:nvPr/>
        </p:nvSpPr>
        <p:spPr>
          <a:xfrm>
            <a:off x="4254983" y="3083488"/>
            <a:ext cx="1312416" cy="1312396"/>
          </a:xfrm>
          <a:prstGeom prst="diamond">
            <a:avLst/>
          </a:pr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0" name="Diamond 41">
            <a:extLst>
              <a:ext uri="{FF2B5EF4-FFF2-40B4-BE49-F238E27FC236}">
                <a16:creationId xmlns:a16="http://schemas.microsoft.com/office/drawing/2014/main" id="{9F84E6A8-7365-4A3A-8300-F86995737D2C}"/>
              </a:ext>
            </a:extLst>
          </p:cNvPr>
          <p:cNvSpPr/>
          <p:nvPr/>
        </p:nvSpPr>
        <p:spPr>
          <a:xfrm>
            <a:off x="8155826" y="3083488"/>
            <a:ext cx="1312416" cy="1312396"/>
          </a:xfrm>
          <a:prstGeom prst="diamond">
            <a:avLst/>
          </a:pr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1" name="Group 17">
            <a:extLst>
              <a:ext uri="{FF2B5EF4-FFF2-40B4-BE49-F238E27FC236}">
                <a16:creationId xmlns:a16="http://schemas.microsoft.com/office/drawing/2014/main" id="{78E2DC3A-49B7-4E45-B779-62116282E1F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72619" y="3497465"/>
            <a:ext cx="524964" cy="524962"/>
            <a:chOff x="1752" y="2364"/>
            <a:chExt cx="733" cy="733"/>
          </a:xfrm>
          <a:solidFill>
            <a:schemeClr val="tx1"/>
          </a:solidFill>
        </p:grpSpPr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3193B532-4AFB-4D47-8468-E6DEC2CF76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8" y="2823"/>
              <a:ext cx="21" cy="22"/>
            </a:xfrm>
            <a:custGeom>
              <a:avLst/>
              <a:gdLst>
                <a:gd name="T0" fmla="*/ 41 w 48"/>
                <a:gd name="T1" fmla="*/ 7 h 48"/>
                <a:gd name="T2" fmla="*/ 24 w 48"/>
                <a:gd name="T3" fmla="*/ 0 h 48"/>
                <a:gd name="T4" fmla="*/ 7 w 48"/>
                <a:gd name="T5" fmla="*/ 7 h 48"/>
                <a:gd name="T6" fmla="*/ 0 w 48"/>
                <a:gd name="T7" fmla="*/ 24 h 48"/>
                <a:gd name="T8" fmla="*/ 7 w 48"/>
                <a:gd name="T9" fmla="*/ 41 h 48"/>
                <a:gd name="T10" fmla="*/ 24 w 48"/>
                <a:gd name="T11" fmla="*/ 48 h 48"/>
                <a:gd name="T12" fmla="*/ 41 w 48"/>
                <a:gd name="T13" fmla="*/ 41 h 48"/>
                <a:gd name="T14" fmla="*/ 48 w 48"/>
                <a:gd name="T15" fmla="*/ 24 h 48"/>
                <a:gd name="T16" fmla="*/ 41 w 48"/>
                <a:gd name="T17" fmla="*/ 7 h 48"/>
                <a:gd name="T18" fmla="*/ 41 w 48"/>
                <a:gd name="T19" fmla="*/ 7 h 48"/>
                <a:gd name="T20" fmla="*/ 41 w 48"/>
                <a:gd name="T21" fmla="*/ 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41" y="7"/>
                  </a:moveTo>
                  <a:cubicBezTo>
                    <a:pt x="36" y="3"/>
                    <a:pt x="30" y="0"/>
                    <a:pt x="24" y="0"/>
                  </a:cubicBezTo>
                  <a:cubicBezTo>
                    <a:pt x="17" y="0"/>
                    <a:pt x="11" y="3"/>
                    <a:pt x="7" y="7"/>
                  </a:cubicBezTo>
                  <a:cubicBezTo>
                    <a:pt x="2" y="11"/>
                    <a:pt x="0" y="18"/>
                    <a:pt x="0" y="24"/>
                  </a:cubicBezTo>
                  <a:cubicBezTo>
                    <a:pt x="0" y="30"/>
                    <a:pt x="2" y="37"/>
                    <a:pt x="7" y="41"/>
                  </a:cubicBezTo>
                  <a:cubicBezTo>
                    <a:pt x="11" y="45"/>
                    <a:pt x="17" y="48"/>
                    <a:pt x="24" y="48"/>
                  </a:cubicBezTo>
                  <a:cubicBezTo>
                    <a:pt x="30" y="48"/>
                    <a:pt x="36" y="45"/>
                    <a:pt x="41" y="41"/>
                  </a:cubicBezTo>
                  <a:cubicBezTo>
                    <a:pt x="45" y="37"/>
                    <a:pt x="48" y="30"/>
                    <a:pt x="48" y="24"/>
                  </a:cubicBezTo>
                  <a:cubicBezTo>
                    <a:pt x="48" y="18"/>
                    <a:pt x="45" y="11"/>
                    <a:pt x="41" y="7"/>
                  </a:cubicBezTo>
                  <a:close/>
                  <a:moveTo>
                    <a:pt x="41" y="7"/>
                  </a:moveTo>
                  <a:cubicBezTo>
                    <a:pt x="41" y="7"/>
                    <a:pt x="41" y="7"/>
                    <a:pt x="4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01582B87-D7C4-487C-8F93-F22E1229BB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8" y="2777"/>
              <a:ext cx="21" cy="22"/>
            </a:xfrm>
            <a:custGeom>
              <a:avLst/>
              <a:gdLst>
                <a:gd name="T0" fmla="*/ 41 w 48"/>
                <a:gd name="T1" fmla="*/ 7 h 48"/>
                <a:gd name="T2" fmla="*/ 24 w 48"/>
                <a:gd name="T3" fmla="*/ 0 h 48"/>
                <a:gd name="T4" fmla="*/ 7 w 48"/>
                <a:gd name="T5" fmla="*/ 7 h 48"/>
                <a:gd name="T6" fmla="*/ 0 w 48"/>
                <a:gd name="T7" fmla="*/ 24 h 48"/>
                <a:gd name="T8" fmla="*/ 7 w 48"/>
                <a:gd name="T9" fmla="*/ 41 h 48"/>
                <a:gd name="T10" fmla="*/ 24 w 48"/>
                <a:gd name="T11" fmla="*/ 48 h 48"/>
                <a:gd name="T12" fmla="*/ 41 w 48"/>
                <a:gd name="T13" fmla="*/ 41 h 48"/>
                <a:gd name="T14" fmla="*/ 48 w 48"/>
                <a:gd name="T15" fmla="*/ 24 h 48"/>
                <a:gd name="T16" fmla="*/ 41 w 48"/>
                <a:gd name="T17" fmla="*/ 7 h 48"/>
                <a:gd name="T18" fmla="*/ 41 w 48"/>
                <a:gd name="T19" fmla="*/ 7 h 48"/>
                <a:gd name="T20" fmla="*/ 41 w 48"/>
                <a:gd name="T21" fmla="*/ 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41" y="7"/>
                  </a:moveTo>
                  <a:cubicBezTo>
                    <a:pt x="36" y="2"/>
                    <a:pt x="30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4"/>
                  </a:cubicBezTo>
                  <a:cubicBezTo>
                    <a:pt x="0" y="30"/>
                    <a:pt x="2" y="36"/>
                    <a:pt x="7" y="41"/>
                  </a:cubicBezTo>
                  <a:cubicBezTo>
                    <a:pt x="11" y="45"/>
                    <a:pt x="17" y="48"/>
                    <a:pt x="24" y="48"/>
                  </a:cubicBezTo>
                  <a:cubicBezTo>
                    <a:pt x="30" y="48"/>
                    <a:pt x="36" y="45"/>
                    <a:pt x="41" y="41"/>
                  </a:cubicBezTo>
                  <a:cubicBezTo>
                    <a:pt x="45" y="36"/>
                    <a:pt x="48" y="30"/>
                    <a:pt x="48" y="24"/>
                  </a:cubicBezTo>
                  <a:cubicBezTo>
                    <a:pt x="48" y="17"/>
                    <a:pt x="45" y="11"/>
                    <a:pt x="41" y="7"/>
                  </a:cubicBezTo>
                  <a:close/>
                  <a:moveTo>
                    <a:pt x="41" y="7"/>
                  </a:moveTo>
                  <a:cubicBezTo>
                    <a:pt x="41" y="7"/>
                    <a:pt x="41" y="7"/>
                    <a:pt x="4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0A93105B-7836-4505-9C8E-7D53FDC689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8" y="2731"/>
              <a:ext cx="21" cy="22"/>
            </a:xfrm>
            <a:custGeom>
              <a:avLst/>
              <a:gdLst>
                <a:gd name="T0" fmla="*/ 41 w 48"/>
                <a:gd name="T1" fmla="*/ 7 h 48"/>
                <a:gd name="T2" fmla="*/ 24 w 48"/>
                <a:gd name="T3" fmla="*/ 0 h 48"/>
                <a:gd name="T4" fmla="*/ 7 w 48"/>
                <a:gd name="T5" fmla="*/ 7 h 48"/>
                <a:gd name="T6" fmla="*/ 0 w 48"/>
                <a:gd name="T7" fmla="*/ 24 h 48"/>
                <a:gd name="T8" fmla="*/ 7 w 48"/>
                <a:gd name="T9" fmla="*/ 41 h 48"/>
                <a:gd name="T10" fmla="*/ 24 w 48"/>
                <a:gd name="T11" fmla="*/ 48 h 48"/>
                <a:gd name="T12" fmla="*/ 41 w 48"/>
                <a:gd name="T13" fmla="*/ 41 h 48"/>
                <a:gd name="T14" fmla="*/ 48 w 48"/>
                <a:gd name="T15" fmla="*/ 24 h 48"/>
                <a:gd name="T16" fmla="*/ 41 w 48"/>
                <a:gd name="T17" fmla="*/ 7 h 48"/>
                <a:gd name="T18" fmla="*/ 41 w 48"/>
                <a:gd name="T19" fmla="*/ 7 h 48"/>
                <a:gd name="T20" fmla="*/ 41 w 48"/>
                <a:gd name="T21" fmla="*/ 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41" y="7"/>
                  </a:moveTo>
                  <a:cubicBezTo>
                    <a:pt x="36" y="3"/>
                    <a:pt x="30" y="0"/>
                    <a:pt x="24" y="0"/>
                  </a:cubicBezTo>
                  <a:cubicBezTo>
                    <a:pt x="17" y="0"/>
                    <a:pt x="11" y="3"/>
                    <a:pt x="7" y="7"/>
                  </a:cubicBezTo>
                  <a:cubicBezTo>
                    <a:pt x="2" y="12"/>
                    <a:pt x="0" y="18"/>
                    <a:pt x="0" y="24"/>
                  </a:cubicBezTo>
                  <a:cubicBezTo>
                    <a:pt x="0" y="31"/>
                    <a:pt x="2" y="37"/>
                    <a:pt x="7" y="41"/>
                  </a:cubicBezTo>
                  <a:cubicBezTo>
                    <a:pt x="11" y="46"/>
                    <a:pt x="17" y="48"/>
                    <a:pt x="24" y="48"/>
                  </a:cubicBezTo>
                  <a:cubicBezTo>
                    <a:pt x="30" y="48"/>
                    <a:pt x="36" y="46"/>
                    <a:pt x="41" y="41"/>
                  </a:cubicBezTo>
                  <a:cubicBezTo>
                    <a:pt x="45" y="37"/>
                    <a:pt x="48" y="31"/>
                    <a:pt x="48" y="24"/>
                  </a:cubicBezTo>
                  <a:cubicBezTo>
                    <a:pt x="48" y="18"/>
                    <a:pt x="45" y="12"/>
                    <a:pt x="41" y="7"/>
                  </a:cubicBezTo>
                  <a:close/>
                  <a:moveTo>
                    <a:pt x="41" y="7"/>
                  </a:moveTo>
                  <a:cubicBezTo>
                    <a:pt x="41" y="7"/>
                    <a:pt x="41" y="7"/>
                    <a:pt x="4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0DAEE574-CF5E-4FA4-BC0E-923B2A7B3A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8" y="2686"/>
              <a:ext cx="21" cy="21"/>
            </a:xfrm>
            <a:custGeom>
              <a:avLst/>
              <a:gdLst>
                <a:gd name="T0" fmla="*/ 41 w 48"/>
                <a:gd name="T1" fmla="*/ 7 h 48"/>
                <a:gd name="T2" fmla="*/ 24 w 48"/>
                <a:gd name="T3" fmla="*/ 0 h 48"/>
                <a:gd name="T4" fmla="*/ 7 w 48"/>
                <a:gd name="T5" fmla="*/ 7 h 48"/>
                <a:gd name="T6" fmla="*/ 0 w 48"/>
                <a:gd name="T7" fmla="*/ 24 h 48"/>
                <a:gd name="T8" fmla="*/ 7 w 48"/>
                <a:gd name="T9" fmla="*/ 41 h 48"/>
                <a:gd name="T10" fmla="*/ 24 w 48"/>
                <a:gd name="T11" fmla="*/ 48 h 48"/>
                <a:gd name="T12" fmla="*/ 41 w 48"/>
                <a:gd name="T13" fmla="*/ 41 h 48"/>
                <a:gd name="T14" fmla="*/ 48 w 48"/>
                <a:gd name="T15" fmla="*/ 24 h 48"/>
                <a:gd name="T16" fmla="*/ 41 w 48"/>
                <a:gd name="T17" fmla="*/ 7 h 48"/>
                <a:gd name="T18" fmla="*/ 41 w 48"/>
                <a:gd name="T19" fmla="*/ 7 h 48"/>
                <a:gd name="T20" fmla="*/ 41 w 48"/>
                <a:gd name="T21" fmla="*/ 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41" y="7"/>
                  </a:moveTo>
                  <a:cubicBezTo>
                    <a:pt x="36" y="2"/>
                    <a:pt x="30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4"/>
                  </a:cubicBezTo>
                  <a:cubicBezTo>
                    <a:pt x="0" y="30"/>
                    <a:pt x="2" y="36"/>
                    <a:pt x="7" y="41"/>
                  </a:cubicBezTo>
                  <a:cubicBezTo>
                    <a:pt x="11" y="45"/>
                    <a:pt x="17" y="48"/>
                    <a:pt x="24" y="48"/>
                  </a:cubicBezTo>
                  <a:cubicBezTo>
                    <a:pt x="30" y="48"/>
                    <a:pt x="36" y="45"/>
                    <a:pt x="41" y="41"/>
                  </a:cubicBezTo>
                  <a:cubicBezTo>
                    <a:pt x="45" y="36"/>
                    <a:pt x="48" y="30"/>
                    <a:pt x="48" y="24"/>
                  </a:cubicBezTo>
                  <a:cubicBezTo>
                    <a:pt x="48" y="17"/>
                    <a:pt x="45" y="11"/>
                    <a:pt x="41" y="7"/>
                  </a:cubicBezTo>
                  <a:close/>
                  <a:moveTo>
                    <a:pt x="41" y="7"/>
                  </a:moveTo>
                  <a:cubicBezTo>
                    <a:pt x="41" y="7"/>
                    <a:pt x="41" y="7"/>
                    <a:pt x="4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9D44A967-5FAF-44CA-9E72-8BF4DE0CCD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8" y="2639"/>
              <a:ext cx="21" cy="22"/>
            </a:xfrm>
            <a:custGeom>
              <a:avLst/>
              <a:gdLst>
                <a:gd name="T0" fmla="*/ 41 w 48"/>
                <a:gd name="T1" fmla="*/ 7 h 48"/>
                <a:gd name="T2" fmla="*/ 24 w 48"/>
                <a:gd name="T3" fmla="*/ 0 h 48"/>
                <a:gd name="T4" fmla="*/ 7 w 48"/>
                <a:gd name="T5" fmla="*/ 7 h 48"/>
                <a:gd name="T6" fmla="*/ 0 w 48"/>
                <a:gd name="T7" fmla="*/ 24 h 48"/>
                <a:gd name="T8" fmla="*/ 7 w 48"/>
                <a:gd name="T9" fmla="*/ 41 h 48"/>
                <a:gd name="T10" fmla="*/ 24 w 48"/>
                <a:gd name="T11" fmla="*/ 48 h 48"/>
                <a:gd name="T12" fmla="*/ 41 w 48"/>
                <a:gd name="T13" fmla="*/ 41 h 48"/>
                <a:gd name="T14" fmla="*/ 48 w 48"/>
                <a:gd name="T15" fmla="*/ 24 h 48"/>
                <a:gd name="T16" fmla="*/ 41 w 48"/>
                <a:gd name="T17" fmla="*/ 7 h 48"/>
                <a:gd name="T18" fmla="*/ 41 w 48"/>
                <a:gd name="T19" fmla="*/ 7 h 48"/>
                <a:gd name="T20" fmla="*/ 41 w 48"/>
                <a:gd name="T21" fmla="*/ 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41" y="7"/>
                  </a:moveTo>
                  <a:cubicBezTo>
                    <a:pt x="36" y="3"/>
                    <a:pt x="30" y="0"/>
                    <a:pt x="24" y="0"/>
                  </a:cubicBezTo>
                  <a:cubicBezTo>
                    <a:pt x="17" y="0"/>
                    <a:pt x="11" y="3"/>
                    <a:pt x="7" y="7"/>
                  </a:cubicBezTo>
                  <a:cubicBezTo>
                    <a:pt x="2" y="12"/>
                    <a:pt x="0" y="18"/>
                    <a:pt x="0" y="24"/>
                  </a:cubicBezTo>
                  <a:cubicBezTo>
                    <a:pt x="0" y="31"/>
                    <a:pt x="2" y="37"/>
                    <a:pt x="7" y="41"/>
                  </a:cubicBezTo>
                  <a:cubicBezTo>
                    <a:pt x="11" y="46"/>
                    <a:pt x="17" y="48"/>
                    <a:pt x="24" y="48"/>
                  </a:cubicBezTo>
                  <a:cubicBezTo>
                    <a:pt x="30" y="48"/>
                    <a:pt x="36" y="46"/>
                    <a:pt x="41" y="41"/>
                  </a:cubicBezTo>
                  <a:cubicBezTo>
                    <a:pt x="45" y="37"/>
                    <a:pt x="48" y="31"/>
                    <a:pt x="48" y="24"/>
                  </a:cubicBezTo>
                  <a:cubicBezTo>
                    <a:pt x="48" y="18"/>
                    <a:pt x="45" y="12"/>
                    <a:pt x="41" y="7"/>
                  </a:cubicBezTo>
                  <a:close/>
                  <a:moveTo>
                    <a:pt x="41" y="7"/>
                  </a:moveTo>
                  <a:cubicBezTo>
                    <a:pt x="41" y="7"/>
                    <a:pt x="41" y="7"/>
                    <a:pt x="4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774F531E-7922-46A3-977E-725F88440C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8" y="3007"/>
              <a:ext cx="21" cy="22"/>
            </a:xfrm>
            <a:custGeom>
              <a:avLst/>
              <a:gdLst>
                <a:gd name="T0" fmla="*/ 24 w 48"/>
                <a:gd name="T1" fmla="*/ 0 h 48"/>
                <a:gd name="T2" fmla="*/ 7 w 48"/>
                <a:gd name="T3" fmla="*/ 7 h 48"/>
                <a:gd name="T4" fmla="*/ 0 w 48"/>
                <a:gd name="T5" fmla="*/ 24 h 48"/>
                <a:gd name="T6" fmla="*/ 7 w 48"/>
                <a:gd name="T7" fmla="*/ 41 h 48"/>
                <a:gd name="T8" fmla="*/ 24 w 48"/>
                <a:gd name="T9" fmla="*/ 48 h 48"/>
                <a:gd name="T10" fmla="*/ 41 w 48"/>
                <a:gd name="T11" fmla="*/ 41 h 48"/>
                <a:gd name="T12" fmla="*/ 48 w 48"/>
                <a:gd name="T13" fmla="*/ 24 h 48"/>
                <a:gd name="T14" fmla="*/ 41 w 48"/>
                <a:gd name="T15" fmla="*/ 7 h 48"/>
                <a:gd name="T16" fmla="*/ 24 w 48"/>
                <a:gd name="T17" fmla="*/ 0 h 48"/>
                <a:gd name="T18" fmla="*/ 24 w 48"/>
                <a:gd name="T19" fmla="*/ 0 h 48"/>
                <a:gd name="T20" fmla="*/ 24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4"/>
                  </a:cubicBezTo>
                  <a:cubicBezTo>
                    <a:pt x="0" y="30"/>
                    <a:pt x="2" y="36"/>
                    <a:pt x="7" y="41"/>
                  </a:cubicBezTo>
                  <a:cubicBezTo>
                    <a:pt x="11" y="45"/>
                    <a:pt x="17" y="48"/>
                    <a:pt x="24" y="48"/>
                  </a:cubicBezTo>
                  <a:cubicBezTo>
                    <a:pt x="30" y="48"/>
                    <a:pt x="36" y="45"/>
                    <a:pt x="41" y="41"/>
                  </a:cubicBezTo>
                  <a:cubicBezTo>
                    <a:pt x="45" y="36"/>
                    <a:pt x="48" y="30"/>
                    <a:pt x="48" y="24"/>
                  </a:cubicBezTo>
                  <a:cubicBezTo>
                    <a:pt x="48" y="17"/>
                    <a:pt x="45" y="11"/>
                    <a:pt x="41" y="7"/>
                  </a:cubicBezTo>
                  <a:cubicBezTo>
                    <a:pt x="36" y="2"/>
                    <a:pt x="30" y="0"/>
                    <a:pt x="24" y="0"/>
                  </a:cubicBezTo>
                  <a:close/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1833A87D-92CD-475C-8705-BC0CDD7052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8" y="2961"/>
              <a:ext cx="21" cy="21"/>
            </a:xfrm>
            <a:custGeom>
              <a:avLst/>
              <a:gdLst>
                <a:gd name="T0" fmla="*/ 41 w 48"/>
                <a:gd name="T1" fmla="*/ 7 h 48"/>
                <a:gd name="T2" fmla="*/ 24 w 48"/>
                <a:gd name="T3" fmla="*/ 0 h 48"/>
                <a:gd name="T4" fmla="*/ 7 w 48"/>
                <a:gd name="T5" fmla="*/ 7 h 48"/>
                <a:gd name="T6" fmla="*/ 0 w 48"/>
                <a:gd name="T7" fmla="*/ 24 h 48"/>
                <a:gd name="T8" fmla="*/ 7 w 48"/>
                <a:gd name="T9" fmla="*/ 41 h 48"/>
                <a:gd name="T10" fmla="*/ 24 w 48"/>
                <a:gd name="T11" fmla="*/ 48 h 48"/>
                <a:gd name="T12" fmla="*/ 41 w 48"/>
                <a:gd name="T13" fmla="*/ 41 h 48"/>
                <a:gd name="T14" fmla="*/ 48 w 48"/>
                <a:gd name="T15" fmla="*/ 24 h 48"/>
                <a:gd name="T16" fmla="*/ 41 w 48"/>
                <a:gd name="T17" fmla="*/ 7 h 48"/>
                <a:gd name="T18" fmla="*/ 41 w 48"/>
                <a:gd name="T19" fmla="*/ 7 h 48"/>
                <a:gd name="T20" fmla="*/ 41 w 48"/>
                <a:gd name="T21" fmla="*/ 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41" y="7"/>
                  </a:moveTo>
                  <a:cubicBezTo>
                    <a:pt x="36" y="3"/>
                    <a:pt x="30" y="0"/>
                    <a:pt x="24" y="0"/>
                  </a:cubicBezTo>
                  <a:cubicBezTo>
                    <a:pt x="17" y="0"/>
                    <a:pt x="11" y="3"/>
                    <a:pt x="7" y="7"/>
                  </a:cubicBezTo>
                  <a:cubicBezTo>
                    <a:pt x="2" y="12"/>
                    <a:pt x="0" y="18"/>
                    <a:pt x="0" y="24"/>
                  </a:cubicBezTo>
                  <a:cubicBezTo>
                    <a:pt x="0" y="30"/>
                    <a:pt x="2" y="37"/>
                    <a:pt x="7" y="41"/>
                  </a:cubicBezTo>
                  <a:cubicBezTo>
                    <a:pt x="11" y="46"/>
                    <a:pt x="17" y="48"/>
                    <a:pt x="24" y="48"/>
                  </a:cubicBezTo>
                  <a:cubicBezTo>
                    <a:pt x="30" y="48"/>
                    <a:pt x="36" y="46"/>
                    <a:pt x="41" y="41"/>
                  </a:cubicBezTo>
                  <a:cubicBezTo>
                    <a:pt x="45" y="37"/>
                    <a:pt x="48" y="30"/>
                    <a:pt x="48" y="24"/>
                  </a:cubicBezTo>
                  <a:cubicBezTo>
                    <a:pt x="48" y="18"/>
                    <a:pt x="45" y="12"/>
                    <a:pt x="41" y="7"/>
                  </a:cubicBezTo>
                  <a:close/>
                  <a:moveTo>
                    <a:pt x="41" y="7"/>
                  </a:moveTo>
                  <a:cubicBezTo>
                    <a:pt x="41" y="7"/>
                    <a:pt x="41" y="7"/>
                    <a:pt x="4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D3FCE277-B043-4B14-B1A2-8E0D5497EC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8" y="2915"/>
              <a:ext cx="21" cy="22"/>
            </a:xfrm>
            <a:custGeom>
              <a:avLst/>
              <a:gdLst>
                <a:gd name="T0" fmla="*/ 41 w 48"/>
                <a:gd name="T1" fmla="*/ 7 h 48"/>
                <a:gd name="T2" fmla="*/ 24 w 48"/>
                <a:gd name="T3" fmla="*/ 0 h 48"/>
                <a:gd name="T4" fmla="*/ 7 w 48"/>
                <a:gd name="T5" fmla="*/ 7 h 48"/>
                <a:gd name="T6" fmla="*/ 0 w 48"/>
                <a:gd name="T7" fmla="*/ 24 h 48"/>
                <a:gd name="T8" fmla="*/ 7 w 48"/>
                <a:gd name="T9" fmla="*/ 41 h 48"/>
                <a:gd name="T10" fmla="*/ 24 w 48"/>
                <a:gd name="T11" fmla="*/ 48 h 48"/>
                <a:gd name="T12" fmla="*/ 41 w 48"/>
                <a:gd name="T13" fmla="*/ 41 h 48"/>
                <a:gd name="T14" fmla="*/ 48 w 48"/>
                <a:gd name="T15" fmla="*/ 24 h 48"/>
                <a:gd name="T16" fmla="*/ 41 w 48"/>
                <a:gd name="T17" fmla="*/ 7 h 48"/>
                <a:gd name="T18" fmla="*/ 41 w 48"/>
                <a:gd name="T19" fmla="*/ 7 h 48"/>
                <a:gd name="T20" fmla="*/ 41 w 48"/>
                <a:gd name="T21" fmla="*/ 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41" y="7"/>
                  </a:moveTo>
                  <a:cubicBezTo>
                    <a:pt x="36" y="2"/>
                    <a:pt x="30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4"/>
                  </a:cubicBezTo>
                  <a:cubicBezTo>
                    <a:pt x="0" y="30"/>
                    <a:pt x="2" y="36"/>
                    <a:pt x="7" y="41"/>
                  </a:cubicBezTo>
                  <a:cubicBezTo>
                    <a:pt x="11" y="45"/>
                    <a:pt x="17" y="48"/>
                    <a:pt x="24" y="48"/>
                  </a:cubicBezTo>
                  <a:cubicBezTo>
                    <a:pt x="30" y="48"/>
                    <a:pt x="36" y="45"/>
                    <a:pt x="41" y="41"/>
                  </a:cubicBezTo>
                  <a:cubicBezTo>
                    <a:pt x="45" y="36"/>
                    <a:pt x="48" y="30"/>
                    <a:pt x="48" y="24"/>
                  </a:cubicBezTo>
                  <a:cubicBezTo>
                    <a:pt x="48" y="17"/>
                    <a:pt x="45" y="11"/>
                    <a:pt x="41" y="7"/>
                  </a:cubicBezTo>
                  <a:close/>
                  <a:moveTo>
                    <a:pt x="41" y="7"/>
                  </a:moveTo>
                  <a:cubicBezTo>
                    <a:pt x="41" y="7"/>
                    <a:pt x="41" y="7"/>
                    <a:pt x="4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BC5BBA53-C982-4CD5-BE7A-F056546D46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8" y="2869"/>
              <a:ext cx="21" cy="21"/>
            </a:xfrm>
            <a:custGeom>
              <a:avLst/>
              <a:gdLst>
                <a:gd name="T0" fmla="*/ 41 w 48"/>
                <a:gd name="T1" fmla="*/ 7 h 48"/>
                <a:gd name="T2" fmla="*/ 24 w 48"/>
                <a:gd name="T3" fmla="*/ 0 h 48"/>
                <a:gd name="T4" fmla="*/ 7 w 48"/>
                <a:gd name="T5" fmla="*/ 7 h 48"/>
                <a:gd name="T6" fmla="*/ 0 w 48"/>
                <a:gd name="T7" fmla="*/ 24 h 48"/>
                <a:gd name="T8" fmla="*/ 7 w 48"/>
                <a:gd name="T9" fmla="*/ 41 h 48"/>
                <a:gd name="T10" fmla="*/ 24 w 48"/>
                <a:gd name="T11" fmla="*/ 48 h 48"/>
                <a:gd name="T12" fmla="*/ 41 w 48"/>
                <a:gd name="T13" fmla="*/ 41 h 48"/>
                <a:gd name="T14" fmla="*/ 48 w 48"/>
                <a:gd name="T15" fmla="*/ 24 h 48"/>
                <a:gd name="T16" fmla="*/ 41 w 48"/>
                <a:gd name="T17" fmla="*/ 7 h 48"/>
                <a:gd name="T18" fmla="*/ 41 w 48"/>
                <a:gd name="T19" fmla="*/ 7 h 48"/>
                <a:gd name="T20" fmla="*/ 41 w 48"/>
                <a:gd name="T21" fmla="*/ 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41" y="7"/>
                  </a:moveTo>
                  <a:cubicBezTo>
                    <a:pt x="36" y="3"/>
                    <a:pt x="30" y="0"/>
                    <a:pt x="24" y="0"/>
                  </a:cubicBezTo>
                  <a:cubicBezTo>
                    <a:pt x="17" y="0"/>
                    <a:pt x="11" y="3"/>
                    <a:pt x="7" y="7"/>
                  </a:cubicBezTo>
                  <a:cubicBezTo>
                    <a:pt x="2" y="12"/>
                    <a:pt x="0" y="18"/>
                    <a:pt x="0" y="24"/>
                  </a:cubicBezTo>
                  <a:cubicBezTo>
                    <a:pt x="0" y="31"/>
                    <a:pt x="2" y="37"/>
                    <a:pt x="7" y="41"/>
                  </a:cubicBezTo>
                  <a:cubicBezTo>
                    <a:pt x="11" y="46"/>
                    <a:pt x="17" y="48"/>
                    <a:pt x="24" y="48"/>
                  </a:cubicBezTo>
                  <a:cubicBezTo>
                    <a:pt x="30" y="48"/>
                    <a:pt x="36" y="46"/>
                    <a:pt x="41" y="41"/>
                  </a:cubicBezTo>
                  <a:cubicBezTo>
                    <a:pt x="45" y="37"/>
                    <a:pt x="48" y="31"/>
                    <a:pt x="48" y="24"/>
                  </a:cubicBezTo>
                  <a:cubicBezTo>
                    <a:pt x="48" y="18"/>
                    <a:pt x="45" y="12"/>
                    <a:pt x="41" y="7"/>
                  </a:cubicBezTo>
                  <a:close/>
                  <a:moveTo>
                    <a:pt x="41" y="7"/>
                  </a:moveTo>
                  <a:cubicBezTo>
                    <a:pt x="41" y="7"/>
                    <a:pt x="41" y="7"/>
                    <a:pt x="4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F078E8E1-35D0-44F7-B759-091070158E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5" y="2823"/>
              <a:ext cx="22" cy="22"/>
            </a:xfrm>
            <a:custGeom>
              <a:avLst/>
              <a:gdLst>
                <a:gd name="T0" fmla="*/ 41 w 48"/>
                <a:gd name="T1" fmla="*/ 7 h 48"/>
                <a:gd name="T2" fmla="*/ 24 w 48"/>
                <a:gd name="T3" fmla="*/ 0 h 48"/>
                <a:gd name="T4" fmla="*/ 7 w 48"/>
                <a:gd name="T5" fmla="*/ 7 h 48"/>
                <a:gd name="T6" fmla="*/ 0 w 48"/>
                <a:gd name="T7" fmla="*/ 24 h 48"/>
                <a:gd name="T8" fmla="*/ 7 w 48"/>
                <a:gd name="T9" fmla="*/ 41 h 48"/>
                <a:gd name="T10" fmla="*/ 24 w 48"/>
                <a:gd name="T11" fmla="*/ 48 h 48"/>
                <a:gd name="T12" fmla="*/ 41 w 48"/>
                <a:gd name="T13" fmla="*/ 41 h 48"/>
                <a:gd name="T14" fmla="*/ 48 w 48"/>
                <a:gd name="T15" fmla="*/ 24 h 48"/>
                <a:gd name="T16" fmla="*/ 41 w 48"/>
                <a:gd name="T17" fmla="*/ 7 h 48"/>
                <a:gd name="T18" fmla="*/ 41 w 48"/>
                <a:gd name="T19" fmla="*/ 7 h 48"/>
                <a:gd name="T20" fmla="*/ 41 w 48"/>
                <a:gd name="T21" fmla="*/ 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41" y="7"/>
                  </a:moveTo>
                  <a:cubicBezTo>
                    <a:pt x="37" y="3"/>
                    <a:pt x="30" y="0"/>
                    <a:pt x="24" y="0"/>
                  </a:cubicBezTo>
                  <a:cubicBezTo>
                    <a:pt x="18" y="0"/>
                    <a:pt x="11" y="3"/>
                    <a:pt x="7" y="7"/>
                  </a:cubicBezTo>
                  <a:cubicBezTo>
                    <a:pt x="3" y="11"/>
                    <a:pt x="0" y="18"/>
                    <a:pt x="0" y="24"/>
                  </a:cubicBezTo>
                  <a:cubicBezTo>
                    <a:pt x="0" y="30"/>
                    <a:pt x="3" y="37"/>
                    <a:pt x="7" y="41"/>
                  </a:cubicBezTo>
                  <a:cubicBezTo>
                    <a:pt x="11" y="45"/>
                    <a:pt x="18" y="48"/>
                    <a:pt x="24" y="48"/>
                  </a:cubicBezTo>
                  <a:cubicBezTo>
                    <a:pt x="30" y="48"/>
                    <a:pt x="37" y="45"/>
                    <a:pt x="41" y="41"/>
                  </a:cubicBezTo>
                  <a:cubicBezTo>
                    <a:pt x="45" y="37"/>
                    <a:pt x="48" y="30"/>
                    <a:pt x="48" y="24"/>
                  </a:cubicBezTo>
                  <a:cubicBezTo>
                    <a:pt x="48" y="18"/>
                    <a:pt x="45" y="11"/>
                    <a:pt x="41" y="7"/>
                  </a:cubicBezTo>
                  <a:close/>
                  <a:moveTo>
                    <a:pt x="41" y="7"/>
                  </a:moveTo>
                  <a:cubicBezTo>
                    <a:pt x="41" y="7"/>
                    <a:pt x="41" y="7"/>
                    <a:pt x="4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FBD851EC-6199-4694-B683-5154956AC6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5" y="2777"/>
              <a:ext cx="22" cy="22"/>
            </a:xfrm>
            <a:custGeom>
              <a:avLst/>
              <a:gdLst>
                <a:gd name="T0" fmla="*/ 41 w 48"/>
                <a:gd name="T1" fmla="*/ 7 h 48"/>
                <a:gd name="T2" fmla="*/ 24 w 48"/>
                <a:gd name="T3" fmla="*/ 0 h 48"/>
                <a:gd name="T4" fmla="*/ 7 w 48"/>
                <a:gd name="T5" fmla="*/ 7 h 48"/>
                <a:gd name="T6" fmla="*/ 0 w 48"/>
                <a:gd name="T7" fmla="*/ 24 h 48"/>
                <a:gd name="T8" fmla="*/ 7 w 48"/>
                <a:gd name="T9" fmla="*/ 41 h 48"/>
                <a:gd name="T10" fmla="*/ 24 w 48"/>
                <a:gd name="T11" fmla="*/ 48 h 48"/>
                <a:gd name="T12" fmla="*/ 41 w 48"/>
                <a:gd name="T13" fmla="*/ 41 h 48"/>
                <a:gd name="T14" fmla="*/ 48 w 48"/>
                <a:gd name="T15" fmla="*/ 24 h 48"/>
                <a:gd name="T16" fmla="*/ 41 w 48"/>
                <a:gd name="T17" fmla="*/ 7 h 48"/>
                <a:gd name="T18" fmla="*/ 41 w 48"/>
                <a:gd name="T19" fmla="*/ 7 h 48"/>
                <a:gd name="T20" fmla="*/ 41 w 48"/>
                <a:gd name="T21" fmla="*/ 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41" y="7"/>
                  </a:moveTo>
                  <a:cubicBezTo>
                    <a:pt x="37" y="2"/>
                    <a:pt x="30" y="0"/>
                    <a:pt x="24" y="0"/>
                  </a:cubicBezTo>
                  <a:cubicBezTo>
                    <a:pt x="18" y="0"/>
                    <a:pt x="11" y="2"/>
                    <a:pt x="7" y="7"/>
                  </a:cubicBezTo>
                  <a:cubicBezTo>
                    <a:pt x="3" y="11"/>
                    <a:pt x="0" y="17"/>
                    <a:pt x="0" y="24"/>
                  </a:cubicBezTo>
                  <a:cubicBezTo>
                    <a:pt x="0" y="30"/>
                    <a:pt x="3" y="36"/>
                    <a:pt x="7" y="41"/>
                  </a:cubicBezTo>
                  <a:cubicBezTo>
                    <a:pt x="11" y="45"/>
                    <a:pt x="18" y="48"/>
                    <a:pt x="24" y="48"/>
                  </a:cubicBezTo>
                  <a:cubicBezTo>
                    <a:pt x="30" y="48"/>
                    <a:pt x="37" y="45"/>
                    <a:pt x="41" y="41"/>
                  </a:cubicBezTo>
                  <a:cubicBezTo>
                    <a:pt x="45" y="36"/>
                    <a:pt x="48" y="30"/>
                    <a:pt x="48" y="24"/>
                  </a:cubicBezTo>
                  <a:cubicBezTo>
                    <a:pt x="48" y="17"/>
                    <a:pt x="45" y="11"/>
                    <a:pt x="41" y="7"/>
                  </a:cubicBezTo>
                  <a:close/>
                  <a:moveTo>
                    <a:pt x="41" y="7"/>
                  </a:moveTo>
                  <a:cubicBezTo>
                    <a:pt x="41" y="7"/>
                    <a:pt x="41" y="7"/>
                    <a:pt x="4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7AEFA77A-67A7-431C-A005-3BD07E40FB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5" y="2731"/>
              <a:ext cx="22" cy="22"/>
            </a:xfrm>
            <a:custGeom>
              <a:avLst/>
              <a:gdLst>
                <a:gd name="T0" fmla="*/ 41 w 48"/>
                <a:gd name="T1" fmla="*/ 7 h 48"/>
                <a:gd name="T2" fmla="*/ 24 w 48"/>
                <a:gd name="T3" fmla="*/ 0 h 48"/>
                <a:gd name="T4" fmla="*/ 7 w 48"/>
                <a:gd name="T5" fmla="*/ 7 h 48"/>
                <a:gd name="T6" fmla="*/ 0 w 48"/>
                <a:gd name="T7" fmla="*/ 24 h 48"/>
                <a:gd name="T8" fmla="*/ 7 w 48"/>
                <a:gd name="T9" fmla="*/ 41 h 48"/>
                <a:gd name="T10" fmla="*/ 24 w 48"/>
                <a:gd name="T11" fmla="*/ 48 h 48"/>
                <a:gd name="T12" fmla="*/ 41 w 48"/>
                <a:gd name="T13" fmla="*/ 41 h 48"/>
                <a:gd name="T14" fmla="*/ 48 w 48"/>
                <a:gd name="T15" fmla="*/ 24 h 48"/>
                <a:gd name="T16" fmla="*/ 41 w 48"/>
                <a:gd name="T17" fmla="*/ 7 h 48"/>
                <a:gd name="T18" fmla="*/ 41 w 48"/>
                <a:gd name="T19" fmla="*/ 7 h 48"/>
                <a:gd name="T20" fmla="*/ 41 w 48"/>
                <a:gd name="T21" fmla="*/ 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41" y="7"/>
                  </a:moveTo>
                  <a:cubicBezTo>
                    <a:pt x="37" y="3"/>
                    <a:pt x="30" y="0"/>
                    <a:pt x="24" y="0"/>
                  </a:cubicBezTo>
                  <a:cubicBezTo>
                    <a:pt x="18" y="0"/>
                    <a:pt x="11" y="3"/>
                    <a:pt x="7" y="7"/>
                  </a:cubicBezTo>
                  <a:cubicBezTo>
                    <a:pt x="3" y="12"/>
                    <a:pt x="0" y="18"/>
                    <a:pt x="0" y="24"/>
                  </a:cubicBezTo>
                  <a:cubicBezTo>
                    <a:pt x="0" y="30"/>
                    <a:pt x="3" y="37"/>
                    <a:pt x="7" y="41"/>
                  </a:cubicBezTo>
                  <a:cubicBezTo>
                    <a:pt x="11" y="46"/>
                    <a:pt x="18" y="48"/>
                    <a:pt x="24" y="48"/>
                  </a:cubicBezTo>
                  <a:cubicBezTo>
                    <a:pt x="30" y="48"/>
                    <a:pt x="37" y="46"/>
                    <a:pt x="41" y="41"/>
                  </a:cubicBezTo>
                  <a:cubicBezTo>
                    <a:pt x="45" y="37"/>
                    <a:pt x="48" y="30"/>
                    <a:pt x="48" y="24"/>
                  </a:cubicBezTo>
                  <a:cubicBezTo>
                    <a:pt x="48" y="18"/>
                    <a:pt x="45" y="12"/>
                    <a:pt x="41" y="7"/>
                  </a:cubicBezTo>
                  <a:close/>
                  <a:moveTo>
                    <a:pt x="41" y="7"/>
                  </a:moveTo>
                  <a:cubicBezTo>
                    <a:pt x="41" y="7"/>
                    <a:pt x="41" y="7"/>
                    <a:pt x="4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B1EFB6F4-1057-4808-B443-E4CC521C33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5" y="2686"/>
              <a:ext cx="22" cy="21"/>
            </a:xfrm>
            <a:custGeom>
              <a:avLst/>
              <a:gdLst>
                <a:gd name="T0" fmla="*/ 41 w 48"/>
                <a:gd name="T1" fmla="*/ 7 h 48"/>
                <a:gd name="T2" fmla="*/ 24 w 48"/>
                <a:gd name="T3" fmla="*/ 0 h 48"/>
                <a:gd name="T4" fmla="*/ 7 w 48"/>
                <a:gd name="T5" fmla="*/ 7 h 48"/>
                <a:gd name="T6" fmla="*/ 0 w 48"/>
                <a:gd name="T7" fmla="*/ 24 h 48"/>
                <a:gd name="T8" fmla="*/ 7 w 48"/>
                <a:gd name="T9" fmla="*/ 41 h 48"/>
                <a:gd name="T10" fmla="*/ 24 w 48"/>
                <a:gd name="T11" fmla="*/ 48 h 48"/>
                <a:gd name="T12" fmla="*/ 41 w 48"/>
                <a:gd name="T13" fmla="*/ 41 h 48"/>
                <a:gd name="T14" fmla="*/ 48 w 48"/>
                <a:gd name="T15" fmla="*/ 24 h 48"/>
                <a:gd name="T16" fmla="*/ 41 w 48"/>
                <a:gd name="T17" fmla="*/ 7 h 48"/>
                <a:gd name="T18" fmla="*/ 41 w 48"/>
                <a:gd name="T19" fmla="*/ 7 h 48"/>
                <a:gd name="T20" fmla="*/ 41 w 48"/>
                <a:gd name="T21" fmla="*/ 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41" y="7"/>
                  </a:moveTo>
                  <a:cubicBezTo>
                    <a:pt x="37" y="2"/>
                    <a:pt x="30" y="0"/>
                    <a:pt x="24" y="0"/>
                  </a:cubicBezTo>
                  <a:cubicBezTo>
                    <a:pt x="18" y="0"/>
                    <a:pt x="11" y="2"/>
                    <a:pt x="7" y="7"/>
                  </a:cubicBezTo>
                  <a:cubicBezTo>
                    <a:pt x="3" y="11"/>
                    <a:pt x="0" y="17"/>
                    <a:pt x="0" y="24"/>
                  </a:cubicBezTo>
                  <a:cubicBezTo>
                    <a:pt x="0" y="30"/>
                    <a:pt x="3" y="36"/>
                    <a:pt x="7" y="41"/>
                  </a:cubicBezTo>
                  <a:cubicBezTo>
                    <a:pt x="11" y="45"/>
                    <a:pt x="18" y="48"/>
                    <a:pt x="24" y="48"/>
                  </a:cubicBezTo>
                  <a:cubicBezTo>
                    <a:pt x="30" y="48"/>
                    <a:pt x="37" y="45"/>
                    <a:pt x="41" y="41"/>
                  </a:cubicBezTo>
                  <a:cubicBezTo>
                    <a:pt x="45" y="36"/>
                    <a:pt x="48" y="30"/>
                    <a:pt x="48" y="24"/>
                  </a:cubicBezTo>
                  <a:cubicBezTo>
                    <a:pt x="48" y="17"/>
                    <a:pt x="45" y="11"/>
                    <a:pt x="41" y="7"/>
                  </a:cubicBezTo>
                  <a:close/>
                  <a:moveTo>
                    <a:pt x="41" y="7"/>
                  </a:moveTo>
                  <a:cubicBezTo>
                    <a:pt x="41" y="7"/>
                    <a:pt x="41" y="7"/>
                    <a:pt x="4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590C472E-04FA-4C4C-9326-6EE0ED504F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5" y="2639"/>
              <a:ext cx="22" cy="22"/>
            </a:xfrm>
            <a:custGeom>
              <a:avLst/>
              <a:gdLst>
                <a:gd name="T0" fmla="*/ 41 w 48"/>
                <a:gd name="T1" fmla="*/ 7 h 48"/>
                <a:gd name="T2" fmla="*/ 24 w 48"/>
                <a:gd name="T3" fmla="*/ 0 h 48"/>
                <a:gd name="T4" fmla="*/ 7 w 48"/>
                <a:gd name="T5" fmla="*/ 7 h 48"/>
                <a:gd name="T6" fmla="*/ 0 w 48"/>
                <a:gd name="T7" fmla="*/ 24 h 48"/>
                <a:gd name="T8" fmla="*/ 7 w 48"/>
                <a:gd name="T9" fmla="*/ 41 h 48"/>
                <a:gd name="T10" fmla="*/ 24 w 48"/>
                <a:gd name="T11" fmla="*/ 48 h 48"/>
                <a:gd name="T12" fmla="*/ 41 w 48"/>
                <a:gd name="T13" fmla="*/ 41 h 48"/>
                <a:gd name="T14" fmla="*/ 48 w 48"/>
                <a:gd name="T15" fmla="*/ 24 h 48"/>
                <a:gd name="T16" fmla="*/ 41 w 48"/>
                <a:gd name="T17" fmla="*/ 7 h 48"/>
                <a:gd name="T18" fmla="*/ 41 w 48"/>
                <a:gd name="T19" fmla="*/ 7 h 48"/>
                <a:gd name="T20" fmla="*/ 41 w 48"/>
                <a:gd name="T21" fmla="*/ 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41" y="7"/>
                  </a:moveTo>
                  <a:cubicBezTo>
                    <a:pt x="37" y="3"/>
                    <a:pt x="30" y="0"/>
                    <a:pt x="24" y="0"/>
                  </a:cubicBezTo>
                  <a:cubicBezTo>
                    <a:pt x="18" y="0"/>
                    <a:pt x="11" y="3"/>
                    <a:pt x="7" y="7"/>
                  </a:cubicBezTo>
                  <a:cubicBezTo>
                    <a:pt x="3" y="12"/>
                    <a:pt x="0" y="18"/>
                    <a:pt x="0" y="24"/>
                  </a:cubicBezTo>
                  <a:cubicBezTo>
                    <a:pt x="0" y="31"/>
                    <a:pt x="3" y="37"/>
                    <a:pt x="7" y="41"/>
                  </a:cubicBezTo>
                  <a:cubicBezTo>
                    <a:pt x="11" y="46"/>
                    <a:pt x="18" y="48"/>
                    <a:pt x="24" y="48"/>
                  </a:cubicBezTo>
                  <a:cubicBezTo>
                    <a:pt x="30" y="48"/>
                    <a:pt x="37" y="46"/>
                    <a:pt x="41" y="41"/>
                  </a:cubicBezTo>
                  <a:cubicBezTo>
                    <a:pt x="45" y="37"/>
                    <a:pt x="48" y="31"/>
                    <a:pt x="48" y="24"/>
                  </a:cubicBezTo>
                  <a:cubicBezTo>
                    <a:pt x="48" y="18"/>
                    <a:pt x="45" y="12"/>
                    <a:pt x="41" y="7"/>
                  </a:cubicBezTo>
                  <a:close/>
                  <a:moveTo>
                    <a:pt x="41" y="7"/>
                  </a:moveTo>
                  <a:cubicBezTo>
                    <a:pt x="41" y="7"/>
                    <a:pt x="41" y="7"/>
                    <a:pt x="4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0511F476-A797-430F-B7B7-FA5219E507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5" y="2594"/>
              <a:ext cx="22" cy="21"/>
            </a:xfrm>
            <a:custGeom>
              <a:avLst/>
              <a:gdLst>
                <a:gd name="T0" fmla="*/ 41 w 48"/>
                <a:gd name="T1" fmla="*/ 7 h 48"/>
                <a:gd name="T2" fmla="*/ 24 w 48"/>
                <a:gd name="T3" fmla="*/ 0 h 48"/>
                <a:gd name="T4" fmla="*/ 7 w 48"/>
                <a:gd name="T5" fmla="*/ 7 h 48"/>
                <a:gd name="T6" fmla="*/ 0 w 48"/>
                <a:gd name="T7" fmla="*/ 24 h 48"/>
                <a:gd name="T8" fmla="*/ 7 w 48"/>
                <a:gd name="T9" fmla="*/ 41 h 48"/>
                <a:gd name="T10" fmla="*/ 24 w 48"/>
                <a:gd name="T11" fmla="*/ 48 h 48"/>
                <a:gd name="T12" fmla="*/ 41 w 48"/>
                <a:gd name="T13" fmla="*/ 41 h 48"/>
                <a:gd name="T14" fmla="*/ 48 w 48"/>
                <a:gd name="T15" fmla="*/ 24 h 48"/>
                <a:gd name="T16" fmla="*/ 41 w 48"/>
                <a:gd name="T17" fmla="*/ 7 h 48"/>
                <a:gd name="T18" fmla="*/ 41 w 48"/>
                <a:gd name="T19" fmla="*/ 7 h 48"/>
                <a:gd name="T20" fmla="*/ 41 w 48"/>
                <a:gd name="T21" fmla="*/ 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41" y="7"/>
                  </a:moveTo>
                  <a:cubicBezTo>
                    <a:pt x="37" y="3"/>
                    <a:pt x="30" y="0"/>
                    <a:pt x="24" y="0"/>
                  </a:cubicBezTo>
                  <a:cubicBezTo>
                    <a:pt x="18" y="0"/>
                    <a:pt x="11" y="3"/>
                    <a:pt x="7" y="7"/>
                  </a:cubicBezTo>
                  <a:cubicBezTo>
                    <a:pt x="3" y="11"/>
                    <a:pt x="0" y="18"/>
                    <a:pt x="0" y="24"/>
                  </a:cubicBezTo>
                  <a:cubicBezTo>
                    <a:pt x="0" y="30"/>
                    <a:pt x="3" y="37"/>
                    <a:pt x="7" y="41"/>
                  </a:cubicBezTo>
                  <a:cubicBezTo>
                    <a:pt x="11" y="45"/>
                    <a:pt x="18" y="48"/>
                    <a:pt x="24" y="48"/>
                  </a:cubicBezTo>
                  <a:cubicBezTo>
                    <a:pt x="30" y="48"/>
                    <a:pt x="37" y="45"/>
                    <a:pt x="41" y="41"/>
                  </a:cubicBezTo>
                  <a:cubicBezTo>
                    <a:pt x="45" y="37"/>
                    <a:pt x="48" y="30"/>
                    <a:pt x="48" y="24"/>
                  </a:cubicBezTo>
                  <a:cubicBezTo>
                    <a:pt x="48" y="18"/>
                    <a:pt x="45" y="11"/>
                    <a:pt x="41" y="7"/>
                  </a:cubicBezTo>
                  <a:close/>
                  <a:moveTo>
                    <a:pt x="41" y="7"/>
                  </a:moveTo>
                  <a:cubicBezTo>
                    <a:pt x="41" y="7"/>
                    <a:pt x="41" y="7"/>
                    <a:pt x="4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93D49717-BA63-4F2F-B98B-5D77BB1E2F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5" y="2548"/>
              <a:ext cx="22" cy="21"/>
            </a:xfrm>
            <a:custGeom>
              <a:avLst/>
              <a:gdLst>
                <a:gd name="T0" fmla="*/ 41 w 48"/>
                <a:gd name="T1" fmla="*/ 7 h 48"/>
                <a:gd name="T2" fmla="*/ 24 w 48"/>
                <a:gd name="T3" fmla="*/ 0 h 48"/>
                <a:gd name="T4" fmla="*/ 7 w 48"/>
                <a:gd name="T5" fmla="*/ 7 h 48"/>
                <a:gd name="T6" fmla="*/ 0 w 48"/>
                <a:gd name="T7" fmla="*/ 24 h 48"/>
                <a:gd name="T8" fmla="*/ 7 w 48"/>
                <a:gd name="T9" fmla="*/ 41 h 48"/>
                <a:gd name="T10" fmla="*/ 24 w 48"/>
                <a:gd name="T11" fmla="*/ 48 h 48"/>
                <a:gd name="T12" fmla="*/ 41 w 48"/>
                <a:gd name="T13" fmla="*/ 41 h 48"/>
                <a:gd name="T14" fmla="*/ 48 w 48"/>
                <a:gd name="T15" fmla="*/ 24 h 48"/>
                <a:gd name="T16" fmla="*/ 41 w 48"/>
                <a:gd name="T17" fmla="*/ 7 h 48"/>
                <a:gd name="T18" fmla="*/ 41 w 48"/>
                <a:gd name="T19" fmla="*/ 7 h 48"/>
                <a:gd name="T20" fmla="*/ 41 w 48"/>
                <a:gd name="T21" fmla="*/ 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41" y="7"/>
                  </a:moveTo>
                  <a:cubicBezTo>
                    <a:pt x="37" y="2"/>
                    <a:pt x="30" y="0"/>
                    <a:pt x="24" y="0"/>
                  </a:cubicBezTo>
                  <a:cubicBezTo>
                    <a:pt x="18" y="0"/>
                    <a:pt x="11" y="2"/>
                    <a:pt x="7" y="7"/>
                  </a:cubicBezTo>
                  <a:cubicBezTo>
                    <a:pt x="3" y="11"/>
                    <a:pt x="0" y="17"/>
                    <a:pt x="0" y="24"/>
                  </a:cubicBezTo>
                  <a:cubicBezTo>
                    <a:pt x="0" y="30"/>
                    <a:pt x="3" y="36"/>
                    <a:pt x="7" y="41"/>
                  </a:cubicBezTo>
                  <a:cubicBezTo>
                    <a:pt x="11" y="45"/>
                    <a:pt x="18" y="48"/>
                    <a:pt x="24" y="48"/>
                  </a:cubicBezTo>
                  <a:cubicBezTo>
                    <a:pt x="30" y="48"/>
                    <a:pt x="37" y="45"/>
                    <a:pt x="41" y="41"/>
                  </a:cubicBezTo>
                  <a:cubicBezTo>
                    <a:pt x="45" y="36"/>
                    <a:pt x="48" y="30"/>
                    <a:pt x="48" y="24"/>
                  </a:cubicBezTo>
                  <a:cubicBezTo>
                    <a:pt x="48" y="17"/>
                    <a:pt x="45" y="11"/>
                    <a:pt x="41" y="7"/>
                  </a:cubicBezTo>
                  <a:close/>
                  <a:moveTo>
                    <a:pt x="41" y="7"/>
                  </a:moveTo>
                  <a:cubicBezTo>
                    <a:pt x="41" y="7"/>
                    <a:pt x="41" y="7"/>
                    <a:pt x="4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2E92BF5B-A3E8-4AAA-A54C-08FD23973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5" y="3007"/>
              <a:ext cx="22" cy="22"/>
            </a:xfrm>
            <a:custGeom>
              <a:avLst/>
              <a:gdLst>
                <a:gd name="T0" fmla="*/ 24 w 48"/>
                <a:gd name="T1" fmla="*/ 0 h 48"/>
                <a:gd name="T2" fmla="*/ 7 w 48"/>
                <a:gd name="T3" fmla="*/ 7 h 48"/>
                <a:gd name="T4" fmla="*/ 0 w 48"/>
                <a:gd name="T5" fmla="*/ 24 h 48"/>
                <a:gd name="T6" fmla="*/ 7 w 48"/>
                <a:gd name="T7" fmla="*/ 41 h 48"/>
                <a:gd name="T8" fmla="*/ 24 w 48"/>
                <a:gd name="T9" fmla="*/ 48 h 48"/>
                <a:gd name="T10" fmla="*/ 41 w 48"/>
                <a:gd name="T11" fmla="*/ 41 h 48"/>
                <a:gd name="T12" fmla="*/ 48 w 48"/>
                <a:gd name="T13" fmla="*/ 24 h 48"/>
                <a:gd name="T14" fmla="*/ 41 w 48"/>
                <a:gd name="T15" fmla="*/ 7 h 48"/>
                <a:gd name="T16" fmla="*/ 24 w 48"/>
                <a:gd name="T17" fmla="*/ 0 h 48"/>
                <a:gd name="T18" fmla="*/ 24 w 48"/>
                <a:gd name="T19" fmla="*/ 0 h 48"/>
                <a:gd name="T20" fmla="*/ 24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18" y="0"/>
                    <a:pt x="11" y="2"/>
                    <a:pt x="7" y="7"/>
                  </a:cubicBezTo>
                  <a:cubicBezTo>
                    <a:pt x="3" y="11"/>
                    <a:pt x="0" y="17"/>
                    <a:pt x="0" y="24"/>
                  </a:cubicBezTo>
                  <a:cubicBezTo>
                    <a:pt x="0" y="30"/>
                    <a:pt x="3" y="36"/>
                    <a:pt x="7" y="41"/>
                  </a:cubicBezTo>
                  <a:cubicBezTo>
                    <a:pt x="11" y="45"/>
                    <a:pt x="18" y="48"/>
                    <a:pt x="24" y="48"/>
                  </a:cubicBezTo>
                  <a:cubicBezTo>
                    <a:pt x="30" y="48"/>
                    <a:pt x="37" y="45"/>
                    <a:pt x="41" y="41"/>
                  </a:cubicBezTo>
                  <a:cubicBezTo>
                    <a:pt x="45" y="36"/>
                    <a:pt x="48" y="30"/>
                    <a:pt x="48" y="24"/>
                  </a:cubicBezTo>
                  <a:cubicBezTo>
                    <a:pt x="48" y="17"/>
                    <a:pt x="45" y="11"/>
                    <a:pt x="41" y="7"/>
                  </a:cubicBezTo>
                  <a:cubicBezTo>
                    <a:pt x="37" y="2"/>
                    <a:pt x="30" y="0"/>
                    <a:pt x="24" y="0"/>
                  </a:cubicBezTo>
                  <a:close/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9B786528-6BD3-4691-A579-5842758737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5" y="2961"/>
              <a:ext cx="22" cy="21"/>
            </a:xfrm>
            <a:custGeom>
              <a:avLst/>
              <a:gdLst>
                <a:gd name="T0" fmla="*/ 41 w 48"/>
                <a:gd name="T1" fmla="*/ 7 h 48"/>
                <a:gd name="T2" fmla="*/ 24 w 48"/>
                <a:gd name="T3" fmla="*/ 0 h 48"/>
                <a:gd name="T4" fmla="*/ 7 w 48"/>
                <a:gd name="T5" fmla="*/ 7 h 48"/>
                <a:gd name="T6" fmla="*/ 0 w 48"/>
                <a:gd name="T7" fmla="*/ 24 h 48"/>
                <a:gd name="T8" fmla="*/ 7 w 48"/>
                <a:gd name="T9" fmla="*/ 41 h 48"/>
                <a:gd name="T10" fmla="*/ 24 w 48"/>
                <a:gd name="T11" fmla="*/ 48 h 48"/>
                <a:gd name="T12" fmla="*/ 41 w 48"/>
                <a:gd name="T13" fmla="*/ 41 h 48"/>
                <a:gd name="T14" fmla="*/ 48 w 48"/>
                <a:gd name="T15" fmla="*/ 24 h 48"/>
                <a:gd name="T16" fmla="*/ 41 w 48"/>
                <a:gd name="T17" fmla="*/ 7 h 48"/>
                <a:gd name="T18" fmla="*/ 41 w 48"/>
                <a:gd name="T19" fmla="*/ 7 h 48"/>
                <a:gd name="T20" fmla="*/ 41 w 48"/>
                <a:gd name="T21" fmla="*/ 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41" y="7"/>
                  </a:moveTo>
                  <a:cubicBezTo>
                    <a:pt x="37" y="3"/>
                    <a:pt x="30" y="0"/>
                    <a:pt x="24" y="0"/>
                  </a:cubicBezTo>
                  <a:cubicBezTo>
                    <a:pt x="18" y="0"/>
                    <a:pt x="11" y="3"/>
                    <a:pt x="7" y="7"/>
                  </a:cubicBezTo>
                  <a:cubicBezTo>
                    <a:pt x="3" y="12"/>
                    <a:pt x="0" y="18"/>
                    <a:pt x="0" y="24"/>
                  </a:cubicBezTo>
                  <a:cubicBezTo>
                    <a:pt x="0" y="30"/>
                    <a:pt x="3" y="37"/>
                    <a:pt x="7" y="41"/>
                  </a:cubicBezTo>
                  <a:cubicBezTo>
                    <a:pt x="11" y="46"/>
                    <a:pt x="18" y="48"/>
                    <a:pt x="24" y="48"/>
                  </a:cubicBezTo>
                  <a:cubicBezTo>
                    <a:pt x="30" y="48"/>
                    <a:pt x="37" y="46"/>
                    <a:pt x="41" y="41"/>
                  </a:cubicBezTo>
                  <a:cubicBezTo>
                    <a:pt x="45" y="37"/>
                    <a:pt x="48" y="30"/>
                    <a:pt x="48" y="24"/>
                  </a:cubicBezTo>
                  <a:cubicBezTo>
                    <a:pt x="48" y="18"/>
                    <a:pt x="45" y="12"/>
                    <a:pt x="41" y="7"/>
                  </a:cubicBezTo>
                  <a:close/>
                  <a:moveTo>
                    <a:pt x="41" y="7"/>
                  </a:moveTo>
                  <a:cubicBezTo>
                    <a:pt x="41" y="7"/>
                    <a:pt x="41" y="7"/>
                    <a:pt x="4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033136F6-A0CB-4AE3-BF86-997853ACA5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5" y="2915"/>
              <a:ext cx="22" cy="22"/>
            </a:xfrm>
            <a:custGeom>
              <a:avLst/>
              <a:gdLst>
                <a:gd name="T0" fmla="*/ 41 w 48"/>
                <a:gd name="T1" fmla="*/ 7 h 48"/>
                <a:gd name="T2" fmla="*/ 24 w 48"/>
                <a:gd name="T3" fmla="*/ 0 h 48"/>
                <a:gd name="T4" fmla="*/ 7 w 48"/>
                <a:gd name="T5" fmla="*/ 7 h 48"/>
                <a:gd name="T6" fmla="*/ 0 w 48"/>
                <a:gd name="T7" fmla="*/ 24 h 48"/>
                <a:gd name="T8" fmla="*/ 7 w 48"/>
                <a:gd name="T9" fmla="*/ 41 h 48"/>
                <a:gd name="T10" fmla="*/ 24 w 48"/>
                <a:gd name="T11" fmla="*/ 48 h 48"/>
                <a:gd name="T12" fmla="*/ 41 w 48"/>
                <a:gd name="T13" fmla="*/ 41 h 48"/>
                <a:gd name="T14" fmla="*/ 48 w 48"/>
                <a:gd name="T15" fmla="*/ 24 h 48"/>
                <a:gd name="T16" fmla="*/ 41 w 48"/>
                <a:gd name="T17" fmla="*/ 7 h 48"/>
                <a:gd name="T18" fmla="*/ 41 w 48"/>
                <a:gd name="T19" fmla="*/ 7 h 48"/>
                <a:gd name="T20" fmla="*/ 41 w 48"/>
                <a:gd name="T21" fmla="*/ 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41" y="7"/>
                  </a:moveTo>
                  <a:cubicBezTo>
                    <a:pt x="37" y="2"/>
                    <a:pt x="30" y="0"/>
                    <a:pt x="24" y="0"/>
                  </a:cubicBezTo>
                  <a:cubicBezTo>
                    <a:pt x="18" y="0"/>
                    <a:pt x="11" y="2"/>
                    <a:pt x="7" y="7"/>
                  </a:cubicBezTo>
                  <a:cubicBezTo>
                    <a:pt x="3" y="11"/>
                    <a:pt x="0" y="17"/>
                    <a:pt x="0" y="24"/>
                  </a:cubicBezTo>
                  <a:cubicBezTo>
                    <a:pt x="0" y="30"/>
                    <a:pt x="3" y="36"/>
                    <a:pt x="7" y="41"/>
                  </a:cubicBezTo>
                  <a:cubicBezTo>
                    <a:pt x="11" y="45"/>
                    <a:pt x="18" y="48"/>
                    <a:pt x="24" y="48"/>
                  </a:cubicBezTo>
                  <a:cubicBezTo>
                    <a:pt x="30" y="48"/>
                    <a:pt x="37" y="45"/>
                    <a:pt x="41" y="41"/>
                  </a:cubicBezTo>
                  <a:cubicBezTo>
                    <a:pt x="45" y="36"/>
                    <a:pt x="48" y="30"/>
                    <a:pt x="48" y="24"/>
                  </a:cubicBezTo>
                  <a:cubicBezTo>
                    <a:pt x="48" y="17"/>
                    <a:pt x="45" y="11"/>
                    <a:pt x="41" y="7"/>
                  </a:cubicBezTo>
                  <a:close/>
                  <a:moveTo>
                    <a:pt x="41" y="7"/>
                  </a:moveTo>
                  <a:cubicBezTo>
                    <a:pt x="41" y="7"/>
                    <a:pt x="41" y="7"/>
                    <a:pt x="4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id="{3386E3F9-9211-408A-AD59-22963B97BE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25" y="2869"/>
              <a:ext cx="22" cy="21"/>
            </a:xfrm>
            <a:custGeom>
              <a:avLst/>
              <a:gdLst>
                <a:gd name="T0" fmla="*/ 41 w 48"/>
                <a:gd name="T1" fmla="*/ 7 h 48"/>
                <a:gd name="T2" fmla="*/ 24 w 48"/>
                <a:gd name="T3" fmla="*/ 0 h 48"/>
                <a:gd name="T4" fmla="*/ 7 w 48"/>
                <a:gd name="T5" fmla="*/ 7 h 48"/>
                <a:gd name="T6" fmla="*/ 0 w 48"/>
                <a:gd name="T7" fmla="*/ 24 h 48"/>
                <a:gd name="T8" fmla="*/ 7 w 48"/>
                <a:gd name="T9" fmla="*/ 41 h 48"/>
                <a:gd name="T10" fmla="*/ 24 w 48"/>
                <a:gd name="T11" fmla="*/ 48 h 48"/>
                <a:gd name="T12" fmla="*/ 41 w 48"/>
                <a:gd name="T13" fmla="*/ 41 h 48"/>
                <a:gd name="T14" fmla="*/ 48 w 48"/>
                <a:gd name="T15" fmla="*/ 24 h 48"/>
                <a:gd name="T16" fmla="*/ 41 w 48"/>
                <a:gd name="T17" fmla="*/ 7 h 48"/>
                <a:gd name="T18" fmla="*/ 41 w 48"/>
                <a:gd name="T19" fmla="*/ 7 h 48"/>
                <a:gd name="T20" fmla="*/ 41 w 48"/>
                <a:gd name="T21" fmla="*/ 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41" y="7"/>
                  </a:moveTo>
                  <a:cubicBezTo>
                    <a:pt x="37" y="3"/>
                    <a:pt x="30" y="0"/>
                    <a:pt x="24" y="0"/>
                  </a:cubicBezTo>
                  <a:cubicBezTo>
                    <a:pt x="18" y="0"/>
                    <a:pt x="11" y="3"/>
                    <a:pt x="7" y="7"/>
                  </a:cubicBezTo>
                  <a:cubicBezTo>
                    <a:pt x="3" y="12"/>
                    <a:pt x="0" y="18"/>
                    <a:pt x="0" y="24"/>
                  </a:cubicBezTo>
                  <a:cubicBezTo>
                    <a:pt x="0" y="31"/>
                    <a:pt x="3" y="37"/>
                    <a:pt x="7" y="41"/>
                  </a:cubicBezTo>
                  <a:cubicBezTo>
                    <a:pt x="11" y="46"/>
                    <a:pt x="18" y="48"/>
                    <a:pt x="24" y="48"/>
                  </a:cubicBezTo>
                  <a:cubicBezTo>
                    <a:pt x="30" y="48"/>
                    <a:pt x="37" y="46"/>
                    <a:pt x="41" y="41"/>
                  </a:cubicBezTo>
                  <a:cubicBezTo>
                    <a:pt x="45" y="37"/>
                    <a:pt x="48" y="31"/>
                    <a:pt x="48" y="24"/>
                  </a:cubicBezTo>
                  <a:cubicBezTo>
                    <a:pt x="48" y="18"/>
                    <a:pt x="45" y="12"/>
                    <a:pt x="41" y="7"/>
                  </a:cubicBezTo>
                  <a:close/>
                  <a:moveTo>
                    <a:pt x="41" y="7"/>
                  </a:moveTo>
                  <a:cubicBezTo>
                    <a:pt x="41" y="7"/>
                    <a:pt x="41" y="7"/>
                    <a:pt x="4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2E6FC1F9-E71E-440E-8CDF-91A54F7608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0" y="2823"/>
              <a:ext cx="22" cy="22"/>
            </a:xfrm>
            <a:custGeom>
              <a:avLst/>
              <a:gdLst>
                <a:gd name="T0" fmla="*/ 41 w 48"/>
                <a:gd name="T1" fmla="*/ 7 h 48"/>
                <a:gd name="T2" fmla="*/ 24 w 48"/>
                <a:gd name="T3" fmla="*/ 0 h 48"/>
                <a:gd name="T4" fmla="*/ 7 w 48"/>
                <a:gd name="T5" fmla="*/ 7 h 48"/>
                <a:gd name="T6" fmla="*/ 0 w 48"/>
                <a:gd name="T7" fmla="*/ 24 h 48"/>
                <a:gd name="T8" fmla="*/ 7 w 48"/>
                <a:gd name="T9" fmla="*/ 41 h 48"/>
                <a:gd name="T10" fmla="*/ 24 w 48"/>
                <a:gd name="T11" fmla="*/ 48 h 48"/>
                <a:gd name="T12" fmla="*/ 41 w 48"/>
                <a:gd name="T13" fmla="*/ 41 h 48"/>
                <a:gd name="T14" fmla="*/ 48 w 48"/>
                <a:gd name="T15" fmla="*/ 24 h 48"/>
                <a:gd name="T16" fmla="*/ 41 w 48"/>
                <a:gd name="T17" fmla="*/ 7 h 48"/>
                <a:gd name="T18" fmla="*/ 41 w 48"/>
                <a:gd name="T19" fmla="*/ 7 h 48"/>
                <a:gd name="T20" fmla="*/ 41 w 48"/>
                <a:gd name="T21" fmla="*/ 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41" y="7"/>
                  </a:moveTo>
                  <a:cubicBezTo>
                    <a:pt x="36" y="3"/>
                    <a:pt x="30" y="0"/>
                    <a:pt x="24" y="0"/>
                  </a:cubicBezTo>
                  <a:cubicBezTo>
                    <a:pt x="17" y="0"/>
                    <a:pt x="11" y="3"/>
                    <a:pt x="7" y="7"/>
                  </a:cubicBezTo>
                  <a:cubicBezTo>
                    <a:pt x="2" y="11"/>
                    <a:pt x="0" y="18"/>
                    <a:pt x="0" y="24"/>
                  </a:cubicBezTo>
                  <a:cubicBezTo>
                    <a:pt x="0" y="30"/>
                    <a:pt x="2" y="37"/>
                    <a:pt x="7" y="41"/>
                  </a:cubicBezTo>
                  <a:cubicBezTo>
                    <a:pt x="11" y="45"/>
                    <a:pt x="17" y="48"/>
                    <a:pt x="24" y="48"/>
                  </a:cubicBezTo>
                  <a:cubicBezTo>
                    <a:pt x="30" y="48"/>
                    <a:pt x="36" y="45"/>
                    <a:pt x="41" y="41"/>
                  </a:cubicBezTo>
                  <a:cubicBezTo>
                    <a:pt x="45" y="37"/>
                    <a:pt x="48" y="30"/>
                    <a:pt x="48" y="24"/>
                  </a:cubicBezTo>
                  <a:cubicBezTo>
                    <a:pt x="48" y="18"/>
                    <a:pt x="45" y="11"/>
                    <a:pt x="41" y="7"/>
                  </a:cubicBezTo>
                  <a:close/>
                  <a:moveTo>
                    <a:pt x="41" y="7"/>
                  </a:moveTo>
                  <a:cubicBezTo>
                    <a:pt x="41" y="7"/>
                    <a:pt x="41" y="7"/>
                    <a:pt x="4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id="{77A8E549-E43A-49C9-BB02-ECC8D51913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0" y="3007"/>
              <a:ext cx="22" cy="22"/>
            </a:xfrm>
            <a:custGeom>
              <a:avLst/>
              <a:gdLst>
                <a:gd name="T0" fmla="*/ 24 w 48"/>
                <a:gd name="T1" fmla="*/ 0 h 48"/>
                <a:gd name="T2" fmla="*/ 7 w 48"/>
                <a:gd name="T3" fmla="*/ 7 h 48"/>
                <a:gd name="T4" fmla="*/ 0 w 48"/>
                <a:gd name="T5" fmla="*/ 24 h 48"/>
                <a:gd name="T6" fmla="*/ 7 w 48"/>
                <a:gd name="T7" fmla="*/ 41 h 48"/>
                <a:gd name="T8" fmla="*/ 24 w 48"/>
                <a:gd name="T9" fmla="*/ 48 h 48"/>
                <a:gd name="T10" fmla="*/ 41 w 48"/>
                <a:gd name="T11" fmla="*/ 41 h 48"/>
                <a:gd name="T12" fmla="*/ 48 w 48"/>
                <a:gd name="T13" fmla="*/ 24 h 48"/>
                <a:gd name="T14" fmla="*/ 41 w 48"/>
                <a:gd name="T15" fmla="*/ 7 h 48"/>
                <a:gd name="T16" fmla="*/ 24 w 48"/>
                <a:gd name="T17" fmla="*/ 0 h 48"/>
                <a:gd name="T18" fmla="*/ 24 w 48"/>
                <a:gd name="T19" fmla="*/ 0 h 48"/>
                <a:gd name="T20" fmla="*/ 24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4"/>
                  </a:cubicBezTo>
                  <a:cubicBezTo>
                    <a:pt x="0" y="30"/>
                    <a:pt x="2" y="36"/>
                    <a:pt x="7" y="41"/>
                  </a:cubicBezTo>
                  <a:cubicBezTo>
                    <a:pt x="11" y="45"/>
                    <a:pt x="17" y="48"/>
                    <a:pt x="24" y="48"/>
                  </a:cubicBezTo>
                  <a:cubicBezTo>
                    <a:pt x="30" y="48"/>
                    <a:pt x="36" y="45"/>
                    <a:pt x="41" y="41"/>
                  </a:cubicBezTo>
                  <a:cubicBezTo>
                    <a:pt x="45" y="36"/>
                    <a:pt x="48" y="30"/>
                    <a:pt x="48" y="24"/>
                  </a:cubicBezTo>
                  <a:cubicBezTo>
                    <a:pt x="48" y="17"/>
                    <a:pt x="45" y="11"/>
                    <a:pt x="41" y="7"/>
                  </a:cubicBezTo>
                  <a:cubicBezTo>
                    <a:pt x="36" y="2"/>
                    <a:pt x="30" y="0"/>
                    <a:pt x="24" y="0"/>
                  </a:cubicBezTo>
                  <a:close/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id="{FCC5E9AA-63C6-458C-ADAA-3928F8B0D0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0" y="2961"/>
              <a:ext cx="22" cy="21"/>
            </a:xfrm>
            <a:custGeom>
              <a:avLst/>
              <a:gdLst>
                <a:gd name="T0" fmla="*/ 41 w 48"/>
                <a:gd name="T1" fmla="*/ 7 h 48"/>
                <a:gd name="T2" fmla="*/ 24 w 48"/>
                <a:gd name="T3" fmla="*/ 0 h 48"/>
                <a:gd name="T4" fmla="*/ 7 w 48"/>
                <a:gd name="T5" fmla="*/ 7 h 48"/>
                <a:gd name="T6" fmla="*/ 0 w 48"/>
                <a:gd name="T7" fmla="*/ 24 h 48"/>
                <a:gd name="T8" fmla="*/ 7 w 48"/>
                <a:gd name="T9" fmla="*/ 41 h 48"/>
                <a:gd name="T10" fmla="*/ 24 w 48"/>
                <a:gd name="T11" fmla="*/ 48 h 48"/>
                <a:gd name="T12" fmla="*/ 41 w 48"/>
                <a:gd name="T13" fmla="*/ 41 h 48"/>
                <a:gd name="T14" fmla="*/ 48 w 48"/>
                <a:gd name="T15" fmla="*/ 24 h 48"/>
                <a:gd name="T16" fmla="*/ 41 w 48"/>
                <a:gd name="T17" fmla="*/ 7 h 48"/>
                <a:gd name="T18" fmla="*/ 41 w 48"/>
                <a:gd name="T19" fmla="*/ 7 h 48"/>
                <a:gd name="T20" fmla="*/ 41 w 48"/>
                <a:gd name="T21" fmla="*/ 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41" y="7"/>
                  </a:moveTo>
                  <a:cubicBezTo>
                    <a:pt x="36" y="3"/>
                    <a:pt x="30" y="0"/>
                    <a:pt x="24" y="0"/>
                  </a:cubicBezTo>
                  <a:cubicBezTo>
                    <a:pt x="17" y="0"/>
                    <a:pt x="11" y="3"/>
                    <a:pt x="7" y="7"/>
                  </a:cubicBezTo>
                  <a:cubicBezTo>
                    <a:pt x="2" y="12"/>
                    <a:pt x="0" y="18"/>
                    <a:pt x="0" y="24"/>
                  </a:cubicBezTo>
                  <a:cubicBezTo>
                    <a:pt x="0" y="30"/>
                    <a:pt x="2" y="37"/>
                    <a:pt x="7" y="41"/>
                  </a:cubicBezTo>
                  <a:cubicBezTo>
                    <a:pt x="11" y="46"/>
                    <a:pt x="17" y="48"/>
                    <a:pt x="24" y="48"/>
                  </a:cubicBezTo>
                  <a:cubicBezTo>
                    <a:pt x="30" y="48"/>
                    <a:pt x="36" y="46"/>
                    <a:pt x="41" y="41"/>
                  </a:cubicBezTo>
                  <a:cubicBezTo>
                    <a:pt x="45" y="37"/>
                    <a:pt x="48" y="30"/>
                    <a:pt x="48" y="24"/>
                  </a:cubicBezTo>
                  <a:cubicBezTo>
                    <a:pt x="48" y="18"/>
                    <a:pt x="45" y="12"/>
                    <a:pt x="41" y="7"/>
                  </a:cubicBezTo>
                  <a:close/>
                  <a:moveTo>
                    <a:pt x="41" y="7"/>
                  </a:moveTo>
                  <a:cubicBezTo>
                    <a:pt x="41" y="7"/>
                    <a:pt x="41" y="7"/>
                    <a:pt x="4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1">
              <a:extLst>
                <a:ext uri="{FF2B5EF4-FFF2-40B4-BE49-F238E27FC236}">
                  <a16:creationId xmlns:a16="http://schemas.microsoft.com/office/drawing/2014/main" id="{4F9F4DFA-4E19-4AE1-8568-065865D5DB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0" y="2915"/>
              <a:ext cx="22" cy="22"/>
            </a:xfrm>
            <a:custGeom>
              <a:avLst/>
              <a:gdLst>
                <a:gd name="T0" fmla="*/ 41 w 48"/>
                <a:gd name="T1" fmla="*/ 7 h 48"/>
                <a:gd name="T2" fmla="*/ 24 w 48"/>
                <a:gd name="T3" fmla="*/ 0 h 48"/>
                <a:gd name="T4" fmla="*/ 7 w 48"/>
                <a:gd name="T5" fmla="*/ 7 h 48"/>
                <a:gd name="T6" fmla="*/ 0 w 48"/>
                <a:gd name="T7" fmla="*/ 24 h 48"/>
                <a:gd name="T8" fmla="*/ 7 w 48"/>
                <a:gd name="T9" fmla="*/ 41 h 48"/>
                <a:gd name="T10" fmla="*/ 24 w 48"/>
                <a:gd name="T11" fmla="*/ 48 h 48"/>
                <a:gd name="T12" fmla="*/ 41 w 48"/>
                <a:gd name="T13" fmla="*/ 41 h 48"/>
                <a:gd name="T14" fmla="*/ 48 w 48"/>
                <a:gd name="T15" fmla="*/ 24 h 48"/>
                <a:gd name="T16" fmla="*/ 41 w 48"/>
                <a:gd name="T17" fmla="*/ 7 h 48"/>
                <a:gd name="T18" fmla="*/ 41 w 48"/>
                <a:gd name="T19" fmla="*/ 7 h 48"/>
                <a:gd name="T20" fmla="*/ 41 w 48"/>
                <a:gd name="T21" fmla="*/ 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41" y="7"/>
                  </a:moveTo>
                  <a:cubicBezTo>
                    <a:pt x="36" y="2"/>
                    <a:pt x="30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4"/>
                  </a:cubicBezTo>
                  <a:cubicBezTo>
                    <a:pt x="0" y="30"/>
                    <a:pt x="2" y="36"/>
                    <a:pt x="7" y="41"/>
                  </a:cubicBezTo>
                  <a:cubicBezTo>
                    <a:pt x="11" y="45"/>
                    <a:pt x="17" y="48"/>
                    <a:pt x="24" y="48"/>
                  </a:cubicBezTo>
                  <a:cubicBezTo>
                    <a:pt x="30" y="48"/>
                    <a:pt x="36" y="45"/>
                    <a:pt x="41" y="41"/>
                  </a:cubicBezTo>
                  <a:cubicBezTo>
                    <a:pt x="45" y="36"/>
                    <a:pt x="48" y="30"/>
                    <a:pt x="48" y="24"/>
                  </a:cubicBezTo>
                  <a:cubicBezTo>
                    <a:pt x="48" y="17"/>
                    <a:pt x="45" y="11"/>
                    <a:pt x="41" y="7"/>
                  </a:cubicBezTo>
                  <a:close/>
                  <a:moveTo>
                    <a:pt x="41" y="7"/>
                  </a:moveTo>
                  <a:cubicBezTo>
                    <a:pt x="41" y="7"/>
                    <a:pt x="41" y="7"/>
                    <a:pt x="4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C4E3DCB7-8DF6-4175-AC5F-885D7DA581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0" y="2869"/>
              <a:ext cx="22" cy="21"/>
            </a:xfrm>
            <a:custGeom>
              <a:avLst/>
              <a:gdLst>
                <a:gd name="T0" fmla="*/ 41 w 48"/>
                <a:gd name="T1" fmla="*/ 7 h 48"/>
                <a:gd name="T2" fmla="*/ 24 w 48"/>
                <a:gd name="T3" fmla="*/ 0 h 48"/>
                <a:gd name="T4" fmla="*/ 7 w 48"/>
                <a:gd name="T5" fmla="*/ 7 h 48"/>
                <a:gd name="T6" fmla="*/ 0 w 48"/>
                <a:gd name="T7" fmla="*/ 24 h 48"/>
                <a:gd name="T8" fmla="*/ 7 w 48"/>
                <a:gd name="T9" fmla="*/ 41 h 48"/>
                <a:gd name="T10" fmla="*/ 24 w 48"/>
                <a:gd name="T11" fmla="*/ 48 h 48"/>
                <a:gd name="T12" fmla="*/ 41 w 48"/>
                <a:gd name="T13" fmla="*/ 41 h 48"/>
                <a:gd name="T14" fmla="*/ 48 w 48"/>
                <a:gd name="T15" fmla="*/ 24 h 48"/>
                <a:gd name="T16" fmla="*/ 41 w 48"/>
                <a:gd name="T17" fmla="*/ 7 h 48"/>
                <a:gd name="T18" fmla="*/ 41 w 48"/>
                <a:gd name="T19" fmla="*/ 7 h 48"/>
                <a:gd name="T20" fmla="*/ 41 w 48"/>
                <a:gd name="T21" fmla="*/ 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41" y="7"/>
                  </a:moveTo>
                  <a:cubicBezTo>
                    <a:pt x="36" y="3"/>
                    <a:pt x="30" y="0"/>
                    <a:pt x="24" y="0"/>
                  </a:cubicBezTo>
                  <a:cubicBezTo>
                    <a:pt x="17" y="0"/>
                    <a:pt x="11" y="3"/>
                    <a:pt x="7" y="7"/>
                  </a:cubicBezTo>
                  <a:cubicBezTo>
                    <a:pt x="2" y="12"/>
                    <a:pt x="0" y="18"/>
                    <a:pt x="0" y="24"/>
                  </a:cubicBezTo>
                  <a:cubicBezTo>
                    <a:pt x="0" y="31"/>
                    <a:pt x="2" y="37"/>
                    <a:pt x="7" y="41"/>
                  </a:cubicBezTo>
                  <a:cubicBezTo>
                    <a:pt x="11" y="46"/>
                    <a:pt x="17" y="48"/>
                    <a:pt x="24" y="48"/>
                  </a:cubicBezTo>
                  <a:cubicBezTo>
                    <a:pt x="30" y="48"/>
                    <a:pt x="36" y="46"/>
                    <a:pt x="41" y="41"/>
                  </a:cubicBezTo>
                  <a:cubicBezTo>
                    <a:pt x="45" y="37"/>
                    <a:pt x="48" y="31"/>
                    <a:pt x="48" y="24"/>
                  </a:cubicBezTo>
                  <a:cubicBezTo>
                    <a:pt x="48" y="18"/>
                    <a:pt x="45" y="12"/>
                    <a:pt x="41" y="7"/>
                  </a:cubicBezTo>
                  <a:close/>
                  <a:moveTo>
                    <a:pt x="41" y="7"/>
                  </a:moveTo>
                  <a:cubicBezTo>
                    <a:pt x="41" y="7"/>
                    <a:pt x="41" y="7"/>
                    <a:pt x="4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39E052DB-6501-40AA-87A1-C7E23B81C9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2" y="3007"/>
              <a:ext cx="22" cy="22"/>
            </a:xfrm>
            <a:custGeom>
              <a:avLst/>
              <a:gdLst>
                <a:gd name="T0" fmla="*/ 24 w 48"/>
                <a:gd name="T1" fmla="*/ 0 h 48"/>
                <a:gd name="T2" fmla="*/ 7 w 48"/>
                <a:gd name="T3" fmla="*/ 7 h 48"/>
                <a:gd name="T4" fmla="*/ 0 w 48"/>
                <a:gd name="T5" fmla="*/ 24 h 48"/>
                <a:gd name="T6" fmla="*/ 7 w 48"/>
                <a:gd name="T7" fmla="*/ 41 h 48"/>
                <a:gd name="T8" fmla="*/ 24 w 48"/>
                <a:gd name="T9" fmla="*/ 48 h 48"/>
                <a:gd name="T10" fmla="*/ 41 w 48"/>
                <a:gd name="T11" fmla="*/ 41 h 48"/>
                <a:gd name="T12" fmla="*/ 48 w 48"/>
                <a:gd name="T13" fmla="*/ 24 h 48"/>
                <a:gd name="T14" fmla="*/ 41 w 48"/>
                <a:gd name="T15" fmla="*/ 7 h 48"/>
                <a:gd name="T16" fmla="*/ 24 w 48"/>
                <a:gd name="T17" fmla="*/ 0 h 48"/>
                <a:gd name="T18" fmla="*/ 24 w 48"/>
                <a:gd name="T19" fmla="*/ 0 h 48"/>
                <a:gd name="T20" fmla="*/ 24 w 48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24" y="0"/>
                  </a:moveTo>
                  <a:cubicBezTo>
                    <a:pt x="18" y="0"/>
                    <a:pt x="12" y="2"/>
                    <a:pt x="7" y="7"/>
                  </a:cubicBezTo>
                  <a:cubicBezTo>
                    <a:pt x="3" y="11"/>
                    <a:pt x="0" y="17"/>
                    <a:pt x="0" y="24"/>
                  </a:cubicBezTo>
                  <a:cubicBezTo>
                    <a:pt x="0" y="30"/>
                    <a:pt x="3" y="36"/>
                    <a:pt x="7" y="41"/>
                  </a:cubicBezTo>
                  <a:cubicBezTo>
                    <a:pt x="12" y="45"/>
                    <a:pt x="18" y="48"/>
                    <a:pt x="24" y="48"/>
                  </a:cubicBezTo>
                  <a:cubicBezTo>
                    <a:pt x="31" y="48"/>
                    <a:pt x="37" y="45"/>
                    <a:pt x="41" y="41"/>
                  </a:cubicBezTo>
                  <a:cubicBezTo>
                    <a:pt x="46" y="36"/>
                    <a:pt x="48" y="30"/>
                    <a:pt x="48" y="24"/>
                  </a:cubicBezTo>
                  <a:cubicBezTo>
                    <a:pt x="48" y="17"/>
                    <a:pt x="46" y="11"/>
                    <a:pt x="41" y="7"/>
                  </a:cubicBezTo>
                  <a:cubicBezTo>
                    <a:pt x="37" y="2"/>
                    <a:pt x="31" y="0"/>
                    <a:pt x="24" y="0"/>
                  </a:cubicBezTo>
                  <a:close/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F597BA90-1C4F-496A-81B6-8BD7428220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2" y="2961"/>
              <a:ext cx="22" cy="21"/>
            </a:xfrm>
            <a:custGeom>
              <a:avLst/>
              <a:gdLst>
                <a:gd name="T0" fmla="*/ 41 w 48"/>
                <a:gd name="T1" fmla="*/ 7 h 48"/>
                <a:gd name="T2" fmla="*/ 24 w 48"/>
                <a:gd name="T3" fmla="*/ 0 h 48"/>
                <a:gd name="T4" fmla="*/ 7 w 48"/>
                <a:gd name="T5" fmla="*/ 7 h 48"/>
                <a:gd name="T6" fmla="*/ 0 w 48"/>
                <a:gd name="T7" fmla="*/ 24 h 48"/>
                <a:gd name="T8" fmla="*/ 7 w 48"/>
                <a:gd name="T9" fmla="*/ 41 h 48"/>
                <a:gd name="T10" fmla="*/ 24 w 48"/>
                <a:gd name="T11" fmla="*/ 48 h 48"/>
                <a:gd name="T12" fmla="*/ 41 w 48"/>
                <a:gd name="T13" fmla="*/ 41 h 48"/>
                <a:gd name="T14" fmla="*/ 48 w 48"/>
                <a:gd name="T15" fmla="*/ 24 h 48"/>
                <a:gd name="T16" fmla="*/ 41 w 48"/>
                <a:gd name="T17" fmla="*/ 7 h 48"/>
                <a:gd name="T18" fmla="*/ 41 w 48"/>
                <a:gd name="T19" fmla="*/ 7 h 48"/>
                <a:gd name="T20" fmla="*/ 41 w 48"/>
                <a:gd name="T21" fmla="*/ 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41" y="7"/>
                  </a:moveTo>
                  <a:cubicBezTo>
                    <a:pt x="37" y="3"/>
                    <a:pt x="31" y="0"/>
                    <a:pt x="24" y="0"/>
                  </a:cubicBezTo>
                  <a:cubicBezTo>
                    <a:pt x="18" y="0"/>
                    <a:pt x="12" y="3"/>
                    <a:pt x="7" y="7"/>
                  </a:cubicBezTo>
                  <a:cubicBezTo>
                    <a:pt x="3" y="12"/>
                    <a:pt x="0" y="18"/>
                    <a:pt x="0" y="24"/>
                  </a:cubicBezTo>
                  <a:cubicBezTo>
                    <a:pt x="0" y="30"/>
                    <a:pt x="3" y="37"/>
                    <a:pt x="7" y="41"/>
                  </a:cubicBezTo>
                  <a:cubicBezTo>
                    <a:pt x="12" y="46"/>
                    <a:pt x="18" y="48"/>
                    <a:pt x="24" y="48"/>
                  </a:cubicBezTo>
                  <a:cubicBezTo>
                    <a:pt x="31" y="48"/>
                    <a:pt x="37" y="46"/>
                    <a:pt x="41" y="41"/>
                  </a:cubicBezTo>
                  <a:cubicBezTo>
                    <a:pt x="46" y="37"/>
                    <a:pt x="48" y="30"/>
                    <a:pt x="48" y="24"/>
                  </a:cubicBezTo>
                  <a:cubicBezTo>
                    <a:pt x="48" y="18"/>
                    <a:pt x="46" y="12"/>
                    <a:pt x="41" y="7"/>
                  </a:cubicBezTo>
                  <a:close/>
                  <a:moveTo>
                    <a:pt x="41" y="7"/>
                  </a:moveTo>
                  <a:cubicBezTo>
                    <a:pt x="41" y="7"/>
                    <a:pt x="41" y="7"/>
                    <a:pt x="4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5">
              <a:extLst>
                <a:ext uri="{FF2B5EF4-FFF2-40B4-BE49-F238E27FC236}">
                  <a16:creationId xmlns:a16="http://schemas.microsoft.com/office/drawing/2014/main" id="{BC1305DD-582E-4492-8520-03F1B3CDEA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2" y="2915"/>
              <a:ext cx="22" cy="22"/>
            </a:xfrm>
            <a:custGeom>
              <a:avLst/>
              <a:gdLst>
                <a:gd name="T0" fmla="*/ 41 w 48"/>
                <a:gd name="T1" fmla="*/ 7 h 48"/>
                <a:gd name="T2" fmla="*/ 24 w 48"/>
                <a:gd name="T3" fmla="*/ 0 h 48"/>
                <a:gd name="T4" fmla="*/ 7 w 48"/>
                <a:gd name="T5" fmla="*/ 7 h 48"/>
                <a:gd name="T6" fmla="*/ 0 w 48"/>
                <a:gd name="T7" fmla="*/ 24 h 48"/>
                <a:gd name="T8" fmla="*/ 7 w 48"/>
                <a:gd name="T9" fmla="*/ 41 h 48"/>
                <a:gd name="T10" fmla="*/ 24 w 48"/>
                <a:gd name="T11" fmla="*/ 48 h 48"/>
                <a:gd name="T12" fmla="*/ 41 w 48"/>
                <a:gd name="T13" fmla="*/ 41 h 48"/>
                <a:gd name="T14" fmla="*/ 48 w 48"/>
                <a:gd name="T15" fmla="*/ 24 h 48"/>
                <a:gd name="T16" fmla="*/ 41 w 48"/>
                <a:gd name="T17" fmla="*/ 7 h 48"/>
                <a:gd name="T18" fmla="*/ 41 w 48"/>
                <a:gd name="T19" fmla="*/ 7 h 48"/>
                <a:gd name="T20" fmla="*/ 41 w 48"/>
                <a:gd name="T21" fmla="*/ 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41" y="7"/>
                  </a:moveTo>
                  <a:cubicBezTo>
                    <a:pt x="37" y="2"/>
                    <a:pt x="31" y="0"/>
                    <a:pt x="24" y="0"/>
                  </a:cubicBezTo>
                  <a:cubicBezTo>
                    <a:pt x="18" y="0"/>
                    <a:pt x="12" y="2"/>
                    <a:pt x="7" y="7"/>
                  </a:cubicBezTo>
                  <a:cubicBezTo>
                    <a:pt x="3" y="11"/>
                    <a:pt x="0" y="17"/>
                    <a:pt x="0" y="24"/>
                  </a:cubicBezTo>
                  <a:cubicBezTo>
                    <a:pt x="0" y="30"/>
                    <a:pt x="3" y="36"/>
                    <a:pt x="7" y="41"/>
                  </a:cubicBezTo>
                  <a:cubicBezTo>
                    <a:pt x="12" y="45"/>
                    <a:pt x="18" y="48"/>
                    <a:pt x="24" y="48"/>
                  </a:cubicBezTo>
                  <a:cubicBezTo>
                    <a:pt x="31" y="48"/>
                    <a:pt x="37" y="45"/>
                    <a:pt x="41" y="41"/>
                  </a:cubicBezTo>
                  <a:cubicBezTo>
                    <a:pt x="46" y="36"/>
                    <a:pt x="48" y="30"/>
                    <a:pt x="48" y="24"/>
                  </a:cubicBezTo>
                  <a:cubicBezTo>
                    <a:pt x="48" y="17"/>
                    <a:pt x="46" y="11"/>
                    <a:pt x="41" y="7"/>
                  </a:cubicBezTo>
                  <a:close/>
                  <a:moveTo>
                    <a:pt x="41" y="7"/>
                  </a:moveTo>
                  <a:cubicBezTo>
                    <a:pt x="41" y="7"/>
                    <a:pt x="41" y="7"/>
                    <a:pt x="4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6">
              <a:extLst>
                <a:ext uri="{FF2B5EF4-FFF2-40B4-BE49-F238E27FC236}">
                  <a16:creationId xmlns:a16="http://schemas.microsoft.com/office/drawing/2014/main" id="{6F47531F-4F2B-43DA-8CBE-F94BF130C9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2" y="2869"/>
              <a:ext cx="22" cy="21"/>
            </a:xfrm>
            <a:custGeom>
              <a:avLst/>
              <a:gdLst>
                <a:gd name="T0" fmla="*/ 41 w 48"/>
                <a:gd name="T1" fmla="*/ 7 h 48"/>
                <a:gd name="T2" fmla="*/ 24 w 48"/>
                <a:gd name="T3" fmla="*/ 0 h 48"/>
                <a:gd name="T4" fmla="*/ 7 w 48"/>
                <a:gd name="T5" fmla="*/ 7 h 48"/>
                <a:gd name="T6" fmla="*/ 0 w 48"/>
                <a:gd name="T7" fmla="*/ 24 h 48"/>
                <a:gd name="T8" fmla="*/ 7 w 48"/>
                <a:gd name="T9" fmla="*/ 41 h 48"/>
                <a:gd name="T10" fmla="*/ 24 w 48"/>
                <a:gd name="T11" fmla="*/ 48 h 48"/>
                <a:gd name="T12" fmla="*/ 41 w 48"/>
                <a:gd name="T13" fmla="*/ 41 h 48"/>
                <a:gd name="T14" fmla="*/ 48 w 48"/>
                <a:gd name="T15" fmla="*/ 24 h 48"/>
                <a:gd name="T16" fmla="*/ 41 w 48"/>
                <a:gd name="T17" fmla="*/ 7 h 48"/>
                <a:gd name="T18" fmla="*/ 41 w 48"/>
                <a:gd name="T19" fmla="*/ 7 h 48"/>
                <a:gd name="T20" fmla="*/ 41 w 48"/>
                <a:gd name="T21" fmla="*/ 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41" y="7"/>
                  </a:moveTo>
                  <a:cubicBezTo>
                    <a:pt x="37" y="3"/>
                    <a:pt x="31" y="0"/>
                    <a:pt x="24" y="0"/>
                  </a:cubicBezTo>
                  <a:cubicBezTo>
                    <a:pt x="18" y="0"/>
                    <a:pt x="12" y="3"/>
                    <a:pt x="7" y="7"/>
                  </a:cubicBezTo>
                  <a:cubicBezTo>
                    <a:pt x="3" y="12"/>
                    <a:pt x="0" y="18"/>
                    <a:pt x="0" y="24"/>
                  </a:cubicBezTo>
                  <a:cubicBezTo>
                    <a:pt x="0" y="31"/>
                    <a:pt x="3" y="37"/>
                    <a:pt x="7" y="41"/>
                  </a:cubicBezTo>
                  <a:cubicBezTo>
                    <a:pt x="12" y="46"/>
                    <a:pt x="18" y="48"/>
                    <a:pt x="24" y="48"/>
                  </a:cubicBezTo>
                  <a:cubicBezTo>
                    <a:pt x="31" y="48"/>
                    <a:pt x="37" y="46"/>
                    <a:pt x="41" y="41"/>
                  </a:cubicBezTo>
                  <a:cubicBezTo>
                    <a:pt x="46" y="37"/>
                    <a:pt x="48" y="31"/>
                    <a:pt x="48" y="24"/>
                  </a:cubicBezTo>
                  <a:cubicBezTo>
                    <a:pt x="48" y="18"/>
                    <a:pt x="46" y="12"/>
                    <a:pt x="41" y="7"/>
                  </a:cubicBezTo>
                  <a:close/>
                  <a:moveTo>
                    <a:pt x="41" y="7"/>
                  </a:moveTo>
                  <a:cubicBezTo>
                    <a:pt x="41" y="7"/>
                    <a:pt x="41" y="7"/>
                    <a:pt x="41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7">
              <a:extLst>
                <a:ext uri="{FF2B5EF4-FFF2-40B4-BE49-F238E27FC236}">
                  <a16:creationId xmlns:a16="http://schemas.microsoft.com/office/drawing/2014/main" id="{B0CA84C5-F7B5-47C4-81E4-4511C6C39E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2" y="2364"/>
              <a:ext cx="733" cy="733"/>
            </a:xfrm>
            <a:custGeom>
              <a:avLst/>
              <a:gdLst>
                <a:gd name="T0" fmla="*/ 1635 w 1635"/>
                <a:gd name="T1" fmla="*/ 22 h 1635"/>
                <a:gd name="T2" fmla="*/ 1634 w 1635"/>
                <a:gd name="T3" fmla="*/ 17 h 1635"/>
                <a:gd name="T4" fmla="*/ 1632 w 1635"/>
                <a:gd name="T5" fmla="*/ 13 h 1635"/>
                <a:gd name="T6" fmla="*/ 1630 w 1635"/>
                <a:gd name="T7" fmla="*/ 9 h 1635"/>
                <a:gd name="T8" fmla="*/ 1624 w 1635"/>
                <a:gd name="T9" fmla="*/ 3 h 1635"/>
                <a:gd name="T10" fmla="*/ 1619 w 1635"/>
                <a:gd name="T11" fmla="*/ 1 h 1635"/>
                <a:gd name="T12" fmla="*/ 1615 w 1635"/>
                <a:gd name="T13" fmla="*/ 0 h 1635"/>
                <a:gd name="T14" fmla="*/ 1406 w 1635"/>
                <a:gd name="T15" fmla="*/ 0 h 1635"/>
                <a:gd name="T16" fmla="*/ 1290 w 1635"/>
                <a:gd name="T17" fmla="*/ 311 h 1635"/>
                <a:gd name="T18" fmla="*/ 985 w 1635"/>
                <a:gd name="T19" fmla="*/ 438 h 1635"/>
                <a:gd name="T20" fmla="*/ 981 w 1635"/>
                <a:gd name="T21" fmla="*/ 441 h 1635"/>
                <a:gd name="T22" fmla="*/ 978 w 1635"/>
                <a:gd name="T23" fmla="*/ 444 h 1635"/>
                <a:gd name="T24" fmla="*/ 691 w 1635"/>
                <a:gd name="T25" fmla="*/ 898 h 1635"/>
                <a:gd name="T26" fmla="*/ 554 w 1635"/>
                <a:gd name="T27" fmla="*/ 649 h 1635"/>
                <a:gd name="T28" fmla="*/ 551 w 1635"/>
                <a:gd name="T29" fmla="*/ 645 h 1635"/>
                <a:gd name="T30" fmla="*/ 547 w 1635"/>
                <a:gd name="T31" fmla="*/ 643 h 1635"/>
                <a:gd name="T32" fmla="*/ 543 w 1635"/>
                <a:gd name="T33" fmla="*/ 641 h 1635"/>
                <a:gd name="T34" fmla="*/ 538 w 1635"/>
                <a:gd name="T35" fmla="*/ 640 h 1635"/>
                <a:gd name="T36" fmla="*/ 533 w 1635"/>
                <a:gd name="T37" fmla="*/ 640 h 1635"/>
                <a:gd name="T38" fmla="*/ 529 w 1635"/>
                <a:gd name="T39" fmla="*/ 641 h 1635"/>
                <a:gd name="T40" fmla="*/ 522 w 1635"/>
                <a:gd name="T41" fmla="*/ 644 h 1635"/>
                <a:gd name="T42" fmla="*/ 518 w 1635"/>
                <a:gd name="T43" fmla="*/ 648 h 1635"/>
                <a:gd name="T44" fmla="*/ 515 w 1635"/>
                <a:gd name="T45" fmla="*/ 652 h 1635"/>
                <a:gd name="T46" fmla="*/ 363 w 1635"/>
                <a:gd name="T47" fmla="*/ 1032 h 1635"/>
                <a:gd name="T48" fmla="*/ 51 w 1635"/>
                <a:gd name="T49" fmla="*/ 24 h 1635"/>
                <a:gd name="T50" fmla="*/ 24 w 1635"/>
                <a:gd name="T51" fmla="*/ 355 h 1635"/>
                <a:gd name="T52" fmla="*/ 0 w 1635"/>
                <a:gd name="T53" fmla="*/ 638 h 1635"/>
                <a:gd name="T54" fmla="*/ 24 w 1635"/>
                <a:gd name="T55" fmla="*/ 922 h 1635"/>
                <a:gd name="T56" fmla="*/ 51 w 1635"/>
                <a:gd name="T57" fmla="*/ 1229 h 1635"/>
                <a:gd name="T58" fmla="*/ 51 w 1635"/>
                <a:gd name="T59" fmla="*/ 1277 h 1635"/>
                <a:gd name="T60" fmla="*/ 24 w 1635"/>
                <a:gd name="T61" fmla="*/ 1584 h 1635"/>
                <a:gd name="T62" fmla="*/ 99 w 1635"/>
                <a:gd name="T63" fmla="*/ 1611 h 1635"/>
                <a:gd name="T64" fmla="*/ 382 w 1635"/>
                <a:gd name="T65" fmla="*/ 1635 h 1635"/>
                <a:gd name="T66" fmla="*/ 666 w 1635"/>
                <a:gd name="T67" fmla="*/ 1611 h 1635"/>
                <a:gd name="T68" fmla="*/ 973 w 1635"/>
                <a:gd name="T69" fmla="*/ 1584 h 1635"/>
                <a:gd name="T70" fmla="*/ 1021 w 1635"/>
                <a:gd name="T71" fmla="*/ 1584 h 1635"/>
                <a:gd name="T72" fmla="*/ 1328 w 1635"/>
                <a:gd name="T73" fmla="*/ 1611 h 1635"/>
                <a:gd name="T74" fmla="*/ 1611 w 1635"/>
                <a:gd name="T75" fmla="*/ 1536 h 1635"/>
                <a:gd name="T76" fmla="*/ 396 w 1635"/>
                <a:gd name="T77" fmla="*/ 1068 h 1635"/>
                <a:gd name="T78" fmla="*/ 401 w 1635"/>
                <a:gd name="T79" fmla="*/ 1063 h 1635"/>
                <a:gd name="T80" fmla="*/ 405 w 1635"/>
                <a:gd name="T81" fmla="*/ 1057 h 1635"/>
                <a:gd name="T82" fmla="*/ 670 w 1635"/>
                <a:gd name="T83" fmla="*/ 960 h 1635"/>
                <a:gd name="T84" fmla="*/ 675 w 1635"/>
                <a:gd name="T85" fmla="*/ 964 h 1635"/>
                <a:gd name="T86" fmla="*/ 679 w 1635"/>
                <a:gd name="T87" fmla="*/ 967 h 1635"/>
                <a:gd name="T88" fmla="*/ 685 w 1635"/>
                <a:gd name="T89" fmla="*/ 969 h 1635"/>
                <a:gd name="T90" fmla="*/ 690 w 1635"/>
                <a:gd name="T91" fmla="*/ 970 h 1635"/>
                <a:gd name="T92" fmla="*/ 703 w 1635"/>
                <a:gd name="T93" fmla="*/ 965 h 1635"/>
                <a:gd name="T94" fmla="*/ 708 w 1635"/>
                <a:gd name="T95" fmla="*/ 961 h 1635"/>
                <a:gd name="T96" fmla="*/ 1013 w 1635"/>
                <a:gd name="T97" fmla="*/ 478 h 1635"/>
                <a:gd name="T98" fmla="*/ 1314 w 1635"/>
                <a:gd name="T99" fmla="*/ 353 h 1635"/>
                <a:gd name="T100" fmla="*/ 1319 w 1635"/>
                <a:gd name="T101" fmla="*/ 350 h 1635"/>
                <a:gd name="T102" fmla="*/ 1321 w 1635"/>
                <a:gd name="T103" fmla="*/ 348 h 1635"/>
                <a:gd name="T104" fmla="*/ 1611 w 1635"/>
                <a:gd name="T105" fmla="*/ 253 h 1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35" h="1635">
                  <a:moveTo>
                    <a:pt x="1611" y="253"/>
                  </a:moveTo>
                  <a:cubicBezTo>
                    <a:pt x="1624" y="253"/>
                    <a:pt x="1635" y="242"/>
                    <a:pt x="1635" y="229"/>
                  </a:cubicBezTo>
                  <a:cubicBezTo>
                    <a:pt x="1635" y="24"/>
                    <a:pt x="1635" y="24"/>
                    <a:pt x="1635" y="24"/>
                  </a:cubicBezTo>
                  <a:cubicBezTo>
                    <a:pt x="1635" y="23"/>
                    <a:pt x="1635" y="22"/>
                    <a:pt x="1635" y="22"/>
                  </a:cubicBezTo>
                  <a:cubicBezTo>
                    <a:pt x="1635" y="21"/>
                    <a:pt x="1635" y="21"/>
                    <a:pt x="1635" y="21"/>
                  </a:cubicBezTo>
                  <a:cubicBezTo>
                    <a:pt x="1635" y="20"/>
                    <a:pt x="1635" y="20"/>
                    <a:pt x="1635" y="19"/>
                  </a:cubicBezTo>
                  <a:cubicBezTo>
                    <a:pt x="1635" y="19"/>
                    <a:pt x="1635" y="19"/>
                    <a:pt x="1634" y="18"/>
                  </a:cubicBezTo>
                  <a:cubicBezTo>
                    <a:pt x="1634" y="18"/>
                    <a:pt x="1634" y="17"/>
                    <a:pt x="1634" y="17"/>
                  </a:cubicBezTo>
                  <a:cubicBezTo>
                    <a:pt x="1634" y="17"/>
                    <a:pt x="1634" y="16"/>
                    <a:pt x="1634" y="16"/>
                  </a:cubicBezTo>
                  <a:cubicBezTo>
                    <a:pt x="1634" y="16"/>
                    <a:pt x="1634" y="15"/>
                    <a:pt x="1633" y="15"/>
                  </a:cubicBezTo>
                  <a:cubicBezTo>
                    <a:pt x="1633" y="14"/>
                    <a:pt x="1633" y="14"/>
                    <a:pt x="1633" y="14"/>
                  </a:cubicBezTo>
                  <a:cubicBezTo>
                    <a:pt x="1633" y="13"/>
                    <a:pt x="1633" y="13"/>
                    <a:pt x="1632" y="13"/>
                  </a:cubicBezTo>
                  <a:cubicBezTo>
                    <a:pt x="1632" y="12"/>
                    <a:pt x="1632" y="12"/>
                    <a:pt x="1632" y="12"/>
                  </a:cubicBezTo>
                  <a:cubicBezTo>
                    <a:pt x="1632" y="11"/>
                    <a:pt x="1631" y="11"/>
                    <a:pt x="1631" y="11"/>
                  </a:cubicBezTo>
                  <a:cubicBezTo>
                    <a:pt x="1631" y="10"/>
                    <a:pt x="1631" y="10"/>
                    <a:pt x="1630" y="10"/>
                  </a:cubicBezTo>
                  <a:cubicBezTo>
                    <a:pt x="1630" y="9"/>
                    <a:pt x="1630" y="9"/>
                    <a:pt x="1630" y="9"/>
                  </a:cubicBezTo>
                  <a:cubicBezTo>
                    <a:pt x="1629" y="8"/>
                    <a:pt x="1628" y="6"/>
                    <a:pt x="1626" y="5"/>
                  </a:cubicBezTo>
                  <a:cubicBezTo>
                    <a:pt x="1626" y="5"/>
                    <a:pt x="1626" y="5"/>
                    <a:pt x="1626" y="5"/>
                  </a:cubicBezTo>
                  <a:cubicBezTo>
                    <a:pt x="1625" y="5"/>
                    <a:pt x="1625" y="4"/>
                    <a:pt x="1625" y="4"/>
                  </a:cubicBezTo>
                  <a:cubicBezTo>
                    <a:pt x="1624" y="4"/>
                    <a:pt x="1624" y="4"/>
                    <a:pt x="1624" y="3"/>
                  </a:cubicBezTo>
                  <a:cubicBezTo>
                    <a:pt x="1623" y="3"/>
                    <a:pt x="1623" y="3"/>
                    <a:pt x="1623" y="3"/>
                  </a:cubicBezTo>
                  <a:cubicBezTo>
                    <a:pt x="1622" y="3"/>
                    <a:pt x="1622" y="2"/>
                    <a:pt x="1621" y="2"/>
                  </a:cubicBezTo>
                  <a:cubicBezTo>
                    <a:pt x="1621" y="2"/>
                    <a:pt x="1621" y="2"/>
                    <a:pt x="1620" y="2"/>
                  </a:cubicBezTo>
                  <a:cubicBezTo>
                    <a:pt x="1620" y="2"/>
                    <a:pt x="1620" y="2"/>
                    <a:pt x="1619" y="1"/>
                  </a:cubicBezTo>
                  <a:cubicBezTo>
                    <a:pt x="1619" y="1"/>
                    <a:pt x="1619" y="1"/>
                    <a:pt x="1618" y="1"/>
                  </a:cubicBezTo>
                  <a:cubicBezTo>
                    <a:pt x="1618" y="1"/>
                    <a:pt x="1617" y="1"/>
                    <a:pt x="1617" y="1"/>
                  </a:cubicBezTo>
                  <a:cubicBezTo>
                    <a:pt x="1617" y="1"/>
                    <a:pt x="1616" y="1"/>
                    <a:pt x="1616" y="0"/>
                  </a:cubicBezTo>
                  <a:cubicBezTo>
                    <a:pt x="1615" y="0"/>
                    <a:pt x="1615" y="0"/>
                    <a:pt x="1615" y="0"/>
                  </a:cubicBezTo>
                  <a:cubicBezTo>
                    <a:pt x="1614" y="0"/>
                    <a:pt x="1614" y="0"/>
                    <a:pt x="1614" y="0"/>
                  </a:cubicBezTo>
                  <a:cubicBezTo>
                    <a:pt x="1613" y="0"/>
                    <a:pt x="1612" y="0"/>
                    <a:pt x="1611" y="0"/>
                  </a:cubicBezTo>
                  <a:cubicBezTo>
                    <a:pt x="1611" y="0"/>
                    <a:pt x="1611" y="0"/>
                    <a:pt x="1611" y="0"/>
                  </a:cubicBezTo>
                  <a:cubicBezTo>
                    <a:pt x="1406" y="0"/>
                    <a:pt x="1406" y="0"/>
                    <a:pt x="1406" y="0"/>
                  </a:cubicBezTo>
                  <a:cubicBezTo>
                    <a:pt x="1393" y="0"/>
                    <a:pt x="1382" y="11"/>
                    <a:pt x="1382" y="24"/>
                  </a:cubicBezTo>
                  <a:cubicBezTo>
                    <a:pt x="1382" y="37"/>
                    <a:pt x="1393" y="48"/>
                    <a:pt x="1406" y="48"/>
                  </a:cubicBezTo>
                  <a:cubicBezTo>
                    <a:pt x="1553" y="48"/>
                    <a:pt x="1553" y="48"/>
                    <a:pt x="1553" y="48"/>
                  </a:cubicBezTo>
                  <a:cubicBezTo>
                    <a:pt x="1290" y="311"/>
                    <a:pt x="1290" y="311"/>
                    <a:pt x="1290" y="311"/>
                  </a:cubicBezTo>
                  <a:cubicBezTo>
                    <a:pt x="988" y="437"/>
                    <a:pt x="988" y="437"/>
                    <a:pt x="988" y="437"/>
                  </a:cubicBezTo>
                  <a:cubicBezTo>
                    <a:pt x="988" y="437"/>
                    <a:pt x="987" y="437"/>
                    <a:pt x="987" y="437"/>
                  </a:cubicBezTo>
                  <a:cubicBezTo>
                    <a:pt x="987" y="437"/>
                    <a:pt x="986" y="438"/>
                    <a:pt x="986" y="438"/>
                  </a:cubicBezTo>
                  <a:cubicBezTo>
                    <a:pt x="986" y="438"/>
                    <a:pt x="985" y="438"/>
                    <a:pt x="985" y="438"/>
                  </a:cubicBezTo>
                  <a:cubicBezTo>
                    <a:pt x="985" y="438"/>
                    <a:pt x="984" y="439"/>
                    <a:pt x="984" y="439"/>
                  </a:cubicBezTo>
                  <a:cubicBezTo>
                    <a:pt x="984" y="439"/>
                    <a:pt x="983" y="439"/>
                    <a:pt x="983" y="439"/>
                  </a:cubicBezTo>
                  <a:cubicBezTo>
                    <a:pt x="983" y="440"/>
                    <a:pt x="982" y="440"/>
                    <a:pt x="982" y="440"/>
                  </a:cubicBezTo>
                  <a:cubicBezTo>
                    <a:pt x="982" y="440"/>
                    <a:pt x="982" y="441"/>
                    <a:pt x="981" y="441"/>
                  </a:cubicBezTo>
                  <a:cubicBezTo>
                    <a:pt x="981" y="441"/>
                    <a:pt x="981" y="441"/>
                    <a:pt x="981" y="442"/>
                  </a:cubicBezTo>
                  <a:cubicBezTo>
                    <a:pt x="980" y="442"/>
                    <a:pt x="980" y="442"/>
                    <a:pt x="980" y="442"/>
                  </a:cubicBezTo>
                  <a:cubicBezTo>
                    <a:pt x="979" y="443"/>
                    <a:pt x="979" y="443"/>
                    <a:pt x="979" y="443"/>
                  </a:cubicBezTo>
                  <a:cubicBezTo>
                    <a:pt x="979" y="443"/>
                    <a:pt x="978" y="444"/>
                    <a:pt x="978" y="444"/>
                  </a:cubicBezTo>
                  <a:cubicBezTo>
                    <a:pt x="978" y="444"/>
                    <a:pt x="978" y="445"/>
                    <a:pt x="978" y="445"/>
                  </a:cubicBezTo>
                  <a:cubicBezTo>
                    <a:pt x="977" y="445"/>
                    <a:pt x="977" y="446"/>
                    <a:pt x="977" y="446"/>
                  </a:cubicBezTo>
                  <a:cubicBezTo>
                    <a:pt x="977" y="446"/>
                    <a:pt x="977" y="446"/>
                    <a:pt x="977" y="446"/>
                  </a:cubicBezTo>
                  <a:cubicBezTo>
                    <a:pt x="691" y="898"/>
                    <a:pt x="691" y="898"/>
                    <a:pt x="691" y="898"/>
                  </a:cubicBezTo>
                  <a:cubicBezTo>
                    <a:pt x="557" y="652"/>
                    <a:pt x="557" y="652"/>
                    <a:pt x="557" y="652"/>
                  </a:cubicBezTo>
                  <a:cubicBezTo>
                    <a:pt x="557" y="652"/>
                    <a:pt x="556" y="651"/>
                    <a:pt x="556" y="650"/>
                  </a:cubicBezTo>
                  <a:cubicBezTo>
                    <a:pt x="556" y="650"/>
                    <a:pt x="556" y="650"/>
                    <a:pt x="555" y="650"/>
                  </a:cubicBezTo>
                  <a:cubicBezTo>
                    <a:pt x="555" y="649"/>
                    <a:pt x="555" y="649"/>
                    <a:pt x="554" y="649"/>
                  </a:cubicBezTo>
                  <a:cubicBezTo>
                    <a:pt x="554" y="648"/>
                    <a:pt x="554" y="648"/>
                    <a:pt x="554" y="648"/>
                  </a:cubicBezTo>
                  <a:cubicBezTo>
                    <a:pt x="553" y="648"/>
                    <a:pt x="553" y="647"/>
                    <a:pt x="553" y="647"/>
                  </a:cubicBezTo>
                  <a:cubicBezTo>
                    <a:pt x="553" y="647"/>
                    <a:pt x="552" y="646"/>
                    <a:pt x="552" y="646"/>
                  </a:cubicBezTo>
                  <a:cubicBezTo>
                    <a:pt x="552" y="646"/>
                    <a:pt x="551" y="646"/>
                    <a:pt x="551" y="645"/>
                  </a:cubicBezTo>
                  <a:cubicBezTo>
                    <a:pt x="551" y="645"/>
                    <a:pt x="550" y="645"/>
                    <a:pt x="550" y="645"/>
                  </a:cubicBezTo>
                  <a:cubicBezTo>
                    <a:pt x="550" y="644"/>
                    <a:pt x="549" y="644"/>
                    <a:pt x="549" y="644"/>
                  </a:cubicBezTo>
                  <a:cubicBezTo>
                    <a:pt x="549" y="644"/>
                    <a:pt x="548" y="643"/>
                    <a:pt x="548" y="643"/>
                  </a:cubicBezTo>
                  <a:cubicBezTo>
                    <a:pt x="548" y="643"/>
                    <a:pt x="547" y="643"/>
                    <a:pt x="547" y="643"/>
                  </a:cubicBezTo>
                  <a:cubicBezTo>
                    <a:pt x="546" y="642"/>
                    <a:pt x="546" y="642"/>
                    <a:pt x="545" y="642"/>
                  </a:cubicBezTo>
                  <a:cubicBezTo>
                    <a:pt x="545" y="642"/>
                    <a:pt x="545" y="642"/>
                    <a:pt x="545" y="642"/>
                  </a:cubicBezTo>
                  <a:cubicBezTo>
                    <a:pt x="545" y="642"/>
                    <a:pt x="545" y="642"/>
                    <a:pt x="545" y="642"/>
                  </a:cubicBezTo>
                  <a:cubicBezTo>
                    <a:pt x="544" y="641"/>
                    <a:pt x="543" y="641"/>
                    <a:pt x="543" y="641"/>
                  </a:cubicBezTo>
                  <a:cubicBezTo>
                    <a:pt x="542" y="641"/>
                    <a:pt x="542" y="641"/>
                    <a:pt x="541" y="641"/>
                  </a:cubicBezTo>
                  <a:cubicBezTo>
                    <a:pt x="541" y="641"/>
                    <a:pt x="541" y="640"/>
                    <a:pt x="540" y="640"/>
                  </a:cubicBezTo>
                  <a:cubicBezTo>
                    <a:pt x="540" y="640"/>
                    <a:pt x="539" y="640"/>
                    <a:pt x="539" y="640"/>
                  </a:cubicBezTo>
                  <a:cubicBezTo>
                    <a:pt x="539" y="640"/>
                    <a:pt x="538" y="640"/>
                    <a:pt x="538" y="640"/>
                  </a:cubicBezTo>
                  <a:cubicBezTo>
                    <a:pt x="538" y="640"/>
                    <a:pt x="537" y="640"/>
                    <a:pt x="537" y="640"/>
                  </a:cubicBezTo>
                  <a:cubicBezTo>
                    <a:pt x="536" y="640"/>
                    <a:pt x="536" y="640"/>
                    <a:pt x="536" y="640"/>
                  </a:cubicBezTo>
                  <a:cubicBezTo>
                    <a:pt x="535" y="640"/>
                    <a:pt x="535" y="640"/>
                    <a:pt x="534" y="640"/>
                  </a:cubicBezTo>
                  <a:cubicBezTo>
                    <a:pt x="534" y="640"/>
                    <a:pt x="534" y="640"/>
                    <a:pt x="533" y="640"/>
                  </a:cubicBezTo>
                  <a:cubicBezTo>
                    <a:pt x="533" y="640"/>
                    <a:pt x="533" y="640"/>
                    <a:pt x="532" y="640"/>
                  </a:cubicBezTo>
                  <a:cubicBezTo>
                    <a:pt x="532" y="640"/>
                    <a:pt x="531" y="640"/>
                    <a:pt x="531" y="640"/>
                  </a:cubicBezTo>
                  <a:cubicBezTo>
                    <a:pt x="531" y="641"/>
                    <a:pt x="530" y="641"/>
                    <a:pt x="530" y="641"/>
                  </a:cubicBezTo>
                  <a:cubicBezTo>
                    <a:pt x="530" y="641"/>
                    <a:pt x="529" y="641"/>
                    <a:pt x="529" y="641"/>
                  </a:cubicBezTo>
                  <a:cubicBezTo>
                    <a:pt x="528" y="641"/>
                    <a:pt x="528" y="641"/>
                    <a:pt x="527" y="642"/>
                  </a:cubicBezTo>
                  <a:cubicBezTo>
                    <a:pt x="527" y="642"/>
                    <a:pt x="527" y="642"/>
                    <a:pt x="527" y="642"/>
                  </a:cubicBezTo>
                  <a:cubicBezTo>
                    <a:pt x="525" y="643"/>
                    <a:pt x="524" y="643"/>
                    <a:pt x="522" y="644"/>
                  </a:cubicBezTo>
                  <a:cubicBezTo>
                    <a:pt x="522" y="644"/>
                    <a:pt x="522" y="644"/>
                    <a:pt x="522" y="644"/>
                  </a:cubicBezTo>
                  <a:cubicBezTo>
                    <a:pt x="522" y="645"/>
                    <a:pt x="521" y="645"/>
                    <a:pt x="521" y="646"/>
                  </a:cubicBezTo>
                  <a:cubicBezTo>
                    <a:pt x="520" y="646"/>
                    <a:pt x="520" y="646"/>
                    <a:pt x="520" y="646"/>
                  </a:cubicBezTo>
                  <a:cubicBezTo>
                    <a:pt x="520" y="646"/>
                    <a:pt x="519" y="647"/>
                    <a:pt x="519" y="647"/>
                  </a:cubicBezTo>
                  <a:cubicBezTo>
                    <a:pt x="519" y="647"/>
                    <a:pt x="518" y="648"/>
                    <a:pt x="518" y="648"/>
                  </a:cubicBezTo>
                  <a:cubicBezTo>
                    <a:pt x="518" y="648"/>
                    <a:pt x="518" y="649"/>
                    <a:pt x="517" y="649"/>
                  </a:cubicBezTo>
                  <a:cubicBezTo>
                    <a:pt x="517" y="649"/>
                    <a:pt x="517" y="650"/>
                    <a:pt x="517" y="650"/>
                  </a:cubicBezTo>
                  <a:cubicBezTo>
                    <a:pt x="516" y="650"/>
                    <a:pt x="516" y="651"/>
                    <a:pt x="516" y="651"/>
                  </a:cubicBezTo>
                  <a:cubicBezTo>
                    <a:pt x="516" y="651"/>
                    <a:pt x="515" y="652"/>
                    <a:pt x="515" y="652"/>
                  </a:cubicBezTo>
                  <a:cubicBezTo>
                    <a:pt x="515" y="652"/>
                    <a:pt x="515" y="653"/>
                    <a:pt x="515" y="653"/>
                  </a:cubicBezTo>
                  <a:cubicBezTo>
                    <a:pt x="514" y="654"/>
                    <a:pt x="514" y="654"/>
                    <a:pt x="514" y="655"/>
                  </a:cubicBezTo>
                  <a:cubicBezTo>
                    <a:pt x="514" y="655"/>
                    <a:pt x="514" y="655"/>
                    <a:pt x="514" y="655"/>
                  </a:cubicBezTo>
                  <a:cubicBezTo>
                    <a:pt x="363" y="1032"/>
                    <a:pt x="363" y="1032"/>
                    <a:pt x="363" y="1032"/>
                  </a:cubicBezTo>
                  <a:cubicBezTo>
                    <a:pt x="99" y="1208"/>
                    <a:pt x="99" y="1208"/>
                    <a:pt x="99" y="1208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11"/>
                    <a:pt x="88" y="0"/>
                    <a:pt x="75" y="0"/>
                  </a:cubicBezTo>
                  <a:cubicBezTo>
                    <a:pt x="62" y="0"/>
                    <a:pt x="51" y="11"/>
                    <a:pt x="51" y="24"/>
                  </a:cubicBezTo>
                  <a:cubicBezTo>
                    <a:pt x="51" y="307"/>
                    <a:pt x="51" y="307"/>
                    <a:pt x="51" y="307"/>
                  </a:cubicBezTo>
                  <a:cubicBezTo>
                    <a:pt x="24" y="307"/>
                    <a:pt x="24" y="307"/>
                    <a:pt x="24" y="307"/>
                  </a:cubicBezTo>
                  <a:cubicBezTo>
                    <a:pt x="11" y="307"/>
                    <a:pt x="0" y="318"/>
                    <a:pt x="0" y="331"/>
                  </a:cubicBezTo>
                  <a:cubicBezTo>
                    <a:pt x="0" y="344"/>
                    <a:pt x="11" y="355"/>
                    <a:pt x="24" y="355"/>
                  </a:cubicBezTo>
                  <a:cubicBezTo>
                    <a:pt x="51" y="355"/>
                    <a:pt x="51" y="355"/>
                    <a:pt x="51" y="355"/>
                  </a:cubicBezTo>
                  <a:cubicBezTo>
                    <a:pt x="51" y="614"/>
                    <a:pt x="51" y="614"/>
                    <a:pt x="51" y="614"/>
                  </a:cubicBezTo>
                  <a:cubicBezTo>
                    <a:pt x="24" y="614"/>
                    <a:pt x="24" y="614"/>
                    <a:pt x="24" y="614"/>
                  </a:cubicBezTo>
                  <a:cubicBezTo>
                    <a:pt x="11" y="614"/>
                    <a:pt x="0" y="625"/>
                    <a:pt x="0" y="638"/>
                  </a:cubicBezTo>
                  <a:cubicBezTo>
                    <a:pt x="0" y="652"/>
                    <a:pt x="11" y="662"/>
                    <a:pt x="24" y="662"/>
                  </a:cubicBezTo>
                  <a:cubicBezTo>
                    <a:pt x="51" y="662"/>
                    <a:pt x="51" y="662"/>
                    <a:pt x="51" y="662"/>
                  </a:cubicBezTo>
                  <a:cubicBezTo>
                    <a:pt x="51" y="922"/>
                    <a:pt x="51" y="922"/>
                    <a:pt x="51" y="922"/>
                  </a:cubicBezTo>
                  <a:cubicBezTo>
                    <a:pt x="24" y="922"/>
                    <a:pt x="24" y="922"/>
                    <a:pt x="24" y="922"/>
                  </a:cubicBezTo>
                  <a:cubicBezTo>
                    <a:pt x="11" y="922"/>
                    <a:pt x="0" y="932"/>
                    <a:pt x="0" y="946"/>
                  </a:cubicBezTo>
                  <a:cubicBezTo>
                    <a:pt x="0" y="959"/>
                    <a:pt x="11" y="970"/>
                    <a:pt x="24" y="970"/>
                  </a:cubicBezTo>
                  <a:cubicBezTo>
                    <a:pt x="51" y="970"/>
                    <a:pt x="51" y="970"/>
                    <a:pt x="51" y="970"/>
                  </a:cubicBezTo>
                  <a:cubicBezTo>
                    <a:pt x="51" y="1229"/>
                    <a:pt x="51" y="1229"/>
                    <a:pt x="51" y="1229"/>
                  </a:cubicBezTo>
                  <a:cubicBezTo>
                    <a:pt x="24" y="1229"/>
                    <a:pt x="24" y="1229"/>
                    <a:pt x="24" y="1229"/>
                  </a:cubicBezTo>
                  <a:cubicBezTo>
                    <a:pt x="11" y="1229"/>
                    <a:pt x="0" y="1240"/>
                    <a:pt x="0" y="1253"/>
                  </a:cubicBezTo>
                  <a:cubicBezTo>
                    <a:pt x="0" y="1266"/>
                    <a:pt x="11" y="1277"/>
                    <a:pt x="24" y="1277"/>
                  </a:cubicBezTo>
                  <a:cubicBezTo>
                    <a:pt x="51" y="1277"/>
                    <a:pt x="51" y="1277"/>
                    <a:pt x="51" y="1277"/>
                  </a:cubicBezTo>
                  <a:cubicBezTo>
                    <a:pt x="51" y="1536"/>
                    <a:pt x="51" y="1536"/>
                    <a:pt x="51" y="1536"/>
                  </a:cubicBezTo>
                  <a:cubicBezTo>
                    <a:pt x="24" y="1536"/>
                    <a:pt x="24" y="1536"/>
                    <a:pt x="24" y="1536"/>
                  </a:cubicBezTo>
                  <a:cubicBezTo>
                    <a:pt x="11" y="1536"/>
                    <a:pt x="0" y="1547"/>
                    <a:pt x="0" y="1560"/>
                  </a:cubicBezTo>
                  <a:cubicBezTo>
                    <a:pt x="0" y="1573"/>
                    <a:pt x="11" y="1584"/>
                    <a:pt x="24" y="1584"/>
                  </a:cubicBezTo>
                  <a:cubicBezTo>
                    <a:pt x="51" y="1584"/>
                    <a:pt x="51" y="1584"/>
                    <a:pt x="51" y="1584"/>
                  </a:cubicBezTo>
                  <a:cubicBezTo>
                    <a:pt x="51" y="1611"/>
                    <a:pt x="51" y="1611"/>
                    <a:pt x="51" y="1611"/>
                  </a:cubicBezTo>
                  <a:cubicBezTo>
                    <a:pt x="51" y="1624"/>
                    <a:pt x="62" y="1635"/>
                    <a:pt x="75" y="1635"/>
                  </a:cubicBezTo>
                  <a:cubicBezTo>
                    <a:pt x="88" y="1635"/>
                    <a:pt x="99" y="1624"/>
                    <a:pt x="99" y="1611"/>
                  </a:cubicBezTo>
                  <a:cubicBezTo>
                    <a:pt x="99" y="1584"/>
                    <a:pt x="99" y="1584"/>
                    <a:pt x="99" y="1584"/>
                  </a:cubicBezTo>
                  <a:cubicBezTo>
                    <a:pt x="358" y="1584"/>
                    <a:pt x="358" y="1584"/>
                    <a:pt x="358" y="1584"/>
                  </a:cubicBezTo>
                  <a:cubicBezTo>
                    <a:pt x="358" y="1611"/>
                    <a:pt x="358" y="1611"/>
                    <a:pt x="358" y="1611"/>
                  </a:cubicBezTo>
                  <a:cubicBezTo>
                    <a:pt x="358" y="1624"/>
                    <a:pt x="369" y="1635"/>
                    <a:pt x="382" y="1635"/>
                  </a:cubicBezTo>
                  <a:cubicBezTo>
                    <a:pt x="396" y="1635"/>
                    <a:pt x="406" y="1624"/>
                    <a:pt x="406" y="1611"/>
                  </a:cubicBezTo>
                  <a:cubicBezTo>
                    <a:pt x="406" y="1584"/>
                    <a:pt x="406" y="1584"/>
                    <a:pt x="406" y="1584"/>
                  </a:cubicBezTo>
                  <a:cubicBezTo>
                    <a:pt x="666" y="1584"/>
                    <a:pt x="666" y="1584"/>
                    <a:pt x="666" y="1584"/>
                  </a:cubicBezTo>
                  <a:cubicBezTo>
                    <a:pt x="666" y="1611"/>
                    <a:pt x="666" y="1611"/>
                    <a:pt x="666" y="1611"/>
                  </a:cubicBezTo>
                  <a:cubicBezTo>
                    <a:pt x="666" y="1624"/>
                    <a:pt x="676" y="1635"/>
                    <a:pt x="690" y="1635"/>
                  </a:cubicBezTo>
                  <a:cubicBezTo>
                    <a:pt x="703" y="1635"/>
                    <a:pt x="714" y="1624"/>
                    <a:pt x="714" y="1611"/>
                  </a:cubicBezTo>
                  <a:cubicBezTo>
                    <a:pt x="714" y="1584"/>
                    <a:pt x="714" y="1584"/>
                    <a:pt x="714" y="1584"/>
                  </a:cubicBezTo>
                  <a:cubicBezTo>
                    <a:pt x="973" y="1584"/>
                    <a:pt x="973" y="1584"/>
                    <a:pt x="973" y="1584"/>
                  </a:cubicBezTo>
                  <a:cubicBezTo>
                    <a:pt x="973" y="1611"/>
                    <a:pt x="973" y="1611"/>
                    <a:pt x="973" y="1611"/>
                  </a:cubicBezTo>
                  <a:cubicBezTo>
                    <a:pt x="973" y="1624"/>
                    <a:pt x="984" y="1635"/>
                    <a:pt x="997" y="1635"/>
                  </a:cubicBezTo>
                  <a:cubicBezTo>
                    <a:pt x="1010" y="1635"/>
                    <a:pt x="1021" y="1624"/>
                    <a:pt x="1021" y="1611"/>
                  </a:cubicBezTo>
                  <a:cubicBezTo>
                    <a:pt x="1021" y="1584"/>
                    <a:pt x="1021" y="1584"/>
                    <a:pt x="1021" y="1584"/>
                  </a:cubicBezTo>
                  <a:cubicBezTo>
                    <a:pt x="1280" y="1584"/>
                    <a:pt x="1280" y="1584"/>
                    <a:pt x="1280" y="1584"/>
                  </a:cubicBezTo>
                  <a:cubicBezTo>
                    <a:pt x="1280" y="1611"/>
                    <a:pt x="1280" y="1611"/>
                    <a:pt x="1280" y="1611"/>
                  </a:cubicBezTo>
                  <a:cubicBezTo>
                    <a:pt x="1280" y="1624"/>
                    <a:pt x="1291" y="1635"/>
                    <a:pt x="1304" y="1635"/>
                  </a:cubicBezTo>
                  <a:cubicBezTo>
                    <a:pt x="1317" y="1635"/>
                    <a:pt x="1328" y="1624"/>
                    <a:pt x="1328" y="1611"/>
                  </a:cubicBezTo>
                  <a:cubicBezTo>
                    <a:pt x="1328" y="1584"/>
                    <a:pt x="1328" y="1584"/>
                    <a:pt x="1328" y="1584"/>
                  </a:cubicBezTo>
                  <a:cubicBezTo>
                    <a:pt x="1611" y="1584"/>
                    <a:pt x="1611" y="1584"/>
                    <a:pt x="1611" y="1584"/>
                  </a:cubicBezTo>
                  <a:cubicBezTo>
                    <a:pt x="1624" y="1584"/>
                    <a:pt x="1635" y="1573"/>
                    <a:pt x="1635" y="1560"/>
                  </a:cubicBezTo>
                  <a:cubicBezTo>
                    <a:pt x="1635" y="1547"/>
                    <a:pt x="1624" y="1536"/>
                    <a:pt x="1611" y="1536"/>
                  </a:cubicBezTo>
                  <a:cubicBezTo>
                    <a:pt x="99" y="1536"/>
                    <a:pt x="99" y="1536"/>
                    <a:pt x="99" y="1536"/>
                  </a:cubicBezTo>
                  <a:cubicBezTo>
                    <a:pt x="99" y="1266"/>
                    <a:pt x="99" y="1266"/>
                    <a:pt x="99" y="1266"/>
                  </a:cubicBezTo>
                  <a:cubicBezTo>
                    <a:pt x="396" y="1068"/>
                    <a:pt x="396" y="1068"/>
                    <a:pt x="396" y="1068"/>
                  </a:cubicBezTo>
                  <a:cubicBezTo>
                    <a:pt x="396" y="1068"/>
                    <a:pt x="396" y="1068"/>
                    <a:pt x="396" y="1068"/>
                  </a:cubicBezTo>
                  <a:cubicBezTo>
                    <a:pt x="397" y="1067"/>
                    <a:pt x="397" y="1067"/>
                    <a:pt x="398" y="1066"/>
                  </a:cubicBezTo>
                  <a:cubicBezTo>
                    <a:pt x="398" y="1066"/>
                    <a:pt x="399" y="1066"/>
                    <a:pt x="399" y="1065"/>
                  </a:cubicBezTo>
                  <a:cubicBezTo>
                    <a:pt x="400" y="1065"/>
                    <a:pt x="400" y="1064"/>
                    <a:pt x="401" y="1063"/>
                  </a:cubicBezTo>
                  <a:cubicBezTo>
                    <a:pt x="401" y="1063"/>
                    <a:pt x="401" y="1063"/>
                    <a:pt x="401" y="1063"/>
                  </a:cubicBezTo>
                  <a:cubicBezTo>
                    <a:pt x="402" y="1062"/>
                    <a:pt x="402" y="1061"/>
                    <a:pt x="403" y="1061"/>
                  </a:cubicBezTo>
                  <a:cubicBezTo>
                    <a:pt x="403" y="1060"/>
                    <a:pt x="403" y="1060"/>
                    <a:pt x="403" y="1060"/>
                  </a:cubicBezTo>
                  <a:cubicBezTo>
                    <a:pt x="404" y="1059"/>
                    <a:pt x="404" y="1058"/>
                    <a:pt x="405" y="1057"/>
                  </a:cubicBezTo>
                  <a:cubicBezTo>
                    <a:pt x="405" y="1057"/>
                    <a:pt x="405" y="1057"/>
                    <a:pt x="405" y="1057"/>
                  </a:cubicBezTo>
                  <a:cubicBezTo>
                    <a:pt x="539" y="720"/>
                    <a:pt x="539" y="720"/>
                    <a:pt x="539" y="720"/>
                  </a:cubicBezTo>
                  <a:cubicBezTo>
                    <a:pt x="669" y="957"/>
                    <a:pt x="669" y="957"/>
                    <a:pt x="669" y="957"/>
                  </a:cubicBezTo>
                  <a:cubicBezTo>
                    <a:pt x="669" y="957"/>
                    <a:pt x="669" y="957"/>
                    <a:pt x="669" y="957"/>
                  </a:cubicBezTo>
                  <a:cubicBezTo>
                    <a:pt x="669" y="958"/>
                    <a:pt x="670" y="959"/>
                    <a:pt x="670" y="960"/>
                  </a:cubicBezTo>
                  <a:cubicBezTo>
                    <a:pt x="670" y="960"/>
                    <a:pt x="670" y="960"/>
                    <a:pt x="671" y="960"/>
                  </a:cubicBezTo>
                  <a:cubicBezTo>
                    <a:pt x="671" y="961"/>
                    <a:pt x="672" y="961"/>
                    <a:pt x="672" y="962"/>
                  </a:cubicBezTo>
                  <a:cubicBezTo>
                    <a:pt x="672" y="962"/>
                    <a:pt x="673" y="962"/>
                    <a:pt x="673" y="963"/>
                  </a:cubicBezTo>
                  <a:cubicBezTo>
                    <a:pt x="673" y="963"/>
                    <a:pt x="674" y="964"/>
                    <a:pt x="675" y="964"/>
                  </a:cubicBezTo>
                  <a:cubicBezTo>
                    <a:pt x="675" y="965"/>
                    <a:pt x="675" y="965"/>
                    <a:pt x="675" y="965"/>
                  </a:cubicBezTo>
                  <a:cubicBezTo>
                    <a:pt x="676" y="965"/>
                    <a:pt x="676" y="966"/>
                    <a:pt x="677" y="966"/>
                  </a:cubicBezTo>
                  <a:cubicBezTo>
                    <a:pt x="677" y="966"/>
                    <a:pt x="677" y="966"/>
                    <a:pt x="677" y="966"/>
                  </a:cubicBezTo>
                  <a:cubicBezTo>
                    <a:pt x="678" y="966"/>
                    <a:pt x="678" y="967"/>
                    <a:pt x="679" y="967"/>
                  </a:cubicBezTo>
                  <a:cubicBezTo>
                    <a:pt x="679" y="967"/>
                    <a:pt x="680" y="967"/>
                    <a:pt x="680" y="968"/>
                  </a:cubicBezTo>
                  <a:cubicBezTo>
                    <a:pt x="681" y="968"/>
                    <a:pt x="681" y="968"/>
                    <a:pt x="682" y="968"/>
                  </a:cubicBezTo>
                  <a:cubicBezTo>
                    <a:pt x="682" y="968"/>
                    <a:pt x="683" y="969"/>
                    <a:pt x="683" y="969"/>
                  </a:cubicBezTo>
                  <a:cubicBezTo>
                    <a:pt x="684" y="969"/>
                    <a:pt x="684" y="969"/>
                    <a:pt x="685" y="969"/>
                  </a:cubicBezTo>
                  <a:cubicBezTo>
                    <a:pt x="685" y="969"/>
                    <a:pt x="686" y="969"/>
                    <a:pt x="686" y="969"/>
                  </a:cubicBezTo>
                  <a:cubicBezTo>
                    <a:pt x="687" y="969"/>
                    <a:pt x="688" y="970"/>
                    <a:pt x="689" y="970"/>
                  </a:cubicBezTo>
                  <a:cubicBezTo>
                    <a:pt x="689" y="970"/>
                    <a:pt x="689" y="970"/>
                    <a:pt x="690" y="970"/>
                  </a:cubicBezTo>
                  <a:cubicBezTo>
                    <a:pt x="690" y="970"/>
                    <a:pt x="690" y="970"/>
                    <a:pt x="690" y="970"/>
                  </a:cubicBezTo>
                  <a:cubicBezTo>
                    <a:pt x="690" y="970"/>
                    <a:pt x="690" y="970"/>
                    <a:pt x="690" y="970"/>
                  </a:cubicBezTo>
                  <a:cubicBezTo>
                    <a:pt x="693" y="970"/>
                    <a:pt x="696" y="969"/>
                    <a:pt x="699" y="968"/>
                  </a:cubicBezTo>
                  <a:cubicBezTo>
                    <a:pt x="699" y="967"/>
                    <a:pt x="700" y="967"/>
                    <a:pt x="701" y="967"/>
                  </a:cubicBezTo>
                  <a:cubicBezTo>
                    <a:pt x="702" y="966"/>
                    <a:pt x="703" y="966"/>
                    <a:pt x="703" y="965"/>
                  </a:cubicBezTo>
                  <a:cubicBezTo>
                    <a:pt x="704" y="965"/>
                    <a:pt x="704" y="965"/>
                    <a:pt x="704" y="965"/>
                  </a:cubicBezTo>
                  <a:cubicBezTo>
                    <a:pt x="705" y="964"/>
                    <a:pt x="705" y="964"/>
                    <a:pt x="706" y="963"/>
                  </a:cubicBezTo>
                  <a:cubicBezTo>
                    <a:pt x="706" y="963"/>
                    <a:pt x="706" y="963"/>
                    <a:pt x="706" y="963"/>
                  </a:cubicBezTo>
                  <a:cubicBezTo>
                    <a:pt x="707" y="962"/>
                    <a:pt x="707" y="962"/>
                    <a:pt x="708" y="961"/>
                  </a:cubicBezTo>
                  <a:cubicBezTo>
                    <a:pt x="708" y="961"/>
                    <a:pt x="708" y="961"/>
                    <a:pt x="708" y="961"/>
                  </a:cubicBezTo>
                  <a:cubicBezTo>
                    <a:pt x="709" y="960"/>
                    <a:pt x="709" y="959"/>
                    <a:pt x="710" y="958"/>
                  </a:cubicBezTo>
                  <a:cubicBezTo>
                    <a:pt x="710" y="958"/>
                    <a:pt x="710" y="958"/>
                    <a:pt x="710" y="958"/>
                  </a:cubicBezTo>
                  <a:cubicBezTo>
                    <a:pt x="1013" y="478"/>
                    <a:pt x="1013" y="478"/>
                    <a:pt x="1013" y="478"/>
                  </a:cubicBezTo>
                  <a:cubicBezTo>
                    <a:pt x="1313" y="353"/>
                    <a:pt x="1313" y="353"/>
                    <a:pt x="1313" y="353"/>
                  </a:cubicBezTo>
                  <a:cubicBezTo>
                    <a:pt x="1313" y="353"/>
                    <a:pt x="1313" y="353"/>
                    <a:pt x="1313" y="353"/>
                  </a:cubicBezTo>
                  <a:cubicBezTo>
                    <a:pt x="1313" y="353"/>
                    <a:pt x="1313" y="353"/>
                    <a:pt x="1313" y="353"/>
                  </a:cubicBezTo>
                  <a:cubicBezTo>
                    <a:pt x="1313" y="353"/>
                    <a:pt x="1313" y="353"/>
                    <a:pt x="1314" y="353"/>
                  </a:cubicBezTo>
                  <a:cubicBezTo>
                    <a:pt x="1314" y="353"/>
                    <a:pt x="1315" y="353"/>
                    <a:pt x="1315" y="352"/>
                  </a:cubicBezTo>
                  <a:cubicBezTo>
                    <a:pt x="1316" y="352"/>
                    <a:pt x="1316" y="352"/>
                    <a:pt x="1316" y="352"/>
                  </a:cubicBezTo>
                  <a:cubicBezTo>
                    <a:pt x="1317" y="352"/>
                    <a:pt x="1317" y="351"/>
                    <a:pt x="1317" y="351"/>
                  </a:cubicBezTo>
                  <a:cubicBezTo>
                    <a:pt x="1318" y="351"/>
                    <a:pt x="1318" y="351"/>
                    <a:pt x="1319" y="350"/>
                  </a:cubicBezTo>
                  <a:cubicBezTo>
                    <a:pt x="1319" y="350"/>
                    <a:pt x="1319" y="350"/>
                    <a:pt x="1319" y="350"/>
                  </a:cubicBezTo>
                  <a:cubicBezTo>
                    <a:pt x="1320" y="349"/>
                    <a:pt x="1320" y="349"/>
                    <a:pt x="1321" y="348"/>
                  </a:cubicBezTo>
                  <a:cubicBezTo>
                    <a:pt x="1321" y="348"/>
                    <a:pt x="1321" y="348"/>
                    <a:pt x="1321" y="348"/>
                  </a:cubicBezTo>
                  <a:cubicBezTo>
                    <a:pt x="1321" y="348"/>
                    <a:pt x="1321" y="348"/>
                    <a:pt x="1321" y="348"/>
                  </a:cubicBezTo>
                  <a:cubicBezTo>
                    <a:pt x="1321" y="348"/>
                    <a:pt x="1321" y="348"/>
                    <a:pt x="1321" y="348"/>
                  </a:cubicBezTo>
                  <a:cubicBezTo>
                    <a:pt x="1587" y="82"/>
                    <a:pt x="1587" y="82"/>
                    <a:pt x="1587" y="82"/>
                  </a:cubicBezTo>
                  <a:cubicBezTo>
                    <a:pt x="1587" y="229"/>
                    <a:pt x="1587" y="229"/>
                    <a:pt x="1587" y="229"/>
                  </a:cubicBezTo>
                  <a:cubicBezTo>
                    <a:pt x="1587" y="242"/>
                    <a:pt x="1598" y="253"/>
                    <a:pt x="1611" y="253"/>
                  </a:cubicBezTo>
                  <a:close/>
                  <a:moveTo>
                    <a:pt x="1611" y="253"/>
                  </a:moveTo>
                  <a:cubicBezTo>
                    <a:pt x="1611" y="253"/>
                    <a:pt x="1611" y="253"/>
                    <a:pt x="1611" y="25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2" name="Imagem 91" descr="Fundo preto com letras brancas&#10;&#10;Descrição gerada automaticamente">
            <a:extLst>
              <a:ext uri="{FF2B5EF4-FFF2-40B4-BE49-F238E27FC236}">
                <a16:creationId xmlns:a16="http://schemas.microsoft.com/office/drawing/2014/main" id="{9FD9AB3D-0E3B-49CC-8F7C-78D9629AC2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165" y="3380616"/>
            <a:ext cx="627598" cy="627598"/>
          </a:xfrm>
          <a:prstGeom prst="rect">
            <a:avLst/>
          </a:prstGeom>
        </p:spPr>
      </p:pic>
      <p:pic>
        <p:nvPicPr>
          <p:cNvPr id="93" name="Imagem 92" descr="Fundo preto com letras brancas&#10;&#10;Descrição gerada automaticamente">
            <a:extLst>
              <a:ext uri="{FF2B5EF4-FFF2-40B4-BE49-F238E27FC236}">
                <a16:creationId xmlns:a16="http://schemas.microsoft.com/office/drawing/2014/main" id="{A0E49B73-2D16-4C32-B5C3-E51204CF00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33" y="3426408"/>
            <a:ext cx="595923" cy="5959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5" grpId="0"/>
      <p:bldP spid="56" grpId="0"/>
      <p:bldP spid="58" grpId="0" animBg="1"/>
      <p:bldP spid="59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c64c9a18f_0_15"/>
          <p:cNvSpPr txBox="1"/>
          <p:nvPr/>
        </p:nvSpPr>
        <p:spPr>
          <a:xfrm>
            <a:off x="414403" y="335893"/>
            <a:ext cx="10578952" cy="80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buSzPts val="4800"/>
            </a:pPr>
            <a:r>
              <a:rPr lang="en-US" sz="3600" b="1" dirty="0">
                <a:solidFill>
                  <a:srgbClr val="1C1E20"/>
                </a:solidFill>
              </a:rPr>
              <a:t>📌 </a:t>
            </a:r>
            <a:r>
              <a:rPr lang="en-US" sz="4800" b="1" dirty="0">
                <a:solidFill>
                  <a:srgbClr val="1C1E20"/>
                </a:solidFill>
                <a:latin typeface="Consolas" panose="020B0609020204030204" pitchFamily="49" charset="0"/>
                <a:sym typeface="Work Sans"/>
              </a:rPr>
              <a:t>INTERPRETAÇÃO</a:t>
            </a:r>
            <a:endParaRPr sz="4800" i="1" u="none" strike="noStrike" cap="none" dirty="0">
              <a:solidFill>
                <a:srgbClr val="1C1E20"/>
              </a:solidFill>
              <a:latin typeface="Consolas" panose="020B0609020204030204" pitchFamily="49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3761AC9-53B6-4E7E-8A29-C65FC18FB838}"/>
              </a:ext>
            </a:extLst>
          </p:cNvPr>
          <p:cNvSpPr/>
          <p:nvPr/>
        </p:nvSpPr>
        <p:spPr>
          <a:xfrm>
            <a:off x="1261580" y="1915102"/>
            <a:ext cx="928919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Tempo para </a:t>
            </a:r>
            <a:r>
              <a:rPr lang="pt-BR" sz="2400" dirty="0">
                <a:solidFill>
                  <a:schemeClr val="accent1"/>
                </a:solidFill>
                <a:latin typeface="Arial" panose="020B0604020202020204" pitchFamily="34" charset="0"/>
              </a:rPr>
              <a:t>voltar a comprar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: 	Mínimo: 1 dia</a:t>
            </a:r>
          </a:p>
          <a:p>
            <a:pPr lvl="4">
              <a:spcAft>
                <a:spcPts val="600"/>
              </a:spcAft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					Máximo: ~ 2 anos</a:t>
            </a:r>
          </a:p>
          <a:p>
            <a:pPr>
              <a:spcAft>
                <a:spcPts val="600"/>
              </a:spcAft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					Média: ~ 8 meses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09DEAEF-7D39-4B0F-BDD6-2AC4F6D3121D}"/>
              </a:ext>
            </a:extLst>
          </p:cNvPr>
          <p:cNvSpPr/>
          <p:nvPr/>
        </p:nvSpPr>
        <p:spPr>
          <a:xfrm>
            <a:off x="2221338" y="3622433"/>
            <a:ext cx="836830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Quantas </a:t>
            </a:r>
            <a:r>
              <a:rPr lang="pt-BR" sz="2400" dirty="0">
                <a:solidFill>
                  <a:schemeClr val="accent5"/>
                </a:solidFill>
                <a:latin typeface="Arial" panose="020B0604020202020204" pitchFamily="34" charset="0"/>
              </a:rPr>
              <a:t>vezes compraram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:	Mínimo: 1 vez</a:t>
            </a:r>
          </a:p>
          <a:p>
            <a:pPr>
              <a:spcAft>
                <a:spcPts val="600"/>
              </a:spcAft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					Máximo: 16 vezes</a:t>
            </a:r>
          </a:p>
          <a:p>
            <a:pPr>
              <a:spcAft>
                <a:spcPts val="600"/>
              </a:spcAft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					Média: 1 vez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DD36EAE-5978-41F0-9061-F2E1A86EE6A3}"/>
              </a:ext>
            </a:extLst>
          </p:cNvPr>
          <p:cNvSpPr/>
          <p:nvPr/>
        </p:nvSpPr>
        <p:spPr>
          <a:xfrm>
            <a:off x="3561168" y="5356005"/>
            <a:ext cx="827631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pt-BR" sz="2400" dirty="0">
                <a:solidFill>
                  <a:srgbClr val="C00000"/>
                </a:solidFill>
                <a:latin typeface="Arial" panose="020B0604020202020204" pitchFamily="34" charset="0"/>
              </a:rPr>
              <a:t>Valor total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em cada compra: 	Mínimo: R$0,85</a:t>
            </a:r>
          </a:p>
          <a:p>
            <a:pPr>
              <a:spcAft>
                <a:spcPts val="600"/>
              </a:spcAft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					Máximo: R$60.480</a:t>
            </a:r>
          </a:p>
          <a:p>
            <a:pPr>
              <a:spcAft>
                <a:spcPts val="600"/>
              </a:spcAft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</a:rPr>
              <a:t>					Média: R$161,36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41800C3-079A-4843-A5B3-80011DBE84E4}"/>
              </a:ext>
            </a:extLst>
          </p:cNvPr>
          <p:cNvSpPr/>
          <p:nvPr/>
        </p:nvSpPr>
        <p:spPr>
          <a:xfrm>
            <a:off x="576776" y="1673110"/>
            <a:ext cx="684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pt-BR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5A1293E-4EC1-4D0F-A0AF-D2A2AB215381}"/>
              </a:ext>
            </a:extLst>
          </p:cNvPr>
          <p:cNvSpPr/>
          <p:nvPr/>
        </p:nvSpPr>
        <p:spPr>
          <a:xfrm>
            <a:off x="1575006" y="3449258"/>
            <a:ext cx="6078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A437F21-2844-4982-BB0F-618A4CED111C}"/>
              </a:ext>
            </a:extLst>
          </p:cNvPr>
          <p:cNvSpPr/>
          <p:nvPr/>
        </p:nvSpPr>
        <p:spPr>
          <a:xfrm>
            <a:off x="2914837" y="5137193"/>
            <a:ext cx="646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endParaRPr lang="pt-BR" sz="5400" b="0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3788FAB-798F-481C-9A72-21BEA3648ED2}"/>
              </a:ext>
            </a:extLst>
          </p:cNvPr>
          <p:cNvCxnSpPr>
            <a:cxnSpLocks/>
          </p:cNvCxnSpPr>
          <p:nvPr/>
        </p:nvCxnSpPr>
        <p:spPr>
          <a:xfrm>
            <a:off x="9652782" y="1915102"/>
            <a:ext cx="0" cy="12244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DE6E199-212A-4532-99EA-AFEF95E4FDBD}"/>
              </a:ext>
            </a:extLst>
          </p:cNvPr>
          <p:cNvCxnSpPr>
            <a:cxnSpLocks/>
          </p:cNvCxnSpPr>
          <p:nvPr/>
        </p:nvCxnSpPr>
        <p:spPr>
          <a:xfrm flipV="1">
            <a:off x="10506223" y="3695468"/>
            <a:ext cx="0" cy="11432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08F684B-F2C1-451E-BA14-CE09EA482728}"/>
              </a:ext>
            </a:extLst>
          </p:cNvPr>
          <p:cNvCxnSpPr>
            <a:cxnSpLocks/>
          </p:cNvCxnSpPr>
          <p:nvPr/>
        </p:nvCxnSpPr>
        <p:spPr>
          <a:xfrm flipV="1">
            <a:off x="11430000" y="5511028"/>
            <a:ext cx="0" cy="11219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51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g6c64c9a18f_0_15"/>
          <p:cNvGrpSpPr/>
          <p:nvPr/>
        </p:nvGrpSpPr>
        <p:grpSpPr>
          <a:xfrm>
            <a:off x="373017" y="1851363"/>
            <a:ext cx="2559600" cy="1839900"/>
            <a:chOff x="1943950" y="2469713"/>
            <a:chExt cx="2559600" cy="1839900"/>
          </a:xfrm>
        </p:grpSpPr>
        <p:sp>
          <p:nvSpPr>
            <p:cNvPr id="161" name="Google Shape;161;g6c64c9a18f_0_15"/>
            <p:cNvSpPr/>
            <p:nvPr/>
          </p:nvSpPr>
          <p:spPr>
            <a:xfrm>
              <a:off x="2029000" y="2469713"/>
              <a:ext cx="2389500" cy="1839900"/>
            </a:xfrm>
            <a:prstGeom prst="ellipse">
              <a:avLst/>
            </a:prstGeom>
            <a:solidFill>
              <a:srgbClr val="F9BBA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6c64c9a18f_0_15"/>
            <p:cNvSpPr txBox="1"/>
            <p:nvPr/>
          </p:nvSpPr>
          <p:spPr>
            <a:xfrm>
              <a:off x="1943950" y="2897306"/>
              <a:ext cx="2559600" cy="136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accent5">
                      <a:lumMod val="75000"/>
                    </a:schemeClr>
                  </a:solidFill>
                  <a:latin typeface="Work Sans"/>
                  <a:ea typeface="Work Sans"/>
                  <a:cs typeface="Work Sans"/>
                  <a:sym typeface="Work Sans"/>
                </a:rPr>
                <a:t>PREMIUM</a:t>
              </a:r>
              <a:r>
                <a:rPr lang="en-US" sz="2400" b="1" i="0" u="none" strike="noStrike" cap="none" dirty="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 </a:t>
              </a:r>
              <a:endParaRPr sz="2400" b="1" i="0" u="none" strike="noStrike" cap="none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chemeClr val="accent5"/>
                  </a:solidFill>
                  <a:latin typeface="Work Sans"/>
                  <a:ea typeface="Work Sans"/>
                  <a:cs typeface="Work Sans"/>
                  <a:sym typeface="Work Sans"/>
                </a:rPr>
                <a:t>9 - 10</a:t>
              </a:r>
              <a:endParaRPr sz="2400" b="1" i="0" u="none" strike="noStrike" cap="none" dirty="0">
                <a:solidFill>
                  <a:schemeClr val="accent5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63" name="Google Shape;163;g6c64c9a18f_0_15"/>
          <p:cNvSpPr txBox="1"/>
          <p:nvPr/>
        </p:nvSpPr>
        <p:spPr>
          <a:xfrm>
            <a:off x="518993" y="702613"/>
            <a:ext cx="11324906" cy="80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buSzPts val="4800"/>
            </a:pPr>
            <a:r>
              <a:rPr lang="en-US" sz="3600" b="1" dirty="0">
                <a:solidFill>
                  <a:srgbClr val="1C1E20"/>
                </a:solidFill>
              </a:rPr>
              <a:t>📌 </a:t>
            </a:r>
            <a:r>
              <a:rPr lang="en-US" sz="4800" b="1" i="0" u="none" strike="noStrike" cap="none" dirty="0">
                <a:solidFill>
                  <a:srgbClr val="1C1E20"/>
                </a:solidFill>
                <a:latin typeface="Consolas" panose="020B0609020204030204" pitchFamily="49" charset="0"/>
                <a:ea typeface="Work Sans"/>
                <a:cs typeface="Work Sans"/>
                <a:sym typeface="Work Sans"/>
              </a:rPr>
              <a:t>CLUSTERIZAÇÃO </a:t>
            </a:r>
            <a:r>
              <a:rPr lang="en-US" sz="3200" u="none" strike="noStrike" cap="none" dirty="0">
                <a:solidFill>
                  <a:srgbClr val="1C1E20"/>
                </a:solidFill>
                <a:latin typeface="Consolas" panose="020B0609020204030204" pitchFamily="49" charset="0"/>
                <a:ea typeface="Work Sans"/>
                <a:cs typeface="Work Sans"/>
                <a:sym typeface="Work Sans"/>
              </a:rPr>
              <a:t>– </a:t>
            </a:r>
            <a:r>
              <a:rPr lang="en-US" sz="3200" u="none" strike="noStrike" cap="none" dirty="0" err="1">
                <a:solidFill>
                  <a:srgbClr val="1C1E20"/>
                </a:solidFill>
                <a:latin typeface="Consolas" panose="020B0609020204030204" pitchFamily="49" charset="0"/>
                <a:ea typeface="Work Sans"/>
                <a:cs typeface="Work Sans"/>
                <a:sym typeface="Work Sans"/>
              </a:rPr>
              <a:t>Classificação</a:t>
            </a:r>
            <a:r>
              <a:rPr lang="en-US" sz="3200" u="none" strike="noStrike" cap="none" dirty="0">
                <a:solidFill>
                  <a:srgbClr val="1C1E20"/>
                </a:solidFill>
                <a:latin typeface="Consolas" panose="020B0609020204030204" pitchFamily="49" charset="0"/>
                <a:ea typeface="Work Sans"/>
                <a:cs typeface="Work Sans"/>
                <a:sym typeface="Work Sans"/>
              </a:rPr>
              <a:t> dos </a:t>
            </a:r>
            <a:r>
              <a:rPr lang="en-US" sz="3200" u="none" strike="noStrike" cap="none" dirty="0" err="1">
                <a:solidFill>
                  <a:srgbClr val="1C1E20"/>
                </a:solidFill>
                <a:latin typeface="Consolas" panose="020B0609020204030204" pitchFamily="49" charset="0"/>
                <a:ea typeface="Work Sans"/>
                <a:cs typeface="Work Sans"/>
                <a:sym typeface="Work Sans"/>
              </a:rPr>
              <a:t>Perfis</a:t>
            </a:r>
            <a:endParaRPr sz="4800" u="none" strike="noStrike" cap="none" dirty="0">
              <a:solidFill>
                <a:srgbClr val="1C1E20"/>
              </a:solidFill>
              <a:latin typeface="Consolas" panose="020B0609020204030204" pitchFamily="49" charset="0"/>
              <a:ea typeface="Work Sans"/>
              <a:cs typeface="Work Sans"/>
              <a:sym typeface="Work Sans"/>
            </a:endParaRPr>
          </a:p>
        </p:txBody>
      </p:sp>
      <p:grpSp>
        <p:nvGrpSpPr>
          <p:cNvPr id="165" name="Google Shape;165;g6c64c9a18f_0_15"/>
          <p:cNvGrpSpPr/>
          <p:nvPr/>
        </p:nvGrpSpPr>
        <p:grpSpPr>
          <a:xfrm>
            <a:off x="8549183" y="4537451"/>
            <a:ext cx="2559600" cy="1931594"/>
            <a:chOff x="6329638" y="4679725"/>
            <a:chExt cx="2559600" cy="1931594"/>
          </a:xfrm>
        </p:grpSpPr>
        <p:sp>
          <p:nvSpPr>
            <p:cNvPr id="166" name="Google Shape;166;g6c64c9a18f_0_15"/>
            <p:cNvSpPr/>
            <p:nvPr/>
          </p:nvSpPr>
          <p:spPr>
            <a:xfrm>
              <a:off x="6375925" y="4679725"/>
              <a:ext cx="2389500" cy="1839900"/>
            </a:xfrm>
            <a:prstGeom prst="ellipse">
              <a:avLst/>
            </a:prstGeom>
            <a:solidFill>
              <a:srgbClr val="6ED0B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6c64c9a18f_0_15"/>
            <p:cNvSpPr txBox="1"/>
            <p:nvPr/>
          </p:nvSpPr>
          <p:spPr>
            <a:xfrm>
              <a:off x="6329638" y="5251119"/>
              <a:ext cx="2559600" cy="136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pt-BR" sz="2400" b="1" i="0" u="none" strike="noStrike" cap="none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Work Sans"/>
                  <a:ea typeface="Work Sans"/>
                  <a:cs typeface="Work Sans"/>
                  <a:sym typeface="Work Sans"/>
                </a:rPr>
                <a:t>INATIVOS</a:t>
              </a:r>
              <a:endParaRPr sz="2400" b="1" i="0" u="none" strike="noStrike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Work Sans"/>
                <a:ea typeface="Work Sans"/>
                <a:cs typeface="Work Sans"/>
                <a:sym typeface="Work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ork Sans"/>
                  <a:ea typeface="Work Sans"/>
                  <a:cs typeface="Work Sans"/>
                  <a:sym typeface="Work Sans"/>
                </a:rPr>
                <a:t>1 -</a:t>
              </a:r>
              <a:r>
                <a:rPr lang="en-US" sz="2400" i="0" u="none" strike="noStrike" cap="none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ork Sans"/>
                  <a:ea typeface="Work Sans"/>
                  <a:cs typeface="Work Sans"/>
                  <a:sym typeface="Work Sans"/>
                </a:rPr>
                <a:t> 3</a:t>
              </a:r>
              <a:endParaRPr sz="2400" i="0" u="none" strike="noStrike" cap="none" dirty="0">
                <a:solidFill>
                  <a:schemeClr val="accent6">
                    <a:lumMod val="40000"/>
                    <a:lumOff val="60000"/>
                  </a:schemeClr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168" name="Google Shape;168;g6c64c9a18f_0_15"/>
          <p:cNvGrpSpPr/>
          <p:nvPr/>
        </p:nvGrpSpPr>
        <p:grpSpPr>
          <a:xfrm>
            <a:off x="5759069" y="3639156"/>
            <a:ext cx="2559600" cy="1839900"/>
            <a:chOff x="1965602" y="4679775"/>
            <a:chExt cx="2559600" cy="1839900"/>
          </a:xfrm>
        </p:grpSpPr>
        <p:sp>
          <p:nvSpPr>
            <p:cNvPr id="169" name="Google Shape;169;g6c64c9a18f_0_15"/>
            <p:cNvSpPr/>
            <p:nvPr/>
          </p:nvSpPr>
          <p:spPr>
            <a:xfrm>
              <a:off x="2029000" y="4679775"/>
              <a:ext cx="2389500" cy="1839900"/>
            </a:xfrm>
            <a:prstGeom prst="ellipse">
              <a:avLst/>
            </a:prstGeom>
            <a:solidFill>
              <a:srgbClr val="A64D7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6c64c9a18f_0_15"/>
            <p:cNvSpPr txBox="1"/>
            <p:nvPr/>
          </p:nvSpPr>
          <p:spPr>
            <a:xfrm>
              <a:off x="1965602" y="5159475"/>
              <a:ext cx="2559600" cy="136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pt-BR" sz="2400" b="1" i="0" u="none" strike="noStrike" cap="none" dirty="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BUSINESS</a:t>
              </a:r>
              <a:endParaRPr sz="2400" b="1" i="0" u="none" strike="noStrike" cap="none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4 - 5</a:t>
              </a:r>
              <a:endParaRPr sz="2400" b="1" i="0" u="none" strike="noStrike" cap="none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171" name="Google Shape;171;g6c64c9a18f_0_15"/>
          <p:cNvGrpSpPr/>
          <p:nvPr/>
        </p:nvGrpSpPr>
        <p:grpSpPr>
          <a:xfrm>
            <a:off x="2975485" y="2822068"/>
            <a:ext cx="2559600" cy="1839900"/>
            <a:chOff x="6241605" y="2469700"/>
            <a:chExt cx="2559600" cy="1839900"/>
          </a:xfrm>
        </p:grpSpPr>
        <p:sp>
          <p:nvSpPr>
            <p:cNvPr id="172" name="Google Shape;172;g6c64c9a18f_0_15"/>
            <p:cNvSpPr/>
            <p:nvPr/>
          </p:nvSpPr>
          <p:spPr>
            <a:xfrm>
              <a:off x="6290875" y="2469700"/>
              <a:ext cx="2389500" cy="1839900"/>
            </a:xfrm>
            <a:prstGeom prst="ellipse">
              <a:avLst/>
            </a:pr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6c64c9a18f_0_15"/>
            <p:cNvSpPr txBox="1"/>
            <p:nvPr/>
          </p:nvSpPr>
          <p:spPr>
            <a:xfrm>
              <a:off x="6241605" y="2935194"/>
              <a:ext cx="2559600" cy="136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pt-BR" sz="2400" b="1" i="0" u="none" strike="noStrike" cap="none" dirty="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MASTER</a:t>
              </a:r>
              <a:endParaRPr sz="2400" b="1" i="0" u="none" strike="noStrike" cap="none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 dirty="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6 - 8</a:t>
              </a:r>
              <a:endParaRPr sz="2400" b="1" i="0" u="none" strike="noStrike" cap="none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pic>
        <p:nvPicPr>
          <p:cNvPr id="174" name="Google Shape;174;g6c64c9a18f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792" y="18513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6c64c9a18f_0_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2424" y="2763218"/>
            <a:ext cx="40957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6c64c9a18f_0_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63017" y="3515331"/>
            <a:ext cx="4762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6c64c9a18f_0_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56033" y="4556720"/>
            <a:ext cx="5429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55;p6">
            <a:extLst>
              <a:ext uri="{FF2B5EF4-FFF2-40B4-BE49-F238E27FC236}">
                <a16:creationId xmlns:a16="http://schemas.microsoft.com/office/drawing/2014/main" id="{432F519B-A6DC-4CF4-AA08-E2D30A83ADC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r="57277"/>
          <a:stretch/>
        </p:blipFill>
        <p:spPr>
          <a:xfrm>
            <a:off x="11317097" y="6154397"/>
            <a:ext cx="526802" cy="40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358</Words>
  <Application>Microsoft Office PowerPoint</Application>
  <PresentationFormat>Widescreen</PresentationFormat>
  <Paragraphs>96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5" baseType="lpstr">
      <vt:lpstr>Source Sans Pro</vt:lpstr>
      <vt:lpstr>Work Sans Light</vt:lpstr>
      <vt:lpstr>Consolas</vt:lpstr>
      <vt:lpstr>Calibri</vt:lpstr>
      <vt:lpstr>Work Sans Medium</vt:lpstr>
      <vt:lpstr>Arial</vt:lpstr>
      <vt:lpstr>Work Sans SemiBold</vt:lpstr>
      <vt:lpstr>Raleway</vt:lpstr>
      <vt:lpstr>Noto Sans Symbols</vt:lpstr>
      <vt:lpstr>Work Sans</vt:lpstr>
      <vt:lpstr>Work Sans ExtraBold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Alunos</dc:creator>
  <cp:lastModifiedBy>Administrador</cp:lastModifiedBy>
  <cp:revision>24</cp:revision>
  <dcterms:modified xsi:type="dcterms:W3CDTF">2019-12-17T00:17:02Z</dcterms:modified>
</cp:coreProperties>
</file>