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8" r:id="rId3"/>
    <p:sldId id="260" r:id="rId4"/>
    <p:sldId id="270" r:id="rId5"/>
    <p:sldId id="281" r:id="rId6"/>
    <p:sldId id="277" r:id="rId7"/>
    <p:sldId id="292" r:id="rId8"/>
    <p:sldId id="274" r:id="rId9"/>
  </p:sldIdLst>
  <p:sldSz cx="9144000" cy="5143500" type="screen16x9"/>
  <p:notesSz cx="6858000" cy="9144000"/>
  <p:embeddedFontLst>
    <p:embeddedFont>
      <p:font typeface="Barlow Light" panose="02000000000000000000" pitchFamily="2" charset="0"/>
      <p:regular r:id="rId11"/>
      <p:bold r:id="rId12"/>
      <p:italic r:id="rId13"/>
      <p:boldItalic r:id="rId14"/>
    </p:embeddedFont>
    <p:embeddedFont>
      <p:font typeface="Barlow Medium" pitchFamily="2" charset="0"/>
      <p:regular r:id="rId15"/>
      <p:bold r:id="rId16"/>
      <p:italic r:id="rId17"/>
      <p:boldItalic r:id="rId18"/>
    </p:embeddedFont>
    <p:embeddedFont>
      <p:font typeface="Bebas Neue" panose="020B0606020202050201"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8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font" Target="fonts/font5.fntdata" /><Relationship Id="rId23" Type="http://schemas.openxmlformats.org/officeDocument/2006/relationships/tableStyles" Target="tableStyles.xml" /><Relationship Id="rId10" Type="http://schemas.openxmlformats.org/officeDocument/2006/relationships/notesMaster" Target="notesMasters/notesMaster1.xml" /><Relationship Id="rId19"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 name="Google Shape;15;p3"/>
          <p:cNvSpPr txBox="1">
            <a:spLocks noGrp="1"/>
          </p:cNvSpPr>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3"/>
            </a:gs>
            <a:gs pos="100000">
              <a:schemeClr val="dk1"/>
            </a:gs>
          </a:gsLst>
          <a:path path="circle">
            <a:fillToRect l="100000" b="100000"/>
          </a:path>
          <a:tileRect t="-100000" r="-10000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007700" y="971525"/>
            <a:ext cx="6117300" cy="34158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1pPr>
            <a:lvl2pPr marL="914400" lvl="1"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2pPr>
            <a:lvl3pPr marL="1371600" lvl="2"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3pPr>
            <a:lvl4pPr marL="1828800" lvl="3"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4pPr>
            <a:lvl5pPr marL="2286000" lvl="4"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5pPr>
            <a:lvl6pPr marL="2743200" lvl="5"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6pPr>
            <a:lvl7pPr marL="3200400" lvl="6"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7pPr>
            <a:lvl8pPr marL="3657600" lvl="7"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8pPr>
            <a:lvl9pPr marL="4114800" lvl="8" indent="-457200" rtl="0">
              <a:spcBef>
                <a:spcPts val="800"/>
              </a:spcBef>
              <a:spcAft>
                <a:spcPts val="800"/>
              </a:spcAft>
              <a:buClr>
                <a:schemeClr val="lt1"/>
              </a:buClr>
              <a:buSzPts val="3600"/>
              <a:buFont typeface="Barlow Medium"/>
              <a:buChar char="■"/>
              <a:defRPr sz="3600">
                <a:solidFill>
                  <a:schemeClr val="lt1"/>
                </a:solidFill>
                <a:latin typeface="Barlow Medium"/>
                <a:ea typeface="Barlow Medium"/>
                <a:cs typeface="Barlow Medium"/>
                <a:sym typeface="Barlow Medium"/>
              </a:defRPr>
            </a:lvl9pPr>
          </a:lstStyle>
          <a:p>
            <a:endParaRPr/>
          </a:p>
        </p:txBody>
      </p:sp>
      <p:sp>
        <p:nvSpPr>
          <p:cNvPr id="19" name="Google Shape;19;p4"/>
          <p:cNvSpPr txBox="1"/>
          <p:nvPr/>
        </p:nvSpPr>
        <p:spPr>
          <a:xfrm>
            <a:off x="531375" y="60794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2"/>
                </a:solidFill>
                <a:latin typeface="Bebas Neue"/>
                <a:ea typeface="Bebas Neue"/>
                <a:cs typeface="Bebas Neue"/>
                <a:sym typeface="Bebas Neue"/>
              </a:rPr>
              <a:t>“</a:t>
            </a:r>
            <a:endParaRPr sz="9600">
              <a:solidFill>
                <a:schemeClr val="accent2"/>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47" name="Google Shape;47;p8"/>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3" name="Google Shape;53;p9"/>
          <p:cNvSpPr/>
          <p:nvPr/>
        </p:nvSpPr>
        <p:spPr>
          <a:xfrm rot="-5400000">
            <a:off x="7741875" y="3741400"/>
            <a:ext cx="1010400" cy="1793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55" name="Google Shape;55;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9"/>
          <p:cNvSpPr/>
          <p:nvPr/>
        </p:nvSpPr>
        <p:spPr>
          <a:xfrm rot="5400000">
            <a:off x="390600" y="-390600"/>
            <a:ext cx="1005900" cy="1787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3" Type="http://schemas.openxmlformats.org/officeDocument/2006/relationships/hyperlink" Target="#_Toc450731318"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hyperlink" Target="#_Toc450731320" /><Relationship Id="rId4" Type="http://schemas.openxmlformats.org/officeDocument/2006/relationships/hyperlink" Target="#_Toc450731319"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452833" y="1101255"/>
            <a:ext cx="8238331" cy="126355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kumimoji="0" lang="es-ES" sz="3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j-cs"/>
              </a:rPr>
              <a:t>“</a:t>
            </a:r>
            <a:r>
              <a:rPr kumimoji="0" lang="es-ES" sz="3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j-cs"/>
              </a:rPr>
              <a:t>Aplicación de las 5’S, en máquinas de punzonadora CNC punch Serie 2079 HELIANG</a:t>
            </a:r>
            <a:r>
              <a:rPr kumimoji="0" lang="es-ES" sz="3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j-cs"/>
              </a:rPr>
              <a:t>”</a:t>
            </a:r>
            <a:endParaRPr sz="11500" dirty="0"/>
          </a:p>
        </p:txBody>
      </p:sp>
      <p:grpSp>
        <p:nvGrpSpPr>
          <p:cNvPr id="67" name="Google Shape;67;p11"/>
          <p:cNvGrpSpPr/>
          <p:nvPr/>
        </p:nvGrpSpPr>
        <p:grpSpPr>
          <a:xfrm>
            <a:off x="7720914" y="2298435"/>
            <a:ext cx="1309477" cy="2134696"/>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2" name="Imagen 1">
            <a:extLst>
              <a:ext uri="{FF2B5EF4-FFF2-40B4-BE49-F238E27FC236}">
                <a16:creationId xmlns:a16="http://schemas.microsoft.com/office/drawing/2014/main" id="{7EE4720B-B3FD-5757-A3A8-DD290AE25C78}"/>
              </a:ext>
            </a:extLst>
          </p:cNvPr>
          <p:cNvPicPr>
            <a:picLocks noChangeAspect="1"/>
          </p:cNvPicPr>
          <p:nvPr/>
        </p:nvPicPr>
        <p:blipFill>
          <a:blip r:embed="rId3"/>
          <a:stretch>
            <a:fillRect/>
          </a:stretch>
        </p:blipFill>
        <p:spPr>
          <a:xfrm>
            <a:off x="0" y="-15499"/>
            <a:ext cx="2092272" cy="1046136"/>
          </a:xfrm>
          <a:prstGeom prst="rect">
            <a:avLst/>
          </a:prstGeom>
        </p:spPr>
      </p:pic>
      <p:pic>
        <p:nvPicPr>
          <p:cNvPr id="3" name="Imagen 2" descr="Resultado de imagen para fime">
            <a:extLst>
              <a:ext uri="{FF2B5EF4-FFF2-40B4-BE49-F238E27FC236}">
                <a16:creationId xmlns:a16="http://schemas.microsoft.com/office/drawing/2014/main" id="{7DC73C6D-FC6F-8B25-8725-981D1723B8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9008" y="0"/>
            <a:ext cx="2224992" cy="1030637"/>
          </a:xfrm>
          <a:prstGeom prst="rect">
            <a:avLst/>
          </a:prstGeom>
          <a:noFill/>
        </p:spPr>
      </p:pic>
      <p:graphicFrame>
        <p:nvGraphicFramePr>
          <p:cNvPr id="4" name="Tabla 4">
            <a:extLst>
              <a:ext uri="{FF2B5EF4-FFF2-40B4-BE49-F238E27FC236}">
                <a16:creationId xmlns:a16="http://schemas.microsoft.com/office/drawing/2014/main" id="{F46AEC27-441C-505D-6257-2D82FD0F87EE}"/>
              </a:ext>
            </a:extLst>
          </p:cNvPr>
          <p:cNvGraphicFramePr>
            <a:graphicFrameLocks noGrp="1"/>
          </p:cNvGraphicFramePr>
          <p:nvPr>
            <p:extLst>
              <p:ext uri="{D42A27DB-BD31-4B8C-83A1-F6EECF244321}">
                <p14:modId xmlns:p14="http://schemas.microsoft.com/office/powerpoint/2010/main" val="969713193"/>
              </p:ext>
            </p:extLst>
          </p:nvPr>
        </p:nvGraphicFramePr>
        <p:xfrm>
          <a:off x="1523999" y="2502900"/>
          <a:ext cx="6096000" cy="1854200"/>
        </p:xfrm>
        <a:graphic>
          <a:graphicData uri="http://schemas.openxmlformats.org/drawingml/2006/table">
            <a:tbl>
              <a:tblPr firstRow="1" bandRow="1">
                <a:tableStyleId>{26EC5275-DAFC-4D1D-BB08-226AE4820BEA}</a:tableStyleId>
              </a:tblPr>
              <a:tblGrid>
                <a:gridCol w="1064218">
                  <a:extLst>
                    <a:ext uri="{9D8B030D-6E8A-4147-A177-3AD203B41FA5}">
                      <a16:colId xmlns:a16="http://schemas.microsoft.com/office/drawing/2014/main" val="587969095"/>
                    </a:ext>
                  </a:extLst>
                </a:gridCol>
                <a:gridCol w="3727342">
                  <a:extLst>
                    <a:ext uri="{9D8B030D-6E8A-4147-A177-3AD203B41FA5}">
                      <a16:colId xmlns:a16="http://schemas.microsoft.com/office/drawing/2014/main" val="369971013"/>
                    </a:ext>
                  </a:extLst>
                </a:gridCol>
                <a:gridCol w="1304440">
                  <a:extLst>
                    <a:ext uri="{9D8B030D-6E8A-4147-A177-3AD203B41FA5}">
                      <a16:colId xmlns:a16="http://schemas.microsoft.com/office/drawing/2014/main" val="3815093816"/>
                    </a:ext>
                  </a:extLst>
                </a:gridCol>
              </a:tblGrid>
              <a:tr h="370840">
                <a:tc>
                  <a:txBody>
                    <a:bodyPr/>
                    <a:lstStyle/>
                    <a:p>
                      <a:pPr algn="ctr"/>
                      <a:r>
                        <a:rPr lang="es-MX" dirty="0"/>
                        <a:t>Matricula</a:t>
                      </a:r>
                    </a:p>
                  </a:txBody>
                  <a:tcPr/>
                </a:tc>
                <a:tc>
                  <a:txBody>
                    <a:bodyPr/>
                    <a:lstStyle/>
                    <a:p>
                      <a:pPr algn="ctr"/>
                      <a:r>
                        <a:rPr lang="es-MX" dirty="0"/>
                        <a:t>Nombre</a:t>
                      </a:r>
                    </a:p>
                  </a:txBody>
                  <a:tcPr/>
                </a:tc>
                <a:tc>
                  <a:txBody>
                    <a:bodyPr/>
                    <a:lstStyle/>
                    <a:p>
                      <a:pPr algn="ctr"/>
                      <a:r>
                        <a:rPr lang="es-MX" dirty="0"/>
                        <a:t>Semestre</a:t>
                      </a:r>
                    </a:p>
                  </a:txBody>
                  <a:tcPr/>
                </a:tc>
                <a:extLst>
                  <a:ext uri="{0D108BD9-81ED-4DB2-BD59-A6C34878D82A}">
                    <a16:rowId xmlns:a16="http://schemas.microsoft.com/office/drawing/2014/main" val="4005530731"/>
                  </a:ext>
                </a:extLst>
              </a:tr>
              <a:tr h="370840">
                <a:tc>
                  <a:txBody>
                    <a:bodyPr/>
                    <a:lstStyle/>
                    <a:p>
                      <a:pPr algn="ctr"/>
                      <a:r>
                        <a:rPr lang="es-MX" dirty="0"/>
                        <a:t>1823157</a:t>
                      </a:r>
                    </a:p>
                  </a:txBody>
                  <a:tcPr/>
                </a:tc>
                <a:tc>
                  <a:txBody>
                    <a:bodyPr/>
                    <a:lstStyle/>
                    <a:p>
                      <a:pPr algn="ctr"/>
                      <a:r>
                        <a:rPr lang="es-MX" dirty="0"/>
                        <a:t>Eduardo Velázquez Escareño</a:t>
                      </a:r>
                    </a:p>
                  </a:txBody>
                  <a:tcPr/>
                </a:tc>
                <a:tc>
                  <a:txBody>
                    <a:bodyPr/>
                    <a:lstStyle/>
                    <a:p>
                      <a:pPr algn="ctr"/>
                      <a:r>
                        <a:rPr lang="es-MX" dirty="0"/>
                        <a:t>9°</a:t>
                      </a:r>
                    </a:p>
                  </a:txBody>
                  <a:tcPr/>
                </a:tc>
                <a:extLst>
                  <a:ext uri="{0D108BD9-81ED-4DB2-BD59-A6C34878D82A}">
                    <a16:rowId xmlns:a16="http://schemas.microsoft.com/office/drawing/2014/main" val="1461121260"/>
                  </a:ext>
                </a:extLst>
              </a:tr>
              <a:tr h="370840">
                <a:tc>
                  <a:txBody>
                    <a:bodyPr/>
                    <a:lstStyle/>
                    <a:p>
                      <a:pPr algn="ctr"/>
                      <a:r>
                        <a:rPr lang="es-MX" dirty="0"/>
                        <a:t>1802733</a:t>
                      </a:r>
                    </a:p>
                  </a:txBody>
                  <a:tcPr/>
                </a:tc>
                <a:tc>
                  <a:txBody>
                    <a:bodyPr/>
                    <a:lstStyle/>
                    <a:p>
                      <a:pPr algn="ctr"/>
                      <a:r>
                        <a:rPr lang="es-MX" dirty="0"/>
                        <a:t>Paola Catalina Palomo Villanueva</a:t>
                      </a:r>
                    </a:p>
                  </a:txBody>
                  <a:tcPr/>
                </a:tc>
                <a:tc>
                  <a:txBody>
                    <a:bodyPr/>
                    <a:lstStyle/>
                    <a:p>
                      <a:pPr algn="ctr"/>
                      <a:r>
                        <a:rPr lang="es-MX" dirty="0"/>
                        <a:t>8°</a:t>
                      </a:r>
                    </a:p>
                  </a:txBody>
                  <a:tcPr/>
                </a:tc>
                <a:extLst>
                  <a:ext uri="{0D108BD9-81ED-4DB2-BD59-A6C34878D82A}">
                    <a16:rowId xmlns:a16="http://schemas.microsoft.com/office/drawing/2014/main" val="728587461"/>
                  </a:ext>
                </a:extLst>
              </a:tr>
              <a:tr h="370840">
                <a:tc>
                  <a:txBody>
                    <a:bodyPr/>
                    <a:lstStyle/>
                    <a:p>
                      <a:pPr algn="ctr"/>
                      <a:r>
                        <a:rPr lang="es-MX" dirty="0"/>
                        <a:t>1735749</a:t>
                      </a:r>
                    </a:p>
                  </a:txBody>
                  <a:tcPr/>
                </a:tc>
                <a:tc>
                  <a:txBody>
                    <a:bodyPr/>
                    <a:lstStyle/>
                    <a:p>
                      <a:pPr algn="ctr"/>
                      <a:r>
                        <a:rPr lang="es-MX" dirty="0"/>
                        <a:t>Laura Alejandra Felipe Aguilar</a:t>
                      </a:r>
                    </a:p>
                  </a:txBody>
                  <a:tcPr/>
                </a:tc>
                <a:tc>
                  <a:txBody>
                    <a:bodyPr/>
                    <a:lstStyle/>
                    <a:p>
                      <a:pPr algn="ctr"/>
                      <a:r>
                        <a:rPr lang="es-MX" dirty="0"/>
                        <a:t>8°</a:t>
                      </a:r>
                    </a:p>
                  </a:txBody>
                  <a:tcPr/>
                </a:tc>
                <a:extLst>
                  <a:ext uri="{0D108BD9-81ED-4DB2-BD59-A6C34878D82A}">
                    <a16:rowId xmlns:a16="http://schemas.microsoft.com/office/drawing/2014/main" val="130213965"/>
                  </a:ext>
                </a:extLst>
              </a:tr>
              <a:tr h="370840">
                <a:tc>
                  <a:txBody>
                    <a:bodyPr/>
                    <a:lstStyle/>
                    <a:p>
                      <a:pPr algn="ctr"/>
                      <a:r>
                        <a:rPr lang="es-MX" dirty="0"/>
                        <a:t>1859714</a:t>
                      </a:r>
                    </a:p>
                  </a:txBody>
                  <a:tcPr/>
                </a:tc>
                <a:tc>
                  <a:txBody>
                    <a:bodyPr/>
                    <a:lstStyle/>
                    <a:p>
                      <a:pPr algn="ctr"/>
                      <a:r>
                        <a:rPr lang="es-MX" dirty="0"/>
                        <a:t>Ana Lucia Navarro </a:t>
                      </a:r>
                    </a:p>
                  </a:txBody>
                  <a:tcPr/>
                </a:tc>
                <a:tc>
                  <a:txBody>
                    <a:bodyPr/>
                    <a:lstStyle/>
                    <a:p>
                      <a:pPr algn="ctr"/>
                      <a:r>
                        <a:rPr lang="es-MX" dirty="0"/>
                        <a:t>8°</a:t>
                      </a:r>
                    </a:p>
                  </a:txBody>
                  <a:tcPr/>
                </a:tc>
                <a:extLst>
                  <a:ext uri="{0D108BD9-81ED-4DB2-BD59-A6C34878D82A}">
                    <a16:rowId xmlns:a16="http://schemas.microsoft.com/office/drawing/2014/main" val="3678304658"/>
                  </a:ext>
                </a:extLst>
              </a:tr>
            </a:tbl>
          </a:graphicData>
        </a:graphic>
      </p:graphicFrame>
      <p:sp>
        <p:nvSpPr>
          <p:cNvPr id="5" name="CuadroTexto 4">
            <a:extLst>
              <a:ext uri="{FF2B5EF4-FFF2-40B4-BE49-F238E27FC236}">
                <a16:creationId xmlns:a16="http://schemas.microsoft.com/office/drawing/2014/main" id="{1AC5B9FA-614E-79CB-E786-2AFB8EB093B9}"/>
              </a:ext>
            </a:extLst>
          </p:cNvPr>
          <p:cNvSpPr txBox="1"/>
          <p:nvPr/>
        </p:nvSpPr>
        <p:spPr>
          <a:xfrm>
            <a:off x="2758697" y="4409884"/>
            <a:ext cx="3626604" cy="861774"/>
          </a:xfrm>
          <a:prstGeom prst="rect">
            <a:avLst/>
          </a:prstGeom>
          <a:noFill/>
        </p:spPr>
        <p:txBody>
          <a:bodyPr wrap="square" rtlCol="0">
            <a:spAutoFit/>
          </a:bodyPr>
          <a:lstStyle/>
          <a:p>
            <a:pPr algn="ctr"/>
            <a:r>
              <a:rPr lang="es-MX" sz="1800" dirty="0">
                <a:effectLst/>
                <a:latin typeface="Times New Roman" panose="02020603050405020304" pitchFamily="18" charset="0"/>
                <a:ea typeface="Times New Roman" panose="02020603050405020304" pitchFamily="18" charset="0"/>
              </a:rPr>
              <a:t>Supervisado por:</a:t>
            </a:r>
          </a:p>
          <a:p>
            <a:pPr algn="ctr"/>
            <a:r>
              <a:rPr lang="es-MX" sz="1800" dirty="0">
                <a:effectLst/>
                <a:latin typeface="Times New Roman" panose="02020603050405020304" pitchFamily="18" charset="0"/>
                <a:ea typeface="Times New Roman" panose="02020603050405020304" pitchFamily="18" charset="0"/>
              </a:rPr>
              <a:t> Ing. Isaac Estrada García</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626700" y="16302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contenido</a:t>
            </a:r>
            <a:endParaRPr dirty="0"/>
          </a:p>
        </p:txBody>
      </p:sp>
      <p:sp>
        <p:nvSpPr>
          <p:cNvPr id="92" name="Google Shape;92;p13"/>
          <p:cNvSpPr txBox="1">
            <a:spLocks noGrp="1"/>
          </p:cNvSpPr>
          <p:nvPr>
            <p:ph type="subTitle" idx="1"/>
          </p:nvPr>
        </p:nvSpPr>
        <p:spPr>
          <a:xfrm>
            <a:off x="626700" y="1107976"/>
            <a:ext cx="7433400" cy="3392497"/>
          </a:xfrm>
          <a:prstGeom prst="rect">
            <a:avLst/>
          </a:prstGeom>
        </p:spPr>
        <p:txBody>
          <a:bodyPr spcFirstLastPara="1" wrap="square" lIns="0" tIns="0" rIns="0" bIns="0" anchor="t" anchorCtr="0">
            <a:noAutofit/>
          </a:bodyPr>
          <a:lstStyle/>
          <a:p>
            <a:pPr marL="0" marR="0" lvl="0" indent="0" defTabSz="914400" rtl="0" eaLnBrk="0" fontAlgn="base" latinLnBrk="0" hangingPunct="0">
              <a:lnSpc>
                <a:spcPct val="100000"/>
              </a:lnSpc>
              <a:spcBef>
                <a:spcPct val="0"/>
              </a:spcBef>
              <a:spcAft>
                <a:spcPct val="0"/>
              </a:spcAft>
              <a:buClrTx/>
              <a:buSzTx/>
              <a:buFontTx/>
              <a:buNone/>
              <a:tabLst>
                <a:tab pos="5394325" algn="r"/>
              </a:tabLst>
            </a:pPr>
            <a:r>
              <a:rPr kumimoji="0" lang="es-MX" altLang="es-MX"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3"/>
              </a:rPr>
              <a:t>1. - Resumen</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394325" algn="r"/>
              </a:tabLst>
            </a:pPr>
            <a:r>
              <a:rPr lang="es-MX" altLang="es-MX" b="1" dirty="0">
                <a:solidFill>
                  <a:schemeClr val="tx1"/>
                </a:solidFill>
                <a:latin typeface="Arial" panose="020B0604020202020204" pitchFamily="34" charset="0"/>
                <a:ea typeface="Times New Roman" panose="02020603050405020304" pitchFamily="18" charset="0"/>
                <a:hlinkClick r:id="rId4"/>
              </a:rPr>
              <a:t>2</a:t>
            </a:r>
            <a:r>
              <a:rPr kumimoji="0" lang="es-MX" altLang="es-MX"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4"/>
              </a:rPr>
              <a:t>. - Introducción (Motivación y Justificación)</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394325" algn="r"/>
              </a:tabLst>
            </a:pPr>
            <a:r>
              <a:rPr lang="es-MX" altLang="es-MX" b="1" dirty="0">
                <a:solidFill>
                  <a:schemeClr val="tx1"/>
                </a:solidFill>
                <a:latin typeface="Arial" panose="020B0604020202020204" pitchFamily="34" charset="0"/>
                <a:ea typeface="Times New Roman" panose="02020603050405020304" pitchFamily="18" charset="0"/>
                <a:hlinkClick r:id="rId5"/>
              </a:rPr>
              <a:t>3</a:t>
            </a:r>
            <a:r>
              <a:rPr kumimoji="0" lang="es-MX" altLang="es-MX"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5"/>
              </a:rPr>
              <a:t>. – Antecedentes y Estado del Arte</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394325" algn="r"/>
              </a:tabLst>
            </a:pPr>
            <a:r>
              <a:rPr lang="es-MX" altLang="es-MX" b="1" u="sng" dirty="0">
                <a:solidFill>
                  <a:schemeClr val="accent3">
                    <a:lumMod val="75000"/>
                  </a:schemeClr>
                </a:solidFill>
                <a:latin typeface="Arial" panose="020B0604020202020204" pitchFamily="34" charset="0"/>
                <a:ea typeface="Times New Roman" panose="02020603050405020304" pitchFamily="18" charset="0"/>
              </a:rPr>
              <a:t>4. – Ventajas y desventajas</a:t>
            </a:r>
            <a:endParaRPr kumimoji="0" lang="es-MX" altLang="es-MX" sz="1200" b="0" i="0" u="sng" strike="noStrike" cap="none" normalizeH="0" baseline="0" dirty="0">
              <a:ln>
                <a:noFill/>
              </a:ln>
              <a:solidFill>
                <a:schemeClr val="accent3">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394325" algn="r"/>
              </a:tabLst>
            </a:pPr>
            <a:r>
              <a:rPr lang="es-MX" altLang="es-MX" b="1" u="sng" dirty="0">
                <a:solidFill>
                  <a:schemeClr val="accent3">
                    <a:lumMod val="75000"/>
                  </a:schemeClr>
                </a:solidFill>
                <a:latin typeface="Arial" panose="020B0604020202020204" pitchFamily="34" charset="0"/>
                <a:ea typeface="Times New Roman" panose="02020603050405020304" pitchFamily="18" charset="0"/>
              </a:rPr>
              <a:t>5. – Hipótesis</a:t>
            </a:r>
            <a:endParaRPr kumimoji="0" lang="es-MX" altLang="es-MX" sz="1200" b="0" i="0" u="sng" strike="noStrike" cap="none" normalizeH="0" baseline="0" dirty="0">
              <a:ln>
                <a:noFill/>
              </a:ln>
              <a:solidFill>
                <a:schemeClr val="accent3">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394325" algn="r"/>
              </a:tabLst>
            </a:pPr>
            <a:r>
              <a:rPr lang="es-MX" altLang="es-MX" b="1" u="sng" dirty="0">
                <a:solidFill>
                  <a:schemeClr val="accent3">
                    <a:lumMod val="75000"/>
                  </a:schemeClr>
                </a:solidFill>
                <a:latin typeface="Arial" panose="020B0604020202020204" pitchFamily="34" charset="0"/>
                <a:ea typeface="Times New Roman" panose="02020603050405020304" pitchFamily="18" charset="0"/>
              </a:rPr>
              <a:t>5. – Propuesta (Concreta)</a:t>
            </a:r>
            <a:endParaRPr kumimoji="0" lang="es-MX" altLang="es-MX" sz="1200" b="0" i="0" u="sng" strike="noStrike" cap="none" normalizeH="0" baseline="0" dirty="0">
              <a:ln>
                <a:noFill/>
              </a:ln>
              <a:solidFill>
                <a:schemeClr val="accent3">
                  <a:lumMod val="75000"/>
                </a:schemeClr>
              </a:solidFill>
              <a:effectLst/>
              <a:latin typeface="Arial" panose="020B0604020202020204" pitchFamily="34" charset="0"/>
            </a:endParaRPr>
          </a:p>
          <a:p>
            <a:pPr marL="0" lvl="0" indent="0" algn="l" rtl="0">
              <a:spcBef>
                <a:spcPts val="0"/>
              </a:spcBef>
              <a:spcAft>
                <a:spcPts val="800"/>
              </a:spcAft>
              <a:buNone/>
            </a:pPr>
            <a:r>
              <a:rPr lang="es-MX" b="1" u="sng" dirty="0">
                <a:solidFill>
                  <a:schemeClr val="accent3">
                    <a:lumMod val="75000"/>
                  </a:schemeClr>
                </a:solidFill>
                <a:latin typeface="Arial" panose="020B0604020202020204" pitchFamily="34" charset="0"/>
                <a:cs typeface="Arial" panose="020B0604020202020204" pitchFamily="34" charset="0"/>
              </a:rPr>
              <a:t>6. - Objetivos</a:t>
            </a:r>
            <a:endParaRPr b="1" u="sng" dirty="0">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902776" y="391251"/>
            <a:ext cx="7338447" cy="4282400"/>
          </a:xfrm>
          <a:prstGeom prst="rect">
            <a:avLst/>
          </a:prstGeom>
        </p:spPr>
        <p:txBody>
          <a:bodyPr spcFirstLastPara="1" wrap="square" lIns="0" tIns="0" rIns="0" bIns="0" anchor="t" anchorCtr="0">
            <a:noAutofit/>
          </a:bodyPr>
          <a:lstStyle/>
          <a:p>
            <a:pPr marL="0" indent="0" algn="ctr">
              <a:buNone/>
            </a:pPr>
            <a:r>
              <a:rPr lang="es-MX" sz="2800" dirty="0">
                <a:solidFill>
                  <a:schemeClr val="bg1"/>
                </a:solidFill>
                <a:latin typeface="Times New Roman" panose="02020603050405020304" pitchFamily="18" charset="0"/>
                <a:ea typeface="Times New Roman" panose="02020603050405020304" pitchFamily="18" charset="0"/>
              </a:rPr>
              <a:t>Resumen</a:t>
            </a:r>
          </a:p>
          <a:p>
            <a:pPr marL="0" indent="0" algn="just">
              <a:buNone/>
            </a:pPr>
            <a:endParaRPr lang="es-MX" sz="1600" dirty="0">
              <a:solidFill>
                <a:schemeClr val="bg1"/>
              </a:solidFill>
              <a:effectLst/>
              <a:latin typeface="Times New Roman" panose="02020603050405020304" pitchFamily="18" charset="0"/>
              <a:ea typeface="Times New Roman" panose="02020603050405020304" pitchFamily="18" charset="0"/>
            </a:endParaRPr>
          </a:p>
          <a:p>
            <a:pPr marL="0" indent="0" algn="just">
              <a:buNone/>
            </a:pPr>
            <a:r>
              <a:rPr lang="es-MX" sz="2000" dirty="0">
                <a:solidFill>
                  <a:schemeClr val="bg1"/>
                </a:solidFill>
                <a:effectLst/>
                <a:latin typeface="Times New Roman" panose="02020603050405020304" pitchFamily="18" charset="0"/>
                <a:ea typeface="Times New Roman" panose="02020603050405020304" pitchFamily="18" charset="0"/>
              </a:rPr>
              <a:t>El objetivo de este proyecto es identificar los factores que causan paros y evaluar el incremento de la eficiencia, dentro de una línea de producción. Esta identificación y evaluación se realizó en la empresa ATI Monterrey, la cual se dedica a la fabricación de unión de cobre con aluminio para equipos de refrigeración y calefacción dentro del área metropolitana del estado de Nuevo León. El diseño de la investigación es cuantitativo utilizando el registro de los datos de producción como método de acopio. La identificación de factores causantes de los paros fue llevada a cabo mediante la elaboración de un diagrama de Ishikawa; mientras que la evaluación se logró con la implementación de las 5’s. </a:t>
            </a:r>
            <a:endParaRPr sz="4400" dirty="0"/>
          </a:p>
        </p:txBody>
      </p:sp>
      <p:sp>
        <p:nvSpPr>
          <p:cNvPr id="107" name="Google Shape;107;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3"/>
        <p:cNvGrpSpPr/>
        <p:nvPr/>
      </p:nvGrpSpPr>
      <p:grpSpPr>
        <a:xfrm>
          <a:off x="0" y="0"/>
          <a:ext cx="0" cy="0"/>
          <a:chOff x="0" y="0"/>
          <a:chExt cx="0" cy="0"/>
        </a:xfrm>
      </p:grpSpPr>
      <p:sp>
        <p:nvSpPr>
          <p:cNvPr id="265" name="Google Shape;265;p25"/>
          <p:cNvSpPr txBox="1">
            <a:spLocks noGrp="1"/>
          </p:cNvSpPr>
          <p:nvPr>
            <p:ph type="subTitle" idx="4294967295"/>
          </p:nvPr>
        </p:nvSpPr>
        <p:spPr>
          <a:xfrm>
            <a:off x="855300" y="254857"/>
            <a:ext cx="7433400" cy="4633785"/>
          </a:xfrm>
          <a:prstGeom prst="rect">
            <a:avLst/>
          </a:prstGeom>
        </p:spPr>
        <p:txBody>
          <a:bodyPr spcFirstLastPara="1" wrap="square" lIns="0" tIns="0" rIns="0" bIns="0" anchor="t" anchorCtr="0">
            <a:noAutofit/>
          </a:bodyPr>
          <a:lstStyle/>
          <a:p>
            <a:pPr marL="76200" indent="0" algn="just">
              <a:spcAft>
                <a:spcPts val="1290"/>
              </a:spcAft>
              <a:buNone/>
            </a:pPr>
            <a:r>
              <a:rPr lang="es-MX" sz="2000" b="1" dirty="0">
                <a:solidFill>
                  <a:schemeClr val="tx1"/>
                </a:solidFill>
                <a:effectLst/>
                <a:latin typeface="Times New Roman" panose="02020603050405020304" pitchFamily="18" charset="0"/>
                <a:ea typeface="Times New Roman" panose="02020603050405020304" pitchFamily="18" charset="0"/>
              </a:rPr>
              <a:t>Introducción (Motivación y Justificación)</a:t>
            </a:r>
            <a:endParaRPr lang="es-MX" sz="2000" dirty="0">
              <a:solidFill>
                <a:srgbClr val="000000"/>
              </a:solidFill>
              <a:effectLst/>
              <a:latin typeface="Times New Roman" panose="02020603050405020304" pitchFamily="18" charset="0"/>
              <a:ea typeface="Times New Roman" panose="02020603050405020304" pitchFamily="18" charset="0"/>
            </a:endParaRPr>
          </a:p>
          <a:p>
            <a:pPr marL="76200" indent="0" algn="just">
              <a:buNone/>
            </a:pPr>
            <a:r>
              <a:rPr lang="es-MX" sz="1800" dirty="0">
                <a:solidFill>
                  <a:srgbClr val="000000"/>
                </a:solidFill>
                <a:effectLst/>
                <a:latin typeface="Times New Roman" panose="02020603050405020304" pitchFamily="18" charset="0"/>
                <a:ea typeface="Times New Roman" panose="02020603050405020304" pitchFamily="18" charset="0"/>
              </a:rPr>
              <a:t>Nuestro proyecto trata de mejorar nuestra línea de producción para ser más eficiente y productivos, nuestros antecedentes hablan negativamente de nosotros ya que perdíamos mucho tiempo en cambiar de estación de trabajo o de herramienta para realización de set up, es decir nuestro antecedente estaba negativamente mal con respecto a estos dos puntos ya mencionado, la eficiencia y la productividad.</a:t>
            </a:r>
          </a:p>
          <a:p>
            <a:pPr marL="76200" indent="0" algn="just">
              <a:buNone/>
            </a:pPr>
            <a:r>
              <a:rPr lang="es-MX" sz="1800" dirty="0">
                <a:solidFill>
                  <a:srgbClr val="000000"/>
                </a:solidFill>
                <a:effectLst/>
                <a:latin typeface="Times New Roman" panose="02020603050405020304" pitchFamily="18" charset="0"/>
                <a:ea typeface="Times New Roman" panose="02020603050405020304" pitchFamily="18" charset="0"/>
              </a:rPr>
              <a:t> </a:t>
            </a:r>
          </a:p>
          <a:p>
            <a:pPr marL="76200" indent="0" algn="just">
              <a:buNone/>
            </a:pPr>
            <a:r>
              <a:rPr lang="es-MX" sz="1800" dirty="0">
                <a:solidFill>
                  <a:srgbClr val="000000"/>
                </a:solidFill>
                <a:effectLst/>
                <a:latin typeface="Times New Roman" panose="02020603050405020304" pitchFamily="18" charset="0"/>
                <a:ea typeface="Times New Roman" panose="02020603050405020304" pitchFamily="18" charset="0"/>
              </a:rPr>
              <a:t>Nuestro problema es la pérdida de tiempo y queremos solucionarlo con el método de la 5´s para así mejorar los tiempos buscando ser más ordenados a la hora de seleccionar material y herramienta ya que por medio de estudios y de ayuda de un software pudimos ver que en esa etapa del proceso (búsqueda de material y de herramental) perdíamos mucho tiempo, nuestro objetivo es ser más ordenados y automatizados en esos aspectos para mejorar como empresa.</a:t>
            </a:r>
          </a:p>
          <a:p>
            <a:pPr marL="0" lvl="0" indent="0" algn="ctr" rtl="0">
              <a:spcBef>
                <a:spcPts val="0"/>
              </a:spcBef>
              <a:spcAft>
                <a:spcPts val="800"/>
              </a:spcAft>
              <a:buNone/>
            </a:pPr>
            <a:endParaRPr dirty="0">
              <a:solidFill>
                <a:schemeClr val="dk1"/>
              </a:solidFill>
            </a:endParaRPr>
          </a:p>
        </p:txBody>
      </p:sp>
      <p:sp>
        <p:nvSpPr>
          <p:cNvPr id="266" name="Google Shape;266;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a:spLocks noGrp="1"/>
          </p:cNvSpPr>
          <p:nvPr>
            <p:ph type="ctrTitle"/>
          </p:nvPr>
        </p:nvSpPr>
        <p:spPr>
          <a:xfrm>
            <a:off x="386477" y="194022"/>
            <a:ext cx="7928364" cy="723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MX" sz="2400" b="1" dirty="0">
                <a:effectLst/>
                <a:latin typeface="Times New Roman" panose="02020603050405020304" pitchFamily="18" charset="0"/>
                <a:ea typeface="Times New Roman" panose="02020603050405020304" pitchFamily="18" charset="0"/>
              </a:rPr>
              <a:t>Antecedentes y Estado del Arte</a:t>
            </a:r>
            <a:endParaRPr sz="7200" dirty="0"/>
          </a:p>
        </p:txBody>
      </p:sp>
      <p:sp>
        <p:nvSpPr>
          <p:cNvPr id="433" name="Google Shape;433;p36"/>
          <p:cNvSpPr txBox="1">
            <a:spLocks noGrp="1"/>
          </p:cNvSpPr>
          <p:nvPr>
            <p:ph type="subTitle" idx="1"/>
          </p:nvPr>
        </p:nvSpPr>
        <p:spPr>
          <a:xfrm>
            <a:off x="607818" y="917322"/>
            <a:ext cx="7928364" cy="3529752"/>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s-MX" sz="1800" dirty="0">
                <a:solidFill>
                  <a:schemeClr val="tx1"/>
                </a:solidFill>
                <a:effectLst/>
                <a:latin typeface="Times New Roman" panose="02020603050405020304" pitchFamily="18" charset="0"/>
                <a:ea typeface="Times New Roman" panose="02020603050405020304" pitchFamily="18" charset="0"/>
              </a:rPr>
              <a:t>El método de las 5S es una técnica de gestión originaria de Japón basta en cinco principios o fases muy sencillas, que comienzan por S (en japonés) y que son las que dan nombre al método.</a:t>
            </a:r>
          </a:p>
          <a:p>
            <a:pPr marL="0" lvl="0" indent="0" algn="l" rtl="0">
              <a:spcBef>
                <a:spcPts val="0"/>
              </a:spcBef>
              <a:spcAft>
                <a:spcPts val="800"/>
              </a:spcAft>
              <a:buNone/>
            </a:pPr>
            <a:r>
              <a:rPr lang="es-MX" sz="1800" dirty="0">
                <a:solidFill>
                  <a:schemeClr val="tx1"/>
                </a:solidFill>
                <a:effectLst/>
                <a:latin typeface="Times New Roman" panose="02020603050405020304" pitchFamily="18" charset="0"/>
                <a:ea typeface="Times New Roman" panose="02020603050405020304" pitchFamily="18" charset="0"/>
              </a:rPr>
              <a:t>El objetivo perseguido es sensibilizar, inicialmente al personal del área piloto de implantación, y finalmente al resto del personal.</a:t>
            </a:r>
          </a:p>
          <a:p>
            <a:pPr marL="0" lvl="0" indent="0" algn="l" rtl="0">
              <a:spcBef>
                <a:spcPts val="0"/>
              </a:spcBef>
              <a:spcAft>
                <a:spcPts val="800"/>
              </a:spcAft>
              <a:buNone/>
            </a:pPr>
            <a:r>
              <a:rPr lang="es-MX" sz="1800" dirty="0">
                <a:solidFill>
                  <a:schemeClr val="tx1"/>
                </a:solidFill>
                <a:effectLst/>
                <a:latin typeface="Times New Roman" panose="02020603050405020304" pitchFamily="18" charset="0"/>
                <a:ea typeface="Times New Roman" panose="02020603050405020304" pitchFamily="18" charset="0"/>
              </a:rPr>
              <a:t>Las acciones de sensibilización se pueden resumir en las siguientes:</a:t>
            </a:r>
          </a:p>
          <a:p>
            <a:pPr marL="342900" lvl="0" indent="-342900" algn="just">
              <a:buFont typeface="Symbol" panose="05050102010706020507" pitchFamily="18" charset="2"/>
              <a:buChar char=""/>
            </a:pPr>
            <a:r>
              <a:rPr lang="es-MX" sz="1800" dirty="0">
                <a:solidFill>
                  <a:schemeClr val="tx1"/>
                </a:solidFill>
                <a:effectLst/>
                <a:latin typeface="Times New Roman" panose="02020603050405020304" pitchFamily="18" charset="0"/>
                <a:ea typeface="Times New Roman" panose="02020603050405020304" pitchFamily="18" charset="0"/>
              </a:rPr>
              <a:t>Asumir el liderazgo por parte de la dirección</a:t>
            </a:r>
          </a:p>
          <a:p>
            <a:pPr marL="342900" lvl="0" indent="-342900" algn="just">
              <a:buFont typeface="Symbol" panose="05050102010706020507" pitchFamily="18" charset="2"/>
              <a:buChar char=""/>
            </a:pPr>
            <a:r>
              <a:rPr lang="es-MX" sz="1800" dirty="0">
                <a:solidFill>
                  <a:schemeClr val="tx1"/>
                </a:solidFill>
                <a:effectLst/>
                <a:latin typeface="Times New Roman" panose="02020603050405020304" pitchFamily="18" charset="0"/>
                <a:ea typeface="Times New Roman" panose="02020603050405020304" pitchFamily="18" charset="0"/>
              </a:rPr>
              <a:t>Conseguir implicar tanto al director de área como a todo el personal donde se realice la implantación, e incluir el “proyecto 5S” como parte de las tareas de cada operario.</a:t>
            </a:r>
          </a:p>
          <a:p>
            <a:pPr marL="0" lvl="0" indent="0" algn="l" rtl="0">
              <a:spcBef>
                <a:spcPts val="0"/>
              </a:spcBef>
              <a:spcAft>
                <a:spcPts val="800"/>
              </a:spcAft>
              <a:buNone/>
            </a:pPr>
            <a:endParaRPr dirty="0"/>
          </a:p>
        </p:txBody>
      </p:sp>
      <p:sp>
        <p:nvSpPr>
          <p:cNvPr id="434" name="Google Shape;434;p36"/>
          <p:cNvSpPr/>
          <p:nvPr/>
        </p:nvSpPr>
        <p:spPr>
          <a:xfrm>
            <a:off x="8314841" y="3161653"/>
            <a:ext cx="476704" cy="1341249"/>
          </a:xfrm>
          <a:prstGeom prst="rect">
            <a:avLst/>
          </a:prstGeom>
        </p:spPr>
        <p:txBody>
          <a:bodyPr>
            <a:prstTxWarp prst="textPlain">
              <a:avLst/>
            </a:prstTxWarp>
          </a:bodyPr>
          <a:lstStyle/>
          <a:p>
            <a:pPr lvl="0" algn="ctr"/>
            <a:endParaRPr b="1" i="0" dirty="0">
              <a:ln>
                <a:noFill/>
              </a:ln>
              <a:gradFill>
                <a:gsLst>
                  <a:gs pos="0">
                    <a:schemeClr val="lt1"/>
                  </a:gs>
                  <a:gs pos="100000">
                    <a:schemeClr val="accent1"/>
                  </a:gs>
                </a:gsLst>
                <a:lin ang="5400012" scaled="0"/>
              </a:gradFill>
              <a:latin typeface="Bebas Neue"/>
            </a:endParaRPr>
          </a:p>
        </p:txBody>
      </p:sp>
      <p:sp>
        <p:nvSpPr>
          <p:cNvPr id="2" name="Google Shape;266;p25">
            <a:extLst>
              <a:ext uri="{FF2B5EF4-FFF2-40B4-BE49-F238E27FC236}">
                <a16:creationId xmlns:a16="http://schemas.microsoft.com/office/drawing/2014/main" id="{89FB711C-39E1-D887-2B8F-FFB4C369E785}"/>
              </a:ext>
            </a:extLst>
          </p:cNvPr>
          <p:cNvSpPr txBox="1">
            <a:spLocks/>
          </p:cNvSpPr>
          <p:nvPr/>
        </p:nvSpPr>
        <p:spPr>
          <a:xfrm>
            <a:off x="8404384" y="46736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b="1"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88"/>
        <p:cNvGrpSpPr/>
        <p:nvPr/>
      </p:nvGrpSpPr>
      <p:grpSpPr>
        <a:xfrm>
          <a:off x="0" y="0"/>
          <a:ext cx="0" cy="0"/>
          <a:chOff x="0" y="0"/>
          <a:chExt cx="0" cy="0"/>
        </a:xfrm>
      </p:grpSpPr>
      <p:sp>
        <p:nvSpPr>
          <p:cNvPr id="389" name="Google Shape;389;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4</a:t>
            </a:r>
            <a:endParaRPr dirty="0"/>
          </a:p>
        </p:txBody>
      </p:sp>
      <p:sp>
        <p:nvSpPr>
          <p:cNvPr id="396" name="Google Shape;396;p32"/>
          <p:cNvSpPr txBox="1">
            <a:spLocks noGrp="1"/>
          </p:cNvSpPr>
          <p:nvPr>
            <p:ph type="body" idx="4294967295"/>
          </p:nvPr>
        </p:nvSpPr>
        <p:spPr>
          <a:xfrm>
            <a:off x="855300" y="373575"/>
            <a:ext cx="7428544" cy="78104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MX" b="1" dirty="0">
                <a:solidFill>
                  <a:schemeClr val="lt1"/>
                </a:solidFill>
              </a:rPr>
              <a:t>Ventajas y desventajas</a:t>
            </a:r>
            <a:endParaRPr b="1" dirty="0">
              <a:solidFill>
                <a:schemeClr val="lt1"/>
              </a:solidFill>
            </a:endParaRPr>
          </a:p>
        </p:txBody>
      </p:sp>
      <p:sp>
        <p:nvSpPr>
          <p:cNvPr id="2" name="CuadroTexto 1">
            <a:extLst>
              <a:ext uri="{FF2B5EF4-FFF2-40B4-BE49-F238E27FC236}">
                <a16:creationId xmlns:a16="http://schemas.microsoft.com/office/drawing/2014/main" id="{79B82C65-83A7-4B2A-04DC-6DB8447C1F84}"/>
              </a:ext>
            </a:extLst>
          </p:cNvPr>
          <p:cNvSpPr txBox="1"/>
          <p:nvPr/>
        </p:nvSpPr>
        <p:spPr>
          <a:xfrm>
            <a:off x="1022888" y="1402597"/>
            <a:ext cx="6780509" cy="3139321"/>
          </a:xfrm>
          <a:prstGeom prst="rect">
            <a:avLst/>
          </a:prstGeom>
          <a:noFill/>
        </p:spPr>
        <p:txBody>
          <a:bodyPr wrap="square" rtlCol="0">
            <a:spAutoFit/>
          </a:bodyPr>
          <a:lstStyle/>
          <a:p>
            <a:pPr algn="just"/>
            <a:r>
              <a:rPr lang="es-MX" sz="1800" b="1" dirty="0">
                <a:solidFill>
                  <a:schemeClr val="bg1"/>
                </a:solidFill>
                <a:effectLst/>
                <a:latin typeface="Times New Roman" panose="02020603050405020304" pitchFamily="18" charset="0"/>
                <a:ea typeface="Times New Roman" panose="02020603050405020304" pitchFamily="18" charset="0"/>
              </a:rPr>
              <a:t>Ventajas</a:t>
            </a:r>
            <a:endParaRPr lang="es-MX"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Mejora de ergonomía</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Aprovechamiento de tiempos y espacio</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Mayor seguridad en área de trabajo y fácil identificación de anomalías</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Control de información y sistematización</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Organización </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Optimización de tareas</a:t>
            </a:r>
          </a:p>
          <a:p>
            <a:pPr marL="457200" algn="just"/>
            <a:r>
              <a:rPr lang="es-MX" sz="1800" dirty="0">
                <a:solidFill>
                  <a:schemeClr val="bg1"/>
                </a:solidFill>
                <a:effectLst/>
                <a:latin typeface="Times New Roman" panose="02020603050405020304" pitchFamily="18" charset="0"/>
                <a:ea typeface="Times New Roman" panose="02020603050405020304" pitchFamily="18" charset="0"/>
              </a:rPr>
              <a:t> </a:t>
            </a:r>
          </a:p>
          <a:p>
            <a:pPr algn="just"/>
            <a:r>
              <a:rPr lang="es-MX" sz="1800" b="1" dirty="0">
                <a:solidFill>
                  <a:schemeClr val="bg1"/>
                </a:solidFill>
                <a:effectLst/>
                <a:latin typeface="Times New Roman" panose="02020603050405020304" pitchFamily="18" charset="0"/>
                <a:ea typeface="Times New Roman" panose="02020603050405020304" pitchFamily="18" charset="0"/>
              </a:rPr>
              <a:t>Desventajas</a:t>
            </a:r>
          </a:p>
          <a:p>
            <a:pPr marL="342900" lvl="0" indent="-342900" algn="just">
              <a:buFont typeface="Symbol" panose="05050102010706020507" pitchFamily="18" charset="2"/>
              <a:buChar char=""/>
            </a:pPr>
            <a:r>
              <a:rPr lang="es-MX" sz="1800" dirty="0">
                <a:solidFill>
                  <a:schemeClr val="bg1"/>
                </a:solidFill>
                <a:effectLst/>
                <a:latin typeface="Times New Roman" panose="02020603050405020304" pitchFamily="18" charset="0"/>
                <a:ea typeface="Times New Roman" panose="02020603050405020304" pitchFamily="18" charset="0"/>
              </a:rPr>
              <a:t>Resistencia al cambio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457" name="Google Shape;1457;p47"/>
          <p:cNvSpPr txBox="1">
            <a:spLocks noGrp="1"/>
          </p:cNvSpPr>
          <p:nvPr>
            <p:ph type="title"/>
          </p:nvPr>
        </p:nvSpPr>
        <p:spPr>
          <a:xfrm>
            <a:off x="855300" y="78595"/>
            <a:ext cx="7433400" cy="73960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hIPótesis</a:t>
            </a:r>
            <a:endParaRPr dirty="0"/>
          </a:p>
        </p:txBody>
      </p:sp>
      <p:sp>
        <p:nvSpPr>
          <p:cNvPr id="1458" name="Google Shape;1458;p4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5</a:t>
            </a:r>
            <a:endParaRPr dirty="0"/>
          </a:p>
        </p:txBody>
      </p:sp>
      <p:sp>
        <p:nvSpPr>
          <p:cNvPr id="3" name="CuadroTexto 2">
            <a:extLst>
              <a:ext uri="{FF2B5EF4-FFF2-40B4-BE49-F238E27FC236}">
                <a16:creationId xmlns:a16="http://schemas.microsoft.com/office/drawing/2014/main" id="{006C7E37-C99E-4B06-84D1-A2C55BB9C216}"/>
              </a:ext>
            </a:extLst>
          </p:cNvPr>
          <p:cNvSpPr txBox="1"/>
          <p:nvPr/>
        </p:nvSpPr>
        <p:spPr>
          <a:xfrm>
            <a:off x="1135251" y="818203"/>
            <a:ext cx="6873498" cy="1631216"/>
          </a:xfrm>
          <a:prstGeom prst="rect">
            <a:avLst/>
          </a:prstGeom>
          <a:noFill/>
        </p:spPr>
        <p:txBody>
          <a:bodyPr wrap="square" rtlCol="0">
            <a:spAutoFit/>
          </a:bodyPr>
          <a:lstStyle/>
          <a:p>
            <a:pPr algn="just"/>
            <a:r>
              <a:rPr lang="es-MX" sz="2000" dirty="0">
                <a:solidFill>
                  <a:srgbClr val="000000"/>
                </a:solidFill>
                <a:effectLst/>
                <a:latin typeface="Times New Roman" panose="02020603050405020304" pitchFamily="18" charset="0"/>
                <a:ea typeface="Times New Roman" panose="02020603050405020304" pitchFamily="18" charset="0"/>
              </a:rPr>
              <a:t>Creemos que la mayoría de las mudas en la isla de producción se deben a la deficiencia de herramientas implementadas en el proceso por la falta de organización, de herramientas para realizar la operación, falta de seguimiento en las fallas de la máquina por parte de Mantenimiento.</a:t>
            </a:r>
          </a:p>
        </p:txBody>
      </p:sp>
      <p:sp>
        <p:nvSpPr>
          <p:cNvPr id="4" name="Google Shape;1457;p47">
            <a:extLst>
              <a:ext uri="{FF2B5EF4-FFF2-40B4-BE49-F238E27FC236}">
                <a16:creationId xmlns:a16="http://schemas.microsoft.com/office/drawing/2014/main" id="{F0389CFA-02FD-0E8D-3C8D-604A0F85F459}"/>
              </a:ext>
            </a:extLst>
          </p:cNvPr>
          <p:cNvSpPr txBox="1">
            <a:spLocks/>
          </p:cNvSpPr>
          <p:nvPr/>
        </p:nvSpPr>
        <p:spPr>
          <a:xfrm>
            <a:off x="855300" y="2324278"/>
            <a:ext cx="7433400" cy="73960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ctr"/>
            <a:r>
              <a:rPr lang="es-MX" dirty="0"/>
              <a:t>Propuesta (concreta)</a:t>
            </a:r>
          </a:p>
        </p:txBody>
      </p:sp>
      <p:sp>
        <p:nvSpPr>
          <p:cNvPr id="6" name="CuadroTexto 5">
            <a:extLst>
              <a:ext uri="{FF2B5EF4-FFF2-40B4-BE49-F238E27FC236}">
                <a16:creationId xmlns:a16="http://schemas.microsoft.com/office/drawing/2014/main" id="{279FFB15-291F-9F34-1BE0-91C63017710B}"/>
              </a:ext>
            </a:extLst>
          </p:cNvPr>
          <p:cNvSpPr txBox="1"/>
          <p:nvPr/>
        </p:nvSpPr>
        <p:spPr>
          <a:xfrm>
            <a:off x="1135251" y="3124968"/>
            <a:ext cx="6873498" cy="1200329"/>
          </a:xfrm>
          <a:prstGeom prst="rect">
            <a:avLst/>
          </a:prstGeom>
          <a:noFill/>
        </p:spPr>
        <p:txBody>
          <a:bodyPr wrap="square" rtlCol="0">
            <a:spAutoFit/>
          </a:bodyPr>
          <a:lstStyle/>
          <a:p>
            <a:pPr algn="just">
              <a:spcAft>
                <a:spcPts val="1290"/>
              </a:spcAft>
            </a:pPr>
            <a:r>
              <a:rPr lang="es-MX" sz="1800" dirty="0">
                <a:effectLst/>
                <a:latin typeface="Times New Roman" panose="02020603050405020304" pitchFamily="18" charset="0"/>
                <a:ea typeface="Times New Roman" panose="02020603050405020304" pitchFamily="18" charset="0"/>
              </a:rPr>
              <a:t>Identificar mudas que causan paros y evaluar el incremento de la eficiencia dentro de una isla de producción, implementando la herramienta de Lean </a:t>
            </a:r>
            <a:r>
              <a:rPr lang="es-MX" sz="1800" dirty="0" err="1">
                <a:effectLst/>
                <a:latin typeface="Times New Roman" panose="02020603050405020304" pitchFamily="18" charset="0"/>
                <a:ea typeface="Times New Roman" panose="02020603050405020304" pitchFamily="18" charset="0"/>
              </a:rPr>
              <a:t>Manufacturing</a:t>
            </a:r>
            <a:r>
              <a:rPr lang="es-MX" sz="1800" dirty="0">
                <a:effectLst/>
                <a:latin typeface="Times New Roman" panose="02020603050405020304" pitchFamily="18" charset="0"/>
                <a:ea typeface="Times New Roman" panose="02020603050405020304" pitchFamily="18" charset="0"/>
              </a:rPr>
              <a:t>, enfocándonos principalmente en la metodología 5’s.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body" idx="1"/>
          </p:nvPr>
        </p:nvSpPr>
        <p:spPr>
          <a:xfrm>
            <a:off x="855300" y="916124"/>
            <a:ext cx="7433400" cy="503695"/>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s-MX" sz="2800" b="1" dirty="0">
                <a:solidFill>
                  <a:schemeClr val="tx1"/>
                </a:solidFill>
                <a:latin typeface="Times New Roman" panose="02020603050405020304" pitchFamily="18" charset="0"/>
              </a:rPr>
              <a:t>OBJETIVOS</a:t>
            </a:r>
            <a:endParaRPr sz="2800" dirty="0">
              <a:solidFill>
                <a:schemeClr val="tx1"/>
              </a:solidFill>
            </a:endParaRPr>
          </a:p>
        </p:txBody>
      </p:sp>
      <p:sp>
        <p:nvSpPr>
          <p:cNvPr id="342" name="Google Shape;342;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6</a:t>
            </a:r>
            <a:endParaRPr dirty="0"/>
          </a:p>
        </p:txBody>
      </p:sp>
      <p:sp>
        <p:nvSpPr>
          <p:cNvPr id="2" name="CuadroTexto 1">
            <a:extLst>
              <a:ext uri="{FF2B5EF4-FFF2-40B4-BE49-F238E27FC236}">
                <a16:creationId xmlns:a16="http://schemas.microsoft.com/office/drawing/2014/main" id="{288819F6-ADB6-BD6C-4801-25016BB1DA92}"/>
              </a:ext>
            </a:extLst>
          </p:cNvPr>
          <p:cNvSpPr txBox="1"/>
          <p:nvPr/>
        </p:nvSpPr>
        <p:spPr>
          <a:xfrm>
            <a:off x="898902" y="1419819"/>
            <a:ext cx="7505482" cy="2228815"/>
          </a:xfrm>
          <a:prstGeom prst="rect">
            <a:avLst/>
          </a:prstGeom>
          <a:noFill/>
        </p:spPr>
        <p:txBody>
          <a:bodyPr wrap="square" rtlCol="0">
            <a:spAutoFit/>
          </a:bodyPr>
          <a:lstStyle/>
          <a:p>
            <a:pPr algn="just">
              <a:spcAft>
                <a:spcPts val="1290"/>
              </a:spcAft>
            </a:pPr>
            <a:endParaRPr lang="es-MX"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s-MX" sz="2000" b="1" dirty="0">
                <a:solidFill>
                  <a:srgbClr val="000000"/>
                </a:solidFill>
                <a:effectLst/>
                <a:latin typeface="Times New Roman" panose="02020603050405020304" pitchFamily="18" charset="0"/>
                <a:ea typeface="Times New Roman" panose="02020603050405020304" pitchFamily="18" charset="0"/>
              </a:rPr>
              <a:t>Objetivo General:</a:t>
            </a:r>
            <a:endParaRPr lang="es-MX" sz="2000" dirty="0">
              <a:solidFill>
                <a:srgbClr val="000000"/>
              </a:solidFill>
              <a:effectLst/>
              <a:latin typeface="Times New Roman" panose="02020603050405020304" pitchFamily="18" charset="0"/>
              <a:ea typeface="Times New Roman" panose="02020603050405020304" pitchFamily="18" charset="0"/>
            </a:endParaRPr>
          </a:p>
          <a:p>
            <a:pPr marL="228600" algn="just"/>
            <a:r>
              <a:rPr lang="es-MX" sz="2000" dirty="0">
                <a:solidFill>
                  <a:srgbClr val="000000"/>
                </a:solidFill>
                <a:effectLst/>
                <a:latin typeface="Times New Roman" panose="02020603050405020304" pitchFamily="18" charset="0"/>
                <a:ea typeface="Times New Roman" panose="02020603050405020304" pitchFamily="18" charset="0"/>
              </a:rPr>
              <a:t>Aplicar el método de las 5’s manteniendo, mejorando las condiciones de organización, limpieza y orden en el área de trabajo afectando positivamente las condiciones de seguridad, creatividad, eficiencia y clima laboral.</a:t>
            </a:r>
          </a:p>
        </p:txBody>
      </p:sp>
    </p:spTree>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(16:9)</PresentationFormat>
  <Paragraphs>64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Fitzwalter template</vt:lpstr>
      <vt:lpstr>“Aplicación de las 5’S, en máquinas de punzonadora CNC punch Serie 2079 HELIANG”</vt:lpstr>
      <vt:lpstr>contenido</vt:lpstr>
      <vt:lpstr>PowerPoint Presentation</vt:lpstr>
      <vt:lpstr>PowerPoint Presentation</vt:lpstr>
      <vt:lpstr>Antecedentes y Estado del Arte</vt:lpstr>
      <vt:lpstr>PowerPoint Presentation</vt:lpstr>
      <vt:lpstr>hIPótesis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las 5’S, en máquinas de punzonadora CNC punch Serie 2079 HELIANG”</dc:title>
  <dc:creator>X360</dc:creator>
  <cp:lastModifiedBy>christopher salas</cp:lastModifiedBy>
  <cp:revision>2</cp:revision>
  <dcterms:modified xsi:type="dcterms:W3CDTF">2022-09-23T16:36:37Z</dcterms:modified>
</cp:coreProperties>
</file>