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274" r:id="rId5"/>
    <p:sldId id="288" r:id="rId6"/>
    <p:sldId id="289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SCALABRINI SAMPAIO" initials="GSS" lastIdx="1" clrIdx="0">
    <p:extLst>
      <p:ext uri="{19B8F6BF-5375-455C-9EA6-DF929625EA0E}">
        <p15:presenceInfo xmlns:p15="http://schemas.microsoft.com/office/powerpoint/2012/main" userId="S::1164697@mackenzie.br::fb343f00-2f1d-4abe-977b-2c12b1c9e7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8E"/>
    <a:srgbClr val="CE1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B898-A920-4528-8E0D-88EB55CE759D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B25-CECE-4EC9-BEB0-4906514D1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38152"/>
            <a:ext cx="12188825" cy="319848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94645"/>
            <a:ext cx="121888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569476"/>
            <a:ext cx="4822804" cy="25543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569476"/>
            <a:ext cx="1312025" cy="255434"/>
          </a:xfrm>
        </p:spPr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f-Calebe/Source-Code-Inspection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betrybe.com/tecnologia/git-e-github/" TargetMode="External"/><Relationship Id="rId2" Type="http://schemas.openxmlformats.org/officeDocument/2006/relationships/hyperlink" Target="https://guides.github.com/features/issue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9FBF7-A407-4C3F-9B5F-E448AB5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endParaRPr lang="pt-BR" sz="3200" b="1" dirty="0"/>
          </a:p>
          <a:p>
            <a:pPr algn="ctr"/>
            <a:r>
              <a:rPr lang="pt-BR" sz="3200" b="1" dirty="0"/>
              <a:t>Teste de Software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Laboratório 4 – Registro de </a:t>
            </a:r>
            <a:r>
              <a:rPr lang="pt-BR" sz="3200" dirty="0" err="1"/>
              <a:t>Issues</a:t>
            </a:r>
            <a:r>
              <a:rPr lang="pt-BR" sz="3200" dirty="0"/>
              <a:t> no GitHub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Gustavo </a:t>
            </a:r>
            <a:r>
              <a:rPr lang="pt-BR" sz="3200" dirty="0" err="1"/>
              <a:t>Scalabrini</a:t>
            </a:r>
            <a:r>
              <a:rPr lang="pt-BR" sz="3200" dirty="0"/>
              <a:t> Sampaio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3164C-29CA-41A5-A2C3-92F97B041E68}"/>
              </a:ext>
            </a:extLst>
          </p:cNvPr>
          <p:cNvGrpSpPr/>
          <p:nvPr/>
        </p:nvGrpSpPr>
        <p:grpSpPr>
          <a:xfrm>
            <a:off x="70408" y="1290006"/>
            <a:ext cx="3922472" cy="3409309"/>
            <a:chOff x="215188" y="701918"/>
            <a:chExt cx="3922472" cy="34093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28167-FD4F-4D47-B390-F552B983A9F2}"/>
                </a:ext>
              </a:extLst>
            </p:cNvPr>
            <p:cNvGrpSpPr/>
            <p:nvPr/>
          </p:nvGrpSpPr>
          <p:grpSpPr>
            <a:xfrm>
              <a:off x="215188" y="3589684"/>
              <a:ext cx="3922472" cy="521543"/>
              <a:chOff x="142036" y="3980921"/>
              <a:chExt cx="3922472" cy="5215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B2FE5-2273-4BE4-A475-6F11884C4802}"/>
                  </a:ext>
                </a:extLst>
              </p:cNvPr>
              <p:cNvSpPr txBox="1"/>
              <p:nvPr/>
            </p:nvSpPr>
            <p:spPr>
              <a:xfrm>
                <a:off x="142036" y="3980921"/>
                <a:ext cx="3922472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Universidade Presbiteriana Mackenzie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D2E288-9F6E-4731-8D09-0B2698E17227}"/>
                  </a:ext>
                </a:extLst>
              </p:cNvPr>
              <p:cNvSpPr txBox="1"/>
              <p:nvPr/>
            </p:nvSpPr>
            <p:spPr>
              <a:xfrm>
                <a:off x="142036" y="4249361"/>
                <a:ext cx="2894360" cy="25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1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Faculdade de Computação e Informática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076EE-48D5-4BE5-8AEC-13A576117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713574" y="701918"/>
              <a:ext cx="2847976" cy="28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716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018B4A-D1DE-4A99-BA14-87E551E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477DD-318F-42CB-A0B3-5EFBA1B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BD813-309C-47C6-887B-99CB01669EA3}"/>
              </a:ext>
            </a:extLst>
          </p:cNvPr>
          <p:cNvSpPr txBox="1"/>
          <p:nvPr/>
        </p:nvSpPr>
        <p:spPr>
          <a:xfrm>
            <a:off x="782157" y="288524"/>
            <a:ext cx="474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Registro de Defeitos no 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9374F-11E8-4BF3-9AA8-56499A17E411}"/>
              </a:ext>
            </a:extLst>
          </p:cNvPr>
          <p:cNvSpPr txBox="1"/>
          <p:nvPr/>
        </p:nvSpPr>
        <p:spPr>
          <a:xfrm>
            <a:off x="782157" y="1120676"/>
            <a:ext cx="104303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que é </a:t>
            </a:r>
            <a:r>
              <a:rPr lang="pt-BR" b="1" dirty="0" err="1"/>
              <a:t>Git</a:t>
            </a:r>
            <a:r>
              <a:rPr lang="pt-BR" b="1" dirty="0"/>
              <a:t>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Git</a:t>
            </a:r>
            <a:r>
              <a:rPr lang="pt-BR" dirty="0"/>
              <a:t> é um </a:t>
            </a:r>
            <a:r>
              <a:rPr lang="pt-BR" b="1" dirty="0"/>
              <a:t>sistema</a:t>
            </a:r>
            <a:r>
              <a:rPr lang="pt-BR" dirty="0"/>
              <a:t> de </a:t>
            </a:r>
            <a:r>
              <a:rPr lang="pt-BR" b="1" dirty="0"/>
              <a:t>controle</a:t>
            </a:r>
            <a:r>
              <a:rPr lang="pt-BR" dirty="0"/>
              <a:t> de </a:t>
            </a:r>
            <a:r>
              <a:rPr lang="pt-BR" b="1" dirty="0"/>
              <a:t>versão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Utilizado para a </a:t>
            </a:r>
            <a:r>
              <a:rPr lang="pt-BR" b="1" dirty="0"/>
              <a:t>criação</a:t>
            </a:r>
            <a:r>
              <a:rPr lang="pt-BR" dirty="0"/>
              <a:t> de um </a:t>
            </a:r>
            <a:r>
              <a:rPr lang="pt-BR" b="1" dirty="0"/>
              <a:t>histórico</a:t>
            </a:r>
            <a:r>
              <a:rPr lang="pt-BR" dirty="0"/>
              <a:t> de </a:t>
            </a:r>
            <a:r>
              <a:rPr lang="pt-BR" b="1" dirty="0"/>
              <a:t>alterações</a:t>
            </a:r>
            <a:r>
              <a:rPr lang="pt-BR" dirty="0"/>
              <a:t> em </a:t>
            </a:r>
            <a:r>
              <a:rPr lang="pt-BR" b="1" dirty="0"/>
              <a:t>código-fonte</a:t>
            </a:r>
            <a:r>
              <a:rPr lang="pt-BR" dirty="0"/>
              <a:t> de projetos de desenvolvimento de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Foi desenvolvido por Linus Torvalds, o criador do sistema operacional Linux.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O que é GitHub?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b="1" dirty="0" err="1"/>
              <a:t>Github</a:t>
            </a:r>
            <a:r>
              <a:rPr lang="pt-BR" dirty="0"/>
              <a:t> é um </a:t>
            </a:r>
            <a:r>
              <a:rPr lang="pt-BR" b="1" dirty="0"/>
              <a:t>repositório</a:t>
            </a:r>
            <a:r>
              <a:rPr lang="pt-BR" dirty="0"/>
              <a:t> </a:t>
            </a:r>
            <a:r>
              <a:rPr lang="pt-BR" b="1" dirty="0"/>
              <a:t>remoto</a:t>
            </a:r>
            <a:r>
              <a:rPr lang="pt-BR" dirty="0"/>
              <a:t>, criado como um </a:t>
            </a:r>
            <a:r>
              <a:rPr lang="pt-BR" b="1" dirty="0"/>
              <a:t>serviço</a:t>
            </a:r>
            <a:r>
              <a:rPr lang="pt-BR" dirty="0"/>
              <a:t> online de </a:t>
            </a:r>
            <a:r>
              <a:rPr lang="pt-BR" b="1" dirty="0"/>
              <a:t>hospedagem</a:t>
            </a:r>
            <a:r>
              <a:rPr lang="pt-BR" dirty="0"/>
              <a:t> de </a:t>
            </a:r>
            <a:r>
              <a:rPr lang="pt-BR" b="1" dirty="0"/>
              <a:t>repositórios</a:t>
            </a:r>
            <a:r>
              <a:rPr lang="pt-BR" dirty="0"/>
              <a:t> do </a:t>
            </a:r>
            <a:r>
              <a:rPr lang="pt-BR" b="1" dirty="0" err="1"/>
              <a:t>Git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Funciona como um </a:t>
            </a:r>
            <a:r>
              <a:rPr lang="pt-BR" b="1" dirty="0"/>
              <a:t>servidor</a:t>
            </a:r>
            <a:r>
              <a:rPr lang="pt-BR" dirty="0"/>
              <a:t> que </a:t>
            </a:r>
            <a:r>
              <a:rPr lang="pt-BR" b="1" dirty="0"/>
              <a:t>agrega</a:t>
            </a:r>
            <a:r>
              <a:rPr lang="pt-BR" dirty="0"/>
              <a:t> todas as </a:t>
            </a:r>
            <a:r>
              <a:rPr lang="pt-BR" b="1" dirty="0"/>
              <a:t>modificações</a:t>
            </a:r>
            <a:r>
              <a:rPr lang="pt-BR" dirty="0"/>
              <a:t> </a:t>
            </a:r>
            <a:r>
              <a:rPr lang="pt-BR" b="1" dirty="0"/>
              <a:t>realizadas</a:t>
            </a:r>
            <a:r>
              <a:rPr lang="pt-BR" dirty="0"/>
              <a:t> por cada uma das pessoas envolvidas em um projeto, </a:t>
            </a:r>
            <a:r>
              <a:rPr lang="pt-BR" b="1" dirty="0"/>
              <a:t>unificando</a:t>
            </a:r>
            <a:r>
              <a:rPr lang="pt-BR" dirty="0"/>
              <a:t> as diferentes </a:t>
            </a:r>
            <a:r>
              <a:rPr lang="pt-BR" b="1" dirty="0"/>
              <a:t>versões</a:t>
            </a:r>
            <a:r>
              <a:rPr lang="pt-BR" dirty="0"/>
              <a:t> de código e seus </a:t>
            </a:r>
            <a:r>
              <a:rPr lang="pt-BR" b="1" dirty="0"/>
              <a:t>históricos</a:t>
            </a:r>
            <a:r>
              <a:rPr lang="pt-BR" dirty="0"/>
              <a:t>, permitindo </a:t>
            </a:r>
            <a:r>
              <a:rPr lang="pt-BR" b="1" dirty="0"/>
              <a:t>compartilhamento</a:t>
            </a:r>
            <a:r>
              <a:rPr lang="pt-BR" dirty="0"/>
              <a:t> entre as equipes.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972EE140-DCAE-43EB-B393-E2DD4BAD4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98" y="1178096"/>
            <a:ext cx="1494182" cy="623821"/>
          </a:xfrm>
          <a:prstGeom prst="rect">
            <a:avLst/>
          </a:prstGeom>
        </p:spPr>
      </p:pic>
      <p:pic>
        <p:nvPicPr>
          <p:cNvPr id="1026" name="Picture 2" descr="GitHub Logo | Significado, História e PNG">
            <a:extLst>
              <a:ext uri="{FF2B5EF4-FFF2-40B4-BE49-F238E27FC236}">
                <a16:creationId xmlns:a16="http://schemas.microsoft.com/office/drawing/2014/main" id="{D378EC12-8805-4838-946B-C3E4E09A5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15" y="5242852"/>
            <a:ext cx="1765970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4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018B4A-D1DE-4A99-BA14-87E551EC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477DD-318F-42CB-A0B3-5EFBA1B5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BD813-309C-47C6-887B-99CB01669EA3}"/>
              </a:ext>
            </a:extLst>
          </p:cNvPr>
          <p:cNvSpPr txBox="1"/>
          <p:nvPr/>
        </p:nvSpPr>
        <p:spPr>
          <a:xfrm>
            <a:off x="782157" y="288524"/>
            <a:ext cx="474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Registro de Defeitos no GitHub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EC3B-9CC1-424E-BC90-B8E1280BE356}"/>
              </a:ext>
            </a:extLst>
          </p:cNvPr>
          <p:cNvSpPr txBox="1"/>
          <p:nvPr/>
        </p:nvSpPr>
        <p:spPr>
          <a:xfrm>
            <a:off x="782157" y="906197"/>
            <a:ext cx="1043032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Dentre os </a:t>
            </a:r>
            <a:r>
              <a:rPr lang="pt-BR" b="1" dirty="0"/>
              <a:t>recursos</a:t>
            </a:r>
            <a:r>
              <a:rPr lang="pt-BR" dirty="0"/>
              <a:t> disponíveis no </a:t>
            </a:r>
            <a:r>
              <a:rPr lang="pt-BR" b="1" dirty="0"/>
              <a:t>GitHub</a:t>
            </a:r>
            <a:r>
              <a:rPr lang="pt-BR" dirty="0"/>
              <a:t> as </a:t>
            </a:r>
            <a:r>
              <a:rPr lang="pt-BR" b="1" dirty="0" err="1"/>
              <a:t>Issues</a:t>
            </a:r>
            <a:r>
              <a:rPr lang="pt-BR" dirty="0"/>
              <a:t> são </a:t>
            </a:r>
            <a:r>
              <a:rPr lang="pt-BR" b="1" dirty="0"/>
              <a:t>utilizadas</a:t>
            </a:r>
            <a:r>
              <a:rPr lang="pt-BR" dirty="0"/>
              <a:t> para </a:t>
            </a:r>
            <a:r>
              <a:rPr lang="pt-BR" b="1" dirty="0"/>
              <a:t>acompanhar</a:t>
            </a:r>
            <a:r>
              <a:rPr lang="pt-BR" dirty="0"/>
              <a:t> as </a:t>
            </a:r>
            <a:r>
              <a:rPr lang="pt-BR" b="1" dirty="0"/>
              <a:t>tarefas</a:t>
            </a:r>
            <a:r>
              <a:rPr lang="pt-BR" dirty="0"/>
              <a:t>, </a:t>
            </a:r>
            <a:r>
              <a:rPr lang="pt-BR" b="1" dirty="0"/>
              <a:t>melhorias</a:t>
            </a:r>
            <a:r>
              <a:rPr lang="pt-BR" dirty="0"/>
              <a:t> e </a:t>
            </a:r>
            <a:r>
              <a:rPr lang="pt-BR" b="1" dirty="0"/>
              <a:t>bugs</a:t>
            </a:r>
            <a:r>
              <a:rPr lang="pt-BR" dirty="0"/>
              <a:t> para seus </a:t>
            </a:r>
            <a:r>
              <a:rPr lang="pt-BR" b="1" dirty="0"/>
              <a:t>projetos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A maioria dos projetos de software tem um </a:t>
            </a:r>
            <a:r>
              <a:rPr lang="pt-BR" b="1" dirty="0"/>
              <a:t>rastreador</a:t>
            </a:r>
            <a:r>
              <a:rPr lang="pt-BR" dirty="0"/>
              <a:t> de </a:t>
            </a:r>
            <a:r>
              <a:rPr lang="pt-BR" b="1" dirty="0"/>
              <a:t>bugs</a:t>
            </a:r>
            <a:r>
              <a:rPr lang="pt-BR" dirty="0"/>
              <a:t> de algum tipo. 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/>
              <a:t>rastreador</a:t>
            </a:r>
            <a:r>
              <a:rPr lang="pt-BR" dirty="0"/>
              <a:t> do </a:t>
            </a:r>
            <a:r>
              <a:rPr lang="pt-BR" b="1" dirty="0"/>
              <a:t>GitHub</a:t>
            </a:r>
            <a:r>
              <a:rPr lang="pt-BR" dirty="0"/>
              <a:t> é chamado </a:t>
            </a:r>
            <a:r>
              <a:rPr lang="pt-BR" b="1" dirty="0" err="1"/>
              <a:t>Issues</a:t>
            </a:r>
            <a:r>
              <a:rPr lang="pt-BR" dirty="0"/>
              <a:t>, e tem sua própria seção em </a:t>
            </a:r>
            <a:r>
              <a:rPr lang="pt-BR" b="1" dirty="0"/>
              <a:t>cada</a:t>
            </a:r>
            <a:r>
              <a:rPr lang="pt-BR" dirty="0"/>
              <a:t> </a:t>
            </a:r>
            <a:r>
              <a:rPr lang="pt-BR" b="1" dirty="0"/>
              <a:t>repositório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recurso de </a:t>
            </a:r>
            <a:r>
              <a:rPr lang="pt-BR" dirty="0" err="1"/>
              <a:t>Issues</a:t>
            </a:r>
            <a:r>
              <a:rPr lang="pt-BR" dirty="0"/>
              <a:t> do GitHub </a:t>
            </a:r>
            <a:r>
              <a:rPr lang="pt-BR" b="1" dirty="0"/>
              <a:t>foca</a:t>
            </a:r>
            <a:r>
              <a:rPr lang="pt-BR" dirty="0"/>
              <a:t> em </a:t>
            </a:r>
            <a:r>
              <a:rPr lang="pt-BR" b="1" dirty="0"/>
              <a:t>colaboração</a:t>
            </a:r>
            <a:r>
              <a:rPr lang="pt-BR" dirty="0"/>
              <a:t>, </a:t>
            </a:r>
            <a:r>
              <a:rPr lang="pt-BR" b="1" dirty="0"/>
              <a:t>referências</a:t>
            </a:r>
            <a:r>
              <a:rPr lang="pt-BR" dirty="0"/>
              <a:t> e excelente formatação de textos.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Etiquetas (</a:t>
            </a:r>
            <a:r>
              <a:rPr lang="pt-BR" b="1" dirty="0" err="1"/>
              <a:t>Tags</a:t>
            </a:r>
            <a:r>
              <a:rPr lang="pt-BR" dirty="0"/>
              <a:t>) codificadas por cores </a:t>
            </a:r>
            <a:r>
              <a:rPr lang="pt-BR" b="1" dirty="0"/>
              <a:t>ajudam</a:t>
            </a:r>
            <a:r>
              <a:rPr lang="pt-BR" dirty="0"/>
              <a:t> a </a:t>
            </a:r>
            <a:r>
              <a:rPr lang="pt-BR" b="1" dirty="0"/>
              <a:t>categorizar</a:t>
            </a:r>
            <a:r>
              <a:rPr lang="pt-BR" dirty="0"/>
              <a:t> e filtrar seus </a:t>
            </a:r>
            <a:r>
              <a:rPr lang="pt-BR" b="1" dirty="0"/>
              <a:t>problemas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 marco (</a:t>
            </a:r>
            <a:r>
              <a:rPr lang="pt-BR" b="1" dirty="0" err="1"/>
              <a:t>Milestone</a:t>
            </a:r>
            <a:r>
              <a:rPr lang="pt-BR" dirty="0"/>
              <a:t>) age como um </a:t>
            </a:r>
            <a:r>
              <a:rPr lang="pt-BR" b="1" dirty="0"/>
              <a:t>recipiente</a:t>
            </a:r>
            <a:r>
              <a:rPr lang="pt-BR" dirty="0"/>
              <a:t> para os </a:t>
            </a:r>
            <a:r>
              <a:rPr lang="pt-BR" b="1" dirty="0"/>
              <a:t>problemas</a:t>
            </a:r>
            <a:r>
              <a:rPr lang="pt-BR" dirty="0"/>
              <a:t>. Isto é útil para </a:t>
            </a:r>
            <a:r>
              <a:rPr lang="pt-BR" b="1" dirty="0"/>
              <a:t>associar</a:t>
            </a:r>
            <a:r>
              <a:rPr lang="pt-BR" dirty="0"/>
              <a:t> </a:t>
            </a:r>
            <a:r>
              <a:rPr lang="pt-BR" b="1" dirty="0"/>
              <a:t>questões</a:t>
            </a:r>
            <a:r>
              <a:rPr lang="pt-BR" dirty="0"/>
              <a:t> com características específicas ou </a:t>
            </a:r>
            <a:r>
              <a:rPr lang="pt-BR" b="1" dirty="0"/>
              <a:t>fases</a:t>
            </a:r>
            <a:r>
              <a:rPr lang="pt-BR" dirty="0"/>
              <a:t> do </a:t>
            </a:r>
            <a:r>
              <a:rPr lang="pt-BR" b="1" dirty="0"/>
              <a:t>projeto</a:t>
            </a:r>
            <a:r>
              <a:rPr lang="pt-BR" dirty="0"/>
              <a:t> (por exemplo, Sprint 28/02-04/03 semanal ou </a:t>
            </a:r>
            <a:r>
              <a:rPr lang="pt-BR" dirty="0" err="1"/>
              <a:t>Shipping</a:t>
            </a:r>
            <a:r>
              <a:rPr lang="pt-BR" dirty="0"/>
              <a:t> v1.0).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</a:t>
            </a:r>
            <a:r>
              <a:rPr lang="pt-BR" b="1" dirty="0"/>
              <a:t>possível</a:t>
            </a:r>
            <a:r>
              <a:rPr lang="pt-BR" dirty="0"/>
              <a:t> </a:t>
            </a:r>
            <a:r>
              <a:rPr lang="pt-BR" b="1" dirty="0"/>
              <a:t>associar</a:t>
            </a:r>
            <a:r>
              <a:rPr lang="pt-BR" dirty="0"/>
              <a:t> um </a:t>
            </a:r>
            <a:r>
              <a:rPr lang="pt-BR" b="1" dirty="0"/>
              <a:t>responsável</a:t>
            </a:r>
            <a:r>
              <a:rPr lang="pt-BR" dirty="0"/>
              <a:t> para trabalhar no assunto a qualquer momento.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Os </a:t>
            </a:r>
            <a:r>
              <a:rPr lang="pt-BR" b="1" dirty="0"/>
              <a:t>comentários</a:t>
            </a:r>
            <a:r>
              <a:rPr lang="pt-BR" dirty="0"/>
              <a:t> </a:t>
            </a:r>
            <a:r>
              <a:rPr lang="pt-BR" b="1" dirty="0"/>
              <a:t>permitem</a:t>
            </a:r>
            <a:r>
              <a:rPr lang="pt-BR" dirty="0"/>
              <a:t> que </a:t>
            </a:r>
            <a:r>
              <a:rPr lang="pt-BR" b="1" dirty="0"/>
              <a:t>qualquer</a:t>
            </a:r>
            <a:r>
              <a:rPr lang="pt-BR" dirty="0"/>
              <a:t> </a:t>
            </a:r>
            <a:r>
              <a:rPr lang="pt-BR" b="1" dirty="0"/>
              <a:t>pessoa</a:t>
            </a:r>
            <a:r>
              <a:rPr lang="pt-BR" dirty="0"/>
              <a:t> com acesso ao repositório </a:t>
            </a:r>
            <a:r>
              <a:rPr lang="pt-BR" b="1" dirty="0"/>
              <a:t>forneça</a:t>
            </a:r>
            <a:r>
              <a:rPr lang="pt-BR" dirty="0"/>
              <a:t> </a:t>
            </a:r>
            <a:r>
              <a:rPr lang="pt-BR" b="1" dirty="0"/>
              <a:t>feedback</a:t>
            </a:r>
            <a:r>
              <a:rPr lang="pt-BR" dirty="0"/>
              <a:t>.</a:t>
            </a:r>
          </a:p>
        </p:txBody>
      </p:sp>
      <p:pic>
        <p:nvPicPr>
          <p:cNvPr id="2050" name="Picture 2" descr="Report an Issue | Yii PHP Framework">
            <a:extLst>
              <a:ext uri="{FF2B5EF4-FFF2-40B4-BE49-F238E27FC236}">
                <a16:creationId xmlns:a16="http://schemas.microsoft.com/office/drawing/2014/main" id="{B773A5EE-77CF-4FFB-AB25-EC10C935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977" y="1693715"/>
            <a:ext cx="1616985" cy="8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itHub Logo | Significado, História e PNG">
            <a:extLst>
              <a:ext uri="{FF2B5EF4-FFF2-40B4-BE49-F238E27FC236}">
                <a16:creationId xmlns:a16="http://schemas.microsoft.com/office/drawing/2014/main" id="{0B192AB0-2CEC-4DCC-A1A4-F50C992A4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468" y="4874576"/>
            <a:ext cx="1765970" cy="9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48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344EE-2BCF-4E89-98FD-609C47F0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1F271-B912-45C1-9C33-20C1960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E9AE0-AF47-41CA-9CE6-5D03C25D921F}"/>
              </a:ext>
            </a:extLst>
          </p:cNvPr>
          <p:cNvSpPr txBox="1"/>
          <p:nvPr/>
        </p:nvSpPr>
        <p:spPr>
          <a:xfrm>
            <a:off x="782157" y="288524"/>
            <a:ext cx="460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Atividade de Laboratório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B0236-1FB7-459A-B8F1-B023F933AABE}"/>
              </a:ext>
            </a:extLst>
          </p:cNvPr>
          <p:cNvSpPr txBox="1"/>
          <p:nvPr/>
        </p:nvSpPr>
        <p:spPr>
          <a:xfrm>
            <a:off x="782157" y="1455938"/>
            <a:ext cx="104303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Recurso de </a:t>
            </a:r>
            <a:r>
              <a:rPr lang="pt-BR" sz="2400" dirty="0" err="1"/>
              <a:t>Issue</a:t>
            </a:r>
            <a:r>
              <a:rPr lang="pt-BR" sz="2400" dirty="0"/>
              <a:t> do GitHub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Baixe a documentação do Ticket </a:t>
            </a:r>
            <a:r>
              <a:rPr lang="pt-BR" dirty="0" err="1"/>
              <a:t>Machine</a:t>
            </a:r>
            <a:r>
              <a:rPr lang="pt-BR" dirty="0"/>
              <a:t> no </a:t>
            </a:r>
            <a:r>
              <a:rPr lang="pt-BR" dirty="0" err="1"/>
              <a:t>moodle</a:t>
            </a:r>
            <a:r>
              <a:rPr lang="pt-BR" dirty="0"/>
              <a:t>, disponível em word (Laboratório 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Faça um ‘</a:t>
            </a:r>
            <a:r>
              <a:rPr lang="pt-BR" dirty="0" err="1"/>
              <a:t>fork</a:t>
            </a:r>
            <a:r>
              <a:rPr lang="pt-BR" dirty="0"/>
              <a:t>’ do projeto do Ticket </a:t>
            </a:r>
            <a:r>
              <a:rPr lang="pt-BR" dirty="0" err="1"/>
              <a:t>Machine</a:t>
            </a:r>
            <a:r>
              <a:rPr lang="pt-BR" dirty="0"/>
              <a:t> para sua conta do GitHub. </a:t>
            </a:r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https://github.com/Prof-Calebe/Source-Code-Inspection</a:t>
            </a:r>
            <a:endParaRPr lang="pt-B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Configurar o projeto para aceitar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Issues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(e Wiki).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Fazer o upload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documentação do projeto para o GitHub (em um diretório ‘documentação’).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Criar as ‘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Tags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’ dos tipos de defeitos de documentação e código.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Criar 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issues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todos os problemas encontrados durante a inspeção de documentação e inspeção de código. Separe 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Issues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de documentação e código. Crie um padrão para nomeação das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Issues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‘Entregar’ o link do repositório atualizado (Não esquecer de deixar publico)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12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64ECB-76F4-46F5-B745-F6C67D51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7F942-7F31-4EFE-BF18-CFF9CD53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EEBF3-9AF1-4A6F-949E-68FD2A49B777}"/>
              </a:ext>
            </a:extLst>
          </p:cNvPr>
          <p:cNvSpPr txBox="1"/>
          <p:nvPr/>
        </p:nvSpPr>
        <p:spPr>
          <a:xfrm>
            <a:off x="782157" y="288524"/>
            <a:ext cx="474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Tipo de defeitos de documentação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D6EF85-8D79-4852-AB0C-6ECC979B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7673"/>
              </p:ext>
            </p:extLst>
          </p:nvPr>
        </p:nvGraphicFramePr>
        <p:xfrm>
          <a:off x="782157" y="1158430"/>
          <a:ext cx="9842325" cy="2143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8636">
                  <a:extLst>
                    <a:ext uri="{9D8B030D-6E8A-4147-A177-3AD203B41FA5}">
                      <a16:colId xmlns:a16="http://schemas.microsoft.com/office/drawing/2014/main" val="2372664597"/>
                    </a:ext>
                  </a:extLst>
                </a:gridCol>
                <a:gridCol w="8123689">
                  <a:extLst>
                    <a:ext uri="{9D8B030D-6E8A-4147-A177-3AD203B41FA5}">
                      <a16:colId xmlns:a16="http://schemas.microsoft.com/office/drawing/2014/main" val="1696304478"/>
                    </a:ext>
                  </a:extLst>
                </a:gridCol>
              </a:tblGrid>
              <a:tr h="291194">
                <a:tc>
                  <a:txBody>
                    <a:bodyPr/>
                    <a:lstStyle/>
                    <a:p>
                      <a:pPr algn="l"/>
                      <a:r>
                        <a:rPr lang="pt-BR" sz="1400"/>
                        <a:t>Tipo de defeito</a:t>
                      </a:r>
                      <a:endParaRPr lang="pt-BR" sz="1400" dirty="0"/>
                    </a:p>
                  </a:txBody>
                  <a:tcPr marL="71801" marR="71801" marT="35901" marB="35901"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Código</a:t>
                      </a:r>
                      <a:endParaRPr lang="pt-BR" sz="1400" dirty="0"/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1342087984"/>
                  </a:ext>
                </a:extLst>
              </a:tr>
              <a:tr h="136067">
                <a:tc>
                  <a:txBody>
                    <a:bodyPr/>
                    <a:lstStyle/>
                    <a:p>
                      <a:pPr algn="l"/>
                      <a:r>
                        <a:rPr lang="pt-BR" sz="1400" b="1"/>
                        <a:t>Omissão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Deve-se à omissão ou negligência de alguma informação necessária ao desenvolvimento do software. 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877286592"/>
                  </a:ext>
                </a:extLst>
              </a:tr>
              <a:tr h="268156">
                <a:tc>
                  <a:txBody>
                    <a:bodyPr/>
                    <a:lstStyle/>
                    <a:p>
                      <a:pPr algn="l"/>
                      <a:r>
                        <a:rPr lang="pt-BR" sz="1400" b="1"/>
                        <a:t>Ambiguidade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400" dirty="0"/>
                        <a:t>Ocorre quando uma determinada informação não é bem definida, permitindo assim uma interpretação subjetiva, que pode levar a múltiplas interpretações. 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2578231533"/>
                  </a:ext>
                </a:extLst>
              </a:tr>
              <a:tr h="157048">
                <a:tc>
                  <a:txBody>
                    <a:bodyPr/>
                    <a:lstStyle/>
                    <a:p>
                      <a:pPr algn="l"/>
                      <a:r>
                        <a:rPr lang="pt-BR" sz="1400" b="1"/>
                        <a:t>Fato incorreto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400" dirty="0"/>
                        <a:t>Informações dos artefatos do sistema que são contraditórias com o conhecimento que se tem do domínio da aplicação.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1561824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400" b="1"/>
                        <a:t>Inconsistência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Ocorre quando duas ou mais informações são contraditórias entre si.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2359552514"/>
                  </a:ext>
                </a:extLst>
              </a:tr>
              <a:tr h="152336">
                <a:tc>
                  <a:txBody>
                    <a:bodyPr/>
                    <a:lstStyle/>
                    <a:p>
                      <a:pPr algn="l"/>
                      <a:r>
                        <a:rPr lang="pt-BR" sz="1400" b="1"/>
                        <a:t>Informação estranha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Informação desnecessária incluída nos requisitos do software que esta sendo desenvolvido.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3445698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77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864ECB-76F4-46F5-B745-F6C67D51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7F942-7F31-4EFE-BF18-CFF9CD53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EEBF3-9AF1-4A6F-949E-68FD2A49B777}"/>
              </a:ext>
            </a:extLst>
          </p:cNvPr>
          <p:cNvSpPr txBox="1"/>
          <p:nvPr/>
        </p:nvSpPr>
        <p:spPr>
          <a:xfrm>
            <a:off x="782157" y="288524"/>
            <a:ext cx="474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Tipo de defeitos de código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D6EF85-8D79-4852-AB0C-6ECC979B8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29993"/>
              </p:ext>
            </p:extLst>
          </p:nvPr>
        </p:nvGraphicFramePr>
        <p:xfrm>
          <a:off x="782157" y="1466774"/>
          <a:ext cx="10001488" cy="39244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2306">
                  <a:extLst>
                    <a:ext uri="{9D8B030D-6E8A-4147-A177-3AD203B41FA5}">
                      <a16:colId xmlns:a16="http://schemas.microsoft.com/office/drawing/2014/main" val="2372664597"/>
                    </a:ext>
                  </a:extLst>
                </a:gridCol>
                <a:gridCol w="8549182">
                  <a:extLst>
                    <a:ext uri="{9D8B030D-6E8A-4147-A177-3AD203B41FA5}">
                      <a16:colId xmlns:a16="http://schemas.microsoft.com/office/drawing/2014/main" val="1696304478"/>
                    </a:ext>
                  </a:extLst>
                </a:gridCol>
              </a:tblGrid>
              <a:tr h="291194">
                <a:tc>
                  <a:txBody>
                    <a:bodyPr/>
                    <a:lstStyle/>
                    <a:p>
                      <a:pPr algn="l"/>
                      <a:r>
                        <a:rPr lang="pt-BR" sz="1400" dirty="0"/>
                        <a:t>Tipo de defeito</a:t>
                      </a:r>
                    </a:p>
                  </a:txBody>
                  <a:tcPr marL="71801" marR="71801" marT="35901" marB="359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Código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1342087984"/>
                  </a:ext>
                </a:extLst>
              </a:tr>
              <a:tr h="12159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Omissão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Ocorre quando do esquecimento de algum elemento no programa, como um comando que atribui valor a uma variável.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877286592"/>
                  </a:ext>
                </a:extLst>
              </a:tr>
              <a:tr h="18755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Comissão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400" dirty="0"/>
                        <a:t>Ocorre quando existe algum segmento de código que foi implementado incorretamente, i.e., cuja implementação é diferente do que foi especificado.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257823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Inicialização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400" dirty="0"/>
                        <a:t>Ocorre quando se tenta acessar uma variável que não foi inicializada.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1561824745"/>
                  </a:ext>
                </a:extLst>
              </a:tr>
              <a:tr h="18773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Computação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Computação incorreta para a geração do valor de uma variável; ocorre quando um valor é definido erroneamente para uma variável.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2359552514"/>
                  </a:ext>
                </a:extLst>
              </a:tr>
              <a:tr h="138279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Desempenho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Algumas rotinas executam comandos ou laços (loops) desnecessários.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3445698515"/>
                  </a:ext>
                </a:extLst>
              </a:tr>
              <a:tr h="179032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Controle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Ocorre quando um comando de desvio condicional é usado de forma incorreta.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4241530345"/>
                  </a:ext>
                </a:extLst>
              </a:tr>
              <a:tr h="122131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Excesso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Existem trechos de código irrelevantes e desnecessários.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1974300524"/>
                  </a:ext>
                </a:extLst>
              </a:tr>
              <a:tr h="269416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Interface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Ocorre quando u</a:t>
                      </a:r>
                      <a:r>
                        <a:rPr lang="pt-BR" sz="1400" dirty="0">
                          <a:effectLst/>
                        </a:rPr>
                        <a:t>m módulo usa ou faz suposições sobre dados que não fazem parte de seu escopo. Tipos de parâmetros não correspondem; número de parâmetros não correspondem; retornos não utilizados.</a:t>
                      </a:r>
                      <a:endParaRPr lang="pt-BR" sz="1400" dirty="0"/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4030016989"/>
                  </a:ext>
                </a:extLst>
              </a:tr>
              <a:tr h="217110">
                <a:tc>
                  <a:txBody>
                    <a:bodyPr/>
                    <a:lstStyle/>
                    <a:p>
                      <a:pPr algn="l"/>
                      <a:r>
                        <a:rPr lang="pt-BR" sz="1400" b="1" dirty="0"/>
                        <a:t>Dados</a:t>
                      </a:r>
                      <a:endParaRPr lang="pt-BR" sz="1400" dirty="0"/>
                    </a:p>
                  </a:txBody>
                  <a:tcPr marL="71801" marR="71801" marT="35901" marB="35901"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Ocorre quando uma estrutura de dados é manipulada de forma incorreta (por exemplo, quando se tenta acessar um índice inexistente de um vetor/matriz).</a:t>
                      </a:r>
                    </a:p>
                  </a:txBody>
                  <a:tcPr marL="71801" marR="71801" marT="35901" marB="35901"/>
                </a:tc>
                <a:extLst>
                  <a:ext uri="{0D108BD9-81ED-4DB2-BD59-A6C34878D82A}">
                    <a16:rowId xmlns:a16="http://schemas.microsoft.com/office/drawing/2014/main" val="420334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8D92AA-8812-4E69-A98A-2559E882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408CAE-D2F5-453E-941C-B7869619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D7BCB-28CA-4DD9-BE72-1D93D8526178}"/>
              </a:ext>
            </a:extLst>
          </p:cNvPr>
          <p:cNvSpPr txBox="1"/>
          <p:nvPr/>
        </p:nvSpPr>
        <p:spPr>
          <a:xfrm>
            <a:off x="782157" y="545977"/>
            <a:ext cx="460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Referências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A8E9A-B8B2-4EB8-9512-6FEC3E53BAA4}"/>
              </a:ext>
            </a:extLst>
          </p:cNvPr>
          <p:cNvSpPr txBox="1"/>
          <p:nvPr/>
        </p:nvSpPr>
        <p:spPr>
          <a:xfrm>
            <a:off x="782157" y="1007642"/>
            <a:ext cx="9774313" cy="371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/>
              <a:t>GITHUB. GitHub </a:t>
            </a:r>
            <a:r>
              <a:rPr lang="pt-BR" dirty="0" err="1"/>
              <a:t>Guides</a:t>
            </a:r>
            <a:r>
              <a:rPr lang="pt-BR" dirty="0"/>
              <a:t>: </a:t>
            </a:r>
            <a:r>
              <a:rPr lang="pt-BR" dirty="0" err="1"/>
              <a:t>Mastering</a:t>
            </a: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. 2020. Disponível em &lt; </a:t>
            </a:r>
            <a:r>
              <a:rPr lang="pt-BR" dirty="0">
                <a:hlinkClick r:id="rId2"/>
              </a:rPr>
              <a:t>https://guides.github.com/features/issues/ </a:t>
            </a:r>
            <a:r>
              <a:rPr lang="pt-BR" dirty="0"/>
              <a:t>&gt;. Acesso em: 29 de agosto de 2021.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/>
              <a:t>NOLETO, Caio. </a:t>
            </a:r>
            <a:r>
              <a:rPr lang="pt-BR" dirty="0" err="1"/>
              <a:t>Git</a:t>
            </a:r>
            <a:r>
              <a:rPr lang="pt-BR" dirty="0"/>
              <a:t> e GitHub: o que são, quais as diferenças e como usar na prática?. 2020. Disponível em &lt; </a:t>
            </a:r>
            <a:r>
              <a:rPr lang="pt-BR" dirty="0">
                <a:hlinkClick r:id="rId3"/>
              </a:rPr>
              <a:t>https://blog.betrybe.com/tecnologia/</a:t>
            </a:r>
            <a:r>
              <a:rPr lang="pt-BR" dirty="0" err="1">
                <a:hlinkClick r:id="rId3"/>
              </a:rPr>
              <a:t>git</a:t>
            </a:r>
            <a:r>
              <a:rPr lang="pt-BR" dirty="0">
                <a:hlinkClick r:id="rId3"/>
              </a:rPr>
              <a:t>-e-</a:t>
            </a:r>
            <a:r>
              <a:rPr lang="pt-BR" dirty="0" err="1">
                <a:hlinkClick r:id="rId3"/>
              </a:rPr>
              <a:t>github</a:t>
            </a:r>
            <a:r>
              <a:rPr lang="pt-BR" dirty="0">
                <a:hlinkClick r:id="rId3"/>
              </a:rPr>
              <a:t>/&gt;. </a:t>
            </a:r>
            <a:r>
              <a:rPr lang="pt-BR" dirty="0"/>
              <a:t>Acesso em: 29 de agosto de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Anotações e materiais da Professora </a:t>
            </a:r>
            <a:r>
              <a:rPr lang="pt-BR" dirty="0" err="1"/>
              <a:t>Kassya</a:t>
            </a:r>
            <a:r>
              <a:rPr lang="pt-BR" dirty="0"/>
              <a:t> Andrade.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Anotações e materiais da Professora Ana Claudia Rossi.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Anotações e materiais do Professor Leandro </a:t>
            </a:r>
            <a:r>
              <a:rPr lang="pt-BR" dirty="0" err="1"/>
              <a:t>Natale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551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BB0621-FA98-416B-A0A4-BE4A9345D386}" vid="{7E4FCFFC-E285-4C93-A7A7-F12A812FE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template_slides</Template>
  <TotalTime>4010</TotalTime>
  <Words>846</Words>
  <Application>Microsoft Office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SCALABRINI SAMPAIO</dc:creator>
  <cp:lastModifiedBy>GUSTAVO SCALABRINI SAMPAIO</cp:lastModifiedBy>
  <cp:revision>126</cp:revision>
  <dcterms:created xsi:type="dcterms:W3CDTF">2021-08-08T22:11:33Z</dcterms:created>
  <dcterms:modified xsi:type="dcterms:W3CDTF">2022-03-03T04:04:35Z</dcterms:modified>
</cp:coreProperties>
</file>