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4"/>
  </p:sldMasterIdLst>
  <p:notesMasterIdLst>
    <p:notesMasterId r:id="rId15"/>
  </p:notesMasterIdLst>
  <p:handoutMasterIdLst>
    <p:handoutMasterId r:id="rId16"/>
  </p:handoutMasterIdLst>
  <p:sldIdLst>
    <p:sldId id="316" r:id="rId5"/>
    <p:sldId id="325" r:id="rId6"/>
    <p:sldId id="318" r:id="rId7"/>
    <p:sldId id="322" r:id="rId8"/>
    <p:sldId id="323" r:id="rId9"/>
    <p:sldId id="324" r:id="rId10"/>
    <p:sldId id="326" r:id="rId11"/>
    <p:sldId id="327" r:id="rId12"/>
    <p:sldId id="328" r:id="rId13"/>
    <p:sldId id="320" r:id="rId14"/>
  </p:sldIdLst>
  <p:sldSz cx="10080625" cy="7559675"/>
  <p:notesSz cx="7772400" cy="10058400"/>
  <p:custDataLst>
    <p:tags r:id="rId17"/>
  </p:custDataLst>
  <p:defaultTextStyle>
    <a:defPPr>
      <a:defRPr lang="en-GB"/>
    </a:defPPr>
    <a:lvl1pPr algn="l" defTabSz="457152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rgbClr val="003E65"/>
        </a:solidFill>
        <a:latin typeface="Times New Roman" pitchFamily="18" charset="0"/>
        <a:ea typeface="+mn-ea"/>
        <a:cs typeface="+mn-cs"/>
      </a:defRPr>
    </a:lvl1pPr>
    <a:lvl2pPr marL="457152" algn="l" defTabSz="457152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rgbClr val="003E65"/>
        </a:solidFill>
        <a:latin typeface="Times New Roman" pitchFamily="18" charset="0"/>
        <a:ea typeface="+mn-ea"/>
        <a:cs typeface="+mn-cs"/>
      </a:defRPr>
    </a:lvl2pPr>
    <a:lvl3pPr marL="914305" algn="l" defTabSz="457152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rgbClr val="003E65"/>
        </a:solidFill>
        <a:latin typeface="Times New Roman" pitchFamily="18" charset="0"/>
        <a:ea typeface="+mn-ea"/>
        <a:cs typeface="+mn-cs"/>
      </a:defRPr>
    </a:lvl3pPr>
    <a:lvl4pPr marL="1371457" algn="l" defTabSz="457152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rgbClr val="003E65"/>
        </a:solidFill>
        <a:latin typeface="Times New Roman" pitchFamily="18" charset="0"/>
        <a:ea typeface="+mn-ea"/>
        <a:cs typeface="+mn-cs"/>
      </a:defRPr>
    </a:lvl4pPr>
    <a:lvl5pPr marL="1828610" algn="l" defTabSz="457152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rgbClr val="003E65"/>
        </a:solidFill>
        <a:latin typeface="Times New Roman" pitchFamily="18" charset="0"/>
        <a:ea typeface="+mn-ea"/>
        <a:cs typeface="+mn-cs"/>
      </a:defRPr>
    </a:lvl5pPr>
    <a:lvl6pPr marL="2285763" algn="l" defTabSz="914305" rtl="0" eaLnBrk="1" latinLnBrk="0" hangingPunct="1">
      <a:defRPr sz="2400" kern="1200">
        <a:solidFill>
          <a:srgbClr val="003E65"/>
        </a:solidFill>
        <a:latin typeface="Times New Roman" pitchFamily="18" charset="0"/>
        <a:ea typeface="+mn-ea"/>
        <a:cs typeface="+mn-cs"/>
      </a:defRPr>
    </a:lvl6pPr>
    <a:lvl7pPr marL="2742916" algn="l" defTabSz="914305" rtl="0" eaLnBrk="1" latinLnBrk="0" hangingPunct="1">
      <a:defRPr sz="2400" kern="1200">
        <a:solidFill>
          <a:srgbClr val="003E65"/>
        </a:solidFill>
        <a:latin typeface="Times New Roman" pitchFamily="18" charset="0"/>
        <a:ea typeface="+mn-ea"/>
        <a:cs typeface="+mn-cs"/>
      </a:defRPr>
    </a:lvl7pPr>
    <a:lvl8pPr marL="3200068" algn="l" defTabSz="914305" rtl="0" eaLnBrk="1" latinLnBrk="0" hangingPunct="1">
      <a:defRPr sz="2400" kern="1200">
        <a:solidFill>
          <a:srgbClr val="003E65"/>
        </a:solidFill>
        <a:latin typeface="Times New Roman" pitchFamily="18" charset="0"/>
        <a:ea typeface="+mn-ea"/>
        <a:cs typeface="+mn-cs"/>
      </a:defRPr>
    </a:lvl8pPr>
    <a:lvl9pPr marL="3657221" algn="l" defTabSz="914305" rtl="0" eaLnBrk="1" latinLnBrk="0" hangingPunct="1">
      <a:defRPr sz="2400" kern="1200">
        <a:solidFill>
          <a:srgbClr val="003E65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65"/>
    <a:srgbClr val="7D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912B4-CF68-B744-B935-FC2623713186}" v="92" dt="2019-03-06T12:21:07.921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6" autoAdjust="0"/>
    <p:restoredTop sz="80059" autoAdjust="0"/>
  </p:normalViewPr>
  <p:slideViewPr>
    <p:cSldViewPr>
      <p:cViewPr varScale="1">
        <p:scale>
          <a:sx n="101" d="100"/>
          <a:sy n="101" d="100"/>
        </p:scale>
        <p:origin x="392" y="208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77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5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D11F9-A3CB-8B46-9D69-6627AC0E7A70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FC924-8D8C-BE4A-9DD7-E92D4396BC5B}">
      <dgm:prSet phldrT="[Text]"/>
      <dgm:spPr/>
      <dgm:t>
        <a:bodyPr/>
        <a:lstStyle/>
        <a:p>
          <a:r>
            <a:rPr lang="en-US" dirty="0"/>
            <a:t>Master</a:t>
          </a:r>
        </a:p>
      </dgm:t>
    </dgm:pt>
    <dgm:pt modelId="{6CF09D64-2BBC-3C4F-8926-2181DF561E02}" type="parTrans" cxnId="{E907E9A6-EFA0-7D4D-A479-DC360CD62F31}">
      <dgm:prSet/>
      <dgm:spPr/>
      <dgm:t>
        <a:bodyPr/>
        <a:lstStyle/>
        <a:p>
          <a:endParaRPr lang="en-US"/>
        </a:p>
      </dgm:t>
    </dgm:pt>
    <dgm:pt modelId="{8AD940A7-8603-DB44-9FF8-F2962A2EE3DD}" type="sibTrans" cxnId="{E907E9A6-EFA0-7D4D-A479-DC360CD62F31}">
      <dgm:prSet/>
      <dgm:spPr/>
      <dgm:t>
        <a:bodyPr/>
        <a:lstStyle/>
        <a:p>
          <a:endParaRPr lang="en-US"/>
        </a:p>
      </dgm:t>
    </dgm:pt>
    <dgm:pt modelId="{FC7E9AB2-5FD0-EC46-9D6F-B20941DD8A96}">
      <dgm:prSet phldrT="[Text]"/>
      <dgm:spPr/>
      <dgm:t>
        <a:bodyPr/>
        <a:lstStyle/>
        <a:p>
          <a:r>
            <a:rPr lang="en-US" dirty="0"/>
            <a:t>Node/Worker</a:t>
          </a:r>
        </a:p>
      </dgm:t>
    </dgm:pt>
    <dgm:pt modelId="{A7B04DF2-2E97-DF4B-93E7-905056C3D8B7}" type="parTrans" cxnId="{3955F127-2014-FE4C-A8F9-7539D4772DF9}">
      <dgm:prSet/>
      <dgm:spPr/>
      <dgm:t>
        <a:bodyPr/>
        <a:lstStyle/>
        <a:p>
          <a:endParaRPr lang="en-US"/>
        </a:p>
      </dgm:t>
    </dgm:pt>
    <dgm:pt modelId="{29358246-FEC2-524E-966E-0DB80403F70C}" type="sibTrans" cxnId="{3955F127-2014-FE4C-A8F9-7539D4772DF9}">
      <dgm:prSet/>
      <dgm:spPr/>
      <dgm:t>
        <a:bodyPr/>
        <a:lstStyle/>
        <a:p>
          <a:endParaRPr lang="en-US"/>
        </a:p>
      </dgm:t>
    </dgm:pt>
    <dgm:pt modelId="{9E298D4A-65E3-3745-98EB-5F450FF000ED}">
      <dgm:prSet phldrT="[Text]"/>
      <dgm:spPr/>
      <dgm:t>
        <a:bodyPr/>
        <a:lstStyle/>
        <a:p>
          <a:r>
            <a:rPr lang="en-US" dirty="0"/>
            <a:t>Node/Worker</a:t>
          </a:r>
        </a:p>
      </dgm:t>
    </dgm:pt>
    <dgm:pt modelId="{1935A121-35F9-A34E-B214-C440B29B8F12}" type="parTrans" cxnId="{650E5338-C3A6-4045-AEFE-FB2761E615DD}">
      <dgm:prSet/>
      <dgm:spPr/>
      <dgm:t>
        <a:bodyPr/>
        <a:lstStyle/>
        <a:p>
          <a:endParaRPr lang="en-US"/>
        </a:p>
      </dgm:t>
    </dgm:pt>
    <dgm:pt modelId="{08628F26-A0B3-DF42-A510-EFF3DC0EDFA9}" type="sibTrans" cxnId="{650E5338-C3A6-4045-AEFE-FB2761E615DD}">
      <dgm:prSet/>
      <dgm:spPr/>
      <dgm:t>
        <a:bodyPr/>
        <a:lstStyle/>
        <a:p>
          <a:endParaRPr lang="en-US"/>
        </a:p>
      </dgm:t>
    </dgm:pt>
    <dgm:pt modelId="{DD3E1E09-83BE-E947-B90C-3936DF76D0B9}" type="pres">
      <dgm:prSet presAssocID="{C8DD11F9-A3CB-8B46-9D69-6627AC0E7A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165B68-AFFB-7A4C-9044-8CF67D8E956D}" type="pres">
      <dgm:prSet presAssocID="{609FC924-8D8C-BE4A-9DD7-E92D4396BC5B}" presName="hierRoot1" presStyleCnt="0"/>
      <dgm:spPr/>
    </dgm:pt>
    <dgm:pt modelId="{17806C6D-2360-F348-9B91-744A812836FE}" type="pres">
      <dgm:prSet presAssocID="{609FC924-8D8C-BE4A-9DD7-E92D4396BC5B}" presName="composite" presStyleCnt="0"/>
      <dgm:spPr/>
    </dgm:pt>
    <dgm:pt modelId="{5122D482-0991-5149-836B-6A165E1D8989}" type="pres">
      <dgm:prSet presAssocID="{609FC924-8D8C-BE4A-9DD7-E92D4396BC5B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0EFBE76-0FC7-9847-BED6-5EF9AB9A118A}" type="pres">
      <dgm:prSet presAssocID="{609FC924-8D8C-BE4A-9DD7-E92D4396BC5B}" presName="text" presStyleLbl="revTx" presStyleIdx="0" presStyleCnt="3">
        <dgm:presLayoutVars>
          <dgm:chPref val="3"/>
        </dgm:presLayoutVars>
      </dgm:prSet>
      <dgm:spPr/>
    </dgm:pt>
    <dgm:pt modelId="{7DB96071-7F72-C44D-B32A-98C51DD9ED24}" type="pres">
      <dgm:prSet presAssocID="{609FC924-8D8C-BE4A-9DD7-E92D4396BC5B}" presName="hierChild2" presStyleCnt="0"/>
      <dgm:spPr/>
    </dgm:pt>
    <dgm:pt modelId="{D14E0274-7FDD-0C48-ABDE-5E605652ADDB}" type="pres">
      <dgm:prSet presAssocID="{A7B04DF2-2E97-DF4B-93E7-905056C3D8B7}" presName="Name10" presStyleLbl="parChTrans1D2" presStyleIdx="0" presStyleCnt="2"/>
      <dgm:spPr/>
    </dgm:pt>
    <dgm:pt modelId="{360AA0B0-C427-4C4B-B8D7-91C295F0B555}" type="pres">
      <dgm:prSet presAssocID="{FC7E9AB2-5FD0-EC46-9D6F-B20941DD8A96}" presName="hierRoot2" presStyleCnt="0"/>
      <dgm:spPr/>
    </dgm:pt>
    <dgm:pt modelId="{5B540FD4-2170-F446-B987-48EE99547F68}" type="pres">
      <dgm:prSet presAssocID="{FC7E9AB2-5FD0-EC46-9D6F-B20941DD8A96}" presName="composite2" presStyleCnt="0"/>
      <dgm:spPr/>
    </dgm:pt>
    <dgm:pt modelId="{3C9508AA-27AA-DE42-85AB-52DBE4A4E819}" type="pres">
      <dgm:prSet presAssocID="{FC7E9AB2-5FD0-EC46-9D6F-B20941DD8A96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2FB46C3-9D3F-2A47-B905-78F072CDC09A}" type="pres">
      <dgm:prSet presAssocID="{FC7E9AB2-5FD0-EC46-9D6F-B20941DD8A96}" presName="text2" presStyleLbl="revTx" presStyleIdx="1" presStyleCnt="3">
        <dgm:presLayoutVars>
          <dgm:chPref val="3"/>
        </dgm:presLayoutVars>
      </dgm:prSet>
      <dgm:spPr/>
    </dgm:pt>
    <dgm:pt modelId="{9FF5F9BA-A37E-864D-A400-61E2F25C5A9D}" type="pres">
      <dgm:prSet presAssocID="{FC7E9AB2-5FD0-EC46-9D6F-B20941DD8A96}" presName="hierChild3" presStyleCnt="0"/>
      <dgm:spPr/>
    </dgm:pt>
    <dgm:pt modelId="{76FCBC6B-1F41-114D-9F9F-41ACC1921D78}" type="pres">
      <dgm:prSet presAssocID="{1935A121-35F9-A34E-B214-C440B29B8F12}" presName="Name10" presStyleLbl="parChTrans1D2" presStyleIdx="1" presStyleCnt="2"/>
      <dgm:spPr/>
    </dgm:pt>
    <dgm:pt modelId="{48DE77A1-6DD5-3240-A918-8A8B3656F08A}" type="pres">
      <dgm:prSet presAssocID="{9E298D4A-65E3-3745-98EB-5F450FF000ED}" presName="hierRoot2" presStyleCnt="0"/>
      <dgm:spPr/>
    </dgm:pt>
    <dgm:pt modelId="{2570DABC-69FB-A741-B762-C78110939357}" type="pres">
      <dgm:prSet presAssocID="{9E298D4A-65E3-3745-98EB-5F450FF000ED}" presName="composite2" presStyleCnt="0"/>
      <dgm:spPr/>
    </dgm:pt>
    <dgm:pt modelId="{F15F9C77-C415-0447-9809-49DE6CB77ECC}" type="pres">
      <dgm:prSet presAssocID="{9E298D4A-65E3-3745-98EB-5F450FF000ED}" presName="image2" presStyleLbl="node2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5608F43-6294-2D46-AFF7-220C5FEC963C}" type="pres">
      <dgm:prSet presAssocID="{9E298D4A-65E3-3745-98EB-5F450FF000ED}" presName="text2" presStyleLbl="revTx" presStyleIdx="2" presStyleCnt="3">
        <dgm:presLayoutVars>
          <dgm:chPref val="3"/>
        </dgm:presLayoutVars>
      </dgm:prSet>
      <dgm:spPr/>
    </dgm:pt>
    <dgm:pt modelId="{ED6E93EF-ED2F-184E-9A6B-03ABD6967015}" type="pres">
      <dgm:prSet presAssocID="{9E298D4A-65E3-3745-98EB-5F450FF000ED}" presName="hierChild3" presStyleCnt="0"/>
      <dgm:spPr/>
    </dgm:pt>
  </dgm:ptLst>
  <dgm:cxnLst>
    <dgm:cxn modelId="{3955F127-2014-FE4C-A8F9-7539D4772DF9}" srcId="{609FC924-8D8C-BE4A-9DD7-E92D4396BC5B}" destId="{FC7E9AB2-5FD0-EC46-9D6F-B20941DD8A96}" srcOrd="0" destOrd="0" parTransId="{A7B04DF2-2E97-DF4B-93E7-905056C3D8B7}" sibTransId="{29358246-FEC2-524E-966E-0DB80403F70C}"/>
    <dgm:cxn modelId="{650E5338-C3A6-4045-AEFE-FB2761E615DD}" srcId="{609FC924-8D8C-BE4A-9DD7-E92D4396BC5B}" destId="{9E298D4A-65E3-3745-98EB-5F450FF000ED}" srcOrd="1" destOrd="0" parTransId="{1935A121-35F9-A34E-B214-C440B29B8F12}" sibTransId="{08628F26-A0B3-DF42-A510-EFF3DC0EDFA9}"/>
    <dgm:cxn modelId="{26868449-0B72-A448-8207-F436613440F5}" type="presOf" srcId="{9E298D4A-65E3-3745-98EB-5F450FF000ED}" destId="{95608F43-6294-2D46-AFF7-220C5FEC963C}" srcOrd="0" destOrd="0" presId="urn:microsoft.com/office/officeart/2009/layout/CirclePictureHierarchy"/>
    <dgm:cxn modelId="{B9799D53-8BD1-8A45-AF56-655B02BB58D6}" type="presOf" srcId="{C8DD11F9-A3CB-8B46-9D69-6627AC0E7A70}" destId="{DD3E1E09-83BE-E947-B90C-3936DF76D0B9}" srcOrd="0" destOrd="0" presId="urn:microsoft.com/office/officeart/2009/layout/CirclePictureHierarchy"/>
    <dgm:cxn modelId="{AF0CAE5D-38B5-8046-9B4B-1EC606DD5A6E}" type="presOf" srcId="{1935A121-35F9-A34E-B214-C440B29B8F12}" destId="{76FCBC6B-1F41-114D-9F9F-41ACC1921D78}" srcOrd="0" destOrd="0" presId="urn:microsoft.com/office/officeart/2009/layout/CirclePictureHierarchy"/>
    <dgm:cxn modelId="{46CFCC6F-1EC3-3547-95AB-AAA59D4BAF40}" type="presOf" srcId="{FC7E9AB2-5FD0-EC46-9D6F-B20941DD8A96}" destId="{72FB46C3-9D3F-2A47-B905-78F072CDC09A}" srcOrd="0" destOrd="0" presId="urn:microsoft.com/office/officeart/2009/layout/CirclePictureHierarchy"/>
    <dgm:cxn modelId="{EF4EC285-466D-E64C-AF3E-8DEE85E514F5}" type="presOf" srcId="{609FC924-8D8C-BE4A-9DD7-E92D4396BC5B}" destId="{40EFBE76-0FC7-9847-BED6-5EF9AB9A118A}" srcOrd="0" destOrd="0" presId="urn:microsoft.com/office/officeart/2009/layout/CirclePictureHierarchy"/>
    <dgm:cxn modelId="{E907E9A6-EFA0-7D4D-A479-DC360CD62F31}" srcId="{C8DD11F9-A3CB-8B46-9D69-6627AC0E7A70}" destId="{609FC924-8D8C-BE4A-9DD7-E92D4396BC5B}" srcOrd="0" destOrd="0" parTransId="{6CF09D64-2BBC-3C4F-8926-2181DF561E02}" sibTransId="{8AD940A7-8603-DB44-9FF8-F2962A2EE3DD}"/>
    <dgm:cxn modelId="{125B6EE6-69CF-8145-A8B8-F8EC5562A374}" type="presOf" srcId="{A7B04DF2-2E97-DF4B-93E7-905056C3D8B7}" destId="{D14E0274-7FDD-0C48-ABDE-5E605652ADDB}" srcOrd="0" destOrd="0" presId="urn:microsoft.com/office/officeart/2009/layout/CirclePictureHierarchy"/>
    <dgm:cxn modelId="{CF93B77D-2203-064B-92DE-B0B7B200373A}" type="presParOf" srcId="{DD3E1E09-83BE-E947-B90C-3936DF76D0B9}" destId="{D0165B68-AFFB-7A4C-9044-8CF67D8E956D}" srcOrd="0" destOrd="0" presId="urn:microsoft.com/office/officeart/2009/layout/CirclePictureHierarchy"/>
    <dgm:cxn modelId="{3A3BBB69-B7C4-3947-B720-64DAF61FBBD6}" type="presParOf" srcId="{D0165B68-AFFB-7A4C-9044-8CF67D8E956D}" destId="{17806C6D-2360-F348-9B91-744A812836FE}" srcOrd="0" destOrd="0" presId="urn:microsoft.com/office/officeart/2009/layout/CirclePictureHierarchy"/>
    <dgm:cxn modelId="{5F54E75A-B922-A949-8802-44C4DC39FCCF}" type="presParOf" srcId="{17806C6D-2360-F348-9B91-744A812836FE}" destId="{5122D482-0991-5149-836B-6A165E1D8989}" srcOrd="0" destOrd="0" presId="urn:microsoft.com/office/officeart/2009/layout/CirclePictureHierarchy"/>
    <dgm:cxn modelId="{AACB91BA-DC80-F74C-9022-F24C6CA3D228}" type="presParOf" srcId="{17806C6D-2360-F348-9B91-744A812836FE}" destId="{40EFBE76-0FC7-9847-BED6-5EF9AB9A118A}" srcOrd="1" destOrd="0" presId="urn:microsoft.com/office/officeart/2009/layout/CirclePictureHierarchy"/>
    <dgm:cxn modelId="{5BE332ED-DFBF-4846-9F4B-2D21E36A8018}" type="presParOf" srcId="{D0165B68-AFFB-7A4C-9044-8CF67D8E956D}" destId="{7DB96071-7F72-C44D-B32A-98C51DD9ED24}" srcOrd="1" destOrd="0" presId="urn:microsoft.com/office/officeart/2009/layout/CirclePictureHierarchy"/>
    <dgm:cxn modelId="{FB260DF1-A0BD-734C-8F8D-1BA1C4343042}" type="presParOf" srcId="{7DB96071-7F72-C44D-B32A-98C51DD9ED24}" destId="{D14E0274-7FDD-0C48-ABDE-5E605652ADDB}" srcOrd="0" destOrd="0" presId="urn:microsoft.com/office/officeart/2009/layout/CirclePictureHierarchy"/>
    <dgm:cxn modelId="{DF89BA08-E65B-B444-8541-871576FF59DE}" type="presParOf" srcId="{7DB96071-7F72-C44D-B32A-98C51DD9ED24}" destId="{360AA0B0-C427-4C4B-B8D7-91C295F0B555}" srcOrd="1" destOrd="0" presId="urn:microsoft.com/office/officeart/2009/layout/CirclePictureHierarchy"/>
    <dgm:cxn modelId="{DC107CD4-EA34-D640-9D35-063FC0B02015}" type="presParOf" srcId="{360AA0B0-C427-4C4B-B8D7-91C295F0B555}" destId="{5B540FD4-2170-F446-B987-48EE99547F68}" srcOrd="0" destOrd="0" presId="urn:microsoft.com/office/officeart/2009/layout/CirclePictureHierarchy"/>
    <dgm:cxn modelId="{789521C3-E97A-7D44-9AC5-48EB8E5593DC}" type="presParOf" srcId="{5B540FD4-2170-F446-B987-48EE99547F68}" destId="{3C9508AA-27AA-DE42-85AB-52DBE4A4E819}" srcOrd="0" destOrd="0" presId="urn:microsoft.com/office/officeart/2009/layout/CirclePictureHierarchy"/>
    <dgm:cxn modelId="{5037CED8-83F0-0547-AD50-F712CDF463EA}" type="presParOf" srcId="{5B540FD4-2170-F446-B987-48EE99547F68}" destId="{72FB46C3-9D3F-2A47-B905-78F072CDC09A}" srcOrd="1" destOrd="0" presId="urn:microsoft.com/office/officeart/2009/layout/CirclePictureHierarchy"/>
    <dgm:cxn modelId="{8AD0BF22-3609-6F4E-BAC0-779BF7FE34F4}" type="presParOf" srcId="{360AA0B0-C427-4C4B-B8D7-91C295F0B555}" destId="{9FF5F9BA-A37E-864D-A400-61E2F25C5A9D}" srcOrd="1" destOrd="0" presId="urn:microsoft.com/office/officeart/2009/layout/CirclePictureHierarchy"/>
    <dgm:cxn modelId="{72BA196A-1C7D-AA4D-B4D9-9A4FF560AFE9}" type="presParOf" srcId="{7DB96071-7F72-C44D-B32A-98C51DD9ED24}" destId="{76FCBC6B-1F41-114D-9F9F-41ACC1921D78}" srcOrd="2" destOrd="0" presId="urn:microsoft.com/office/officeart/2009/layout/CirclePictureHierarchy"/>
    <dgm:cxn modelId="{DF78B692-23A4-CB47-933C-A8DB81BF6905}" type="presParOf" srcId="{7DB96071-7F72-C44D-B32A-98C51DD9ED24}" destId="{48DE77A1-6DD5-3240-A918-8A8B3656F08A}" srcOrd="3" destOrd="0" presId="urn:microsoft.com/office/officeart/2009/layout/CirclePictureHierarchy"/>
    <dgm:cxn modelId="{DDD2BB7C-0B48-9444-B718-E718DDF0479B}" type="presParOf" srcId="{48DE77A1-6DD5-3240-A918-8A8B3656F08A}" destId="{2570DABC-69FB-A741-B762-C78110939357}" srcOrd="0" destOrd="0" presId="urn:microsoft.com/office/officeart/2009/layout/CirclePictureHierarchy"/>
    <dgm:cxn modelId="{FB86B958-6801-D844-AE3B-2F9DC9091565}" type="presParOf" srcId="{2570DABC-69FB-A741-B762-C78110939357}" destId="{F15F9C77-C415-0447-9809-49DE6CB77ECC}" srcOrd="0" destOrd="0" presId="urn:microsoft.com/office/officeart/2009/layout/CirclePictureHierarchy"/>
    <dgm:cxn modelId="{905537D8-3CDA-A94E-A7E3-27C06D89E217}" type="presParOf" srcId="{2570DABC-69FB-A741-B762-C78110939357}" destId="{95608F43-6294-2D46-AFF7-220C5FEC963C}" srcOrd="1" destOrd="0" presId="urn:microsoft.com/office/officeart/2009/layout/CirclePictureHierarchy"/>
    <dgm:cxn modelId="{250E6AF0-224E-664F-BE7F-831397B90844}" type="presParOf" srcId="{48DE77A1-6DD5-3240-A918-8A8B3656F08A}" destId="{ED6E93EF-ED2F-184E-9A6B-03ABD696701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CBC6B-1F41-114D-9F9F-41ACC1921D78}">
      <dsp:nvSpPr>
        <dsp:cNvPr id="0" name=""/>
        <dsp:cNvSpPr/>
      </dsp:nvSpPr>
      <dsp:spPr>
        <a:xfrm>
          <a:off x="1723216" y="1408564"/>
          <a:ext cx="1263260" cy="289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49"/>
              </a:lnTo>
              <a:lnTo>
                <a:pt x="1263260" y="145849"/>
              </a:lnTo>
              <a:lnTo>
                <a:pt x="1263260" y="2894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E0274-7FDD-0C48-ABDE-5E605652ADDB}">
      <dsp:nvSpPr>
        <dsp:cNvPr id="0" name=""/>
        <dsp:cNvSpPr/>
      </dsp:nvSpPr>
      <dsp:spPr>
        <a:xfrm>
          <a:off x="459956" y="1408564"/>
          <a:ext cx="1263260" cy="289401"/>
        </a:xfrm>
        <a:custGeom>
          <a:avLst/>
          <a:gdLst/>
          <a:ahLst/>
          <a:cxnLst/>
          <a:rect l="0" t="0" r="0" b="0"/>
          <a:pathLst>
            <a:path>
              <a:moveTo>
                <a:pt x="1263260" y="0"/>
              </a:moveTo>
              <a:lnTo>
                <a:pt x="1263260" y="145849"/>
              </a:lnTo>
              <a:lnTo>
                <a:pt x="0" y="145849"/>
              </a:lnTo>
              <a:lnTo>
                <a:pt x="0" y="2894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2D482-0991-5149-836B-6A165E1D8989}">
      <dsp:nvSpPr>
        <dsp:cNvPr id="0" name=""/>
        <dsp:cNvSpPr/>
      </dsp:nvSpPr>
      <dsp:spPr>
        <a:xfrm>
          <a:off x="1263849" y="489830"/>
          <a:ext cx="918734" cy="9187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BE76-0FC7-9847-BED6-5EF9AB9A118A}">
      <dsp:nvSpPr>
        <dsp:cNvPr id="0" name=""/>
        <dsp:cNvSpPr/>
      </dsp:nvSpPr>
      <dsp:spPr>
        <a:xfrm>
          <a:off x="2182583" y="487533"/>
          <a:ext cx="1378102" cy="91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Master</a:t>
          </a:r>
        </a:p>
      </dsp:txBody>
      <dsp:txXfrm>
        <a:off x="2182583" y="487533"/>
        <a:ext cx="1378102" cy="918734"/>
      </dsp:txXfrm>
    </dsp:sp>
    <dsp:sp modelId="{3C9508AA-27AA-DE42-85AB-52DBE4A4E819}">
      <dsp:nvSpPr>
        <dsp:cNvPr id="0" name=""/>
        <dsp:cNvSpPr/>
      </dsp:nvSpPr>
      <dsp:spPr>
        <a:xfrm>
          <a:off x="588" y="1697966"/>
          <a:ext cx="918734" cy="9187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B46C3-9D3F-2A47-B905-78F072CDC09A}">
      <dsp:nvSpPr>
        <dsp:cNvPr id="0" name=""/>
        <dsp:cNvSpPr/>
      </dsp:nvSpPr>
      <dsp:spPr>
        <a:xfrm>
          <a:off x="919323" y="1695669"/>
          <a:ext cx="1378102" cy="91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Node/Worker</a:t>
          </a:r>
        </a:p>
      </dsp:txBody>
      <dsp:txXfrm>
        <a:off x="919323" y="1695669"/>
        <a:ext cx="1378102" cy="918734"/>
      </dsp:txXfrm>
    </dsp:sp>
    <dsp:sp modelId="{F15F9C77-C415-0447-9809-49DE6CB77ECC}">
      <dsp:nvSpPr>
        <dsp:cNvPr id="0" name=""/>
        <dsp:cNvSpPr/>
      </dsp:nvSpPr>
      <dsp:spPr>
        <a:xfrm>
          <a:off x="2527109" y="1697966"/>
          <a:ext cx="918734" cy="9187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08F43-6294-2D46-AFF7-220C5FEC963C}">
      <dsp:nvSpPr>
        <dsp:cNvPr id="0" name=""/>
        <dsp:cNvSpPr/>
      </dsp:nvSpPr>
      <dsp:spPr>
        <a:xfrm>
          <a:off x="3445844" y="1695669"/>
          <a:ext cx="1378102" cy="91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Node/Worker</a:t>
          </a:r>
        </a:p>
      </dsp:txBody>
      <dsp:txXfrm>
        <a:off x="3445844" y="1695669"/>
        <a:ext cx="1378102" cy="91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3D2-A1B4-144D-A1E7-C70394E38FE0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DC0C-FCD2-5045-A968-0A08306D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3850" cy="382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73213" y="-11798300"/>
            <a:ext cx="16746538" cy="1256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257700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73213" y="-11798300"/>
            <a:ext cx="16746538" cy="1256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6" y="5724823"/>
            <a:ext cx="10092531" cy="18344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5037" y="1319444"/>
            <a:ext cx="8890551" cy="2381019"/>
          </a:xfrm>
        </p:spPr>
        <p:txBody>
          <a:bodyPr lIns="79366" rIns="79366" anchor="b" anchorCtr="0">
            <a:no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5037" y="4017964"/>
            <a:ext cx="8890551" cy="1825636"/>
          </a:xfrm>
        </p:spPr>
        <p:txBody>
          <a:bodyPr lIns="79366" rIns="79366">
            <a:noAutofit/>
          </a:bodyPr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>
                <a:solidFill>
                  <a:schemeClr val="accent3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0080625" cy="7461906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40964"/>
            <a:ext cx="10100469" cy="918711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* https://kubernetes.io/docs/tasks/tools/install-minikube/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0080625" cy="7559675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  <a:p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40964"/>
            <a:ext cx="10100469" cy="918711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* https://kubernetes.io/docs/tasks/tools/install-minikube/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95037" y="4017964"/>
            <a:ext cx="4445000" cy="526417"/>
          </a:xfrm>
          <a:solidFill>
            <a:schemeClr val="accent4">
              <a:alpha val="75000"/>
            </a:schemeClr>
          </a:solidFill>
        </p:spPr>
        <p:txBody>
          <a:bodyPr lIns="79366" tIns="39683" rIns="79366" bIns="39683">
            <a:sp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19696" y="0"/>
            <a:ext cx="4960929" cy="7461906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40964"/>
            <a:ext cx="10100469" cy="918711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* https://kubernetes.io/docs/tasks/tools/install-minikube/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595313" y="396834"/>
            <a:ext cx="4365625" cy="10318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595312" y="1587333"/>
            <a:ext cx="4365892" cy="5357250"/>
          </a:xfrm>
        </p:spPr>
        <p:txBody>
          <a:bodyPr/>
          <a:lstStyle>
            <a:lvl1pPr>
              <a:defRPr sz="2600"/>
            </a:lvl1pPr>
            <a:lvl2pPr marL="314982" indent="-314982">
              <a:defRPr sz="2200"/>
            </a:lvl2pPr>
            <a:lvl3pPr marL="593217" indent="-251986">
              <a:defRPr sz="2000"/>
            </a:lvl3pPr>
            <a:lvl4pPr marL="887200" indent="-251986">
              <a:defRPr sz="1800"/>
            </a:lvl4pPr>
            <a:lvl5pPr marL="1195183" indent="-251986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8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960929" cy="7461906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40964"/>
            <a:ext cx="10100469" cy="918711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* https://kubernetes.io/docs/tasks/tools/install-minikube/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357813" y="396834"/>
            <a:ext cx="4365625" cy="10318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5357812" y="1587334"/>
            <a:ext cx="4365892" cy="5158833"/>
          </a:xfrm>
        </p:spPr>
        <p:txBody>
          <a:bodyPr/>
          <a:lstStyle>
            <a:lvl1pPr>
              <a:defRPr sz="2600"/>
            </a:lvl1pPr>
            <a:lvl2pPr marL="314982" indent="-314982">
              <a:defRPr sz="2200"/>
            </a:lvl2pPr>
            <a:lvl3pPr marL="593217" indent="-251986">
              <a:defRPr sz="2000"/>
            </a:lvl3pPr>
            <a:lvl4pPr marL="887200" indent="-251986">
              <a:defRPr sz="1800"/>
            </a:lvl4pPr>
            <a:lvl5pPr marL="1195183" indent="-251986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30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10193" y="-6654"/>
            <a:ext cx="10090817" cy="7553935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10192" y="5729347"/>
            <a:ext cx="10100469" cy="18327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Copy the large, bleu </a:t>
            </a:r>
            <a:r>
              <a:rPr lang="nl-BE" dirty="0" err="1"/>
              <a:t>curved</a:t>
            </a:r>
            <a:r>
              <a:rPr lang="nl-BE" dirty="0"/>
              <a:t> logo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5037" y="3009642"/>
            <a:ext cx="8890551" cy="690822"/>
          </a:xfrm>
          <a:solidFill>
            <a:schemeClr val="accent4">
              <a:alpha val="75000"/>
            </a:schemeClr>
          </a:solidFill>
        </p:spPr>
        <p:txBody>
          <a:bodyPr lIns="79366" tIns="39683" rIns="79366" bIns="39683" anchor="b" anchorCtr="0">
            <a:sp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95037" y="4017964"/>
            <a:ext cx="8890551" cy="526417"/>
          </a:xfrm>
          <a:solidFill>
            <a:schemeClr val="accent4">
              <a:alpha val="75000"/>
            </a:schemeClr>
          </a:solidFill>
        </p:spPr>
        <p:txBody>
          <a:bodyPr lIns="79366" tIns="39683" rIns="79366" bIns="39683">
            <a:sp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5037" y="1874826"/>
            <a:ext cx="8890551" cy="1825636"/>
          </a:xfrm>
        </p:spPr>
        <p:txBody>
          <a:bodyPr lIns="79366" rIns="79366" anchor="b" anchorCtr="0">
            <a:noAutofit/>
          </a:bodyPr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5037" y="1319444"/>
            <a:ext cx="8890551" cy="555383"/>
          </a:xfrm>
        </p:spPr>
        <p:txBody>
          <a:bodyPr lIns="79366" rIns="79366" anchor="b">
            <a:noAutofit/>
          </a:bodyPr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* https://kubernetes.io/docs/tasks/tools/install-minikube/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94819" y="1319444"/>
            <a:ext cx="8890988" cy="5396768"/>
          </a:xfrm>
        </p:spPr>
        <p:txBody>
          <a:bodyPr/>
          <a:lstStyle>
            <a:lvl2pPr marL="238097" indent="-238097">
              <a:defRPr sz="2900"/>
            </a:lvl2pPr>
            <a:lvl3pPr marL="634925" indent="-238097">
              <a:defRPr sz="2600"/>
            </a:lvl3pPr>
            <a:lvl4pPr marL="1031753" indent="-238097">
              <a:defRPr sz="2400"/>
            </a:lvl4pPr>
            <a:lvl5pPr marL="1428581" indent="-238097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* https://kubernetes.io/docs/tasks/tools/install-minikube/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95037" y="1319445"/>
            <a:ext cx="4365892" cy="5396767"/>
          </a:xfrm>
        </p:spPr>
        <p:txBody>
          <a:bodyPr/>
          <a:lstStyle>
            <a:lvl1pPr>
              <a:defRPr sz="3100"/>
            </a:lvl1pPr>
            <a:lvl2pPr marL="314982" indent="-314982">
              <a:defRPr sz="2600"/>
            </a:lvl2pPr>
            <a:lvl3pPr marL="593217" indent="-251986">
              <a:defRPr sz="2200"/>
            </a:lvl3pPr>
            <a:lvl4pPr marL="887200" indent="-251986">
              <a:defRPr sz="2000"/>
            </a:lvl4pPr>
            <a:lvl5pPr marL="1195183" indent="-251986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19696" y="1319445"/>
            <a:ext cx="4365892" cy="5396767"/>
          </a:xfrm>
        </p:spPr>
        <p:txBody>
          <a:bodyPr/>
          <a:lstStyle>
            <a:lvl1pPr>
              <a:defRPr sz="3100"/>
            </a:lvl1pPr>
            <a:lvl2pPr marL="314982" indent="-314982">
              <a:defRPr sz="2600"/>
            </a:lvl2pPr>
            <a:lvl3pPr marL="593217" indent="-251986">
              <a:defRPr sz="2200"/>
            </a:lvl3pPr>
            <a:lvl4pPr marL="887200" indent="-251986">
              <a:defRPr sz="2000"/>
            </a:lvl4pPr>
            <a:lvl5pPr marL="1195183" indent="-251986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* https://kubernetes.io/docs/tasks/tools/install-minikube/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94819" y="1319444"/>
            <a:ext cx="4363239" cy="872885"/>
          </a:xfrm>
          <a:solidFill>
            <a:schemeClr val="accent4"/>
          </a:solidFill>
        </p:spPr>
        <p:txBody>
          <a:bodyPr lIns="79366" rIns="79366" anchor="b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94819" y="2271704"/>
            <a:ext cx="4363239" cy="4444508"/>
          </a:xfrm>
        </p:spPr>
        <p:txBody>
          <a:bodyPr/>
          <a:lstStyle>
            <a:lvl1pPr>
              <a:defRPr sz="2600"/>
            </a:lvl1pPr>
            <a:lvl2pPr marL="314982" indent="-314982">
              <a:defRPr sz="2200"/>
            </a:lvl2pPr>
            <a:lvl3pPr marL="593217" indent="-251986">
              <a:defRPr sz="2000"/>
            </a:lvl3pPr>
            <a:lvl4pPr marL="887200" indent="-251986">
              <a:defRPr sz="1800"/>
            </a:lvl4pPr>
            <a:lvl5pPr marL="1195183" indent="-25198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120818" y="1319444"/>
            <a:ext cx="4364771" cy="872885"/>
          </a:xfrm>
          <a:solidFill>
            <a:schemeClr val="accent4"/>
          </a:solidFill>
        </p:spPr>
        <p:txBody>
          <a:bodyPr lIns="79366" rIns="79366" anchor="b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20818" y="2271704"/>
            <a:ext cx="4364771" cy="4444508"/>
          </a:xfrm>
        </p:spPr>
        <p:txBody>
          <a:bodyPr/>
          <a:lstStyle>
            <a:lvl1pPr>
              <a:defRPr sz="2600"/>
            </a:lvl1pPr>
            <a:lvl2pPr marL="314982" indent="-314982">
              <a:defRPr sz="2200"/>
            </a:lvl2pPr>
            <a:lvl3pPr marL="593217" indent="-251986">
              <a:defRPr sz="2000"/>
            </a:lvl3pPr>
            <a:lvl4pPr marL="887200" indent="-251986">
              <a:defRPr sz="1800"/>
            </a:lvl4pPr>
            <a:lvl5pPr marL="1195183" indent="-25198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* https://kubernetes.io/docs/tasks/tools/install-minikube/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* https://kubernetes.io/docs/tasks/tools/install-minikube/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* https://kubernetes.io/docs/tasks/tools/install-minikube/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40964"/>
            <a:ext cx="10100469" cy="9205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5037" y="5526098"/>
            <a:ext cx="8890551" cy="62472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95037" y="6162442"/>
            <a:ext cx="8890551" cy="453335"/>
          </a:xfr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* https://kubernetes.io/docs/tasks/tools/install-minikube/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601561" y="1"/>
            <a:ext cx="8884027" cy="549457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on the pictogram to insert an illustration, a graph, a table or a movie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94819" y="128566"/>
            <a:ext cx="8890988" cy="1031882"/>
          </a:xfrm>
          <a:prstGeom prst="rect">
            <a:avLst/>
          </a:prstGeom>
        </p:spPr>
        <p:txBody>
          <a:bodyPr vert="horz" lIns="0" tIns="39683" rIns="0" bIns="39683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4819" y="1319444"/>
            <a:ext cx="8890988" cy="5396768"/>
          </a:xfrm>
          <a:prstGeom prst="rect">
            <a:avLst/>
          </a:prstGeom>
        </p:spPr>
        <p:txBody>
          <a:bodyPr vert="horz" lIns="0" tIns="39683" rIns="0" bIns="39683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977514" y="6975161"/>
            <a:ext cx="1111373" cy="25031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4767" y="7233520"/>
            <a:ext cx="3334120" cy="22838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r>
              <a:rPr lang="en-GB"/>
              <a:t>* https://kubernetes.io/docs/tasks/tools/install-minikube/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802" y="7278454"/>
            <a:ext cx="508833" cy="283620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6D7726EF-8AAB-493D-ABAD-7C4D66F0CD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dt="0"/>
  <p:txStyles>
    <p:titleStyle>
      <a:lvl1pPr algn="l" defTabSz="1007943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spcBef>
          <a:spcPct val="20000"/>
        </a:spcBef>
        <a:buFontTx/>
        <a:buNone/>
        <a:defRPr sz="2900" kern="1200">
          <a:solidFill>
            <a:schemeClr val="tx2"/>
          </a:solidFill>
          <a:latin typeface="+mn-lt"/>
          <a:ea typeface="+mn-ea"/>
          <a:cs typeface="+mn-cs"/>
        </a:defRPr>
      </a:lvl1pPr>
      <a:lvl2pPr marL="785706" indent="-314982" algn="l" defTabSz="1007943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95183" indent="-251986" algn="l" defTabSz="1007943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580161" indent="-251986" algn="l" defTabSz="1007943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980888" indent="-251986" algn="l" defTabSz="1007943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pub-tools-public-publication-data/pdf/44843.pdf" TargetMode="External"/><Relationship Id="rId2" Type="http://schemas.openxmlformats.org/officeDocument/2006/relationships/hyperlink" Target="https://kubernetes.io/docs/home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e.uniroma2.it/courses/sdcc1617/articoli/bernstein_cc2014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#kubernetes-objects" TargetMode="External"/><Relationship Id="rId2" Type="http://schemas.openxmlformats.org/officeDocument/2006/relationships/hyperlink" Target="https://kubernetes.io/docs/concepts/overview/working-with-objects/kubernetes-objects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kubernetes-basics/deploy-app/deploy-intro/" TargetMode="External"/><Relationship Id="rId2" Type="http://schemas.openxmlformats.org/officeDocument/2006/relationships/hyperlink" Target="https://kubernetes.io/docs/tasks/tools/install-minikub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kubernetes.io/docs/tasks/configure-pod-container/pull-image-private-registry/" TargetMode="External"/><Relationship Id="rId4" Type="http://schemas.openxmlformats.org/officeDocument/2006/relationships/hyperlink" Target="https://kubernetes.io/docs/tutorials/kubernetes-basics/expose/expose-int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Kubernetes: Production-based container orchestration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computing – Lab Session. </a:t>
            </a:r>
          </a:p>
          <a:p>
            <a:r>
              <a:rPr lang="en-US" dirty="0"/>
              <a:t>Paola Soto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CA6A-001E-0A49-A89A-8241E16F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0023-D348-F74A-96BB-D8A6B701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Kubernetes documentation. Available online: </a:t>
            </a:r>
            <a:r>
              <a:rPr lang="en-US" dirty="0">
                <a:hlinkClick r:id="rId2"/>
              </a:rPr>
              <a:t>https://kubernetes.io/docs/home/</a:t>
            </a:r>
            <a:r>
              <a:rPr lang="en-US" dirty="0"/>
              <a:t> [accessed: 04/03/2019]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Borg, omega and Kubernetes. B. Burns et al. Available online: </a:t>
            </a:r>
            <a:r>
              <a:rPr lang="en-US" dirty="0">
                <a:hlinkClick r:id="rId3"/>
              </a:rPr>
              <a:t>https://storage.googleapis.com/pub-tools-public-publication-data/pdf/44843.pdf</a:t>
            </a:r>
            <a:r>
              <a:rPr lang="en-US" dirty="0"/>
              <a:t> [accessed: 04/03/2019]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Containers and cloud: From LXC to Docker to Kubernetes. D. Bernstein. Available online: </a:t>
            </a:r>
            <a:r>
              <a:rPr lang="en-US" dirty="0">
                <a:hlinkClick r:id="rId4"/>
              </a:rPr>
              <a:t>http://www.ce.uniroma2.it/courses/sdcc1617/articoli/bernstein_cc2014.pdf</a:t>
            </a:r>
            <a:r>
              <a:rPr lang="en-US" dirty="0"/>
              <a:t> [accessed: 04/03/2019]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59FB4-A542-8046-99AD-7C11657A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* https://kubernetes.io/docs/tasks/tools/install-minikube/</a:t>
            </a:r>
          </a:p>
        </p:txBody>
      </p:sp>
    </p:spTree>
    <p:extLst>
      <p:ext uri="{BB962C8B-B14F-4D97-AF65-F5344CB8AC3E}">
        <p14:creationId xmlns:p14="http://schemas.microsoft.com/office/powerpoint/2010/main" val="143373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80F3CD-5447-CB4F-9091-417B3C5F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6259D-4EB8-9044-92A5-11E8A8F9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Kubernetes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 of clusters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Exercises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2DD40-73F7-C646-9398-4A7DC79E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* https://kubernetes.io/docs/tasks/tools/install-minikube/</a:t>
            </a:r>
          </a:p>
        </p:txBody>
      </p:sp>
    </p:spTree>
    <p:extLst>
      <p:ext uri="{BB962C8B-B14F-4D97-AF65-F5344CB8AC3E}">
        <p14:creationId xmlns:p14="http://schemas.microsoft.com/office/powerpoint/2010/main" val="25593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64C5-AEA5-5247-85BC-0DE58A39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520E-ADA5-1342-BA98-9F55B22D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According to its own definition: </a:t>
            </a:r>
          </a:p>
          <a:p>
            <a:pPr algn="ctr"/>
            <a:r>
              <a:rPr lang="en-US" sz="2400" i="1" dirty="0"/>
              <a:t>“Kubernetes (k8s) is an open-source system for automating deployment, scaling, and management of containerized applications.”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Think about what do you have to do to deploy your application in a cluster once it’s containerized. </a:t>
            </a:r>
          </a:p>
          <a:p>
            <a:pPr marL="1092125" lvl="2" indent="-457200">
              <a:buFont typeface="Arial" panose="020B0604020202020204" pitchFamily="34" charset="0"/>
              <a:buChar char="•"/>
            </a:pPr>
            <a:r>
              <a:rPr lang="en-US" dirty="0"/>
              <a:t>Push the image to a private/public repository. </a:t>
            </a:r>
          </a:p>
          <a:p>
            <a:pPr marL="1092125" lvl="2" indent="-457200">
              <a:buFont typeface="Arial" panose="020B0604020202020204" pitchFamily="34" charset="0"/>
              <a:buChar char="•"/>
            </a:pPr>
            <a:r>
              <a:rPr lang="en-US" dirty="0"/>
              <a:t>In the machine (physical or virtual) pull the image, build it, run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the application needs another applications to work properly? </a:t>
            </a:r>
          </a:p>
          <a:p>
            <a:pPr marL="1092125" lvl="2" indent="-457200">
              <a:buFont typeface="Arial" panose="020B0604020202020204" pitchFamily="34" charset="0"/>
              <a:buChar char="•"/>
            </a:pPr>
            <a:r>
              <a:rPr lang="en-US" dirty="0"/>
              <a:t>Repeat the steps before.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happen if the application crush? Or the machine dies? – How do you handle failures?</a:t>
            </a:r>
          </a:p>
        </p:txBody>
      </p:sp>
    </p:spTree>
    <p:extLst>
      <p:ext uri="{BB962C8B-B14F-4D97-AF65-F5344CB8AC3E}">
        <p14:creationId xmlns:p14="http://schemas.microsoft.com/office/powerpoint/2010/main" val="42251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C554-F753-4A4D-85EE-80192E79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BA72-4BCE-7C43-A895-2BFFC620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19" y="1331565"/>
            <a:ext cx="8890988" cy="5396768"/>
          </a:xfrm>
        </p:spPr>
        <p:txBody>
          <a:bodyPr/>
          <a:lstStyle/>
          <a:p>
            <a:r>
              <a:rPr lang="en-US" dirty="0"/>
              <a:t>In a simple cluster creation we have a hierarchical infrastructure.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Master node is in charge of the control plane of the cluster (decisions like scheduling, failure handling, scaling in/out).</a:t>
            </a:r>
          </a:p>
          <a:p>
            <a:r>
              <a:rPr lang="en-US" dirty="0"/>
              <a:t>Workers/ nodes are responsible for keeping the containerized applications running.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DDCEA0-1BAE-6842-9473-D6B4E203C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963083"/>
              </p:ext>
            </p:extLst>
          </p:nvPr>
        </p:nvGraphicFramePr>
        <p:xfrm>
          <a:off x="4661271" y="1619597"/>
          <a:ext cx="4824535" cy="3104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CC7A-2E4A-A644-B003-03E6AE87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* https://kubernetes.io/docs/tasks/tools/install-minikube/</a:t>
            </a:r>
          </a:p>
        </p:txBody>
      </p:sp>
    </p:spTree>
    <p:extLst>
      <p:ext uri="{BB962C8B-B14F-4D97-AF65-F5344CB8AC3E}">
        <p14:creationId xmlns:p14="http://schemas.microsoft.com/office/powerpoint/2010/main" val="32100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CD01-1128-294C-A088-EE2E16ED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architecture – Master Components</a:t>
            </a:r>
            <a:r>
              <a:rPr lang="en-US" baseline="300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66F7-13B5-BA4B-B21D-AAD6A2CA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18" y="4643933"/>
            <a:ext cx="8890988" cy="1927029"/>
          </a:xfrm>
        </p:spPr>
        <p:txBody>
          <a:bodyPr/>
          <a:lstStyle/>
          <a:p>
            <a:r>
              <a:rPr lang="en-US" dirty="0" err="1"/>
              <a:t>Apiserver</a:t>
            </a:r>
            <a:r>
              <a:rPr lang="en-US" dirty="0"/>
              <a:t>: exposes the k8s API to interact with the cluster. </a:t>
            </a:r>
          </a:p>
          <a:p>
            <a:r>
              <a:rPr lang="en-US" dirty="0" err="1"/>
              <a:t>Etcd</a:t>
            </a:r>
            <a:r>
              <a:rPr lang="en-US" dirty="0"/>
              <a:t>: key, value store for storing cluster data. </a:t>
            </a:r>
          </a:p>
          <a:p>
            <a:r>
              <a:rPr lang="en-US" dirty="0"/>
              <a:t>Controller manager: centralizes information and take decisions. </a:t>
            </a:r>
          </a:p>
          <a:p>
            <a:r>
              <a:rPr lang="en-US" dirty="0"/>
              <a:t>Scheduler: selects where the containers will run. </a:t>
            </a:r>
          </a:p>
          <a:p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DE4BACC-1B82-F84A-B5B9-4DF26A0F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8" y="1152767"/>
            <a:ext cx="8890988" cy="363641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C217910-FCBC-E644-9994-33AE64E5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64" y="7233520"/>
            <a:ext cx="6280823" cy="74709"/>
          </a:xfrm>
        </p:spPr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1. </a:t>
            </a:r>
            <a:r>
              <a:rPr lang="nl-NL" dirty="0" err="1">
                <a:solidFill>
                  <a:schemeClr val="tx2"/>
                </a:solidFill>
              </a:rPr>
              <a:t>https</a:t>
            </a:r>
            <a:r>
              <a:rPr lang="nl-NL" dirty="0">
                <a:solidFill>
                  <a:schemeClr val="tx2"/>
                </a:solidFill>
              </a:rPr>
              <a:t>://</a:t>
            </a:r>
            <a:r>
              <a:rPr lang="nl-NL" dirty="0" err="1">
                <a:solidFill>
                  <a:schemeClr val="tx2"/>
                </a:solidFill>
              </a:rPr>
              <a:t>kubernetes.io</a:t>
            </a:r>
            <a:r>
              <a:rPr lang="nl-NL" dirty="0">
                <a:solidFill>
                  <a:schemeClr val="tx2"/>
                </a:solidFill>
              </a:rPr>
              <a:t>/</a:t>
            </a:r>
            <a:r>
              <a:rPr lang="nl-NL" dirty="0" err="1">
                <a:solidFill>
                  <a:schemeClr val="tx2"/>
                </a:solidFill>
              </a:rPr>
              <a:t>docs</a:t>
            </a:r>
            <a:r>
              <a:rPr lang="nl-NL" dirty="0">
                <a:solidFill>
                  <a:schemeClr val="tx2"/>
                </a:solidFill>
              </a:rPr>
              <a:t>/</a:t>
            </a:r>
            <a:r>
              <a:rPr lang="nl-NL" dirty="0" err="1">
                <a:solidFill>
                  <a:schemeClr val="tx2"/>
                </a:solidFill>
              </a:rPr>
              <a:t>concepts</a:t>
            </a:r>
            <a:r>
              <a:rPr lang="nl-NL" dirty="0">
                <a:solidFill>
                  <a:schemeClr val="tx2"/>
                </a:solidFill>
              </a:rPr>
              <a:t>/</a:t>
            </a:r>
            <a:r>
              <a:rPr lang="nl-NL" dirty="0" err="1">
                <a:solidFill>
                  <a:schemeClr val="tx2"/>
                </a:solidFill>
              </a:rPr>
              <a:t>overview</a:t>
            </a:r>
            <a:r>
              <a:rPr lang="nl-NL" dirty="0">
                <a:solidFill>
                  <a:schemeClr val="tx2"/>
                </a:solidFill>
              </a:rPr>
              <a:t>/</a:t>
            </a:r>
            <a:r>
              <a:rPr lang="nl-NL" dirty="0" err="1">
                <a:solidFill>
                  <a:schemeClr val="tx2"/>
                </a:solidFill>
              </a:rPr>
              <a:t>components</a:t>
            </a:r>
            <a:r>
              <a:rPr lang="nl-NL" dirty="0">
                <a:solidFill>
                  <a:schemeClr val="tx2"/>
                </a:solidFill>
              </a:rPr>
              <a:t>/#master-</a:t>
            </a:r>
            <a:r>
              <a:rPr lang="nl-NL" dirty="0" err="1">
                <a:solidFill>
                  <a:schemeClr val="tx2"/>
                </a:solidFill>
              </a:rPr>
              <a:t>components</a:t>
            </a:r>
            <a:endParaRPr lang="nl-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CD01-1128-294C-A088-EE2E16ED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architecture – Node Components</a:t>
            </a:r>
            <a:r>
              <a:rPr lang="en-US" baseline="300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66F7-13B5-BA4B-B21D-AAD6A2CA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19" y="4789182"/>
            <a:ext cx="8890988" cy="1927029"/>
          </a:xfrm>
        </p:spPr>
        <p:txBody>
          <a:bodyPr/>
          <a:lstStyle/>
          <a:p>
            <a:r>
              <a:rPr lang="en-US" dirty="0" err="1"/>
              <a:t>Kubelet</a:t>
            </a:r>
            <a:r>
              <a:rPr lang="en-US" dirty="0"/>
              <a:t>: agent that makes sure the containers run.</a:t>
            </a:r>
          </a:p>
          <a:p>
            <a:r>
              <a:rPr lang="en-US" dirty="0"/>
              <a:t>Proxy: handles cluster networking. </a:t>
            </a:r>
          </a:p>
          <a:p>
            <a:r>
              <a:rPr lang="en-US" dirty="0"/>
              <a:t>Container runtime: responsible for running containers. 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DE4BACC-1B82-F84A-B5B9-4DF26A0F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2" y="1043533"/>
            <a:ext cx="9158064" cy="37456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9E22-8A1A-4F45-8EE1-A880AC2D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2080" y="7233520"/>
            <a:ext cx="6136807" cy="197589"/>
          </a:xfrm>
        </p:spPr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2. </a:t>
            </a:r>
            <a:r>
              <a:rPr lang="nl-NL" dirty="0" err="1">
                <a:solidFill>
                  <a:schemeClr val="tx2"/>
                </a:solidFill>
              </a:rPr>
              <a:t>https</a:t>
            </a:r>
            <a:r>
              <a:rPr lang="nl-NL" dirty="0">
                <a:solidFill>
                  <a:schemeClr val="tx2"/>
                </a:solidFill>
              </a:rPr>
              <a:t>://</a:t>
            </a:r>
            <a:r>
              <a:rPr lang="nl-NL" dirty="0" err="1">
                <a:solidFill>
                  <a:schemeClr val="tx2"/>
                </a:solidFill>
              </a:rPr>
              <a:t>kubernetes.io</a:t>
            </a:r>
            <a:r>
              <a:rPr lang="nl-NL" dirty="0">
                <a:solidFill>
                  <a:schemeClr val="tx2"/>
                </a:solidFill>
              </a:rPr>
              <a:t>/</a:t>
            </a:r>
            <a:r>
              <a:rPr lang="nl-NL" dirty="0" err="1">
                <a:solidFill>
                  <a:schemeClr val="tx2"/>
                </a:solidFill>
              </a:rPr>
              <a:t>docs</a:t>
            </a:r>
            <a:r>
              <a:rPr lang="nl-NL" dirty="0">
                <a:solidFill>
                  <a:schemeClr val="tx2"/>
                </a:solidFill>
              </a:rPr>
              <a:t>/</a:t>
            </a:r>
            <a:r>
              <a:rPr lang="nl-NL" dirty="0" err="1">
                <a:solidFill>
                  <a:schemeClr val="tx2"/>
                </a:solidFill>
              </a:rPr>
              <a:t>concepts</a:t>
            </a:r>
            <a:r>
              <a:rPr lang="nl-NL" dirty="0">
                <a:solidFill>
                  <a:schemeClr val="tx2"/>
                </a:solidFill>
              </a:rPr>
              <a:t>/</a:t>
            </a:r>
            <a:r>
              <a:rPr lang="nl-NL" dirty="0" err="1">
                <a:solidFill>
                  <a:schemeClr val="tx2"/>
                </a:solidFill>
              </a:rPr>
              <a:t>overview</a:t>
            </a:r>
            <a:r>
              <a:rPr lang="nl-NL" dirty="0">
                <a:solidFill>
                  <a:schemeClr val="tx2"/>
                </a:solidFill>
              </a:rPr>
              <a:t>/</a:t>
            </a:r>
            <a:r>
              <a:rPr lang="nl-NL" dirty="0" err="1">
                <a:solidFill>
                  <a:schemeClr val="tx2"/>
                </a:solidFill>
              </a:rPr>
              <a:t>components</a:t>
            </a:r>
            <a:r>
              <a:rPr lang="nl-NL" dirty="0">
                <a:solidFill>
                  <a:schemeClr val="tx2"/>
                </a:solidFill>
              </a:rPr>
              <a:t>/#node-</a:t>
            </a:r>
            <a:r>
              <a:rPr lang="nl-NL" dirty="0" err="1">
                <a:solidFill>
                  <a:schemeClr val="tx2"/>
                </a:solidFill>
              </a:rPr>
              <a:t>components</a:t>
            </a:r>
            <a:endParaRPr lang="nl-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37A5-F265-BC46-8FA8-C38D9BD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in Kubernetes</a:t>
            </a:r>
            <a:r>
              <a:rPr lang="en-US" baseline="30000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EC1F-3F2B-8F40-BE0F-B615725D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 the tires: </a:t>
            </a:r>
          </a:p>
          <a:p>
            <a:r>
              <a:rPr lang="en-US" dirty="0"/>
              <a:t>	- Single-node k8s cluster with </a:t>
            </a:r>
            <a:r>
              <a:rPr lang="en-US" dirty="0" err="1"/>
              <a:t>minikube</a:t>
            </a:r>
            <a:r>
              <a:rPr lang="en-US" dirty="0"/>
              <a:t>. </a:t>
            </a:r>
          </a:p>
          <a:p>
            <a:r>
              <a:rPr lang="en-US" dirty="0"/>
              <a:t>	- Multi-node k8s cluster with docker-in-docker (</a:t>
            </a:r>
            <a:r>
              <a:rPr lang="en-US" dirty="0" err="1"/>
              <a:t>dind</a:t>
            </a:r>
            <a:r>
              <a:rPr lang="en-US" dirty="0"/>
              <a:t>)</a:t>
            </a:r>
          </a:p>
          <a:p>
            <a:r>
              <a:rPr lang="en-US" dirty="0"/>
              <a:t>Hosted solutions:</a:t>
            </a:r>
          </a:p>
          <a:p>
            <a:r>
              <a:rPr lang="en-US" dirty="0"/>
              <a:t>	- Amazon Elastic Container Service for Kubernetes. </a:t>
            </a:r>
          </a:p>
          <a:p>
            <a:r>
              <a:rPr lang="en-US" dirty="0"/>
              <a:t>	- Azure Kubernetes Service (AKS). </a:t>
            </a:r>
          </a:p>
          <a:p>
            <a:r>
              <a:rPr lang="en-US" dirty="0"/>
              <a:t>	- Google Kubernetes Engine (GKE)</a:t>
            </a:r>
          </a:p>
          <a:p>
            <a:r>
              <a:rPr lang="en-US" dirty="0"/>
              <a:t>Custom solutions:</a:t>
            </a:r>
          </a:p>
          <a:p>
            <a:r>
              <a:rPr lang="en-US" dirty="0"/>
              <a:t>	- </a:t>
            </a:r>
            <a:r>
              <a:rPr lang="en-US" dirty="0" err="1"/>
              <a:t>kubeadm</a:t>
            </a:r>
            <a:r>
              <a:rPr lang="en-US" dirty="0"/>
              <a:t>: multi-node, single-master cluster. </a:t>
            </a:r>
          </a:p>
          <a:p>
            <a:r>
              <a:rPr lang="en-US" dirty="0"/>
              <a:t>	- </a:t>
            </a:r>
            <a:r>
              <a:rPr lang="en-US" dirty="0" err="1"/>
              <a:t>kubefed</a:t>
            </a:r>
            <a:r>
              <a:rPr lang="en-US" dirty="0"/>
              <a:t>: Manage multiple clusters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8446-4D73-1D46-9A59-CA993C1C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4288" y="7233520"/>
            <a:ext cx="4264599" cy="197589"/>
          </a:xfrm>
        </p:spPr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3. </a:t>
            </a:r>
            <a:r>
              <a:rPr lang="nl-NL" dirty="0" err="1">
                <a:solidFill>
                  <a:schemeClr val="tx2"/>
                </a:solidFill>
              </a:rPr>
              <a:t>https</a:t>
            </a:r>
            <a:r>
              <a:rPr lang="nl-NL" dirty="0">
                <a:solidFill>
                  <a:schemeClr val="tx2"/>
                </a:solidFill>
              </a:rPr>
              <a:t>://</a:t>
            </a:r>
            <a:r>
              <a:rPr lang="nl-NL" dirty="0" err="1">
                <a:solidFill>
                  <a:schemeClr val="tx2"/>
                </a:solidFill>
              </a:rPr>
              <a:t>kubernetes.io</a:t>
            </a:r>
            <a:r>
              <a:rPr lang="nl-NL" dirty="0">
                <a:solidFill>
                  <a:schemeClr val="tx2"/>
                </a:solidFill>
              </a:rPr>
              <a:t>/</a:t>
            </a:r>
            <a:r>
              <a:rPr lang="nl-NL" dirty="0" err="1">
                <a:solidFill>
                  <a:schemeClr val="tx2"/>
                </a:solidFill>
              </a:rPr>
              <a:t>docs</a:t>
            </a:r>
            <a:r>
              <a:rPr lang="nl-NL" dirty="0">
                <a:solidFill>
                  <a:schemeClr val="tx2"/>
                </a:solidFill>
              </a:rPr>
              <a:t>/setup/</a:t>
            </a:r>
            <a:r>
              <a:rPr lang="nl-NL" dirty="0" err="1">
                <a:solidFill>
                  <a:schemeClr val="tx2"/>
                </a:solidFill>
              </a:rPr>
              <a:t>pick</a:t>
            </a:r>
            <a:r>
              <a:rPr lang="nl-NL" dirty="0">
                <a:solidFill>
                  <a:schemeClr val="tx2"/>
                </a:solidFill>
              </a:rPr>
              <a:t>-right-solution/</a:t>
            </a:r>
          </a:p>
        </p:txBody>
      </p:sp>
    </p:spTree>
    <p:extLst>
      <p:ext uri="{BB962C8B-B14F-4D97-AF65-F5344CB8AC3E}">
        <p14:creationId xmlns:p14="http://schemas.microsoft.com/office/powerpoint/2010/main" val="26783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D517-05E2-D347-A779-7B263AA0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objects</a:t>
            </a:r>
            <a:r>
              <a:rPr lang="en-US" baseline="30000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3BD9-0789-B64D-8BE1-CD5375F6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19" y="1319444"/>
            <a:ext cx="8890988" cy="3684529"/>
          </a:xfrm>
        </p:spPr>
        <p:txBody>
          <a:bodyPr/>
          <a:lstStyle/>
          <a:p>
            <a:r>
              <a:rPr lang="en-US" dirty="0"/>
              <a:t>Persistent entities that describe the state of the cluster. </a:t>
            </a:r>
          </a:p>
          <a:p>
            <a:r>
              <a:rPr lang="en-US" dirty="0" err="1"/>
              <a:t>ObjectSpec</a:t>
            </a:r>
            <a:r>
              <a:rPr lang="en-US" dirty="0"/>
              <a:t>:</a:t>
            </a:r>
          </a:p>
          <a:p>
            <a:r>
              <a:rPr lang="en-US" dirty="0"/>
              <a:t>	- Specifies the desired state of an object. </a:t>
            </a:r>
          </a:p>
          <a:p>
            <a:r>
              <a:rPr lang="en-US" dirty="0"/>
              <a:t>	- Normally written in .</a:t>
            </a:r>
            <a:r>
              <a:rPr lang="en-US" dirty="0" err="1"/>
              <a:t>yaml</a:t>
            </a:r>
            <a:r>
              <a:rPr lang="en-US" dirty="0"/>
              <a:t>. </a:t>
            </a:r>
          </a:p>
          <a:p>
            <a:r>
              <a:rPr lang="en-US" dirty="0"/>
              <a:t>	- Provided by user.</a:t>
            </a:r>
          </a:p>
          <a:p>
            <a:r>
              <a:rPr lang="en-US" dirty="0"/>
              <a:t>The Kubernetes system deploys the desired state and update the cluster status accordingly.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E59D-27C3-2C4B-A1F0-8C41ECE9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48024" y="6804174"/>
            <a:ext cx="6640863" cy="504056"/>
          </a:xfrm>
        </p:spPr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4. </a:t>
            </a:r>
            <a:r>
              <a:rPr lang="nl-NL" dirty="0">
                <a:solidFill>
                  <a:schemeClr val="tx2"/>
                </a:solidFill>
                <a:hlinkClick r:id="rId2"/>
              </a:rPr>
              <a:t>https://kubernetes.io/docs/concepts/overview/working-with-objects/kubernetes-objects/</a:t>
            </a:r>
            <a:endParaRPr lang="nl-NL" dirty="0">
              <a:solidFill>
                <a:schemeClr val="tx2"/>
              </a:solidFill>
            </a:endParaRPr>
          </a:p>
          <a:p>
            <a:r>
              <a:rPr lang="nl-NL" dirty="0">
                <a:solidFill>
                  <a:schemeClr val="tx2"/>
                </a:solidFill>
                <a:hlinkClick r:id="rId3"/>
              </a:rPr>
              <a:t>https://kubernetes.io/docs/concepts/#kubernetes-objects</a:t>
            </a:r>
            <a:r>
              <a:rPr lang="nl-NL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17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27DF-20F1-5D4E-BBC5-9DC7E88F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8481-FD44-CB4C-A68D-3ABE90E0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51" y="1331565"/>
            <a:ext cx="8890988" cy="53967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Install Minikube</a:t>
            </a:r>
            <a:r>
              <a:rPr lang="en-US" baseline="30000" dirty="0"/>
              <a:t>5</a:t>
            </a:r>
          </a:p>
          <a:p>
            <a:pPr marL="514350" indent="-514350">
              <a:buAutoNum type="arabicPeriod"/>
            </a:pPr>
            <a:r>
              <a:rPr lang="en-US" dirty="0"/>
              <a:t>Deploy an app</a:t>
            </a:r>
            <a:r>
              <a:rPr lang="en-US" baseline="30000" dirty="0"/>
              <a:t>6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Create a service</a:t>
            </a:r>
            <a:r>
              <a:rPr lang="en-US" baseline="30000" dirty="0"/>
              <a:t>7</a:t>
            </a:r>
          </a:p>
          <a:p>
            <a:pPr marL="514350" indent="-514350">
              <a:buAutoNum type="arabicPeriod"/>
            </a:pPr>
            <a:r>
              <a:rPr lang="en-US" dirty="0"/>
              <a:t>Pull an image from private repository</a:t>
            </a:r>
            <a:r>
              <a:rPr lang="en-US" baseline="30000" dirty="0"/>
              <a:t>8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1C2E-2D1B-2146-9BA8-CD448A0D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032" y="6228110"/>
            <a:ext cx="6568855" cy="1080120"/>
          </a:xfrm>
        </p:spPr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5. </a:t>
            </a:r>
            <a:r>
              <a:rPr lang="nl-NL" dirty="0">
                <a:solidFill>
                  <a:schemeClr val="tx2"/>
                </a:solidFill>
                <a:hlinkClick r:id="rId2"/>
              </a:rPr>
              <a:t>https://kubernetes.io/docs/tasks/tools/install-minikube/</a:t>
            </a:r>
            <a:endParaRPr lang="nl-NL" dirty="0">
              <a:solidFill>
                <a:schemeClr val="tx2"/>
              </a:solidFill>
            </a:endParaRPr>
          </a:p>
          <a:p>
            <a:r>
              <a:rPr lang="nl-NL" dirty="0">
                <a:solidFill>
                  <a:schemeClr val="tx2"/>
                </a:solidFill>
              </a:rPr>
              <a:t>6. </a:t>
            </a:r>
            <a:r>
              <a:rPr lang="nl-NL" dirty="0">
                <a:solidFill>
                  <a:schemeClr val="tx2"/>
                </a:solidFill>
                <a:hlinkClick r:id="rId3"/>
              </a:rPr>
              <a:t>https://kubernetes.io/docs/tutorials/kubernetes-basics/deploy-app/deploy-intro/</a:t>
            </a:r>
            <a:endParaRPr lang="nl-NL" dirty="0">
              <a:solidFill>
                <a:schemeClr val="tx2"/>
              </a:solidFill>
            </a:endParaRPr>
          </a:p>
          <a:p>
            <a:r>
              <a:rPr lang="nl-NL" dirty="0">
                <a:solidFill>
                  <a:schemeClr val="tx2"/>
                </a:solidFill>
              </a:rPr>
              <a:t>7. </a:t>
            </a:r>
            <a:r>
              <a:rPr lang="nl-NL" dirty="0">
                <a:solidFill>
                  <a:schemeClr val="tx2"/>
                </a:solidFill>
                <a:hlinkClick r:id="rId4"/>
              </a:rPr>
              <a:t>https://kubernetes.io/docs/tutorials/kubernetes-basics/expose/expose-intro/</a:t>
            </a:r>
            <a:endParaRPr lang="nl-NL" dirty="0">
              <a:solidFill>
                <a:schemeClr val="tx2"/>
              </a:solidFill>
            </a:endParaRPr>
          </a:p>
          <a:p>
            <a:r>
              <a:rPr lang="nl-NL" dirty="0">
                <a:solidFill>
                  <a:schemeClr val="tx2"/>
                </a:solidFill>
              </a:rPr>
              <a:t>8. </a:t>
            </a:r>
            <a:r>
              <a:rPr lang="nl-NL" dirty="0">
                <a:solidFill>
                  <a:schemeClr val="tx2"/>
                </a:solidFill>
                <a:hlinkClick r:id="rId5"/>
              </a:rPr>
              <a:t>https://kubernetes.io/docs/tasks/configure-pod-container/pull-image-private-registry/</a:t>
            </a:r>
            <a:endParaRPr lang="nl-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KVANMECH@8MBVPJMFUVWYY577" val="4274"/>
</p:tagLst>
</file>

<file path=ppt/theme/theme1.xml><?xml version="1.0" encoding="utf-8"?>
<a:theme xmlns:a="http://schemas.openxmlformats.org/drawingml/2006/main" name="Kantoorthema">
  <a:themeElements>
    <a:clrScheme name="UA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-mosaic_powerpoint_template_white" id="{83558F7C-E5C3-6545-A1C3-2E597DCC91BE}" vid="{BC8CFB2E-1740-1F4A-AB9D-1D295E0852D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1FD8CEAF4E2946AA95F3466D30FE6A" ma:contentTypeVersion="0" ma:contentTypeDescription="Create a new document." ma:contentTypeScope="" ma:versionID="6045bcf6fc18cc32b47de583c70f88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4ffdd9121c724c9673c0bc323c307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B8C441-EC75-4F3D-AF68-A8E0DC14FE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6B9679-7C1B-444F-B549-FA659B625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54F0AC-EF38-4280-B8FF-C060E68A677E}">
  <ds:schemaRefs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497</Words>
  <Application>Microsoft Macintosh PowerPoint</Application>
  <PresentationFormat>Custom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Kantoorthema</vt:lpstr>
      <vt:lpstr>Kubernetes: Production-based container orchestration</vt:lpstr>
      <vt:lpstr>Agenda </vt:lpstr>
      <vt:lpstr>What is Kubernetes?</vt:lpstr>
      <vt:lpstr>K8s architecture </vt:lpstr>
      <vt:lpstr>K8s architecture – Master Components1</vt:lpstr>
      <vt:lpstr>K8s architecture – Node Components2</vt:lpstr>
      <vt:lpstr>Clusters in Kubernetes3</vt:lpstr>
      <vt:lpstr>Kubernetes objects4</vt:lpstr>
      <vt:lpstr>Exercises</vt:lpstr>
      <vt:lpstr>More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Kubernetes: Production-based container orchestration</dc:title>
  <dc:creator>Soto-Arenas Paola</dc:creator>
  <cp:lastModifiedBy>Soto-Arenas Paola</cp:lastModifiedBy>
  <cp:revision>24</cp:revision>
  <dcterms:created xsi:type="dcterms:W3CDTF">2019-03-04T09:06:15Z</dcterms:created>
  <dcterms:modified xsi:type="dcterms:W3CDTF">2019-03-07T10:01:33Z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0x0101005A1FD8CEAF4E2946AA95F3466D30FE6A</vt:lpwstr>
  </property>
</Properties>
</file>