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4"/>
    <p:sldMasterId id="2147484140" r:id="rId5"/>
  </p:sldMasterIdLst>
  <p:notesMasterIdLst>
    <p:notesMasterId r:id="rId42"/>
  </p:notesMasterIdLst>
  <p:handoutMasterIdLst>
    <p:handoutMasterId r:id="rId43"/>
  </p:handoutMasterIdLst>
  <p:sldIdLst>
    <p:sldId id="493" r:id="rId6"/>
    <p:sldId id="495" r:id="rId7"/>
    <p:sldId id="516" r:id="rId8"/>
    <p:sldId id="517" r:id="rId9"/>
    <p:sldId id="518" r:id="rId10"/>
    <p:sldId id="519" r:id="rId11"/>
    <p:sldId id="515" r:id="rId12"/>
    <p:sldId id="499" r:id="rId13"/>
    <p:sldId id="496" r:id="rId14"/>
    <p:sldId id="497" r:id="rId15"/>
    <p:sldId id="498" r:id="rId16"/>
    <p:sldId id="500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31" r:id="rId36"/>
    <p:sldId id="528" r:id="rId37"/>
    <p:sldId id="529" r:id="rId38"/>
    <p:sldId id="532" r:id="rId39"/>
    <p:sldId id="514" r:id="rId40"/>
    <p:sldId id="533" r:id="rId41"/>
  </p:sldIdLst>
  <p:sldSz cx="9144000" cy="6858000" type="screen4x3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Duque" initials="D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6600FF"/>
    <a:srgbClr val="9993ED"/>
    <a:srgbClr val="86062F"/>
    <a:srgbClr val="8E8E00"/>
    <a:srgbClr val="F9F4DF"/>
    <a:srgbClr val="E7DBD0"/>
    <a:srgbClr val="FA6B00"/>
    <a:srgbClr val="FF770D"/>
    <a:srgbClr val="009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24CB3-0FF1-422F-BBCF-594C611A8E06}" v="232" dt="2020-10-07T00:53:18.332"/>
    <p1510:client id="{92BE9F23-2398-4CF9-8178-9D0529A13DAC}" v="19" dt="2020-10-06T21:16:07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7" autoAdjust="0"/>
    <p:restoredTop sz="91254" autoAdjust="0"/>
  </p:normalViewPr>
  <p:slideViewPr>
    <p:cSldViewPr>
      <p:cViewPr varScale="1">
        <p:scale>
          <a:sx n="66" d="100"/>
          <a:sy n="66" d="100"/>
        </p:scale>
        <p:origin x="16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E8D02-2E04-4F81-A49C-A668C0DE798B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6DC95-DDFB-4205-A3C3-AE00767019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302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B456B72-EA49-452D-A0C8-776E1D7930C2}" type="datetimeFigureOut">
              <a:rPr lang="es-CO" smtClean="0"/>
              <a:pPr/>
              <a:t>6/10/2020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8EEB717-AD6D-4BA6-A968-6807BD0509E8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865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/>
              <a:pPr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10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11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12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13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14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15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16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17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38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4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2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4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71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465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23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532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93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136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1617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802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9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161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0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84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488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50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165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98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2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35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2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8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B717-AD6D-4BA6-A968-6807BD0509E8}" type="slidenum">
              <a:rPr lang="es-CO" smtClean="0">
                <a:solidFill>
                  <a:prstClr val="black"/>
                </a:solidFill>
              </a:rPr>
              <a:pPr/>
              <a:t>9</a:t>
            </a:fld>
            <a:endParaRPr lang="es-C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6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2276" y="1845116"/>
            <a:ext cx="705246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44552" y="3365755"/>
            <a:ext cx="580790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9561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764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015335" y="237858"/>
            <a:ext cx="1866828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51" y="237858"/>
            <a:ext cx="5462200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4226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E827-13BB-447F-B968-2A6F75D64ABC}" type="datetimeFigureOut">
              <a:rPr lang="es-CO" smtClean="0"/>
              <a:t>6/10/2020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7783-8783-4231-B195-BDE6583CAEBD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ángulo 6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pic>
        <p:nvPicPr>
          <p:cNvPr id="8" name="Picture 2" descr="http://reda.utp.edu.co/image/company_logo?img_id=10744&amp;t=144988969875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5829574"/>
            <a:ext cx="1941414" cy="107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 userDrawn="1"/>
        </p:nvSpPr>
        <p:spPr>
          <a:xfrm>
            <a:off x="360045" y="6046857"/>
            <a:ext cx="6703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Taller Pensamiento Visual</a:t>
            </a:r>
            <a:endParaRPr lang="es-CO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0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2276" y="1845116"/>
            <a:ext cx="705246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44552" y="3365755"/>
            <a:ext cx="580790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8197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9811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5407" y="3816722"/>
            <a:ext cx="705246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5407" y="2517442"/>
            <a:ext cx="705246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1068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14851" y="1385899"/>
            <a:ext cx="3664514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17648" y="1385899"/>
            <a:ext cx="3664514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1562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14851" y="1329529"/>
            <a:ext cx="3665955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4851" y="1883613"/>
            <a:ext cx="3665955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214768" y="1329529"/>
            <a:ext cx="3667395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14768" y="1883613"/>
            <a:ext cx="3667395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2680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93883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3816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127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51" y="236483"/>
            <a:ext cx="2729660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43902" y="236483"/>
            <a:ext cx="4638261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14851" y="1242910"/>
            <a:ext cx="2729660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4050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6273" y="4157697"/>
            <a:ext cx="4978208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626273" y="530711"/>
            <a:ext cx="4978208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6273" y="4648536"/>
            <a:ext cx="4978208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6856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22738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015335" y="237858"/>
            <a:ext cx="1866828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51" y="237858"/>
            <a:ext cx="5462200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587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5407" y="3816722"/>
            <a:ext cx="705246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5407" y="2517442"/>
            <a:ext cx="705246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80219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14851" y="1385899"/>
            <a:ext cx="3664514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17648" y="1385899"/>
            <a:ext cx="3664514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468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14851" y="1329529"/>
            <a:ext cx="3665955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4851" y="1883613"/>
            <a:ext cx="3665955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214768" y="1329529"/>
            <a:ext cx="3667395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14768" y="1883613"/>
            <a:ext cx="3667395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231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7305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2284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51" y="236483"/>
            <a:ext cx="2729660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43902" y="236483"/>
            <a:ext cx="4638261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14851" y="1242910"/>
            <a:ext cx="2729660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5528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6273" y="4157697"/>
            <a:ext cx="4978208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626273" y="530711"/>
            <a:ext cx="4978208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6273" y="4648536"/>
            <a:ext cx="4978208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6/10/2020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3952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6/10/2020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1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6/10/2020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18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323528" y="2047919"/>
            <a:ext cx="8496944" cy="3823922"/>
            <a:chOff x="323528" y="2620941"/>
            <a:chExt cx="8496944" cy="3823922"/>
          </a:xfrm>
        </p:grpSpPr>
        <p:sp>
          <p:nvSpPr>
            <p:cNvPr id="5" name="6 Rectángulo"/>
            <p:cNvSpPr/>
            <p:nvPr/>
          </p:nvSpPr>
          <p:spPr>
            <a:xfrm>
              <a:off x="323528" y="2620941"/>
              <a:ext cx="849694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CO" sz="3200" b="1" dirty="0">
                  <a:solidFill>
                    <a:schemeClr val="accent5">
                      <a:lumMod val="50000"/>
                    </a:schemeClr>
                  </a:solidFill>
                </a:rPr>
                <a:t>AJUSTES POLINOMIALES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899592" y="6106309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_tradnl" sz="1600" i="1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Programa Ingeniería de Sistemas y Computación </a:t>
              </a:r>
              <a:endParaRPr lang="es-CO" sz="1600" i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953913" y="4253352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11 Rectángulo"/>
          <p:cNvSpPr/>
          <p:nvPr/>
        </p:nvSpPr>
        <p:spPr>
          <a:xfrm>
            <a:off x="611560" y="5877272"/>
            <a:ext cx="7344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Octubre 2020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1421965" y="3944063"/>
            <a:ext cx="6552728" cy="79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06542" algn="ctr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itchFamily="34" charset="0"/>
              </a:defRPr>
            </a:lvl6pPr>
            <a:lvl7pPr marL="813084" algn="ctr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itchFamily="34" charset="0"/>
              </a:defRPr>
            </a:lvl7pPr>
            <a:lvl8pPr marL="1219627" algn="ctr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itchFamily="34" charset="0"/>
              </a:defRPr>
            </a:lvl8pPr>
            <a:lvl9pPr marL="1626169" algn="ctr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s-ES" sz="1600" b="1" dirty="0">
                <a:ln w="18415" cmpd="sng">
                  <a:noFill/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Presentado Por:</a:t>
            </a:r>
          </a:p>
          <a:p>
            <a:pPr algn="r"/>
            <a:r>
              <a:rPr lang="es-ES" sz="1600" b="1" dirty="0">
                <a:ln w="18415" cmpd="sng">
                  <a:noFill/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Angie Paola Villada Ortiz</a:t>
            </a:r>
          </a:p>
          <a:p>
            <a:pPr algn="r"/>
            <a:r>
              <a:rPr lang="es-ES" sz="1600" b="1" dirty="0">
                <a:ln w="18415" cmpd="sng">
                  <a:noFill/>
                  <a:prstDash val="solid"/>
                </a:ln>
                <a:solidFill>
                  <a:srgbClr val="1F497D">
                    <a:lumMod val="75000"/>
                  </a:srgb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Luz Adriana Quitumbo Santa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21B40-A065-4BCE-9E62-09AE3E7ADC3A}"/>
              </a:ext>
            </a:extLst>
          </p:cNvPr>
          <p:cNvSpPr txBox="1"/>
          <p:nvPr/>
        </p:nvSpPr>
        <p:spPr>
          <a:xfrm>
            <a:off x="1840575" y="2728174"/>
            <a:ext cx="5715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Contagios por Covid-19 en las localidades de Ciudad bolívar y Kennedy </a:t>
            </a:r>
          </a:p>
        </p:txBody>
      </p:sp>
    </p:spTree>
    <p:extLst>
      <p:ext uri="{BB962C8B-B14F-4D97-AF65-F5344CB8AC3E}">
        <p14:creationId xmlns:p14="http://schemas.microsoft.com/office/powerpoint/2010/main" val="1035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437441" y="296863"/>
            <a:ext cx="425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EEECE1">
                    <a:lumMod val="25000"/>
                  </a:srgbClr>
                </a:solidFill>
              </a:rPr>
              <a:t>GRAFICO DE PUNTOS DISPERSOS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6907311" y="2601028"/>
            <a:ext cx="2057177" cy="205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35982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2525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9067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609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hangingPunct="1">
              <a:buFontTx/>
              <a:buNone/>
            </a:pPr>
            <a:r>
              <a:rPr lang="es-ES" altLang="es-CO" sz="1800" dirty="0">
                <a:ea typeface="+mn-ea"/>
                <a:cs typeface="+mn-cs"/>
              </a:rPr>
              <a:t>En esta   imagen se </a:t>
            </a:r>
          </a:p>
          <a:p>
            <a:pPr marL="0" eaLnBrk="1" hangingPunct="1">
              <a:buFontTx/>
              <a:buNone/>
            </a:pPr>
            <a:r>
              <a:rPr lang="es-ES" altLang="es-CO" sz="1800" dirty="0">
                <a:ea typeface="+mn-ea"/>
                <a:cs typeface="+mn-cs"/>
              </a:rPr>
              <a:t>Puede observar los </a:t>
            </a:r>
          </a:p>
          <a:p>
            <a:pPr marL="0" eaLnBrk="1" hangingPunct="1">
              <a:buFontTx/>
              <a:buNone/>
            </a:pPr>
            <a:r>
              <a:rPr lang="es-ES" altLang="es-CO" sz="1800" dirty="0">
                <a:ea typeface="+mn-ea"/>
                <a:cs typeface="+mn-cs"/>
              </a:rPr>
              <a:t>datos dispersos, sus</a:t>
            </a:r>
          </a:p>
          <a:p>
            <a:pPr marL="0" eaLnBrk="1" hangingPunct="1">
              <a:buFontTx/>
              <a:buNone/>
            </a:pPr>
            <a:r>
              <a:rPr lang="es-ES" altLang="es-CO" sz="1800" dirty="0">
                <a:ea typeface="+mn-ea"/>
                <a:cs typeface="+mn-cs"/>
              </a:rPr>
              <a:t>marcas, etiquetas y </a:t>
            </a:r>
          </a:p>
          <a:p>
            <a:pPr marL="0" eaLnBrk="1" hangingPunct="1">
              <a:buFontTx/>
              <a:buNone/>
            </a:pPr>
            <a:r>
              <a:rPr lang="es-ES" altLang="es-CO" sz="1800" dirty="0">
                <a:ea typeface="+mn-ea"/>
                <a:cs typeface="+mn-cs"/>
              </a:rPr>
              <a:t>Títulos superiores, </a:t>
            </a:r>
          </a:p>
          <a:p>
            <a:pPr marL="0" eaLnBrk="1" hangingPunct="1">
              <a:buFontTx/>
              <a:buNone/>
            </a:pPr>
            <a:r>
              <a:rPr lang="es-ES" altLang="es-CO" sz="1800" dirty="0">
                <a:ea typeface="+mn-ea"/>
                <a:cs typeface="+mn-cs"/>
              </a:rPr>
              <a:t>bases y laterales.</a:t>
            </a:r>
          </a:p>
          <a:p>
            <a:pPr>
              <a:buFontTx/>
              <a:buNone/>
            </a:pPr>
            <a:endParaRPr lang="es-AR" altLang="es-CO" sz="2800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6BD25C5F-1872-463C-9701-298DA84BF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45" r="6411" b="3270"/>
          <a:stretch/>
        </p:blipFill>
        <p:spPr>
          <a:xfrm>
            <a:off x="0" y="1656620"/>
            <a:ext cx="6984776" cy="4442852"/>
          </a:xfrm>
        </p:spPr>
      </p:pic>
    </p:spTree>
    <p:extLst>
      <p:ext uri="{BB962C8B-B14F-4D97-AF65-F5344CB8AC3E}">
        <p14:creationId xmlns:p14="http://schemas.microsoft.com/office/powerpoint/2010/main" val="34707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81928" y="328475"/>
            <a:ext cx="636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FUNCIÓN QUE RECORRE LOS MODELOS Y ESTILOS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19088" y="790140"/>
            <a:ext cx="8658199" cy="573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35982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2525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9067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609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200" dirty="0"/>
              <a:t> for model, </a:t>
            </a:r>
            <a:r>
              <a:rPr lang="es-CO" sz="2200" dirty="0" err="1"/>
              <a:t>style</a:t>
            </a:r>
            <a:r>
              <a:rPr lang="es-CO" sz="2200" dirty="0"/>
              <a:t>, color in zip(models, linestyles, colors):</a:t>
            </a:r>
          </a:p>
          <a:p>
            <a:pPr marL="0" indent="0">
              <a:buNone/>
            </a:pPr>
            <a:r>
              <a:rPr lang="es-CO" sz="2200" dirty="0"/>
              <a:t>            plt.plot(mx, model(mx), linestyle=</a:t>
            </a:r>
            <a:r>
              <a:rPr lang="es-CO" sz="2200" dirty="0" err="1"/>
              <a:t>style</a:t>
            </a:r>
            <a:r>
              <a:rPr lang="es-CO" sz="2200" dirty="0"/>
              <a:t>, linewidth=3, c=color)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     plt.legend(["d=%i" % m.order for m in models], loc="upper left")</a:t>
            </a:r>
          </a:p>
          <a:p>
            <a:pPr marL="0" indent="0">
              <a:buNone/>
            </a:pPr>
            <a:r>
              <a:rPr lang="es-CO" sz="2200" dirty="0"/>
              <a:t>plt.autoscale(tight=True)</a:t>
            </a:r>
          </a:p>
          <a:p>
            <a:pPr marL="0" indent="0">
              <a:buNone/>
            </a:pPr>
            <a:r>
              <a:rPr lang="es-CO" sz="2200" dirty="0"/>
              <a:t>plt.ylim(ymin=0)</a:t>
            </a:r>
          </a:p>
          <a:p>
            <a:pPr marL="0" indent="0">
              <a:buNone/>
            </a:pPr>
            <a:r>
              <a:rPr lang="es-CO" sz="2200" dirty="0"/>
              <a:t>if ymax:</a:t>
            </a:r>
          </a:p>
          <a:p>
            <a:pPr marL="0" indent="0">
              <a:buNone/>
            </a:pPr>
            <a:r>
              <a:rPr lang="es-CO" sz="2200" dirty="0"/>
              <a:t>      plt.ylim(ymax)</a:t>
            </a:r>
          </a:p>
          <a:p>
            <a:pPr marL="0" indent="0">
              <a:buNone/>
            </a:pPr>
            <a:r>
              <a:rPr lang="es-CO" sz="2200" dirty="0"/>
              <a:t>        print("VALOR DE YMAX !!!!: ", ymax)</a:t>
            </a:r>
          </a:p>
          <a:p>
            <a:pPr marL="0" indent="0">
              <a:buNone/>
            </a:pPr>
            <a:r>
              <a:rPr lang="es-CO" sz="2200" dirty="0"/>
              <a:t>    if xmin:</a:t>
            </a:r>
          </a:p>
          <a:p>
            <a:pPr marL="0" indent="0">
              <a:buNone/>
            </a:pPr>
            <a:r>
              <a:rPr lang="es-CO" sz="2200" dirty="0"/>
              <a:t>        plt.xlim(xmin=xmin)</a:t>
            </a:r>
          </a:p>
          <a:p>
            <a:pPr marL="0" indent="0">
              <a:buNone/>
            </a:pPr>
            <a:r>
              <a:rPr lang="es-CO" sz="2200" dirty="0"/>
              <a:t>    plt.grid(True, linestyle='-', color='0.75')</a:t>
            </a:r>
          </a:p>
          <a:p>
            <a:pPr marL="0" indent="0">
              <a:buNone/>
            </a:pPr>
            <a:r>
              <a:rPr lang="es-CO" sz="2200" dirty="0"/>
              <a:t>    plt.savefig(fname)</a:t>
            </a:r>
          </a:p>
          <a:p>
            <a:pPr marL="0" indent="0">
              <a:buNone/>
            </a:pPr>
            <a:r>
              <a:rPr lang="es-CO" sz="2200" dirty="0"/>
              <a:t>plot_models(x, y, None, os.path.join(CHART_DIR, "1400_01_01.png"))</a:t>
            </a:r>
            <a:endParaRPr lang="es-AR" altLang="es-CO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1981" y="321010"/>
            <a:ext cx="878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EXPLICACIÓN QUE FUNCIÓN QUE RECORRE LOS MODELOS Y ESTILOS 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0" y="1084033"/>
            <a:ext cx="8961375" cy="468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35982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2525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9067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609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for model, style, color in zip: </a:t>
            </a:r>
            <a:r>
              <a:rPr lang="es-MX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Este ciclo determina para cada modelo una paleta de colores, por tanto, el for lo que hace es recorrer todos los modelos y estilos cuyo fin es asignar los colores a las listas comprimidas con la función zip, la cual comprime las listas en una sola y con el for lo que hace es recorrer estas listas.</a:t>
            </a:r>
          </a:p>
          <a:p>
            <a:pPr marL="0" indent="0">
              <a:buNone/>
            </a:pPr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plt.legend: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Permite crear una leyenda con etiquetas para cada serie de datos trazados.</a:t>
            </a:r>
          </a:p>
          <a:p>
            <a:pPr marL="0" indent="0">
              <a:buNone/>
            </a:pPr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plt.autoscale: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Es un método de conveniencia(activa o desactiva) el ajuste de escala automático, si el ajuste esta activado , realiza el ajuste de escala automático en el eje o ejes especificados.</a:t>
            </a:r>
          </a:p>
          <a:p>
            <a:pPr marL="0" indent="0">
              <a:buNone/>
            </a:pPr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plt.ylim: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Permite obtener y establecer los límites de los ejes actuales.</a:t>
            </a:r>
          </a:p>
          <a:p>
            <a:pPr marL="0" indent="0">
              <a:buNone/>
            </a:pPr>
            <a:endParaRPr lang="es-ES_tradnl" altLang="es-CO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632" y="1268760"/>
            <a:ext cx="8784976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235982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2525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9067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609" indent="-203271" algn="l" defTabSz="81308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if ymax: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Establece los límites de vista del eje y.</a:t>
            </a:r>
          </a:p>
          <a:p>
            <a:endParaRPr lang="es-MX" sz="22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if xmin: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Establece los límites x.</a:t>
            </a:r>
          </a:p>
          <a:p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plt.grid: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Permite configurar las líneas de la cuadricula y el color para este caso de 0.75</a:t>
            </a:r>
          </a:p>
          <a:p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plt.savefig: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Guarda la figura actual.</a:t>
            </a:r>
          </a:p>
          <a:p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  <a:ea typeface="+mn-ea"/>
                <a:cs typeface="+mn-cs"/>
              </a:rPr>
              <a:t>plot_models(x, y, None, os.path.join(CHART_DIR, "1400_01_01.png")):</a:t>
            </a:r>
          </a:p>
          <a:p>
            <a:pPr marL="457200" lvl="1" indent="0">
              <a:buNone/>
            </a:pP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Esta función crea gráficos a partir de modelos de regresión.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61B2F9A-55A0-4AE8-A27C-D02A10636AED}"/>
              </a:ext>
            </a:extLst>
          </p:cNvPr>
          <p:cNvSpPr txBox="1"/>
          <p:nvPr/>
        </p:nvSpPr>
        <p:spPr>
          <a:xfrm>
            <a:off x="171981" y="321010"/>
            <a:ext cx="878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EXPLICACION QUE FUNCIÓN QUE RECORRE LOS MODELOS Y ESTILOS 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4557" y="269366"/>
            <a:ext cx="776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FUNCIONES QUE CREAN Y DIBUJAN LOS MODELOS DE DATOS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121AE3-E9DC-4C58-8068-9279E124D37F}"/>
              </a:ext>
            </a:extLst>
          </p:cNvPr>
          <p:cNvSpPr txBox="1"/>
          <p:nvPr/>
        </p:nvSpPr>
        <p:spPr>
          <a:xfrm>
            <a:off x="319088" y="1309352"/>
            <a:ext cx="850138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200" dirty="0"/>
              <a:t>fp1, res1, rank1, sv1, rcond1 = np.polyfit(x, y, 1, full=True)</a:t>
            </a:r>
          </a:p>
          <a:p>
            <a:pPr marL="0" indent="0">
              <a:buNone/>
            </a:pPr>
            <a:r>
              <a:rPr lang="es-CO" sz="2200" dirty="0"/>
              <a:t>print("Parámetros del modelo fp1: %s" % fp1)</a:t>
            </a:r>
          </a:p>
          <a:p>
            <a:pPr marL="0" indent="0">
              <a:buNone/>
            </a:pPr>
            <a:r>
              <a:rPr lang="es-CO" sz="2200" dirty="0"/>
              <a:t>print("Error del modelo fp1:", res1)</a:t>
            </a:r>
          </a:p>
          <a:p>
            <a:pPr marL="0" indent="0">
              <a:buNone/>
            </a:pPr>
            <a:r>
              <a:rPr lang="es-CO" sz="2200" dirty="0"/>
              <a:t>f1 = sp.poly1d(fp1)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fp2, res2, rank2, sv2, rcond2 = np.polyfit(x, y, 2, full=True)</a:t>
            </a:r>
          </a:p>
          <a:p>
            <a:pPr marL="0" indent="0">
              <a:buNone/>
            </a:pPr>
            <a:r>
              <a:rPr lang="es-CO" sz="2200" dirty="0"/>
              <a:t>print("Parámetros del modelo fp2: %s" % fp2)</a:t>
            </a:r>
          </a:p>
          <a:p>
            <a:pPr marL="0" indent="0">
              <a:buNone/>
            </a:pPr>
            <a:r>
              <a:rPr lang="es-CO" sz="2200" dirty="0"/>
              <a:t>print("Error del modelo fp2:", res2)</a:t>
            </a:r>
          </a:p>
          <a:p>
            <a:pPr marL="0" indent="0">
              <a:buNone/>
            </a:pPr>
            <a:r>
              <a:rPr lang="es-CO" sz="2200" dirty="0"/>
              <a:t>f2 = sp.poly1d(fp2)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f3 = sp.poly1d(np.polyfit(x, y, 3))</a:t>
            </a:r>
          </a:p>
          <a:p>
            <a:pPr marL="0" indent="0">
              <a:buNone/>
            </a:pPr>
            <a:r>
              <a:rPr lang="es-CO" sz="2200" dirty="0"/>
              <a:t>f10 = sp.poly1d(np.polyfit(x, y, 10))</a:t>
            </a:r>
          </a:p>
          <a:p>
            <a:pPr marL="0" indent="0">
              <a:buNone/>
            </a:pPr>
            <a:r>
              <a:rPr lang="es-CO" sz="2200" dirty="0"/>
              <a:t>f100 = sp.poly1d(np.polyfit(x, y, 100))</a:t>
            </a:r>
          </a:p>
        </p:txBody>
      </p:sp>
    </p:spTree>
    <p:extLst>
      <p:ext uri="{BB962C8B-B14F-4D97-AF65-F5344CB8AC3E}">
        <p14:creationId xmlns:p14="http://schemas.microsoft.com/office/powerpoint/2010/main" val="26253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26546" y="61161"/>
            <a:ext cx="614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EXPLICACIÓN DE LAS FUNCIONES QUE CREAN Y </a:t>
            </a:r>
          </a:p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DIBUJAN LOS MODELOS DE DATOS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A293E75-54BC-49B3-9F09-81AA1DDEC737}"/>
              </a:ext>
            </a:extLst>
          </p:cNvPr>
          <p:cNvSpPr txBox="1"/>
          <p:nvPr/>
        </p:nvSpPr>
        <p:spPr>
          <a:xfrm>
            <a:off x="319088" y="1716829"/>
            <a:ext cx="83573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Las siguientes funciones ejecuta código que genera cuatro modelos diferentes, llamados f1, f2, f3 , f10 y f100.</a:t>
            </a:r>
          </a:p>
          <a:p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Se debe tener en cuenta que (f) ,es de función.</a:t>
            </a:r>
          </a:p>
          <a:p>
            <a:endParaRPr lang="es-MX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fp1: 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En esta parte se ajusta un polinomio de primer grado.</a:t>
            </a: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fp2: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Ajusta un polinomio de segundo grado.</a:t>
            </a: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f3: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Ajuste de tercer grado.</a:t>
            </a: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f10:</a:t>
            </a:r>
            <a:r>
              <a:rPr lang="es-MX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Ajuste de decimo grado.</a:t>
            </a:r>
          </a:p>
          <a:p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f100: </a:t>
            </a:r>
            <a:r>
              <a:rPr lang="es-MX" sz="2200" dirty="0">
                <a:latin typeface="Calibri" panose="020F0502020204030204" pitchFamily="34" charset="0"/>
                <a:cs typeface="Calibri" panose="020F0502020204030204" pitchFamily="34" charset="0"/>
              </a:rPr>
              <a:t>Ajuste de centésimo grado.</a:t>
            </a:r>
          </a:p>
        </p:txBody>
      </p:sp>
    </p:spTree>
    <p:extLst>
      <p:ext uri="{BB962C8B-B14F-4D97-AF65-F5344CB8AC3E}">
        <p14:creationId xmlns:p14="http://schemas.microsoft.com/office/powerpoint/2010/main" val="20719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10891" y="333172"/>
            <a:ext cx="552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FUNCIONES QUE GRAFICAN LOS MODELOS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D663AF-AB13-4A4C-B8D5-E08EF9A48C3A}"/>
              </a:ext>
            </a:extLst>
          </p:cNvPr>
          <p:cNvSpPr txBox="1"/>
          <p:nvPr/>
        </p:nvSpPr>
        <p:spPr>
          <a:xfrm>
            <a:off x="319088" y="1447851"/>
            <a:ext cx="85013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La función </a:t>
            </a: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plot_models </a:t>
            </a:r>
            <a:r>
              <a:rPr lang="es-MX" sz="2200" dirty="0"/>
              <a:t>crea gráficos a partir de modelos de regresión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plot_models(x, y, [f1], os.path.join(CHART_DIR, "1400_01_02.png"))</a:t>
            </a:r>
          </a:p>
          <a:p>
            <a:pPr marL="0" indent="0">
              <a:buNone/>
            </a:pPr>
            <a:r>
              <a:rPr lang="es-CO" sz="2200" dirty="0"/>
              <a:t>plot_models(x, y, [f1, f2], os.path.join(CHART_DIR, "1400_01_03.png"))</a:t>
            </a:r>
          </a:p>
          <a:p>
            <a:pPr marL="0" indent="0">
              <a:buNone/>
            </a:pPr>
            <a:r>
              <a:rPr lang="es-CO" sz="2200" dirty="0"/>
              <a:t>plot_models(</a:t>
            </a:r>
          </a:p>
          <a:p>
            <a:pPr marL="0" indent="0">
              <a:buNone/>
            </a:pPr>
            <a:r>
              <a:rPr lang="es-CO" sz="2200" dirty="0"/>
              <a:t>    x, y, [f1, f2, f3, f10, f100], os.path.join(CHART_DIR,  "1400_01_04.png"))</a:t>
            </a:r>
          </a:p>
          <a:p>
            <a:pPr marL="0" indent="0">
              <a:buNone/>
            </a:pPr>
            <a:endParaRPr lang="es-MX" sz="2200" dirty="0"/>
          </a:p>
          <a:p>
            <a:r>
              <a:rPr lang="es-MX" sz="2200" dirty="0"/>
              <a:t>Dando como resultado las siguientes imágenes, donde se determina los ajustes de grados polinomiales:</a:t>
            </a:r>
          </a:p>
        </p:txBody>
      </p:sp>
    </p:spTree>
    <p:extLst>
      <p:ext uri="{BB962C8B-B14F-4D97-AF65-F5344CB8AC3E}">
        <p14:creationId xmlns:p14="http://schemas.microsoft.com/office/powerpoint/2010/main" val="7485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14491" y="296861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dirty="0">
                <a:solidFill>
                  <a:srgbClr val="EEECE1">
                    <a:lumMod val="25000"/>
                  </a:srgbClr>
                </a:solidFill>
              </a:rPr>
              <a:t>GRADO UNO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CDAF7F45-8CED-44CD-B12A-D295BAE8F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96" r="6392" b="3657"/>
          <a:stretch/>
        </p:blipFill>
        <p:spPr>
          <a:xfrm>
            <a:off x="8783" y="1412776"/>
            <a:ext cx="6696745" cy="440466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F1D2C0-3E8B-456A-9A27-955B3C2D0FC3}"/>
              </a:ext>
            </a:extLst>
          </p:cNvPr>
          <p:cNvSpPr txBox="1"/>
          <p:nvPr/>
        </p:nvSpPr>
        <p:spPr>
          <a:xfrm>
            <a:off x="6418281" y="2413337"/>
            <a:ext cx="2763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función def plot_models </a:t>
            </a:r>
          </a:p>
          <a:p>
            <a:r>
              <a:rPr lang="es-MX" dirty="0"/>
              <a:t>en su primer ciclo opera </a:t>
            </a:r>
          </a:p>
          <a:p>
            <a:r>
              <a:rPr lang="es-MX" dirty="0"/>
              <a:t>con un grado uno, </a:t>
            </a:r>
          </a:p>
          <a:p>
            <a:r>
              <a:rPr lang="es-MX" dirty="0"/>
              <a:t>generando una recta, la cual representa un ajuste de puntos , esto se puede evidenciar en el gráfico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98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47353" y="296861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GRADO DOS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99F49F0C-821D-455A-BAFC-3499CE2122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7" r="6746" b="2935"/>
          <a:stretch/>
        </p:blipFill>
        <p:spPr bwMode="auto">
          <a:xfrm>
            <a:off x="21341" y="1264160"/>
            <a:ext cx="6724791" cy="432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CD62AC6-AF30-42C7-B3DE-1CEB44A7C25C}"/>
              </a:ext>
            </a:extLst>
          </p:cNvPr>
          <p:cNvSpPr txBox="1"/>
          <p:nvPr/>
        </p:nvSpPr>
        <p:spPr>
          <a:xfrm>
            <a:off x="6588224" y="2348880"/>
            <a:ext cx="2534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debe tener en cuenta que este no es el único ajuste de puntos ,ya que se implementan dentro </a:t>
            </a:r>
          </a:p>
          <a:p>
            <a:r>
              <a:rPr lang="es-MX" dirty="0"/>
              <a:t>del programa diversos grados polinomiales tal como el grado dos que dibuja la presente gráfica.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90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24241" y="317187"/>
            <a:ext cx="4695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GRADO TRES,DECIMO Y CENTESIMO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309A5666-D0EF-4F27-A3B1-B0F9775B1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881" r="7137"/>
          <a:stretch/>
        </p:blipFill>
        <p:spPr>
          <a:xfrm>
            <a:off x="0" y="1292010"/>
            <a:ext cx="6552508" cy="4369238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CD072A-52C9-49B6-9BB8-D35DF02ABC89}"/>
              </a:ext>
            </a:extLst>
          </p:cNvPr>
          <p:cNvSpPr txBox="1"/>
          <p:nvPr/>
        </p:nvSpPr>
        <p:spPr>
          <a:xfrm>
            <a:off x="6576462" y="2636912"/>
            <a:ext cx="2694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Además, se estable los grados tres ,decimo y centésimo para un mejor ajuste ,tal y como lo presenta la  figura.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21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86510" y="296862"/>
            <a:ext cx="217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>
                <a:solidFill>
                  <a:srgbClr val="EEECE1">
                    <a:lumMod val="25000"/>
                  </a:srgbClr>
                </a:solidFill>
              </a:rPr>
              <a:t>INTRODUCCIÓN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6928" y="758527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Ciudad Bolívar (Bogotá) - Wikipedia, la enciclopedia libre">
            <a:extLst>
              <a:ext uri="{FF2B5EF4-FFF2-40B4-BE49-F238E27FC236}">
                <a16:creationId xmlns:a16="http://schemas.microsoft.com/office/drawing/2014/main" id="{013A5328-FD4B-4813-ABE7-4A3052B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5" y="1327941"/>
            <a:ext cx="2740744" cy="177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Kennedy (Bogotá) - Wikipedia, la enciclopedia libre">
            <a:extLst>
              <a:ext uri="{FF2B5EF4-FFF2-40B4-BE49-F238E27FC236}">
                <a16:creationId xmlns:a16="http://schemas.microsoft.com/office/drawing/2014/main" id="{DE013353-B3AA-4C55-9C93-2F16D46B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462373"/>
            <a:ext cx="2740744" cy="177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F2C7BD4-15D8-4D02-8994-9BAD516ECFEF}"/>
              </a:ext>
            </a:extLst>
          </p:cNvPr>
          <p:cNvSpPr txBox="1"/>
          <p:nvPr/>
        </p:nvSpPr>
        <p:spPr>
          <a:xfrm>
            <a:off x="908485" y="960100"/>
            <a:ext cx="212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Ciudad Bolívar</a:t>
            </a:r>
            <a:endParaRPr lang="es-CO" sz="20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842752-FA3D-43AB-8F7A-07C1BC7C1590}"/>
              </a:ext>
            </a:extLst>
          </p:cNvPr>
          <p:cNvSpPr txBox="1"/>
          <p:nvPr/>
        </p:nvSpPr>
        <p:spPr>
          <a:xfrm>
            <a:off x="1184866" y="533000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Kennedy</a:t>
            </a:r>
            <a:endParaRPr lang="es-CO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ADD179-1A95-4A17-AD4E-261D96FAAAB1}"/>
              </a:ext>
            </a:extLst>
          </p:cNvPr>
          <p:cNvSpPr txBox="1"/>
          <p:nvPr/>
        </p:nvSpPr>
        <p:spPr>
          <a:xfrm>
            <a:off x="3006407" y="1160155"/>
            <a:ext cx="61303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 hará un análisis mediante el uso de ajustes polinomiales respecto a los casos reportados de Covid-19 en dos localidades de la ciudad de Bogotá; en los meses de Julio, Agosto y Septiembre.</a:t>
            </a:r>
          </a:p>
          <a:p>
            <a:endParaRPr lang="es-ES" sz="2000" dirty="0"/>
          </a:p>
          <a:p>
            <a:r>
              <a:rPr lang="es-ES" sz="2000" dirty="0"/>
              <a:t>Los rangos de edades son: de 50 a 60 años de sexo femenino y masculino, donde se podrá evidenciar que grado polinomial y grafica se proporciona sobre los puntos establecidos.</a:t>
            </a:r>
          </a:p>
          <a:p>
            <a:endParaRPr lang="es-ES" sz="2000" dirty="0"/>
          </a:p>
          <a:p>
            <a:r>
              <a:rPr lang="es-ES" sz="2000" dirty="0"/>
              <a:t>La base de datos  contiene dos columnas. La primera columna (x) hace referencia al número de días (77) un total de once semanas y la segunda columna (y) hace referencia al número de contagios durante este periodo de tiempo(meses).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268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41235" y="0"/>
            <a:ext cx="645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AJUSTE Y DIBUJO UTILIZANDO EL CONOCIMIENTO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PUNTO DE INFLEXIÓN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4FE48-B287-4ADF-BAD4-8EC6D96B53CB}"/>
              </a:ext>
            </a:extLst>
          </p:cNvPr>
          <p:cNvSpPr txBox="1"/>
          <p:nvPr/>
        </p:nvSpPr>
        <p:spPr>
          <a:xfrm>
            <a:off x="319088" y="1562288"/>
            <a:ext cx="85733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200" dirty="0"/>
              <a:t>inflexion = 5.3 * 7</a:t>
            </a:r>
          </a:p>
          <a:p>
            <a:pPr marL="0" indent="0">
              <a:buNone/>
            </a:pPr>
            <a:r>
              <a:rPr lang="es-CO" sz="2200" dirty="0"/>
              <a:t>xa = x[:int(inflexion)]</a:t>
            </a:r>
          </a:p>
          <a:p>
            <a:pPr marL="0" indent="0">
              <a:buNone/>
            </a:pPr>
            <a:r>
              <a:rPr lang="es-CO" sz="2200" dirty="0"/>
              <a:t>ya = y[:int(inflexion)]</a:t>
            </a:r>
          </a:p>
          <a:p>
            <a:pPr marL="0" indent="0">
              <a:buNone/>
            </a:pPr>
            <a:r>
              <a:rPr lang="es-CO" sz="2200" dirty="0"/>
              <a:t>xb = x[int(inflexion):]</a:t>
            </a:r>
          </a:p>
          <a:p>
            <a:pPr marL="0" indent="0">
              <a:buNone/>
            </a:pPr>
            <a:r>
              <a:rPr lang="es-CO" sz="2200" dirty="0"/>
              <a:t>yb = y[int(inflexion):]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print("\n\nxb = ",  xb, "\n\n")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fa = sp.poly1d(np.polyfit(xa, ya, 1))</a:t>
            </a:r>
          </a:p>
          <a:p>
            <a:pPr marL="0" indent="0">
              <a:buNone/>
            </a:pPr>
            <a:r>
              <a:rPr lang="es-CO" sz="2200" dirty="0"/>
              <a:t>fb = sp.poly1d(np.polyfit(xb, yb, 1))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plot_models(x, y, [fa, fb], os.path.join(CHART_DIR, "1400_01_05.png"))</a:t>
            </a:r>
          </a:p>
        </p:txBody>
      </p:sp>
    </p:spTree>
    <p:extLst>
      <p:ext uri="{BB962C8B-B14F-4D97-AF65-F5344CB8AC3E}">
        <p14:creationId xmlns:p14="http://schemas.microsoft.com/office/powerpoint/2010/main" val="1781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820" y="0"/>
            <a:ext cx="8184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AJUSTE Y DIBUJO UTILIZANDO EL CONOCIMIENTO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PUNTO DE INFLEXIÓN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F44566A-1E06-471A-96CB-8FB4617D92C1}"/>
              </a:ext>
            </a:extLst>
          </p:cNvPr>
          <p:cNvSpPr txBox="1"/>
          <p:nvPr/>
        </p:nvSpPr>
        <p:spPr>
          <a:xfrm>
            <a:off x="319088" y="1839287"/>
            <a:ext cx="85733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Un modelo para ser ajustado y dibujado acorde al conocimiento del punto de inflexión opera de la siguiente forma:</a:t>
            </a:r>
          </a:p>
          <a:p>
            <a:endParaRPr lang="es-MX" sz="2200" dirty="0"/>
          </a:p>
          <a:p>
            <a:r>
              <a:rPr lang="es-MX" sz="2200" dirty="0"/>
              <a:t>Hay un punto de inflexión en la semana cinco. Por tanto, en la semana 5.3, se divide los datos en dos partes y se entrenan por separado.</a:t>
            </a:r>
          </a:p>
          <a:p>
            <a:endParaRPr lang="es-MX" sz="2200" dirty="0"/>
          </a:p>
          <a:p>
            <a:r>
              <a:rPr lang="es-MX" sz="2200" dirty="0"/>
              <a:t>Fa y fb permiten graficar dos líneas rectas las cuales determina el punto de inflexión.</a:t>
            </a:r>
          </a:p>
          <a:p>
            <a:endParaRPr lang="es-MX" sz="2200" dirty="0"/>
          </a:p>
          <a:p>
            <a:r>
              <a:rPr lang="es-MX" sz="2200" dirty="0"/>
              <a:t>A continuación, se grafica el modelo basado en el punto de inflexión:</a:t>
            </a:r>
          </a:p>
        </p:txBody>
      </p:sp>
    </p:spTree>
    <p:extLst>
      <p:ext uri="{BB962C8B-B14F-4D97-AF65-F5344CB8AC3E}">
        <p14:creationId xmlns:p14="http://schemas.microsoft.com/office/powerpoint/2010/main" val="32830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77366" y="255105"/>
            <a:ext cx="598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MODELO BASADO EN EL PUNTO DE INFLEXIÓN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D7D9143-20AE-464F-800D-E3B54605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491" r="6412" b="8110"/>
          <a:stretch/>
        </p:blipFill>
        <p:spPr>
          <a:xfrm>
            <a:off x="1034330" y="1121660"/>
            <a:ext cx="7632385" cy="4614679"/>
          </a:xfrm>
        </p:spPr>
      </p:pic>
    </p:spTree>
    <p:extLst>
      <p:ext uri="{BB962C8B-B14F-4D97-AF65-F5344CB8AC3E}">
        <p14:creationId xmlns:p14="http://schemas.microsoft.com/office/powerpoint/2010/main" val="33560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32276" y="218430"/>
            <a:ext cx="364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IMPRIMEN LOS ERRORES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496BCAD-7381-402B-B3DA-1EC43F753442}"/>
              </a:ext>
            </a:extLst>
          </p:cNvPr>
          <p:cNvSpPr txBox="1"/>
          <p:nvPr/>
        </p:nvSpPr>
        <p:spPr>
          <a:xfrm>
            <a:off x="471488" y="1772816"/>
            <a:ext cx="8493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200" dirty="0"/>
              <a:t>print("Errores para el conjunto completo de datos:\n\n")</a:t>
            </a:r>
          </a:p>
          <a:p>
            <a:pPr marL="0" indent="0">
              <a:buNone/>
            </a:pPr>
            <a:r>
              <a:rPr lang="es-CO" sz="2200" dirty="0"/>
              <a:t>for f in [f1, f2, f3, f10, f100]:</a:t>
            </a:r>
          </a:p>
          <a:p>
            <a:pPr marL="0" indent="0">
              <a:buNone/>
            </a:pPr>
            <a:r>
              <a:rPr lang="es-CO" sz="2200" dirty="0"/>
              <a:t>print("Error d=%i: %f" % (f.order, error(f, x, y)))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r>
              <a:rPr lang="es-CO" sz="2200" dirty="0"/>
              <a:t>print("\n\nErrores solamente después del punto de inflexión\n\n")</a:t>
            </a:r>
          </a:p>
          <a:p>
            <a:pPr marL="0" indent="0">
              <a:buNone/>
            </a:pPr>
            <a:r>
              <a:rPr lang="es-CO" sz="2200" dirty="0"/>
              <a:t>for f in [f1, f2, f3, f10, f100]:</a:t>
            </a:r>
          </a:p>
          <a:p>
            <a:pPr marL="0" indent="0">
              <a:buNone/>
            </a:pPr>
            <a:r>
              <a:rPr lang="es-CO" sz="2200" dirty="0"/>
              <a:t>print("Error d=%i: %f" % (f.order, error(f, xb, yb)))</a:t>
            </a:r>
          </a:p>
          <a:p>
            <a:endParaRPr lang="es-CO" sz="2200" dirty="0"/>
          </a:p>
          <a:p>
            <a:pPr marL="0" indent="0">
              <a:buNone/>
            </a:pPr>
            <a:r>
              <a:rPr lang="es-CO" sz="2200" dirty="0"/>
              <a:t>print("\n\</a:t>
            </a:r>
            <a:r>
              <a:rPr lang="es-CO" sz="2200" dirty="0" err="1"/>
              <a:t>nError</a:t>
            </a:r>
            <a:r>
              <a:rPr lang="es-CO" sz="2200" dirty="0"/>
              <a:t> de inflexión=%f" % (error(fa, xa, ya) + error(fb, xb, yb)))</a:t>
            </a:r>
          </a:p>
        </p:txBody>
      </p:sp>
    </p:spTree>
    <p:extLst>
      <p:ext uri="{BB962C8B-B14F-4D97-AF65-F5344CB8AC3E}">
        <p14:creationId xmlns:p14="http://schemas.microsoft.com/office/powerpoint/2010/main" val="383595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4787013-A215-42F7-868D-31B04C649422}"/>
              </a:ext>
            </a:extLst>
          </p:cNvPr>
          <p:cNvSpPr txBox="1"/>
          <p:nvPr/>
        </p:nvSpPr>
        <p:spPr>
          <a:xfrm>
            <a:off x="2821706" y="218430"/>
            <a:ext cx="406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DE LOS ERRORES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8CE95E-342E-4EF3-AC74-5743708C81FA}"/>
              </a:ext>
            </a:extLst>
          </p:cNvPr>
          <p:cNvSpPr txBox="1"/>
          <p:nvPr/>
        </p:nvSpPr>
        <p:spPr>
          <a:xfrm>
            <a:off x="251520" y="1690062"/>
            <a:ext cx="86409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Para evaluar el modelo se reúnen las diferencias entre lo que predice el modelo para un día determinado y lo que realmente sucedió a ese día.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Se define el error este contendrá </a:t>
            </a:r>
            <a:r>
              <a:rPr lang="es-ES" sz="2200" b="1" dirty="0"/>
              <a:t>f</a:t>
            </a:r>
            <a:r>
              <a:rPr lang="es-ES" sz="2200" dirty="0"/>
              <a:t> que es la función; </a:t>
            </a:r>
            <a:r>
              <a:rPr lang="es-ES" sz="2200" b="1" dirty="0"/>
              <a:t>x</a:t>
            </a:r>
            <a:r>
              <a:rPr lang="es-ES" sz="2200" dirty="0"/>
              <a:t>,</a:t>
            </a:r>
            <a:r>
              <a:rPr lang="es-ES" sz="2200" b="1" dirty="0"/>
              <a:t>y</a:t>
            </a:r>
            <a:r>
              <a:rPr lang="es-ES" sz="2200" dirty="0"/>
              <a:t> que son las columnas de datos que se están analizando.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Se debe de mostrar los errores para </a:t>
            </a:r>
            <a:r>
              <a:rPr lang="es-ES" sz="2200" b="1" dirty="0"/>
              <a:t>f1</a:t>
            </a:r>
            <a:r>
              <a:rPr lang="es-ES" sz="2200" dirty="0"/>
              <a:t>, </a:t>
            </a:r>
            <a:r>
              <a:rPr lang="es-ES" sz="2200" b="1" dirty="0"/>
              <a:t>f2</a:t>
            </a:r>
            <a:r>
              <a:rPr lang="es-ES" sz="2200" dirty="0"/>
              <a:t>,</a:t>
            </a:r>
            <a:r>
              <a:rPr lang="es-ES" sz="2200" b="1" dirty="0"/>
              <a:t>f3</a:t>
            </a:r>
            <a:r>
              <a:rPr lang="es-ES" sz="2200" dirty="0"/>
              <a:t>, </a:t>
            </a:r>
            <a:r>
              <a:rPr lang="es-ES" sz="2200" b="1" dirty="0"/>
              <a:t>f10</a:t>
            </a:r>
            <a:r>
              <a:rPr lang="es-ES" sz="2200" dirty="0"/>
              <a:t>, </a:t>
            </a:r>
            <a:r>
              <a:rPr lang="es-ES" sz="2200" b="1" dirty="0"/>
              <a:t>f100</a:t>
            </a:r>
            <a:r>
              <a:rPr lang="es-ES" sz="2200" dirty="0"/>
              <a:t>, pero solo cuando se haya pasado el punto de inflexion.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Se muestran los errores de inflexión de </a:t>
            </a:r>
            <a:r>
              <a:rPr lang="es-ES" sz="2200" b="1" dirty="0"/>
              <a:t>fa</a:t>
            </a:r>
            <a:r>
              <a:rPr lang="es-ES" sz="2200" dirty="0"/>
              <a:t>, </a:t>
            </a:r>
            <a:r>
              <a:rPr lang="es-ES" sz="2200" b="1" dirty="0"/>
              <a:t>xa</a:t>
            </a:r>
            <a:r>
              <a:rPr lang="es-ES" sz="2200" dirty="0"/>
              <a:t>, </a:t>
            </a:r>
            <a:r>
              <a:rPr lang="es-ES" sz="2200" b="1" dirty="0"/>
              <a:t>ya</a:t>
            </a:r>
            <a:r>
              <a:rPr lang="es-ES" sz="2200" dirty="0"/>
              <a:t>, </a:t>
            </a:r>
            <a:r>
              <a:rPr lang="es-ES" sz="2200" b="1" dirty="0"/>
              <a:t>fb</a:t>
            </a:r>
            <a:r>
              <a:rPr lang="es-ES" sz="2200" dirty="0"/>
              <a:t>, </a:t>
            </a:r>
            <a:r>
              <a:rPr lang="es-ES" sz="2200" b="1" dirty="0"/>
              <a:t>xb</a:t>
            </a:r>
            <a:r>
              <a:rPr lang="es-ES" sz="2200" dirty="0"/>
              <a:t> y de </a:t>
            </a:r>
            <a:r>
              <a:rPr lang="es-ES" sz="2200" b="1" dirty="0"/>
              <a:t>yb</a:t>
            </a:r>
            <a:r>
              <a:rPr lang="es-ES" sz="2200" dirty="0"/>
              <a:t>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6495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91344" y="33764"/>
            <a:ext cx="5961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EXTRAPOLA DE MODO QUE SE PROYECTEN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RESPUESTAS EN EL FUTURO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1A9797A-1E24-45C1-9BC3-325992E675C2}"/>
              </a:ext>
            </a:extLst>
          </p:cNvPr>
          <p:cNvSpPr txBox="1"/>
          <p:nvPr/>
        </p:nvSpPr>
        <p:spPr>
          <a:xfrm>
            <a:off x="319088" y="999958"/>
            <a:ext cx="55234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/>
              <a:t>plot_models(</a:t>
            </a:r>
          </a:p>
          <a:p>
            <a:r>
              <a:rPr lang="es-CO" sz="2000" dirty="0"/>
              <a:t>    x, y, [f1, f2, f3, f10, f100],</a:t>
            </a:r>
          </a:p>
          <a:p>
            <a:r>
              <a:rPr lang="es-CO" sz="2000" dirty="0"/>
              <a:t>    os.path.join(CHART_DIR,"1400_01_06.png"),</a:t>
            </a:r>
          </a:p>
          <a:p>
            <a:r>
              <a:rPr lang="es-CO" sz="2000" dirty="0"/>
              <a:t>    mx=np.linspace(0 * 7, 11 *7, 80),</a:t>
            </a:r>
          </a:p>
          <a:p>
            <a:r>
              <a:rPr lang="es-CO" sz="2000" dirty="0"/>
              <a:t>    ymax=0, xmin=0 *7)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F1BBA5-72E0-41EB-8FCB-8F92EABBF46C}"/>
              </a:ext>
            </a:extLst>
          </p:cNvPr>
          <p:cNvSpPr txBox="1"/>
          <p:nvPr/>
        </p:nvSpPr>
        <p:spPr>
          <a:xfrm>
            <a:off x="200485" y="3530427"/>
            <a:ext cx="27817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/>
              <a:t>Después del punto de inflexion se grafican los grados tres ,decimo y centésimo para un mejor ajuste.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FA0BECB-6BE6-4C82-AC9D-C975CDE9D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8" t="1302" r="6489" b="4806"/>
          <a:stretch/>
        </p:blipFill>
        <p:spPr>
          <a:xfrm>
            <a:off x="3100806" y="2394379"/>
            <a:ext cx="5919479" cy="36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43245" y="129268"/>
            <a:ext cx="565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INICIO DEL ENTRENAMIENTO DE LOS DATOS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5F33411-C0E4-4554-9D95-607FCF73C4BC}"/>
              </a:ext>
            </a:extLst>
          </p:cNvPr>
          <p:cNvSpPr txBox="1"/>
          <p:nvPr/>
        </p:nvSpPr>
        <p:spPr>
          <a:xfrm>
            <a:off x="285304" y="1052736"/>
            <a:ext cx="857339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/>
              <a:t>print("\n\nEntrenamiento de datos únicamente después del punto de inflexión\n\n")</a:t>
            </a:r>
          </a:p>
          <a:p>
            <a:r>
              <a:rPr lang="es-CO" sz="2000" dirty="0"/>
              <a:t>fb1 = fb</a:t>
            </a:r>
          </a:p>
          <a:p>
            <a:r>
              <a:rPr lang="es-CO" sz="2000" dirty="0"/>
              <a:t>fb2 = sp.poly1d(np.polyfit(xb, yb, 2))</a:t>
            </a:r>
          </a:p>
          <a:p>
            <a:r>
              <a:rPr lang="es-CO" sz="2000" dirty="0"/>
              <a:t>fb3 = sp.poly1d(np.polyfit(xb, yb, 3))</a:t>
            </a:r>
          </a:p>
          <a:p>
            <a:r>
              <a:rPr lang="es-CO" sz="2000" dirty="0"/>
              <a:t>fb10 = sp.poly1d(np.polyfit(xb, yb, 10))</a:t>
            </a:r>
          </a:p>
          <a:p>
            <a:r>
              <a:rPr lang="es-CO" sz="2000" dirty="0"/>
              <a:t>fb100 = sp.poly1d(np.polyfit(xb, yb, 100))</a:t>
            </a:r>
          </a:p>
          <a:p>
            <a:endParaRPr lang="es-CO" sz="2000" dirty="0"/>
          </a:p>
          <a:p>
            <a:r>
              <a:rPr lang="es-CO" sz="2000" dirty="0"/>
              <a:t>print("Errores después del punto de inflexión")</a:t>
            </a:r>
          </a:p>
          <a:p>
            <a:r>
              <a:rPr lang="es-CO" sz="2000" dirty="0"/>
              <a:t>for f in [fb1, fb2, fb3, fb10, fb100]:</a:t>
            </a:r>
          </a:p>
          <a:p>
            <a:r>
              <a:rPr lang="es-CO" sz="2000" dirty="0"/>
              <a:t>    print("Error d=%i: %f" % (f.order, error(f, xb, yb)))</a:t>
            </a:r>
          </a:p>
          <a:p>
            <a:endParaRPr lang="es-CO" sz="2000" dirty="0"/>
          </a:p>
          <a:p>
            <a:r>
              <a:rPr lang="es-CO" sz="2000" dirty="0"/>
              <a:t>plot_models(</a:t>
            </a:r>
          </a:p>
          <a:p>
            <a:r>
              <a:rPr lang="es-CO" sz="2000" dirty="0"/>
              <a:t>    x, y, [fb1, fb2, fb3, fb10, fb100],</a:t>
            </a:r>
          </a:p>
          <a:p>
            <a:r>
              <a:rPr lang="es-CO" sz="2000" dirty="0"/>
              <a:t>    os.path.join(CHART_DIR, "1400_01_07.png"),</a:t>
            </a:r>
          </a:p>
          <a:p>
            <a:r>
              <a:rPr lang="es-CO" sz="2000" dirty="0"/>
              <a:t>    mx=np.linspace(0 * 7, 11 * 7, 100),</a:t>
            </a:r>
          </a:p>
          <a:p>
            <a:r>
              <a:rPr lang="es-CO" sz="2000" dirty="0"/>
              <a:t>    ymax=0, xmin=0 * 7)</a:t>
            </a:r>
          </a:p>
        </p:txBody>
      </p:sp>
    </p:spTree>
    <p:extLst>
      <p:ext uri="{BB962C8B-B14F-4D97-AF65-F5344CB8AC3E}">
        <p14:creationId xmlns:p14="http://schemas.microsoft.com/office/powerpoint/2010/main" val="20985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596ECA0-6896-4C50-A27D-FD1F6704F589}"/>
              </a:ext>
            </a:extLst>
          </p:cNvPr>
          <p:cNvSpPr txBox="1"/>
          <p:nvPr/>
        </p:nvSpPr>
        <p:spPr>
          <a:xfrm>
            <a:off x="879547" y="144462"/>
            <a:ext cx="738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INICIO DEL ENTRENAMIENTO DE LOS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79120C-0B0C-4CC3-B201-245E2D5B667B}"/>
              </a:ext>
            </a:extLst>
          </p:cNvPr>
          <p:cNvSpPr txBox="1"/>
          <p:nvPr/>
        </p:nvSpPr>
        <p:spPr>
          <a:xfrm>
            <a:off x="246483" y="1035512"/>
            <a:ext cx="86510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 construyen funciones para los modelos de orden superior que serían (órdenes 2, 3, 10 y 100). Se les asignan a las variables fb2,fb3,fb10,fb100 un ajuste de grado polinomial.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 muestran en pantalla los errores después del punto de inflexion.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47ADCDD-F155-4D5D-BDE5-7AAD08027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4" r="6966" b="5022"/>
          <a:stretch/>
        </p:blipFill>
        <p:spPr>
          <a:xfrm>
            <a:off x="1120759" y="2814203"/>
            <a:ext cx="5153893" cy="328526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61A6221-2083-47CC-92E1-2DA438CEE813}"/>
              </a:ext>
            </a:extLst>
          </p:cNvPr>
          <p:cNvSpPr txBox="1"/>
          <p:nvPr/>
        </p:nvSpPr>
        <p:spPr>
          <a:xfrm>
            <a:off x="6137920" y="3713153"/>
            <a:ext cx="3006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Se debe volver a graficar, estos gráficos son después de haber alcanzado el punto de inflexión.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0127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686743" y="127716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PREDICCIÓN 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548D974-B659-4626-81DA-73B5663CA2C1}"/>
              </a:ext>
            </a:extLst>
          </p:cNvPr>
          <p:cNvSpPr txBox="1"/>
          <p:nvPr/>
        </p:nvSpPr>
        <p:spPr>
          <a:xfrm>
            <a:off x="337277" y="758528"/>
            <a:ext cx="85010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frac = 0.3</a:t>
            </a:r>
          </a:p>
          <a:p>
            <a:r>
              <a:rPr lang="es-CO" dirty="0"/>
              <a:t>split_idx = int(frac * len(xb))</a:t>
            </a:r>
          </a:p>
          <a:p>
            <a:endParaRPr lang="es-CO" dirty="0"/>
          </a:p>
          <a:p>
            <a:r>
              <a:rPr lang="es-CO" dirty="0"/>
              <a:t>print("\n\nxb = ", xb, "\n\n")</a:t>
            </a:r>
          </a:p>
          <a:p>
            <a:r>
              <a:rPr lang="es-CO" dirty="0"/>
              <a:t>print("\n\nlen(xb) = ", len(xb), "\n\n")</a:t>
            </a:r>
          </a:p>
          <a:p>
            <a:r>
              <a:rPr lang="es-CO" dirty="0"/>
              <a:t>print("\n\nsplit_idx = ", split_idx, "\n\n")</a:t>
            </a:r>
          </a:p>
          <a:p>
            <a:endParaRPr lang="es-CO" dirty="0"/>
          </a:p>
          <a:p>
            <a:r>
              <a:rPr lang="es-CO" dirty="0"/>
              <a:t>shuffled = sp.random.permutation(list(range(len(xb))))</a:t>
            </a:r>
          </a:p>
          <a:p>
            <a:endParaRPr lang="es-CO" dirty="0"/>
          </a:p>
          <a:p>
            <a:r>
              <a:rPr lang="es-CO" dirty="0"/>
              <a:t>print("\n\nrange(len(xb)) = ", range(len(xb)), "\n\n")</a:t>
            </a:r>
          </a:p>
          <a:p>
            <a:endParaRPr lang="es-CO" dirty="0"/>
          </a:p>
          <a:p>
            <a:r>
              <a:rPr lang="es-CO" dirty="0"/>
              <a:t>print("\n\nlist(range(len(xb))) = ", list(range(len(xb))), "\n\n")</a:t>
            </a:r>
          </a:p>
          <a:p>
            <a:endParaRPr lang="es-CO" dirty="0"/>
          </a:p>
          <a:p>
            <a:r>
              <a:rPr lang="es-CO" dirty="0"/>
              <a:t>print("\n\nshuffled = sp.random.permutation(list(range(len(xb)))) = ", </a:t>
            </a:r>
          </a:p>
          <a:p>
            <a:r>
              <a:rPr lang="es-CO" dirty="0"/>
              <a:t>      sp.random.permutation( list( range( len(xb) ) ) ), "\n\n")</a:t>
            </a:r>
          </a:p>
          <a:p>
            <a:endParaRPr lang="es-CO" dirty="0"/>
          </a:p>
          <a:p>
            <a:r>
              <a:rPr lang="es-CO" dirty="0"/>
              <a:t>print("\n\nshuffled ordenado = sp.random.permutation(list(range(len(xb)))) = ", </a:t>
            </a:r>
          </a:p>
          <a:p>
            <a:r>
              <a:rPr lang="es-CO" dirty="0"/>
              <a:t>      sorted( sp.random.permutation( list( range( len(xb) ) ) ) ), "\n\n")</a:t>
            </a:r>
          </a:p>
          <a:p>
            <a:endParaRPr lang="es-CO" dirty="0"/>
          </a:p>
          <a:p>
            <a:r>
              <a:rPr lang="es-CO" dirty="0"/>
              <a:t>print("\n\nshuffled = sp.random.permutation(list(range(len(xb)))) = ", </a:t>
            </a:r>
          </a:p>
          <a:p>
            <a:r>
              <a:rPr lang="es-CO" dirty="0"/>
              <a:t>      sp.random.permutation( list( range( len(xb) ) ) ), "\n\n")</a:t>
            </a:r>
          </a:p>
        </p:txBody>
      </p:sp>
    </p:spTree>
    <p:extLst>
      <p:ext uri="{BB962C8B-B14F-4D97-AF65-F5344CB8AC3E}">
        <p14:creationId xmlns:p14="http://schemas.microsoft.com/office/powerpoint/2010/main" val="23881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79D61E4-A697-402E-B9F8-57D84DF14054}"/>
              </a:ext>
            </a:extLst>
          </p:cNvPr>
          <p:cNvSpPr txBox="1"/>
          <p:nvPr/>
        </p:nvSpPr>
        <p:spPr>
          <a:xfrm>
            <a:off x="2823047" y="127716"/>
            <a:ext cx="3529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PREDICCIÓN 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4D3001-A749-4DC7-9367-A716D9E1B97D}"/>
              </a:ext>
            </a:extLst>
          </p:cNvPr>
          <p:cNvSpPr txBox="1"/>
          <p:nvPr/>
        </p:nvSpPr>
        <p:spPr>
          <a:xfrm>
            <a:off x="326278" y="927676"/>
            <a:ext cx="8555401" cy="7049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Frac: </a:t>
            </a:r>
            <a:r>
              <a:rPr lang="es-ES" sz="2000" dirty="0"/>
              <a:t>Para este trabajo se utilizo la tercera parte de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split_idx = int(frac * len(xb)):  </a:t>
            </a:r>
            <a:r>
              <a:rPr lang="en-US" sz="2000" dirty="0"/>
              <a:t>Se </a:t>
            </a:r>
            <a:r>
              <a:rPr lang="es-CO" sz="2000" dirty="0"/>
              <a:t>saca el número de elementos que se va a utilizar, entonces se multiplica la fracción 0.3 por la longitud que sería de 40, solo se tiene en cuenta la parte entera.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 imprimen en pantalla los datos que tiene xb, la longitud y el resultado del muestreo.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Permutación aleatoriamente una secuencia o devolver un rango permutado. Si x es una matriz multidimensional, solo se baraja a lo largo de su primer índice.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 baraja la lista de forma aleatoria con la función </a:t>
            </a:r>
            <a:r>
              <a:rPr lang="es-ES" sz="2000" b="1" dirty="0"/>
              <a:t>shuffled</a:t>
            </a:r>
            <a:r>
              <a:rPr lang="es-E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 toma el vector barajado de índices(lista) y seguidamente se toman los últimos 12 de esa lista de forma ordenada.</a:t>
            </a: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  <a:p>
            <a:pPr algn="just">
              <a:lnSpc>
                <a:spcPts val="1145"/>
              </a:lnSpc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319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6928" y="758527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ADD179-1A95-4A17-AD4E-261D96FAAAB1}"/>
              </a:ext>
            </a:extLst>
          </p:cNvPr>
          <p:cNvSpPr txBox="1"/>
          <p:nvPr/>
        </p:nvSpPr>
        <p:spPr>
          <a:xfrm>
            <a:off x="1187624" y="1315035"/>
            <a:ext cx="7608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sz="2400" dirty="0"/>
              <a:t>import os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from utils import DATA_DIR, CHART_DIR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import numpy as np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np.seterr(all='ignore’)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import scipy as sp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import matplotlib.pyplot as plt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073305-2F87-4282-AB37-4227EC67FE6F}"/>
              </a:ext>
            </a:extLst>
          </p:cNvPr>
          <p:cNvSpPr txBox="1"/>
          <p:nvPr/>
        </p:nvSpPr>
        <p:spPr>
          <a:xfrm>
            <a:off x="2694626" y="218430"/>
            <a:ext cx="375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IMPORTAN LAS LIBRERÍAS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2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6594B3D-C51E-48A2-9FD0-2E4F00D3DDF7}"/>
              </a:ext>
            </a:extLst>
          </p:cNvPr>
          <p:cNvSpPr txBox="1"/>
          <p:nvPr/>
        </p:nvSpPr>
        <p:spPr>
          <a:xfrm>
            <a:off x="1547732" y="758528"/>
            <a:ext cx="71171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test = sorted(shuffled[:split_idx])</a:t>
            </a:r>
          </a:p>
          <a:p>
            <a:r>
              <a:rPr lang="es-CO" dirty="0"/>
              <a:t>print("\n\ntest = sorted(shuffled[:split_idx]) = ", </a:t>
            </a:r>
          </a:p>
          <a:p>
            <a:r>
              <a:rPr lang="es-CO" dirty="0"/>
              <a:t>      sorted(shuffled[:split_idx]), "\n\n")</a:t>
            </a:r>
          </a:p>
          <a:p>
            <a:endParaRPr lang="es-CO" dirty="0"/>
          </a:p>
          <a:p>
            <a:r>
              <a:rPr lang="es-CO" dirty="0"/>
              <a:t>train = sorted(shuffled[split_idx:])</a:t>
            </a:r>
          </a:p>
          <a:p>
            <a:r>
              <a:rPr lang="es-CO" dirty="0"/>
              <a:t>print("\n\ntrain = sorted(shuffled[split_idx:]) : ", train, "\n\n")</a:t>
            </a:r>
          </a:p>
          <a:p>
            <a:r>
              <a:rPr lang="es-CO" dirty="0"/>
              <a:t>print("\n\nxb[train] = ", xb[train], "\n\n")</a:t>
            </a:r>
          </a:p>
          <a:p>
            <a:endParaRPr lang="es-CO" dirty="0"/>
          </a:p>
          <a:p>
            <a:r>
              <a:rPr lang="es-CO" dirty="0"/>
              <a:t>fbt1 = sp.poly1d(np.polyfit(xb[train], yb[train], 1))</a:t>
            </a:r>
          </a:p>
          <a:p>
            <a:r>
              <a:rPr lang="es-CO" dirty="0"/>
              <a:t>fbt2 = sp.poly1d(np.polyfit(xb[train], yb[train], 2))</a:t>
            </a:r>
          </a:p>
          <a:p>
            <a:endParaRPr lang="es-CO" dirty="0"/>
          </a:p>
          <a:p>
            <a:r>
              <a:rPr lang="es-CO" dirty="0"/>
              <a:t>print("fbt2(x)= \n%s" % fbt2)</a:t>
            </a:r>
          </a:p>
          <a:p>
            <a:r>
              <a:rPr lang="es-CO" dirty="0"/>
              <a:t>print("fbt2(x)-48= \n%s" % (fbt2-48))</a:t>
            </a:r>
          </a:p>
          <a:p>
            <a:endParaRPr lang="es-CO" dirty="0"/>
          </a:p>
          <a:p>
            <a:r>
              <a:rPr lang="es-CO" dirty="0"/>
              <a:t>fbt3 = sp.poly1d(np.polyfit(xb[train], yb[train], 3))</a:t>
            </a:r>
          </a:p>
          <a:p>
            <a:r>
              <a:rPr lang="es-CO" dirty="0"/>
              <a:t>fbt10 = sp.poly1d(np.polyfit(xb[train], yb[train], 10))</a:t>
            </a:r>
          </a:p>
          <a:p>
            <a:r>
              <a:rPr lang="es-CO" dirty="0"/>
              <a:t>fbt100 = sp.poly1d(np.polyfit(xb[train], yb[train], 100))</a:t>
            </a:r>
          </a:p>
          <a:p>
            <a:endParaRPr lang="es-CO" dirty="0"/>
          </a:p>
          <a:p>
            <a:r>
              <a:rPr lang="es-CO" dirty="0"/>
              <a:t>print("Prueba de error para después del punto de inflexión")</a:t>
            </a:r>
          </a:p>
          <a:p>
            <a:r>
              <a:rPr lang="es-CO" dirty="0"/>
              <a:t>for f in [fbt1, fbt2, fbt3, fbt10, fbt100]:</a:t>
            </a:r>
          </a:p>
          <a:p>
            <a:r>
              <a:rPr lang="es-CO" dirty="0"/>
              <a:t>    print("Error d=%i: %f" % (f.order, error(f, xb[test], yb[test])))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3200A5-B49B-412C-ACFA-821941F48636}"/>
              </a:ext>
            </a:extLst>
          </p:cNvPr>
          <p:cNvSpPr txBox="1"/>
          <p:nvPr/>
        </p:nvSpPr>
        <p:spPr>
          <a:xfrm>
            <a:off x="3670952" y="187299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PREDICCIÓN 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075D7D2-02E1-4AA2-B203-B685A73D3CD2}"/>
              </a:ext>
            </a:extLst>
          </p:cNvPr>
          <p:cNvSpPr txBox="1"/>
          <p:nvPr/>
        </p:nvSpPr>
        <p:spPr>
          <a:xfrm>
            <a:off x="266050" y="1382286"/>
            <a:ext cx="86119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Train: </a:t>
            </a:r>
            <a:r>
              <a:rPr lang="es-ES" sz="2000" dirty="0">
                <a:latin typeface="Calibri"/>
              </a:rPr>
              <a:t>S</a:t>
            </a:r>
            <a:r>
              <a:rPr lang="es-ES" sz="2000" dirty="0"/>
              <a:t>irve para mostrar el vector barajado de índices(lista) y seguidamente se toman los primeros 12 de esa lista de forma ordenada.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realiza de nuevo un ajuste polinomial con los valores que se guardaron en las variables test, train y se le da nuevamente el grado de ajuste polinomial. y se crean los modelos en base a los datos que fueron guardados de manera aleatoria en las listas anteriormente mencionadas.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imprime el modelo polinomial de grado 2 que se guardó en la variable </a:t>
            </a:r>
            <a:r>
              <a:rPr lang="es-ES" sz="2000" b="1" dirty="0"/>
              <a:t>fbt2</a:t>
            </a:r>
            <a:r>
              <a:rPr lang="es-ES" sz="2000" dirty="0"/>
              <a:t> y se resta </a:t>
            </a:r>
            <a:r>
              <a:rPr lang="es-ES" sz="2000" b="1" dirty="0"/>
              <a:t>48 </a:t>
            </a:r>
            <a:r>
              <a:rPr lang="es-ES" sz="2000" dirty="0"/>
              <a:t>al valor independiente del polinomio que nos dio en </a:t>
            </a:r>
            <a:r>
              <a:rPr lang="es-ES" sz="2000" b="1" dirty="0"/>
              <a:t>fbt2</a:t>
            </a:r>
            <a:r>
              <a:rPr lang="es-E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imprimen los errores en orden, analizándolos en cada modelo en un punto de la lista. que se guardó y de manera organizada en test.</a:t>
            </a:r>
            <a:endParaRPr lang="es-CO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1383CD-B29D-4F6D-9A1F-2A0CC189FA6F}"/>
              </a:ext>
            </a:extLst>
          </p:cNvPr>
          <p:cNvSpPr txBox="1"/>
          <p:nvPr/>
        </p:nvSpPr>
        <p:spPr>
          <a:xfrm>
            <a:off x="2823047" y="127716"/>
            <a:ext cx="3529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PREDICCIÓN 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5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53820" y="0"/>
            <a:ext cx="8184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AJUSTE Y DIBUJO UTILIZANDO EL CONOCIMIENTO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 PUNTO DE INFLEXION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9067B66-3D9C-4FA2-A375-0CF4833D9F78}"/>
              </a:ext>
            </a:extLst>
          </p:cNvPr>
          <p:cNvSpPr txBox="1"/>
          <p:nvPr/>
        </p:nvSpPr>
        <p:spPr>
          <a:xfrm>
            <a:off x="30719" y="1005696"/>
            <a:ext cx="60032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/>
              <a:t>plot_models(</a:t>
            </a:r>
          </a:p>
          <a:p>
            <a:r>
              <a:rPr lang="es-CO" sz="2000" dirty="0"/>
              <a:t>    x, y, [fbt1, fbt2, fbt3, fbt10, fbt100],</a:t>
            </a:r>
          </a:p>
          <a:p>
            <a:r>
              <a:rPr lang="es-CO" sz="2000" dirty="0"/>
              <a:t>    os.path.join(CHART_DIR, "1400_01_08.png"),</a:t>
            </a:r>
          </a:p>
          <a:p>
            <a:r>
              <a:rPr lang="es-CO" sz="2000" dirty="0"/>
              <a:t>    mx=np.linspace(0 * 7, 11 * 7, 100),</a:t>
            </a:r>
          </a:p>
          <a:p>
            <a:r>
              <a:rPr lang="es-CO" sz="2000" dirty="0"/>
              <a:t>    ymax=0, xmin=0 * 7)</a:t>
            </a:r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280F56B-9048-49E1-BDAC-498A8F9578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4" r="6820" b="3815"/>
          <a:stretch/>
        </p:blipFill>
        <p:spPr>
          <a:xfrm>
            <a:off x="2996415" y="2282237"/>
            <a:ext cx="6075079" cy="387770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83428DD-F9DE-4BB3-97CD-F6C624CE2547}"/>
              </a:ext>
            </a:extLst>
          </p:cNvPr>
          <p:cNvSpPr txBox="1"/>
          <p:nvPr/>
        </p:nvSpPr>
        <p:spPr>
          <a:xfrm>
            <a:off x="467087" y="3582818"/>
            <a:ext cx="24626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Se crea una imagen donde están las funciones dibujadas que el modelo debió aprender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865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1174026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9889F1A-739E-4116-8B2C-1856383A134B}"/>
              </a:ext>
            </a:extLst>
          </p:cNvPr>
          <p:cNvSpPr txBox="1"/>
          <p:nvPr/>
        </p:nvSpPr>
        <p:spPr>
          <a:xfrm>
            <a:off x="1218679" y="2090172"/>
            <a:ext cx="78469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from scipy.optimize import fsolve</a:t>
            </a:r>
          </a:p>
          <a:p>
            <a:endParaRPr lang="es-CO" sz="2400" dirty="0"/>
          </a:p>
          <a:p>
            <a:r>
              <a:rPr lang="es-CO" sz="2400" dirty="0"/>
              <a:t>print(fbt2)</a:t>
            </a:r>
          </a:p>
          <a:p>
            <a:r>
              <a:rPr lang="es-CO" sz="2400" dirty="0"/>
              <a:t>print(fbt2 - 48)</a:t>
            </a:r>
          </a:p>
          <a:p>
            <a:r>
              <a:rPr lang="es-CO" sz="2400" dirty="0"/>
              <a:t>alcanzado_max = fsolve(fbt2 - 48, x0=77) / (7)</a:t>
            </a:r>
          </a:p>
          <a:p>
            <a:r>
              <a:rPr lang="es-CO" sz="2400" dirty="0"/>
              <a:t>print("\n48 contagios  esperados en el día 77 en la semana  %f" % alcanzado_max[0])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4FB3F5-F50B-47EA-81B7-9828924822F4}"/>
              </a:ext>
            </a:extLst>
          </p:cNvPr>
          <p:cNvSpPr txBox="1"/>
          <p:nvPr/>
        </p:nvSpPr>
        <p:spPr>
          <a:xfrm>
            <a:off x="1647238" y="343029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RAÍCES DE UNA FUNCION</a:t>
            </a:r>
          </a:p>
        </p:txBody>
      </p:sp>
    </p:spTree>
    <p:extLst>
      <p:ext uri="{BB962C8B-B14F-4D97-AF65-F5344CB8AC3E}">
        <p14:creationId xmlns:p14="http://schemas.microsoft.com/office/powerpoint/2010/main" val="36917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1087706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3819EC4-BAB2-4562-8806-9E82CF8BAA3A}"/>
              </a:ext>
            </a:extLst>
          </p:cNvPr>
          <p:cNvSpPr txBox="1"/>
          <p:nvPr/>
        </p:nvSpPr>
        <p:spPr>
          <a:xfrm>
            <a:off x="179512" y="1093386"/>
            <a:ext cx="896448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Scipy.optimize import fsolve: </a:t>
            </a:r>
            <a:r>
              <a:rPr lang="es-ES" sz="2000" dirty="0"/>
              <a:t>Sirve para encontrar las raíces de una función. Devuelve las raíces de las ecuaciones (no lineales) definidas por una estimación inicial dada.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fsolve: </a:t>
            </a:r>
            <a:r>
              <a:rPr lang="es-ES" sz="2000" dirty="0"/>
              <a:t>Se utiliza la ecuación cuadrática y devuelve un estimado de cuando se alcanzan los 48 contagios.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muestra en pantalla a </a:t>
            </a:r>
            <a:r>
              <a:rPr lang="es-ES" sz="2000" b="1" dirty="0"/>
              <a:t>fbt2</a:t>
            </a:r>
            <a:r>
              <a:rPr lang="es-ES" sz="2000" dirty="0"/>
              <a:t> es la función matemática original y el resultado de </a:t>
            </a:r>
            <a:r>
              <a:rPr lang="es-ES" sz="2000" b="1" dirty="0"/>
              <a:t>fbt2-48</a:t>
            </a:r>
            <a:r>
              <a:rPr lang="es-ES" sz="2000" dirty="0"/>
              <a:t>; para observar que funciones dan.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alcanzado_max: </a:t>
            </a:r>
            <a:r>
              <a:rPr lang="es-ES" sz="2000" dirty="0"/>
              <a:t>Se resta 48 a la función fbt2; para saber cuál es la raíz ósea y=0 y para saber el x correspondiente. Pero se le debe dar una referencia al sistema en este caso sería x0=77. Para saber la semana en que se presenta ese número, entonces se divide el resultado que da fsolve con 7 que es el número de días que tiene una semana. Todo esto queda en la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Finalmente se imprime en pantalla el resultado de la variable alcanzado_max.</a:t>
            </a:r>
            <a:endParaRPr lang="es-CO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2F5EED-D268-4764-8084-AFAD41F29E82}"/>
              </a:ext>
            </a:extLst>
          </p:cNvPr>
          <p:cNvSpPr txBox="1"/>
          <p:nvPr/>
        </p:nvSpPr>
        <p:spPr>
          <a:xfrm>
            <a:off x="1218679" y="262389"/>
            <a:ext cx="6953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EXPLICACION DE LAS RAÍCES DE UNA FUNCION</a:t>
            </a:r>
          </a:p>
        </p:txBody>
      </p:sp>
    </p:spTree>
    <p:extLst>
      <p:ext uri="{BB962C8B-B14F-4D97-AF65-F5344CB8AC3E}">
        <p14:creationId xmlns:p14="http://schemas.microsoft.com/office/powerpoint/2010/main" val="25773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01579" y="255105"/>
            <a:ext cx="21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CONCLUSIONES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BDEDB7D-3751-4F56-BF4D-3D6D72B58C97}"/>
              </a:ext>
            </a:extLst>
          </p:cNvPr>
          <p:cNvSpPr txBox="1"/>
          <p:nvPr/>
        </p:nvSpPr>
        <p:spPr>
          <a:xfrm>
            <a:off x="11642" y="1267380"/>
            <a:ext cx="887473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/>
              <a:t>Se puede determinar que para las localidades Kennedy y bolívar el número de contagios entre los rangos de edad cincuenta y sesenta comenzó a descender a partir de la semana cinco.</a:t>
            </a:r>
          </a:p>
          <a:p>
            <a:endParaRPr lang="es-MX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/>
              <a:t> Además, se puede observar que la predicción para este estudio es casi exacta a los datos arrojados por la base de datos, esta predicción consiste en determinar en qué semana se presenta un contagio de cuarenta y ocho personas en las localidades Kennedy y bolívar; La base de datos muestra en la columna (x) que en el día setenta y siete se genera un contagio de cuarenta y ocho personas ,el  cual hace referencia a la semana once.</a:t>
            </a:r>
          </a:p>
          <a:p>
            <a:endParaRPr lang="es-MX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/>
              <a:t>Finalmente se puede concluir que este modelo, aprendió y realizo una buena predicción de la semana en la que se presentaría el contagio 48 ; de forma adecuada con los datos que se le asigno.</a:t>
            </a:r>
          </a:p>
        </p:txBody>
      </p:sp>
    </p:spTree>
    <p:extLst>
      <p:ext uri="{BB962C8B-B14F-4D97-AF65-F5344CB8AC3E}">
        <p14:creationId xmlns:p14="http://schemas.microsoft.com/office/powerpoint/2010/main" val="4689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5004-A601-4776-B0E4-23A0FC4B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es-CO" dirty="0"/>
              <a:t>MUCHAS GRACIAS POR LA ATENCION PRESTADA</a:t>
            </a:r>
          </a:p>
        </p:txBody>
      </p:sp>
    </p:spTree>
    <p:extLst>
      <p:ext uri="{BB962C8B-B14F-4D97-AF65-F5344CB8AC3E}">
        <p14:creationId xmlns:p14="http://schemas.microsoft.com/office/powerpoint/2010/main" val="419962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25928" y="218430"/>
            <a:ext cx="4092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	DE LAS LIBRERÍAS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6928" y="758527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ADD179-1A95-4A17-AD4E-261D96FAAAB1}"/>
              </a:ext>
            </a:extLst>
          </p:cNvPr>
          <p:cNvSpPr txBox="1"/>
          <p:nvPr/>
        </p:nvSpPr>
        <p:spPr>
          <a:xfrm>
            <a:off x="0" y="1230741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OS: </a:t>
            </a:r>
            <a:r>
              <a:rPr lang="es-ES" sz="2000" dirty="0">
                <a:solidFill>
                  <a:prstClr val="black"/>
                </a:solidFill>
                <a:latin typeface="Calibri"/>
              </a:rPr>
              <a:t>Permite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acceder a funcionalidades dependientes del SO. y ayuda a manipular la estructura de directorios (para leer y escribir archivos).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Librería Utils: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 una colección de pequeñas funciones y clases de Python que hacen que los patrones comunes sean más cortos y fáciles.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Librería Numpy: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Proporciona una estructura de datos de matriz que tiene algunos beneficios sobre las listas regulares de Python.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Seterr: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utiliza para eliminar las advertencias por el uso de funciones, también sirve para manejar los errores de punto flotante.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Scipy y matplotlib: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Scipy contiene módulos para optimización, álgebra lineal, integración, interpolación, funciones especiales. Matplotlib es una librería para generar gráficas a partir de datos contenidos en listas, vectores.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6928" y="758527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ADD179-1A95-4A17-AD4E-261D96FAAAB1}"/>
              </a:ext>
            </a:extLst>
          </p:cNvPr>
          <p:cNvSpPr txBox="1"/>
          <p:nvPr/>
        </p:nvSpPr>
        <p:spPr>
          <a:xfrm>
            <a:off x="107504" y="1067792"/>
            <a:ext cx="9144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O" sz="2000" dirty="0"/>
              <a:t>data = np.genfromtxt(os.path.join(DATA_DIR, "CasosCovid2020_Localidades_kennedy_bolivar_rangoEdad_50y60_mes_julio_Agosto_Sept.tsv"), delimiter="\t")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data = np.array(data, dtype=np.float64)</a:t>
            </a:r>
          </a:p>
          <a:p>
            <a:pPr marL="0" indent="0">
              <a:buNone/>
            </a:pPr>
            <a:r>
              <a:rPr lang="es-CO" sz="2000" dirty="0"/>
              <a:t>print(data[:10])</a:t>
            </a:r>
          </a:p>
          <a:p>
            <a:pPr marL="0" indent="0">
              <a:buNone/>
            </a:pPr>
            <a:r>
              <a:rPr lang="es-CO" sz="2000" dirty="0"/>
              <a:t>print(data.shape)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n-US" sz="2000" dirty="0"/>
              <a:t>colors = ['k', 'y', 'g', 'm', 'r’]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>linestyles = ['-', '-.', '--', ':', '-’]</a:t>
            </a:r>
          </a:p>
          <a:p>
            <a:pPr marL="0" indent="0">
              <a:buNone/>
            </a:pPr>
            <a:r>
              <a:rPr lang="es-CO" sz="2000" dirty="0"/>
              <a:t>x = data[:, 0]</a:t>
            </a:r>
          </a:p>
          <a:p>
            <a:pPr marL="0" indent="0">
              <a:buNone/>
            </a:pPr>
            <a:r>
              <a:rPr lang="es-CO" sz="2000" dirty="0"/>
              <a:t>y = data[:, 1]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print("Número de entradas incorrectas:", np.sum(np.isnan(y)))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ES" sz="2000" dirty="0"/>
              <a:t>x = x[~np.isnan(y)]</a:t>
            </a:r>
          </a:p>
          <a:p>
            <a:pPr marL="0" indent="0">
              <a:buNone/>
            </a:pPr>
            <a:r>
              <a:rPr lang="es-ES" sz="2000" dirty="0"/>
              <a:t>y = y[~np.isnan(y)]</a:t>
            </a:r>
            <a:endParaRPr lang="es-CO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073305-2F87-4282-AB37-4227EC67FE6F}"/>
              </a:ext>
            </a:extLst>
          </p:cNvPr>
          <p:cNvSpPr txBox="1"/>
          <p:nvPr/>
        </p:nvSpPr>
        <p:spPr>
          <a:xfrm>
            <a:off x="1307583" y="218430"/>
            <a:ext cx="65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IMPORTAN LOS DATOS QUE SE VAN A TRABAJAR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7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01200" y="11803"/>
            <a:ext cx="5141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EXPLICACIÓN SE IMPORTAN LOS DATOS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 SE VAN A TRABAJAR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6928" y="758527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ADD179-1A95-4A17-AD4E-261D96FAAAB1}"/>
              </a:ext>
            </a:extLst>
          </p:cNvPr>
          <p:cNvSpPr txBox="1"/>
          <p:nvPr/>
        </p:nvSpPr>
        <p:spPr>
          <a:xfrm>
            <a:off x="0" y="1628800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np.genfromtxt 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agregan los datos con los que se va a trabajar, se puede cargar datos de un archivo de texto.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Colores: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los colores que se definieron para este programa fueron: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/>
              </a:rPr>
              <a:t>      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 = verde, k = negro, b = azul, m = magenta, r = rojo , y=amarillo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Vectores: </a:t>
            </a:r>
            <a:r>
              <a:rPr lang="es-ES" sz="2000" dirty="0">
                <a:solidFill>
                  <a:prstClr val="black"/>
                </a:solidFill>
                <a:latin typeface="Calibri"/>
              </a:rPr>
              <a:t>Se crean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los vectores que contendrá la información de las columnas de los datos que se utilizaran; (x)</a:t>
            </a:r>
            <a:r>
              <a:rPr lang="es-ES" sz="2000" dirty="0">
                <a:solidFill>
                  <a:prstClr val="black"/>
                </a:solidFill>
                <a:latin typeface="Calibri"/>
              </a:rPr>
              <a:t> es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 número de días y la segunda columna es (y) que es el número de contagios.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CO" sz="2000" b="1" dirty="0">
                <a:solidFill>
                  <a:srgbClr val="4BACC6">
                    <a:lumMod val="50000"/>
                  </a:srgbClr>
                </a:solidFill>
                <a:latin typeface="Calibri"/>
              </a:rPr>
              <a:t>np.isnan: </a:t>
            </a:r>
            <a:r>
              <a:rPr lang="es-ES" sz="2000" dirty="0">
                <a:solidFill>
                  <a:prstClr val="black"/>
                </a:solidFill>
                <a:latin typeface="Calibri"/>
              </a:rPr>
              <a:t>Se deben de encontrar los puntos que son NAN y se deben de eliminar.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O" altLang="es-CO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22125" y="321147"/>
            <a:ext cx="469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FUNCIÓN QUE DEFINE UN MODELO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06928" y="758527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16E3BE7-7D19-42F1-BE96-25D479AC82E8}"/>
              </a:ext>
            </a:extLst>
          </p:cNvPr>
          <p:cNvSpPr txBox="1"/>
          <p:nvPr/>
        </p:nvSpPr>
        <p:spPr>
          <a:xfrm>
            <a:off x="340066" y="1273242"/>
            <a:ext cx="871740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def plot_models(x, y, models, fname, mx=None, ymax=None, xmin=None):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plt.figure(num=None, figsize=(10, 6))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plt.clf()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plt.scatter(x, y, s=10)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plt.title("Casos de covid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durante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los meses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julio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/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agosto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las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localidades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Kennedy y Bolivar\n")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plt.xlabel("Tiempo")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 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plt.ylabel("\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nNumero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Contágios\n Rango de 50 a 60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años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\n")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 plt.xticks(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       [w * 7 for w in range(20)],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       ['sem %i' % w for w in range(20)])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if models: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      if mx is None: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                mx = np.linspace(0, x[-1], 80)</a:t>
            </a:r>
          </a:p>
        </p:txBody>
      </p:sp>
    </p:spTree>
    <p:extLst>
      <p:ext uri="{BB962C8B-B14F-4D97-AF65-F5344CB8AC3E}">
        <p14:creationId xmlns:p14="http://schemas.microsoft.com/office/powerpoint/2010/main" val="42928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9892" y="337052"/>
            <a:ext cx="721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EXPLICACIÓN DE LA FUNCION QUE  DEFINE UN MODELO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974271D-449A-4EC7-8169-B410FA317BC5}"/>
              </a:ext>
            </a:extLst>
          </p:cNvPr>
          <p:cNvSpPr txBox="1"/>
          <p:nvPr/>
        </p:nvSpPr>
        <p:spPr>
          <a:xfrm>
            <a:off x="107504" y="1297510"/>
            <a:ext cx="9036496" cy="4314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200" dirty="0">
                <a:ea typeface="ＭＳ Ｐゴシック" charset="0"/>
              </a:rPr>
              <a:t>Esta función contiene el comportamiento de un ajuste con base a un grado polinomial.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Plt.figure: </a:t>
            </a:r>
            <a:r>
              <a:rPr lang="es-MX" sz="2200" dirty="0">
                <a:ea typeface="ＭＳ Ｐゴシック" charset="0"/>
              </a:rPr>
              <a:t>permite crear una figura o activa una existente, tiene como parámetros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dirty="0">
                <a:ea typeface="ＭＳ Ｐゴシック" charset="0"/>
              </a:rPr>
              <a:t>un identificador y un ancho y alto de imagen para este caso de 10 y 6.</a:t>
            </a:r>
            <a:endParaRPr lang="es-CO" sz="2200" dirty="0">
              <a:ea typeface="ＭＳ Ｐゴシック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Plt.clf: </a:t>
            </a:r>
            <a:r>
              <a:rPr lang="es-MX" sz="2200" dirty="0">
                <a:ea typeface="ＭＳ Ｐゴシック" charset="0"/>
              </a:rPr>
              <a:t>permite borrar el espacio de la figura.</a:t>
            </a:r>
            <a:endParaRPr lang="es-CO" sz="2200" dirty="0">
              <a:ea typeface="ＭＳ Ｐゴシック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plt.scatter: </a:t>
            </a:r>
            <a:r>
              <a:rPr lang="es-MX" sz="2200" dirty="0">
                <a:ea typeface="ＭＳ Ｐゴシック" charset="0"/>
              </a:rPr>
              <a:t>Determina la dispersión de puntos ,donde se determina con la variable (s)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dirty="0">
                <a:ea typeface="ＭＳ Ｐゴシック" charset="0"/>
              </a:rPr>
              <a:t>un tamaño de 10 ,el cual es el grosor de los puntos.</a:t>
            </a:r>
            <a:endParaRPr lang="es-CO" sz="2200" dirty="0">
              <a:ea typeface="ＭＳ Ｐゴシック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plt.title: </a:t>
            </a:r>
            <a:r>
              <a:rPr lang="es-MX" sz="2200" dirty="0">
                <a:ea typeface="ＭＳ Ｐゴシック" charset="0"/>
              </a:rPr>
              <a:t>Coloca el título de la parte superior de la imagen .</a:t>
            </a:r>
            <a:endParaRPr lang="es-CO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3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319088" y="-7938"/>
            <a:ext cx="28784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AutoShape 15" descr="data:image/jpeg;base64,/9j/4AAQSkZJRgABAQAAAQABAAD/2wCEAAkGBxAQDxANDxAPDw4QDxAQDg0PDA8PDw8OFREWFhYSFBQYHCggGBolGxQUIT0hJSkrLi4uFx8zODMsNygtLisBCgoKDg0OGhAQGywmHyQsLDQtMDc3LCwvLC4sLDQsLy0sLTQsLDEsLDAsLDQsLC0sLCwsLCwsLCwsLCwsLCwsLP/AABEIAOEA4QMBEQACEQEDEQH/xAAbAAEAAgMBAQAAAAAAAAAAAAAAAQYDBAUCB//EAEAQAAICAQEEBgYHBgUFAAAAAAABAgMRBAUSITEGE0FRYZEiMlJxgbEjQnKCocHRBxRDYuHxFTM0ssIWJFNz8P/EABoBAQADAQEBAAAAAAAAAAAAAAACAwQBBQb/xAAxEQEAAgEDAgMGAwkAAAAAAAAAAQIDBBExEiEFE0FCUWFxsdEiMpEUIzNicoGhwfH/2gAMAwEAAhEDEQA/APuAAAAAAAAAAAAAAAAAAAAAAAAAAAAAAAAAAAAAAAAAc3be3tNo4b+ptjXn1Y85zfdGK4sha8V5X4NNkzTtSPsq8v2h7zfU6K2cF9aVtdba790r86fSG6vhtOLZI3/V1di9NdNqJqmanprperXbjEn3RkuDZ2uasztPaVefwzLjr11mLV98fZZS55wAAAAAAAAAAAAAAAAAAAAABIEASBAEgVvpp0ojs+lbq6zVXNx09HtS9qX8qK736e0ctWl03mzNrdqxzP8Ar5vnej0jtnLU6ubv1c+LnLjGC9mtfVSK4p6zy15NTvHRSNqx6ff3s04uEs93k0dlGtmDaVULI8GsvisPin3ruZXesWhv02e2O28L1+zrbs9TRKi5uV+mahKT52Vv1ZPx4Y+BPBeZjpnmGPxXS1x3jLj/AC27/KfWFuNDyUgAIAAAAACQIAASAAAAIAASAAgAAAAY9TqI1wlbN7sIRcpSfZFLLOTO0bpVrNrRWOZfHapz12os2pcnmz0NNB/w9Mn6KXi+fxKaRvPVL0dXeMcRgpxHPxlmsi48S2WOsteV7te7nEV9bC4vuX6/3IbLott2eqZbstyeXF8Mt8vEjML6XbnRvXPSbTq3v8vURdUn2PtjLzx5lEW6MsfF6eTF+0aG0etZ3h9aNz5gAAAIckuYHjrUBKsA9KQEgAAAAAAAAAEgAIAAAAFL/alq3+616KDxPW3RqeOaqj6U/wAFj4lOXvtX3vQ0EdM2zT7Mf5ntDiQpUIqMVhRSSS7Ei2I2YbW6p3loa95xBcHLhntS7X5Y8zkp1naN2CWhnuuUIScY83GLaQcizSutfqy5rk8cUcmF1btPVa5ylp/aqm2pdrWYtfIxZ4/FV9F4XbfDk39z7dsPaEdRSpxeXFuua7VZB4afz+Jtpbqjd81qMM4skxLoE1ABjvtUVl/Bd7A50tTl5bAmNwGSNoGRWAZabuOH8AM4AAAAAAAAABIEAAJAgChdJqv3jbNFfZptHKeP57J4+UUUWn978oenjrtop/mt9IZ7tmy7EW9Tz+iXAeklKc5YeI4jnxfpP5ryETDt4mOy1uUKNPl4UIQ48uLx82wi+a66O/Jzhc4yfOEsOOcdi7A45MYSeohXLdzlZcF2NmTN3yR8H0vh0eXo7Wn2lp6MdJZaXU2zS36LpydlaeHnPCcfHHmiNLzS3wWajSV1OKscWjj7LlT0vsjOKvphXXJr6VTluqtv18td3E0Rmj1ePfw63sd3b2V0h0mqk4UXQnNcXDjGWO/dfHBZXJW3EsubS5sMb3rMQ1tr6v6RwXKPD4k2dpq8DJG8DLG4DIrgPXXgdeizeipd6A9gAAAAAAkCAJAgAAAAUTWRf+OXYzx0VOPcpSyZrfxZ+T1q99DX+qfpDqzVvYn5EmRyNnztSnuxz6fH0c/ViErR3a+29PZqIKEoSjh5WMpP3rJ2L7K5xxKm7T2XbTmUoNwWXvYTSXbl/wBiXXGyFcVrWiseriaC3Ds1D7PU+01iK+HF/AyV7zNpfSZoila4K+jNotR6S8jsV3Rtl6YfQnqoOuuDeHGuMXl5/wDuZbanZ5uLUWi0zDlbVl1K02pqxC6Go3I2wbU3CfBruwU3rNYiYelgzRmval+9Zjj5OnLatnWpW4l1jaU0t17/ADw1y44ZfTLO+0vP1OhxeXOTFPHMN6GoNDx2aF4GeNwGRXgHeB39jSzSn4yx5gbwAAAAAAJAgAAAAAAFP6S2rS7S0etkvorarNLY+6ed+Hzl5IzZZ6bxZ62jr52lyYo5iYtH0lvajpDFerHzZLzFFdN75Vqzbc63NR4RnJvh2S/tjyI7r/KaF2v1NvqKb8eKXmcPKVLpHrL5TWj6zfnPHWQhJyUU3wi+9vuK7finphv0+KuCvnX/ALN3/o6+MIPUzjpasZjBrrNRY+2XVppRX2mvcXxinhgvrqxMzzLBqejyrmpaeV1sVFS37YQhFS7YuMW38TvRsqnU+ZHfs15avUQzvReFzknlJd43drEejHbthW20wT+iofWSftWdi8yufxTs1YonFS1p5nh2Y7Ud1tVa47kutm+6KTS82zsV3tCFr9GG0z69nbq1BpeM267wM8bwPavAh3gXfZdLhTXF893L97eX8wNoAAAAAAAAAAAAAADmdI9jQ1umnppvG9hwmuddkXmMl8SF6ReuzRpNRbT5YyR/2FA0j6ub02vk6L4cFvLdrvXZKE3weTJE7drPetjrkjzMHeJ/WPnD3tTaeioi0mpS74yTefFvgLZKxw7i0mW/o5Glu12031GkjONecT1MvRorj4yx6T8EKxbJwnmth0kb3nefcvPRXoJpdB9M279QuLusWFF9rjHs9/E1UxxTh4Gq1mTPO88K/tjUu+6Vj5N+iu6K5IsZDRtReXyXP3AhzatN105xs01ltM20t2mclut8OKRCIhfbJasxsuN/7P8AZ11MIvTLTzUY8aXuSXDk+aZ3ogjU5N95ndg13QejT6Xd0VbVkG5zcpOdlyxxy3zfchFYhDJltk/MqKkSVs0LQM0bwPf7wB3Oi+znfYrZL6Kt83ynNcooC8AAAAAAAAAAACQAAAAA1dfs+m+PV31V2w9mcFJfictWJ5WY8t8c70mYlyaehezYS346OjK5ZhlL4MrjDSPRpt4jqbRtN5d2mqMIqMIxhFcoxiope5ItY5mZneUaiG9CUVwbjJJ+LWA4+R62+VVjqlFqcZbss8MM5M7LMeObztBCyU2oT4RbWd3nu54kd91vlxTvL61pXDq4dXjq91bndu44E2bfd5s1tUedkF4byyBgltehfxPKE38kBUdsaSm26VlUXFS4y4YUpdrx2AaUtlLHBvyA0NTopxaSjKWXiO7Ftt92AO5sTojbNqzU/RV/+LKdkl4+z8/cBeaKYwioQSjGKworkkBkAAAAAAAAAAAEAAAAAAAAAAFX6d7Prlp3c4rrYyilPHFxb5PvDsTMTvCj6SWMLuOREQlfJa3LsU6yShu7zwuSy8I6g8w1XpJLm2B04PIGzXWBmVSAyQgv6gdPSazGIyeV39qA6IAAAAAAAAAAAASAAAAAAAAAAaG2tB+8UTpT3XLDjJ8lJPKz4AUK3orrYPhVGfjC2HHzaAwW7M1sVx0t33Yqz/a2A2XppqUpWRlCSeNycXGUfenyA71MQNysD1ZLAGlZqcATTq8gWHZes3luPn9V/kB0gAAAAAAAAAABAAAAAAAAAAAAAeLbFGMpvlGLk/clkCjbzlKU3zlJyfvbyBs1gbEGB5um8AcK+i6y6FVWHKbws8ku9+AGFXzqslVanCyDxKL+fivEDu7O1mcceIFs0d+/HPb2/qBnAAAAAAAAAAAAAAAAAAAAAAAc7b9u7RJds2o/Dm/wQFWiBmgwM0WB5sYG10YoTussfOMEl4bz/oBs9KNgLVQ34YjqIL0JclJexLw+QFE0l06puFicJweJQksNMC5bJ2knjjxAsdViksoD2AAAAAAAAAAAJAAQAAkCAAEgQBwelFv+XD7Un8kBXetAz12AbEJATJAbfRyzdvlD24fin/VgWUDmba2HTql6a3bEsRuj668H3rwYFJ1mnu0VijavRb9C1epP9H4AblfSRKON7D94Ex6S9u8394DYXSxLlJ+7mBYthbRlqK3Y4SglLEXJY3ljmvADpgQBIAABAAAAAAAAAAAAAVLpZb9Ml3QX5gVud4GejUAdCmwDYUgNrYUM6lP2YSb/AAQFoAAYNbpK7q5VWxU4SXFP5rufiB8+270LsqzZp3K6rm4fxYr/AJAViMUn7uwDs7K2s62uSA+hbG2oropN+l2eIHUAAAAAAAAAAAAAAAAAAFJ6YS+nf2I/ICq3zA86bVreSYFg0k8oDfggOl0eWLZ/+v8A5ICwgAAADlbS6O6XUNytqW++dkJShL4uPP4gVfa3QiVf0mmlKxLnVPG/918mBHR/Zut6yCdUqa4yTlOeI+inyS7QL8AAAAAEgAAAAAAAAAAABROmb/7h/Yj8gKvcBoyqcpKMVmTaUcd7fAC2X6SWmt6mbz6MWpd+Y8fxyvgBv0SygOjsaWL4/wAya/P8gLKAAAAAEASBAAABIACAAAAAAAAAAAAAonTL/Uy+zD5AVqaA3+iWjVmtqzyhmx/d5fjgC1dNNNnqrlzTcJe58V8mBx9Hb2AdPTz3Zwn3Si37s8QLZkAAAAAAAAAAAAJAgAAAAAAAAAAAAKF0u/1M/dD/AGoCvWMCw9AKs6iyfZGprzkv0AtfSKjf01mOLilNfB8fwyBR67cMDpae9NYAuOht364S74rPvXBgZwAAAAAAAAAAAAAAAAAAAAAGQAACi9IXvX2P+bHkkvyAr+oQFv6AafFVtvtTUV7or+oFqnFNOL5NNP3MD5pqaHXZOt84TlHyfBgeqW1yAuXRi3NUl7M/wa/uB2AAAAAAAAJAgAAAAAAAAAAAQBIGrrdYq13yfJeHeBy57dlF8YqS8HhgVnWW7+Zc8tt+8Dk38wPofRWjc0lS7ZJzf3n+mAOvkCldLNPu6jfXKyCl95cH+QHLriBZ+ik8dZHvUX5Z/UCxAMgAAAAAAAAAADzkBkCMgMgN4BkBkBvARvAcvbWz5WpTqklZFY3ZerNd2ex+IFQ1mpnW9y2Mq590lz9z5P4Aayt54YGrauIH1DRx3aq4+zXBeUUBm3gOB0trzCqfapuPwa/oByNNpMgdjZ9aqmp73ZiSxzQHdrtUllPKAlSAneAZAJgTkBkBkBkAAyBjyA3gI3gIcwPLmA6wCOtA8yuA8vUIDw9ZFdqA1tVqqJxcLernHtjJJr8QK5rtlaR8ab+pfsuW/X5PivMDmVbOsdsYudUq2+NkLFwj28Hxz5gXxa+PY0B6/fF3gc7b96lQ37Moy+GQK1ZtyFa5pvwAw07W1FrxTVOfui8efIC4bC62Fb6/CnJ5UIy3t1Y7X3gdLrgJVwEq0D0rAJ6wCd8Cd8BvASpAN4DzgCMARgCHEDy4geXADy4AeXWB4lQBglok+YGGeyoP6oGJ7Gr9heQELZMOxLyA9f4djkB5/cZdjAxWaC58p4+AHOlsC/O9Gdaff1Mf0A2qNBrFzti19kDo06e1es0/cBsxqkBkVbAyKDAlRYHtRA9JASkB6QEgSB7wBGAGAG6BG6A3QI3AG4BDgA3AI6sB1QEdUBLrAjqgHVAOrAdWAVYE9WA6sCdwCdwBuAN0Cd0CVEBugTuge8ARgBgBgBgBgBgBgBgA0A3QGAGAGADQDAEYAndAjAE4AYAYAYAYAYAYAYAYAYA9AAAAAAAAAADAACAJAAQBOAGAAAAAAAAAAAAAAAAAAAAAAAAAAAAAAAAAAAAAAAAAAAAAAAAAf//Z"/>
          <p:cNvSpPr>
            <a:spLocks noChangeAspect="1" noChangeArrowheads="1"/>
          </p:cNvSpPr>
          <p:nvPr/>
        </p:nvSpPr>
        <p:spPr bwMode="auto">
          <a:xfrm>
            <a:off x="471488" y="144463"/>
            <a:ext cx="2878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O" altLang="es-CO" sz="2100" dirty="0">
              <a:solidFill>
                <a:prstClr val="black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218679" y="758528"/>
            <a:ext cx="72728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5411FDA-2853-4553-99C3-04F4074A3CFD}"/>
              </a:ext>
            </a:extLst>
          </p:cNvPr>
          <p:cNvSpPr txBox="1"/>
          <p:nvPr/>
        </p:nvSpPr>
        <p:spPr>
          <a:xfrm>
            <a:off x="34843" y="1220193"/>
            <a:ext cx="9144000" cy="4541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plt.xlabel: </a:t>
            </a:r>
            <a:r>
              <a:rPr lang="es-MX" sz="2200" dirty="0">
                <a:ea typeface="ＭＳ Ｐゴシック" charset="0"/>
              </a:rPr>
              <a:t>El título de la base.</a:t>
            </a:r>
            <a:endParaRPr lang="es-CO" sz="2200" dirty="0">
              <a:ea typeface="ＭＳ Ｐゴシック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accent5">
                    <a:lumMod val="50000"/>
                  </a:schemeClr>
                </a:solidFill>
              </a:rPr>
              <a:t>plt.ylabel: </a:t>
            </a:r>
            <a:r>
              <a:rPr lang="es-MX" sz="2200" dirty="0">
                <a:ea typeface="ＭＳ Ｐゴシック" charset="0"/>
              </a:rPr>
              <a:t>El título de la imagen lateral.</a:t>
            </a:r>
            <a:endParaRPr lang="es-CO" sz="2200" dirty="0">
              <a:ea typeface="ＭＳ Ｐゴシック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200" b="1" dirty="0">
                <a:solidFill>
                  <a:schemeClr val="accent5">
                    <a:lumMod val="50000"/>
                  </a:schemeClr>
                </a:solidFill>
              </a:rPr>
              <a:t>plt.xticks: </a:t>
            </a:r>
            <a:r>
              <a:rPr lang="es-CO" sz="2200" dirty="0">
                <a:ea typeface="ＭＳ Ｐゴシック" charset="0"/>
              </a:rPr>
              <a:t>En el primer corchete se refiere a las marcas para este caso de 7, los cuales hacen referencia a los 7 días de una semana y el segundo corchete se refiere a las etiquetas en la imagen que esta determinado por un rango de 20.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200" b="1" dirty="0">
                <a:solidFill>
                  <a:schemeClr val="accent5">
                    <a:lumMod val="50000"/>
                  </a:schemeClr>
                </a:solidFill>
              </a:rPr>
              <a:t>if models: </a:t>
            </a:r>
            <a:r>
              <a:rPr lang="es-CO" sz="2200" dirty="0">
                <a:ea typeface="ＭＳ Ｐゴシック" charset="0"/>
              </a:rPr>
              <a:t>Permite evaluar el tipo de modelo recibido, en caso de no recibir ningún modelo ,no se dibuja ninguna curva de ajuste.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2000" dirty="0">
              <a:ea typeface="ＭＳ Ｐゴシック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200" dirty="0">
                <a:ea typeface="ＭＳ Ｐゴシック" charset="0"/>
              </a:rPr>
              <a:t>En caso de no recibir ningún valor para mx, el valor será calculado con la función linspace, la cual devuelve números espaciados uniformemente durante un intervalo determinado.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8FD09F-D674-4762-AED4-B7D23B63A70B}"/>
              </a:ext>
            </a:extLst>
          </p:cNvPr>
          <p:cNvSpPr txBox="1"/>
          <p:nvPr/>
        </p:nvSpPr>
        <p:spPr>
          <a:xfrm>
            <a:off x="1248647" y="296863"/>
            <a:ext cx="721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EEECE1">
                    <a:lumMod val="25000"/>
                  </a:srgbClr>
                </a:solidFill>
              </a:rPr>
              <a:t>EXPLICACIÓN DE LA FUNCIÓN QUE  DEFINE UN MODELO</a:t>
            </a:r>
            <a:endParaRPr lang="es-CO" sz="2400" dirty="0">
              <a:solidFill>
                <a:srgbClr val="EEECE1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CCC958718A4F49B67C17307A286796" ma:contentTypeVersion="9" ma:contentTypeDescription="Create a new document." ma:contentTypeScope="" ma:versionID="d5b2b6a2225fffd89f61b6e0f07a67e3">
  <xsd:schema xmlns:xsd="http://www.w3.org/2001/XMLSchema" xmlns:xs="http://www.w3.org/2001/XMLSchema" xmlns:p="http://schemas.microsoft.com/office/2006/metadata/properties" xmlns:ns3="ca4cead8-01f4-4156-8d78-ec182ef10abe" targetNamespace="http://schemas.microsoft.com/office/2006/metadata/properties" ma:root="true" ma:fieldsID="4f679b134eb99a99d1558f6f27800dd2" ns3:_="">
    <xsd:import namespace="ca4cead8-01f4-4156-8d78-ec182ef10a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cead8-01f4-4156-8d78-ec182ef10a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0E3C1-CCBA-461D-A7D3-60D2C2DC99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4cead8-01f4-4156-8d78-ec182ef10a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6AA8C8-E793-4036-92CC-A3281E410B6D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ca4cead8-01f4-4156-8d78-ec182ef10abe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4B48827-163C-4CDF-A33D-067E000DDA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47932</TotalTime>
  <Words>4144</Words>
  <Application>Microsoft Office PowerPoint</Application>
  <PresentationFormat>Presentación en pantalla (4:3)</PresentationFormat>
  <Paragraphs>392</Paragraphs>
  <Slides>36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</vt:lpstr>
      <vt:lpstr>2_Tema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 POR LA ATENCION PRESTADA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Patricia Duque</dc:creator>
  <cp:lastModifiedBy>paola villada ortiz</cp:lastModifiedBy>
  <cp:revision>1902</cp:revision>
  <cp:lastPrinted>2015-10-08T14:07:43Z</cp:lastPrinted>
  <dcterms:created xsi:type="dcterms:W3CDTF">2013-10-16T14:54:31Z</dcterms:created>
  <dcterms:modified xsi:type="dcterms:W3CDTF">2020-10-07T02:29:44Z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0x01010020CCC958718A4F49B67C17307A286796</vt:lpwstr>
  </property>
</Properties>
</file>