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2" r:id="rId3"/>
    <p:sldId id="275" r:id="rId4"/>
    <p:sldId id="280" r:id="rId5"/>
    <p:sldId id="276" r:id="rId6"/>
    <p:sldId id="277" r:id="rId7"/>
    <p:sldId id="279" r:id="rId8"/>
    <p:sldId id="278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5375"/>
    <a:srgbClr val="355764"/>
    <a:srgbClr val="112B3C"/>
    <a:srgbClr val="F66B0E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19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AB273-B280-4D84-BF2A-7D4F73059AF6}" type="datetimeFigureOut">
              <a:rPr lang="it-IT" smtClean="0"/>
              <a:t>09/11/2022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8856CF-1B97-4738-873D-9C9568819C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188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A18C78-9C7A-69AC-4DC3-5E90A1304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59620AC-1C12-401E-15BB-172683606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646D395-7436-EFDB-7704-1C4C1BECF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40D3E-5CB5-47DA-B545-844AD46B4732}" type="datetimeFigureOut">
              <a:rPr lang="it-IT" smtClean="0"/>
              <a:t>09/11/2022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B78CA04-CF73-702E-5F40-77752F329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C97EBB-22B2-D24C-7D9B-C0A8B430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D8D3-0096-4289-BC1C-39957B192F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769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36A1A1-113D-2013-75F3-402321499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DED2A78-30E8-B9A5-6F05-F858F46B1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448619D-E86E-22C6-00A4-12E199A12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40D3E-5CB5-47DA-B545-844AD46B4732}" type="datetimeFigureOut">
              <a:rPr lang="it-IT" smtClean="0"/>
              <a:t>09/11/2022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81D6C4-02DA-E0A5-8A0B-8A753DCDA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8743F41-5528-E6DD-DF3E-26CE6C66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D8D3-0096-4289-BC1C-39957B192F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4314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6D39067-13CC-82C0-5F56-10F3D651C5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79E12EC-43ED-B290-5BEA-7A20CD7DD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2A0D4EB-A827-C86C-25AB-F3B0D5304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40D3E-5CB5-47DA-B545-844AD46B4732}" type="datetimeFigureOut">
              <a:rPr lang="it-IT" smtClean="0"/>
              <a:t>09/11/2022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9A28B9F-20CF-4395-ECEE-0069B4838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739F87-26BD-A80C-5564-145C947B5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D8D3-0096-4289-BC1C-39957B192F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263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810B91-8563-1016-643A-44933F949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919D5B-CEEF-FE5A-B8AB-FAED7F4D1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F6F5A5-FD4B-AE59-922D-28528CE2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40D3E-5CB5-47DA-B545-844AD46B4732}" type="datetimeFigureOut">
              <a:rPr lang="it-IT" smtClean="0"/>
              <a:t>09/11/2022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7B1376-8512-9057-DB35-3F0AFB07A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D875C2-591A-C0A4-D478-ED1D8CE27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D8D3-0096-4289-BC1C-39957B192F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433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1241AD-D7F6-8734-AA71-6B720FB59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7B8C046-80FC-2FBA-BADB-3CB543F52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A72C91-60DE-6004-67F9-834563D71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40D3E-5CB5-47DA-B545-844AD46B4732}" type="datetimeFigureOut">
              <a:rPr lang="it-IT" smtClean="0"/>
              <a:t>09/11/2022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76904C0-0209-6968-7C2F-34932FC2E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FECB2F-4E53-E546-B77C-6A01E6D5F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D8D3-0096-4289-BC1C-39957B192F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5915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C52C6C-239D-4651-17CF-064BDAF92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2A5127-6597-57FB-2832-D4DDE57BA7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9170AC1-E4E1-94BB-5B6B-FE36FBFFD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ECB480D-C4AE-6E09-0B86-D16BDD7E5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40D3E-5CB5-47DA-B545-844AD46B4732}" type="datetimeFigureOut">
              <a:rPr lang="it-IT" smtClean="0"/>
              <a:t>09/11/2022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3446EDA-9BA9-CFCB-B2A9-3076DD7E0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0145581-5A37-4D79-9EE9-E45D75427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D8D3-0096-4289-BC1C-39957B192F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59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A20530-AAEB-F44E-7DE5-D6F7AA024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120CAB9-25CF-DD8A-C0F0-930770EBE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DA34E08-9998-92FA-D58A-1C9522255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8074B92-49B5-620E-D63B-59E55EA77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F00C99F-660D-DC48-976D-4B78E87BB8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205A20F-AE77-4391-3373-495158C5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40D3E-5CB5-47DA-B545-844AD46B4732}" type="datetimeFigureOut">
              <a:rPr lang="it-IT" smtClean="0"/>
              <a:t>09/11/2022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1AA2498-F245-84C5-FE82-CE9B3F6E0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A35F134-2364-2A9B-F7B5-21745EA07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D8D3-0096-4289-BC1C-39957B192F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986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3E3955-266A-B87D-F8E3-5CD2A7E73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9F1A9DF-2C67-F3F5-7DFD-6218FAF71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40D3E-5CB5-47DA-B545-844AD46B4732}" type="datetimeFigureOut">
              <a:rPr lang="it-IT" smtClean="0"/>
              <a:t>09/11/2022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6AFB8FC-5101-E3C1-B8CF-15AB1F447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8B5EB1D-EBC3-CCB0-109B-5DAA1FEF5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D8D3-0096-4289-BC1C-39957B192F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0995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4D163C2-1DBA-4E6C-D6B7-87C138016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40D3E-5CB5-47DA-B545-844AD46B4732}" type="datetimeFigureOut">
              <a:rPr lang="it-IT" smtClean="0"/>
              <a:t>09/11/2022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BD0D775-BE3D-5543-1EC7-7CE5ACC3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D1F6E1C-31F8-A671-56A2-A2AD474CD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D8D3-0096-4289-BC1C-39957B192F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9735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78A13A-4CBE-C7F5-F26F-CA49EB027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AB3D9B-7AA8-F5B2-BB18-D001D2240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0E156F6-E853-3EE8-7527-3C4422257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ACB7E14-C526-F8B6-1564-8095BEBA7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40D3E-5CB5-47DA-B545-844AD46B4732}" type="datetimeFigureOut">
              <a:rPr lang="it-IT" smtClean="0"/>
              <a:t>09/11/2022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9FAEA49-A636-55FD-987E-9C563B51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6943D28-BF22-0A11-6119-192DB8C58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D8D3-0096-4289-BC1C-39957B192F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8302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B7C2AA-0929-871D-DA25-CC2D64DBD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F0AD99F-FBE0-AABE-66F5-AD0EA977DD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59A1ECD-F05E-20EC-2095-359811B6C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B4D2AFE-E8AA-1C2F-99C5-06DB4F83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40D3E-5CB5-47DA-B545-844AD46B4732}" type="datetimeFigureOut">
              <a:rPr lang="it-IT" smtClean="0"/>
              <a:t>09/11/2022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469D549-EB66-17D5-4DF4-D0DB7046F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74211B9-FE88-046D-7BB7-B272CAE30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D8D3-0096-4289-BC1C-39957B192F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939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F199C9B-09D0-E129-F5E4-AAF9B1C9F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8D80492-47A3-1430-196D-717CD8340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DAA78AB-7BAD-E52B-8618-24ACE13170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40D3E-5CB5-47DA-B545-844AD46B4732}" type="datetimeFigureOut">
              <a:rPr lang="it-IT" smtClean="0"/>
              <a:t>09/11/2022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168A44-7135-7F3C-8860-BDF7CABB93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5F140D-7EC6-28A1-8452-CCF9A4657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8D8D3-0096-4289-BC1C-39957B192F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9761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file:///C:\SFS\plot\dbu\map_DBU-COMPLETE.html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file:///C:\SFS\plot\dbu\added_enhanced_DBU-COMPLETE_COMUNE.html" TargetMode="Externa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A8280E-F3F5-0DA4-36F8-18ED2F978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4096" y="1519237"/>
            <a:ext cx="5129048" cy="1909763"/>
          </a:xfrm>
        </p:spPr>
        <p:txBody>
          <a:bodyPr>
            <a:normAutofit fontScale="90000"/>
          </a:bodyPr>
          <a:lstStyle/>
          <a:p>
            <a:pPr algn="l"/>
            <a:r>
              <a:rPr lang="it-IT" sz="3600" b="1" dirty="0">
                <a:solidFill>
                  <a:srgbClr val="2053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Unificazione dei dataset di livello piezometrico in Regione Lombardia</a:t>
            </a:r>
            <a:endParaRPr lang="it-IT" b="1" dirty="0">
              <a:solidFill>
                <a:srgbClr val="20537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0D5295C-DFEA-D85E-70B2-0F308E1B39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4096" y="3429000"/>
            <a:ext cx="4981904" cy="454631"/>
          </a:xfrm>
        </p:spPr>
        <p:txBody>
          <a:bodyPr>
            <a:normAutofit/>
          </a:bodyPr>
          <a:lstStyle/>
          <a:p>
            <a:pPr algn="l"/>
            <a:endParaRPr lang="it-IT" dirty="0">
              <a:solidFill>
                <a:srgbClr val="112B3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2B525D6-57C3-0E4C-058B-D711EFEBB5D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729870" y="0"/>
            <a:ext cx="4462130" cy="6858000"/>
          </a:xfrm>
          <a:prstGeom prst="rect">
            <a:avLst/>
          </a:prstGeom>
          <a:solidFill>
            <a:srgbClr val="2053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73939985-9866-78BB-4710-279294504DC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35"/>
          <a:stretch/>
        </p:blipFill>
        <p:spPr>
          <a:xfrm>
            <a:off x="7729870" y="0"/>
            <a:ext cx="4462130" cy="6858000"/>
          </a:xfrm>
          <a:prstGeom prst="rect">
            <a:avLst/>
          </a:prstGeom>
        </p:spPr>
      </p:pic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A792B5D1-2C91-3763-028C-3D63D14A9DD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409" y="5909178"/>
            <a:ext cx="2634114" cy="790234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9560139-5978-60CC-1A9F-009BB86AF48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166475" y="5950352"/>
            <a:ext cx="2184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000" b="1" dirty="0" err="1">
                <a:solidFill>
                  <a:srgbClr val="EFE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Hydrogeo</a:t>
            </a:r>
            <a:endParaRPr lang="it-IT" sz="2000" b="1" dirty="0">
              <a:solidFill>
                <a:srgbClr val="EFEFE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it-IT" sz="2000" b="1" dirty="0" err="1">
                <a:solidFill>
                  <a:srgbClr val="EFE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Modelling</a:t>
            </a:r>
            <a:endParaRPr lang="it-IT" sz="2000" b="1" dirty="0">
              <a:solidFill>
                <a:srgbClr val="EFEFE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44CEFB0-895B-896E-2AD3-935D6B5CCC87}"/>
              </a:ext>
            </a:extLst>
          </p:cNvPr>
          <p:cNvSpPr txBox="1"/>
          <p:nvPr/>
        </p:nvSpPr>
        <p:spPr>
          <a:xfrm>
            <a:off x="9351409" y="4406271"/>
            <a:ext cx="2634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b="1" dirty="0">
                <a:solidFill>
                  <a:srgbClr val="EFE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Paolo Colombo</a:t>
            </a:r>
            <a:endParaRPr lang="it-IT" sz="2000" b="1" dirty="0">
              <a:solidFill>
                <a:srgbClr val="EFEFE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F3B4A8A-E034-5127-1FC3-46BDAB77F793}"/>
              </a:ext>
            </a:extLst>
          </p:cNvPr>
          <p:cNvSpPr txBox="1"/>
          <p:nvPr/>
        </p:nvSpPr>
        <p:spPr>
          <a:xfrm>
            <a:off x="1114096" y="4406271"/>
            <a:ext cx="49819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it-IT" sz="2000" dirty="0">
              <a:solidFill>
                <a:srgbClr val="112B3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050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magine 19">
            <a:extLst>
              <a:ext uri="{FF2B5EF4-FFF2-40B4-BE49-F238E27FC236}">
                <a16:creationId xmlns:a16="http://schemas.microsoft.com/office/drawing/2014/main" id="{BFA4B94F-B91D-948B-F086-12902EDEEF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35000"/>
            <a:duotone>
              <a:prstClr val="black"/>
              <a:srgbClr val="112B3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87" t="50751" b="7151"/>
          <a:stretch/>
        </p:blipFill>
        <p:spPr>
          <a:xfrm flipH="1">
            <a:off x="9027161" y="0"/>
            <a:ext cx="3164837" cy="6858000"/>
          </a:xfrm>
          <a:prstGeom prst="rect">
            <a:avLst/>
          </a:prstGeom>
        </p:spPr>
      </p:pic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A792B5D1-2C91-3763-028C-3D63D14A9DD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975" y="189586"/>
            <a:ext cx="1704338" cy="511301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9560139-5978-60CC-1A9F-009BB86AF48E}"/>
              </a:ext>
            </a:extLst>
          </p:cNvPr>
          <p:cNvSpPr txBox="1"/>
          <p:nvPr/>
        </p:nvSpPr>
        <p:spPr>
          <a:xfrm>
            <a:off x="9163233" y="116112"/>
            <a:ext cx="1396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err="1">
                <a:solidFill>
                  <a:srgbClr val="3557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Hydrogeo</a:t>
            </a:r>
            <a:endParaRPr lang="it-IT" sz="1600" b="1" dirty="0">
              <a:solidFill>
                <a:srgbClr val="3557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1600" b="1" dirty="0" err="1">
                <a:solidFill>
                  <a:srgbClr val="3557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Modelling</a:t>
            </a:r>
            <a:endParaRPr lang="it-IT" sz="1600" b="1" dirty="0">
              <a:solidFill>
                <a:srgbClr val="3557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itolo 31">
            <a:extLst>
              <a:ext uri="{FF2B5EF4-FFF2-40B4-BE49-F238E27FC236}">
                <a16:creationId xmlns:a16="http://schemas.microsoft.com/office/drawing/2014/main" id="{AAAE109B-22E7-0EA3-CDA2-4E8FA8727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313" y="189586"/>
            <a:ext cx="8707847" cy="584775"/>
          </a:xfrm>
        </p:spPr>
        <p:txBody>
          <a:bodyPr>
            <a:noAutofit/>
          </a:bodyPr>
          <a:lstStyle/>
          <a:p>
            <a:r>
              <a:rPr lang="it-IT" sz="2800" b="1" cap="all" dirty="0">
                <a:solidFill>
                  <a:srgbClr val="2053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 dei dataset da aggregare</a:t>
            </a:r>
          </a:p>
        </p:txBody>
      </p:sp>
      <p:graphicFrame>
        <p:nvGraphicFramePr>
          <p:cNvPr id="2" name="Tabella 2">
            <a:extLst>
              <a:ext uri="{FF2B5EF4-FFF2-40B4-BE49-F238E27FC236}">
                <a16:creationId xmlns:a16="http://schemas.microsoft.com/office/drawing/2014/main" id="{D2513DCD-E563-8C5B-4469-567B85D0D0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3575183"/>
              </p:ext>
            </p:extLst>
          </p:nvPr>
        </p:nvGraphicFramePr>
        <p:xfrm>
          <a:off x="854039" y="1945640"/>
          <a:ext cx="10483922" cy="2966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241961">
                  <a:extLst>
                    <a:ext uri="{9D8B030D-6E8A-4147-A177-3AD203B41FA5}">
                      <a16:colId xmlns:a16="http://schemas.microsoft.com/office/drawing/2014/main" val="1913421635"/>
                    </a:ext>
                  </a:extLst>
                </a:gridCol>
                <a:gridCol w="5241961">
                  <a:extLst>
                    <a:ext uri="{9D8B030D-6E8A-4147-A177-3AD203B41FA5}">
                      <a16:colId xmlns:a16="http://schemas.microsoft.com/office/drawing/2014/main" val="3822888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Etichetta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Periodo indicativo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641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PTUA2022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2001 –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271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PTUA2003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1996 – 2003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946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1977 – 2015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452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Idroscalo2005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1996 – 2006 + Livello idroscalo 1987 - 2022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312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Olona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2001 – 2003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991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Milano1950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1950 –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794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SSGiovanni</a:t>
                      </a:r>
                      <a:endParaRPr lang="it-IT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2009 - 2022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98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5959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magine 19">
            <a:extLst>
              <a:ext uri="{FF2B5EF4-FFF2-40B4-BE49-F238E27FC236}">
                <a16:creationId xmlns:a16="http://schemas.microsoft.com/office/drawing/2014/main" id="{BFA4B94F-B91D-948B-F086-12902EDEEFD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35000"/>
            <a:duotone>
              <a:prstClr val="black"/>
              <a:srgbClr val="112B3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87" t="50751" b="7151"/>
          <a:stretch/>
        </p:blipFill>
        <p:spPr>
          <a:xfrm flipH="1">
            <a:off x="9027161" y="0"/>
            <a:ext cx="3164837" cy="6858000"/>
          </a:xfrm>
          <a:prstGeom prst="rect">
            <a:avLst/>
          </a:prstGeom>
        </p:spPr>
      </p:pic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A792B5D1-2C91-3763-028C-3D63D14A9DD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975" y="189586"/>
            <a:ext cx="1704338" cy="511301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9560139-5978-60CC-1A9F-009BB86AF48E}"/>
              </a:ext>
            </a:extLst>
          </p:cNvPr>
          <p:cNvSpPr txBox="1"/>
          <p:nvPr/>
        </p:nvSpPr>
        <p:spPr>
          <a:xfrm>
            <a:off x="9163233" y="116112"/>
            <a:ext cx="1396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err="1">
                <a:solidFill>
                  <a:srgbClr val="3557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Hydrogeo</a:t>
            </a:r>
            <a:endParaRPr lang="it-IT" sz="1600" b="1" dirty="0">
              <a:solidFill>
                <a:srgbClr val="3557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1600" b="1" dirty="0" err="1">
                <a:solidFill>
                  <a:srgbClr val="3557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Modelling</a:t>
            </a:r>
            <a:endParaRPr lang="it-IT" sz="1600" b="1" dirty="0">
              <a:solidFill>
                <a:srgbClr val="3557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itolo 31">
            <a:extLst>
              <a:ext uri="{FF2B5EF4-FFF2-40B4-BE49-F238E27FC236}">
                <a16:creationId xmlns:a16="http://schemas.microsoft.com/office/drawing/2014/main" id="{AAAE109B-22E7-0EA3-CDA2-4E8FA8727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313" y="189586"/>
            <a:ext cx="8707847" cy="584775"/>
          </a:xfrm>
        </p:spPr>
        <p:txBody>
          <a:bodyPr>
            <a:noAutofit/>
          </a:bodyPr>
          <a:lstStyle/>
          <a:p>
            <a:r>
              <a:rPr lang="it-IT" sz="2800" b="1" cap="all" dirty="0">
                <a:solidFill>
                  <a:srgbClr val="2053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metodologia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C28A271-E444-6B97-6813-33B6DD64FC41}"/>
              </a:ext>
            </a:extLst>
          </p:cNvPr>
          <p:cNvSpPr txBox="1"/>
          <p:nvPr/>
        </p:nvSpPr>
        <p:spPr>
          <a:xfrm>
            <a:off x="319313" y="963946"/>
            <a:ext cx="11394040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rgbClr val="205375"/>
              </a:buClr>
              <a:buFont typeface="Arial" panose="020B0604020202020204" pitchFamily="34" charset="0"/>
              <a:buChar char="•"/>
            </a:pP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Il dataset realizzato per la redazione del </a:t>
            </a:r>
            <a:r>
              <a:rPr lang="it-IT" sz="2400" b="1" dirty="0">
                <a:latin typeface="Arial" panose="020B0604020202020204" pitchFamily="34" charset="0"/>
                <a:cs typeface="Arial" panose="020B0604020202020204" pitchFamily="34" charset="0"/>
              </a:rPr>
              <a:t>PTUA2022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 è stato preso come </a:t>
            </a:r>
            <a:r>
              <a:rPr lang="it-IT" sz="2400" b="1" dirty="0">
                <a:latin typeface="Arial" panose="020B0604020202020204" pitchFamily="34" charset="0"/>
                <a:cs typeface="Arial" panose="020B0604020202020204" pitchFamily="34" charset="0"/>
              </a:rPr>
              <a:t>punto di partenza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800100" lvl="1" indent="-342900">
              <a:buClr>
                <a:srgbClr val="205375"/>
              </a:buClr>
              <a:buFont typeface="Arial" panose="020B0604020202020204" pitchFamily="34" charset="0"/>
              <a:buChar char="•"/>
            </a:pP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Clr>
                <a:srgbClr val="205375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I metadati associati ai pozzi/piezometri sono stati considerati come la versione più aggiornata</a:t>
            </a:r>
          </a:p>
          <a:p>
            <a:pPr marL="800100" lvl="1" indent="-342900">
              <a:buClr>
                <a:srgbClr val="205375"/>
              </a:buClr>
              <a:buFont typeface="Arial" panose="020B0604020202020204" pitchFamily="34" charset="0"/>
              <a:buChar char="•"/>
            </a:pP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Clr>
                <a:srgbClr val="205375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I metadati e dati presenti in altri dataset sono quindi stati aggiunti al dataset PTUA2022 senza sostituire i dati presenti</a:t>
            </a:r>
          </a:p>
          <a:p>
            <a:pPr marL="800100" lvl="1" indent="-342900">
              <a:buClr>
                <a:srgbClr val="205375"/>
              </a:buClr>
              <a:buFont typeface="Arial" panose="020B0604020202020204" pitchFamily="34" charset="0"/>
              <a:buChar char="•"/>
            </a:pP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Clr>
                <a:srgbClr val="205375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Essendo il dataset PTUA2022 diviso nei diversi bacini idrici sotterranei e dovendo all’inizio di questo lavoro concentrarsi sulla zona Adda-Ticino, al momento le serie storiche associate sono solo relative al </a:t>
            </a:r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bacino IT03GWBISSAPTA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, mentre i metadati sono distribuiti su tutta la Regione Lombardia. La procedura è facilmente estendibile a tutti gli altri bacini.</a:t>
            </a:r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18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magine 19">
            <a:extLst>
              <a:ext uri="{FF2B5EF4-FFF2-40B4-BE49-F238E27FC236}">
                <a16:creationId xmlns:a16="http://schemas.microsoft.com/office/drawing/2014/main" id="{BFA4B94F-B91D-948B-F086-12902EDEEFD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35000"/>
            <a:duotone>
              <a:prstClr val="black"/>
              <a:srgbClr val="112B3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87" t="50751" b="7151"/>
          <a:stretch/>
        </p:blipFill>
        <p:spPr>
          <a:xfrm flipH="1">
            <a:off x="9027161" y="0"/>
            <a:ext cx="3164837" cy="6858000"/>
          </a:xfrm>
          <a:prstGeom prst="rect">
            <a:avLst/>
          </a:prstGeom>
        </p:spPr>
      </p:pic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A792B5D1-2C91-3763-028C-3D63D14A9DD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975" y="189586"/>
            <a:ext cx="1704338" cy="511301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9560139-5978-60CC-1A9F-009BB86AF48E}"/>
              </a:ext>
            </a:extLst>
          </p:cNvPr>
          <p:cNvSpPr txBox="1"/>
          <p:nvPr/>
        </p:nvSpPr>
        <p:spPr>
          <a:xfrm>
            <a:off x="9163233" y="116112"/>
            <a:ext cx="1396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err="1">
                <a:solidFill>
                  <a:srgbClr val="3557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Hydrogeo</a:t>
            </a:r>
            <a:endParaRPr lang="it-IT" sz="1600" b="1" dirty="0">
              <a:solidFill>
                <a:srgbClr val="3557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1600" b="1" dirty="0" err="1">
                <a:solidFill>
                  <a:srgbClr val="3557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Modelling</a:t>
            </a:r>
            <a:endParaRPr lang="it-IT" sz="1600" b="1" dirty="0">
              <a:solidFill>
                <a:srgbClr val="3557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itolo 31">
            <a:extLst>
              <a:ext uri="{FF2B5EF4-FFF2-40B4-BE49-F238E27FC236}">
                <a16:creationId xmlns:a16="http://schemas.microsoft.com/office/drawing/2014/main" id="{AAAE109B-22E7-0EA3-CDA2-4E8FA8727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313" y="189586"/>
            <a:ext cx="8707847" cy="584775"/>
          </a:xfrm>
        </p:spPr>
        <p:txBody>
          <a:bodyPr>
            <a:noAutofit/>
          </a:bodyPr>
          <a:lstStyle/>
          <a:p>
            <a:r>
              <a:rPr lang="it-IT" sz="2800" b="1" cap="all" dirty="0">
                <a:solidFill>
                  <a:srgbClr val="2053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metodologia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C95A727-9A58-1510-2B5D-7D5DCD0E90A0}"/>
              </a:ext>
            </a:extLst>
          </p:cNvPr>
          <p:cNvSpPr txBox="1"/>
          <p:nvPr/>
        </p:nvSpPr>
        <p:spPr>
          <a:xfrm>
            <a:off x="319313" y="963946"/>
            <a:ext cx="11394040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rgbClr val="205375"/>
              </a:buClr>
              <a:buFont typeface="Arial" panose="020B0604020202020204" pitchFamily="34" charset="0"/>
              <a:buChar char="•"/>
            </a:pP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I dataset da aggregare sono stati ripuliti e strutturati in un </a:t>
            </a:r>
            <a:r>
              <a:rPr lang="it-IT" sz="2400" b="1" dirty="0">
                <a:latin typeface="Arial" panose="020B0604020202020204" pitchFamily="34" charset="0"/>
                <a:cs typeface="Arial" panose="020B0604020202020204" pitchFamily="34" charset="0"/>
              </a:rPr>
              <a:t>file di metadati 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e in un </a:t>
            </a:r>
            <a:r>
              <a:rPr lang="it-IT" sz="2400" b="1" dirty="0">
                <a:latin typeface="Arial" panose="020B0604020202020204" pitchFamily="34" charset="0"/>
                <a:cs typeface="Arial" panose="020B0604020202020204" pitchFamily="34" charset="0"/>
              </a:rPr>
              <a:t>file di serie storiche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, uniformando i dati in un unico formato ma mantenendo tutte le informazioni.</a:t>
            </a:r>
          </a:p>
          <a:p>
            <a:pPr marL="342900" indent="-342900">
              <a:buClr>
                <a:srgbClr val="205375"/>
              </a:buClr>
              <a:buFont typeface="Arial" panose="020B0604020202020204" pitchFamily="34" charset="0"/>
              <a:buChar char="•"/>
            </a:pPr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05375"/>
              </a:buClr>
              <a:buFont typeface="Arial" panose="020B0604020202020204" pitchFamily="34" charset="0"/>
              <a:buChar char="•"/>
            </a:pP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L’</a:t>
            </a:r>
            <a:r>
              <a:rPr lang="it-IT" sz="2400" b="1" dirty="0">
                <a:latin typeface="Arial" panose="020B0604020202020204" pitchFamily="34" charset="0"/>
                <a:cs typeface="Arial" panose="020B0604020202020204" pitchFamily="34" charset="0"/>
              </a:rPr>
              <a:t>unione 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dei dataset è stata operata cercando </a:t>
            </a:r>
            <a:r>
              <a:rPr lang="it-IT" sz="2400" b="1" dirty="0">
                <a:latin typeface="Arial" panose="020B0604020202020204" pitchFamily="34" charset="0"/>
                <a:cs typeface="Arial" panose="020B0604020202020204" pitchFamily="34" charset="0"/>
              </a:rPr>
              <a:t>punti analoghi 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nel dataset PTUA2022 e nei dataset da aggregare. La ricerca è stata fatta:</a:t>
            </a:r>
          </a:p>
          <a:p>
            <a:pPr marL="800100" lvl="1" indent="-342900">
              <a:buClr>
                <a:srgbClr val="205375"/>
              </a:buClr>
              <a:buFont typeface="Arial" panose="020B0604020202020204" pitchFamily="34" charset="0"/>
              <a:buChar char="•"/>
            </a:pP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Clr>
                <a:srgbClr val="205375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Per codice: cercando lo stesso codice nei diversi dataset e utilizzando anche i corrispondenti codici SIF dove presenti</a:t>
            </a:r>
          </a:p>
          <a:p>
            <a:pPr marL="800100" lvl="1" indent="-342900">
              <a:buClr>
                <a:srgbClr val="205375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Per posizione: associando i codici di punti di diversi dataset distanti meno di 100 metri</a:t>
            </a:r>
          </a:p>
          <a:p>
            <a:pPr marL="342900" indent="-342900">
              <a:buClr>
                <a:srgbClr val="205375"/>
              </a:buClr>
              <a:buFont typeface="Arial" panose="020B0604020202020204" pitchFamily="34" charset="0"/>
              <a:buChar char="•"/>
            </a:pPr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05375"/>
              </a:buClr>
              <a:buFont typeface="Arial" panose="020B0604020202020204" pitchFamily="34" charset="0"/>
              <a:buChar char="•"/>
            </a:pP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Serie storiche molto popolate e con lunghezze attorno o superiori a 20 anni sono state direttamente </a:t>
            </a:r>
            <a:r>
              <a:rPr lang="it-IT" sz="2400" b="1" dirty="0">
                <a:latin typeface="Arial" panose="020B0604020202020204" pitchFamily="34" charset="0"/>
                <a:cs typeface="Arial" panose="020B0604020202020204" pitchFamily="34" charset="0"/>
              </a:rPr>
              <a:t>aggiunte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 al database, sia nei metadati che nelle serie</a:t>
            </a:r>
          </a:p>
        </p:txBody>
      </p:sp>
    </p:spTree>
    <p:extLst>
      <p:ext uri="{BB962C8B-B14F-4D97-AF65-F5344CB8AC3E}">
        <p14:creationId xmlns:p14="http://schemas.microsoft.com/office/powerpoint/2010/main" val="2065531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magine 19">
            <a:extLst>
              <a:ext uri="{FF2B5EF4-FFF2-40B4-BE49-F238E27FC236}">
                <a16:creationId xmlns:a16="http://schemas.microsoft.com/office/drawing/2014/main" id="{BFA4B94F-B91D-948B-F086-12902EDEEF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35000"/>
            <a:duotone>
              <a:prstClr val="black"/>
              <a:srgbClr val="112B3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87" t="50751" b="7151"/>
          <a:stretch/>
        </p:blipFill>
        <p:spPr>
          <a:xfrm flipH="1">
            <a:off x="9027161" y="0"/>
            <a:ext cx="3164837" cy="6858000"/>
          </a:xfrm>
          <a:prstGeom prst="rect">
            <a:avLst/>
          </a:prstGeom>
        </p:spPr>
      </p:pic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A792B5D1-2C91-3763-028C-3D63D14A9DD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975" y="189586"/>
            <a:ext cx="1704338" cy="511301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9560139-5978-60CC-1A9F-009BB86AF48E}"/>
              </a:ext>
            </a:extLst>
          </p:cNvPr>
          <p:cNvSpPr txBox="1"/>
          <p:nvPr/>
        </p:nvSpPr>
        <p:spPr>
          <a:xfrm>
            <a:off x="9163233" y="116112"/>
            <a:ext cx="1396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err="1">
                <a:solidFill>
                  <a:srgbClr val="3557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Hydrogeo</a:t>
            </a:r>
            <a:endParaRPr lang="it-IT" sz="1600" b="1" dirty="0">
              <a:solidFill>
                <a:srgbClr val="3557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1600" b="1" dirty="0" err="1">
                <a:solidFill>
                  <a:srgbClr val="3557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Modelling</a:t>
            </a:r>
            <a:endParaRPr lang="it-IT" sz="1600" b="1" dirty="0">
              <a:solidFill>
                <a:srgbClr val="3557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itolo 31">
            <a:extLst>
              <a:ext uri="{FF2B5EF4-FFF2-40B4-BE49-F238E27FC236}">
                <a16:creationId xmlns:a16="http://schemas.microsoft.com/office/drawing/2014/main" id="{AAAE109B-22E7-0EA3-CDA2-4E8FA8727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313" y="189586"/>
            <a:ext cx="8707847" cy="584775"/>
          </a:xfrm>
        </p:spPr>
        <p:txBody>
          <a:bodyPr>
            <a:noAutofit/>
          </a:bodyPr>
          <a:lstStyle/>
          <a:p>
            <a:r>
              <a:rPr lang="it-IT" sz="2800" b="1" cap="all" dirty="0">
                <a:solidFill>
                  <a:srgbClr val="2053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Risultati - 1</a:t>
            </a:r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14EA9F2A-2890-D1E9-F64D-156FC84C49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377" y="1860251"/>
            <a:ext cx="6181624" cy="4121083"/>
          </a:xfr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D1E82FF-F280-B70B-D402-91CA2A2D26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31" y="1860251"/>
            <a:ext cx="6181624" cy="412108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ECF59771-E780-1415-EC31-23124E34E37A}"/>
              </a:ext>
            </a:extLst>
          </p:cNvPr>
          <p:cNvSpPr txBox="1"/>
          <p:nvPr/>
        </p:nvSpPr>
        <p:spPr>
          <a:xfrm>
            <a:off x="1291116" y="1213919"/>
            <a:ext cx="3914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2053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di partenza</a:t>
            </a:r>
          </a:p>
          <a:p>
            <a:r>
              <a:rPr lang="it-IT" b="1" dirty="0">
                <a:solidFill>
                  <a:srgbClr val="2053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(PTUA2022 - </a:t>
            </a:r>
            <a:r>
              <a:rPr lang="it-IT" sz="1800" b="1" dirty="0">
                <a:solidFill>
                  <a:srgbClr val="2053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IT03GWBISSAPTA</a:t>
            </a:r>
            <a:r>
              <a:rPr lang="it-IT" b="1" dirty="0">
                <a:solidFill>
                  <a:srgbClr val="2053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8C0DC54-F8C6-A11D-BE99-C1CA97E0D1EC}"/>
              </a:ext>
            </a:extLst>
          </p:cNvPr>
          <p:cNvSpPr txBox="1"/>
          <p:nvPr/>
        </p:nvSpPr>
        <p:spPr>
          <a:xfrm>
            <a:off x="7069931" y="1213918"/>
            <a:ext cx="3914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2053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unificato</a:t>
            </a:r>
          </a:p>
          <a:p>
            <a:r>
              <a:rPr lang="it-IT" b="1" dirty="0">
                <a:solidFill>
                  <a:srgbClr val="2053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(DBU - </a:t>
            </a:r>
            <a:r>
              <a:rPr lang="it-IT" sz="1800" b="1" dirty="0">
                <a:solidFill>
                  <a:srgbClr val="2053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IT03GWBISSAPTA</a:t>
            </a:r>
            <a:r>
              <a:rPr lang="it-IT" b="1" dirty="0">
                <a:solidFill>
                  <a:srgbClr val="2053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65152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magine 19">
            <a:extLst>
              <a:ext uri="{FF2B5EF4-FFF2-40B4-BE49-F238E27FC236}">
                <a16:creationId xmlns:a16="http://schemas.microsoft.com/office/drawing/2014/main" id="{BFA4B94F-B91D-948B-F086-12902EDEEFD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35000"/>
            <a:duotone>
              <a:prstClr val="black"/>
              <a:srgbClr val="112B3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87" t="50751" b="7151"/>
          <a:stretch/>
        </p:blipFill>
        <p:spPr>
          <a:xfrm flipH="1">
            <a:off x="9027161" y="0"/>
            <a:ext cx="3164837" cy="6858000"/>
          </a:xfrm>
          <a:prstGeom prst="rect">
            <a:avLst/>
          </a:prstGeom>
        </p:spPr>
      </p:pic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A792B5D1-2C91-3763-028C-3D63D14A9DD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975" y="189586"/>
            <a:ext cx="1704338" cy="511301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9560139-5978-60CC-1A9F-009BB86AF48E}"/>
              </a:ext>
            </a:extLst>
          </p:cNvPr>
          <p:cNvSpPr txBox="1"/>
          <p:nvPr/>
        </p:nvSpPr>
        <p:spPr>
          <a:xfrm>
            <a:off x="9163233" y="116112"/>
            <a:ext cx="1396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err="1">
                <a:solidFill>
                  <a:srgbClr val="3557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Hydrogeo</a:t>
            </a:r>
            <a:endParaRPr lang="it-IT" sz="1600" b="1" dirty="0">
              <a:solidFill>
                <a:srgbClr val="3557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1600" b="1" dirty="0" err="1">
                <a:solidFill>
                  <a:srgbClr val="3557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Modelling</a:t>
            </a:r>
            <a:endParaRPr lang="it-IT" sz="1600" b="1" dirty="0">
              <a:solidFill>
                <a:srgbClr val="3557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itolo 31">
            <a:extLst>
              <a:ext uri="{FF2B5EF4-FFF2-40B4-BE49-F238E27FC236}">
                <a16:creationId xmlns:a16="http://schemas.microsoft.com/office/drawing/2014/main" id="{AAAE109B-22E7-0EA3-CDA2-4E8FA8727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313" y="189586"/>
            <a:ext cx="8707847" cy="584775"/>
          </a:xfrm>
        </p:spPr>
        <p:txBody>
          <a:bodyPr>
            <a:noAutofit/>
          </a:bodyPr>
          <a:lstStyle/>
          <a:p>
            <a:r>
              <a:rPr lang="it-IT" sz="2800" b="1" cap="all" dirty="0">
                <a:solidFill>
                  <a:srgbClr val="2053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Risultati - 2</a:t>
            </a:r>
          </a:p>
        </p:txBody>
      </p:sp>
      <p:sp>
        <p:nvSpPr>
          <p:cNvPr id="33" name="Segnaposto contenuto 32">
            <a:extLst>
              <a:ext uri="{FF2B5EF4-FFF2-40B4-BE49-F238E27FC236}">
                <a16:creationId xmlns:a16="http://schemas.microsoft.com/office/drawing/2014/main" id="{FFEC5658-9D44-8A02-2BCE-34FCFE2BD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313" y="963947"/>
            <a:ext cx="11466287" cy="2465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Mappa: distribuzione spaziale del database unificato  </a:t>
            </a:r>
          </a:p>
        </p:txBody>
      </p:sp>
      <p:pic>
        <p:nvPicPr>
          <p:cNvPr id="5" name="Immagine 4" descr="Immagine che contiene mappa&#10;&#10;Descrizione generata automaticamente">
            <a:extLst>
              <a:ext uri="{FF2B5EF4-FFF2-40B4-BE49-F238E27FC236}">
                <a16:creationId xmlns:a16="http://schemas.microsoft.com/office/drawing/2014/main" id="{7D3C5812-EA9E-C4FB-63A7-0197B61FCC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02" y="2039738"/>
            <a:ext cx="8684231" cy="3854315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7F1C75D0-9DD4-FAFA-7E13-0F5492B89CCE}"/>
              </a:ext>
            </a:extLst>
          </p:cNvPr>
          <p:cNvSpPr txBox="1"/>
          <p:nvPr/>
        </p:nvSpPr>
        <p:spPr>
          <a:xfrm>
            <a:off x="9665611" y="3489841"/>
            <a:ext cx="20240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rgbClr val="205375"/>
                </a:solidFill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Mappa interattiva</a:t>
            </a:r>
            <a:endParaRPr lang="it-IT" sz="2800" b="1" dirty="0">
              <a:solidFill>
                <a:srgbClr val="20537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122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magine 19">
            <a:extLst>
              <a:ext uri="{FF2B5EF4-FFF2-40B4-BE49-F238E27FC236}">
                <a16:creationId xmlns:a16="http://schemas.microsoft.com/office/drawing/2014/main" id="{BFA4B94F-B91D-948B-F086-12902EDEEFD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35000"/>
            <a:duotone>
              <a:prstClr val="black"/>
              <a:srgbClr val="112B3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87" t="50751" b="7151"/>
          <a:stretch/>
        </p:blipFill>
        <p:spPr>
          <a:xfrm flipH="1">
            <a:off x="9027161" y="0"/>
            <a:ext cx="3164837" cy="6858000"/>
          </a:xfrm>
          <a:prstGeom prst="rect">
            <a:avLst/>
          </a:prstGeom>
        </p:spPr>
      </p:pic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A792B5D1-2C91-3763-028C-3D63D14A9DD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975" y="189586"/>
            <a:ext cx="1704338" cy="511301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9560139-5978-60CC-1A9F-009BB86AF48E}"/>
              </a:ext>
            </a:extLst>
          </p:cNvPr>
          <p:cNvSpPr txBox="1"/>
          <p:nvPr/>
        </p:nvSpPr>
        <p:spPr>
          <a:xfrm>
            <a:off x="9163233" y="116112"/>
            <a:ext cx="1396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err="1">
                <a:solidFill>
                  <a:srgbClr val="3557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Hydrogeo</a:t>
            </a:r>
            <a:endParaRPr lang="it-IT" sz="1600" b="1" dirty="0">
              <a:solidFill>
                <a:srgbClr val="3557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1600" b="1" dirty="0" err="1">
                <a:solidFill>
                  <a:srgbClr val="3557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Modelling</a:t>
            </a:r>
            <a:endParaRPr lang="it-IT" sz="1600" b="1" dirty="0">
              <a:solidFill>
                <a:srgbClr val="3557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itolo 31">
            <a:extLst>
              <a:ext uri="{FF2B5EF4-FFF2-40B4-BE49-F238E27FC236}">
                <a16:creationId xmlns:a16="http://schemas.microsoft.com/office/drawing/2014/main" id="{AAAE109B-22E7-0EA3-CDA2-4E8FA8727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313" y="189586"/>
            <a:ext cx="8707847" cy="584775"/>
          </a:xfrm>
        </p:spPr>
        <p:txBody>
          <a:bodyPr>
            <a:noAutofit/>
          </a:bodyPr>
          <a:lstStyle/>
          <a:p>
            <a:r>
              <a:rPr lang="it-IT" sz="2800" b="1" cap="all" dirty="0">
                <a:solidFill>
                  <a:srgbClr val="2053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Risultati - 3</a:t>
            </a:r>
          </a:p>
        </p:txBody>
      </p:sp>
      <p:sp>
        <p:nvSpPr>
          <p:cNvPr id="33" name="Segnaposto contenuto 32">
            <a:extLst>
              <a:ext uri="{FF2B5EF4-FFF2-40B4-BE49-F238E27FC236}">
                <a16:creationId xmlns:a16="http://schemas.microsoft.com/office/drawing/2014/main" id="{FFEC5658-9D44-8A02-2BCE-34FCFE2BD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313" y="963947"/>
            <a:ext cx="11466287" cy="2465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Serie aggiunte e ampliate</a:t>
            </a:r>
          </a:p>
        </p:txBody>
      </p:sp>
      <p:pic>
        <p:nvPicPr>
          <p:cNvPr id="5" name="Immagine 4" descr="Immagine che contiene mappa&#10;&#10;Descrizione generata automaticamente">
            <a:extLst>
              <a:ext uri="{FF2B5EF4-FFF2-40B4-BE49-F238E27FC236}">
                <a16:creationId xmlns:a16="http://schemas.microsoft.com/office/drawing/2014/main" id="{7D3C5812-EA9E-C4FB-63A7-0197B61FCC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02" y="2039738"/>
            <a:ext cx="8684231" cy="3854315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7F1C75D0-9DD4-FAFA-7E13-0F5492B89CCE}"/>
              </a:ext>
            </a:extLst>
          </p:cNvPr>
          <p:cNvSpPr txBox="1"/>
          <p:nvPr/>
        </p:nvSpPr>
        <p:spPr>
          <a:xfrm>
            <a:off x="9665611" y="3489841"/>
            <a:ext cx="20240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rgbClr val="205375"/>
                </a:solidFill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Grafico interattivo</a:t>
            </a:r>
            <a:endParaRPr lang="it-IT" sz="2800" b="1" dirty="0">
              <a:solidFill>
                <a:srgbClr val="20537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E5A63BC-53CC-2882-AB30-347489CBE6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93" y="2039736"/>
            <a:ext cx="8670668" cy="385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135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magine 19">
            <a:extLst>
              <a:ext uri="{FF2B5EF4-FFF2-40B4-BE49-F238E27FC236}">
                <a16:creationId xmlns:a16="http://schemas.microsoft.com/office/drawing/2014/main" id="{BFA4B94F-B91D-948B-F086-12902EDEEF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35000"/>
            <a:duotone>
              <a:prstClr val="black"/>
              <a:srgbClr val="112B3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87" t="50751" b="7151"/>
          <a:stretch/>
        </p:blipFill>
        <p:spPr>
          <a:xfrm flipH="1">
            <a:off x="9027161" y="0"/>
            <a:ext cx="3164837" cy="6858000"/>
          </a:xfrm>
          <a:prstGeom prst="rect">
            <a:avLst/>
          </a:prstGeom>
        </p:spPr>
      </p:pic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A792B5D1-2C91-3763-028C-3D63D14A9DD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975" y="189586"/>
            <a:ext cx="1704338" cy="511301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9560139-5978-60CC-1A9F-009BB86AF48E}"/>
              </a:ext>
            </a:extLst>
          </p:cNvPr>
          <p:cNvSpPr txBox="1"/>
          <p:nvPr/>
        </p:nvSpPr>
        <p:spPr>
          <a:xfrm>
            <a:off x="9163233" y="116112"/>
            <a:ext cx="1396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err="1">
                <a:solidFill>
                  <a:srgbClr val="3557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Hydrogeo</a:t>
            </a:r>
            <a:endParaRPr lang="it-IT" sz="1600" b="1" dirty="0">
              <a:solidFill>
                <a:srgbClr val="3557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1600" b="1" dirty="0" err="1">
                <a:solidFill>
                  <a:srgbClr val="3557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Modelling</a:t>
            </a:r>
            <a:endParaRPr lang="it-IT" sz="1600" b="1" dirty="0">
              <a:solidFill>
                <a:srgbClr val="3557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itolo 31">
            <a:extLst>
              <a:ext uri="{FF2B5EF4-FFF2-40B4-BE49-F238E27FC236}">
                <a16:creationId xmlns:a16="http://schemas.microsoft.com/office/drawing/2014/main" id="{AAAE109B-22E7-0EA3-CDA2-4E8FA8727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313" y="189586"/>
            <a:ext cx="8707847" cy="584775"/>
          </a:xfrm>
        </p:spPr>
        <p:txBody>
          <a:bodyPr>
            <a:noAutofit/>
          </a:bodyPr>
          <a:lstStyle/>
          <a:p>
            <a:r>
              <a:rPr lang="it-IT" sz="2800" b="1" cap="all" dirty="0">
                <a:solidFill>
                  <a:srgbClr val="2053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Possibilità di utilizzo</a:t>
            </a:r>
          </a:p>
        </p:txBody>
      </p:sp>
      <p:sp>
        <p:nvSpPr>
          <p:cNvPr id="33" name="Segnaposto contenuto 32">
            <a:extLst>
              <a:ext uri="{FF2B5EF4-FFF2-40B4-BE49-F238E27FC236}">
                <a16:creationId xmlns:a16="http://schemas.microsoft.com/office/drawing/2014/main" id="{FFEC5658-9D44-8A02-2BCE-34FCFE2BD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313" y="963947"/>
            <a:ext cx="11466287" cy="3320377"/>
          </a:xfrm>
        </p:spPr>
        <p:txBody>
          <a:bodyPr>
            <a:normAutofit/>
          </a:bodyPr>
          <a:lstStyle/>
          <a:p>
            <a:pPr>
              <a:buClr>
                <a:srgbClr val="205375"/>
              </a:buClr>
            </a:pP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La suddivisione in metadati e serie storiche permette una elevata facilità di utilizzo per qualsiasi analisi sui dati</a:t>
            </a:r>
          </a:p>
          <a:p>
            <a:pPr lvl="1">
              <a:buClr>
                <a:srgbClr val="205375"/>
              </a:buClr>
            </a:pP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La selezione dei dati da analizzare viene fatta sul file di metadati, ottenendo i codici per poter estrarre le serie dal file delle serie storiche</a:t>
            </a:r>
          </a:p>
          <a:p>
            <a:pPr>
              <a:buClr>
                <a:srgbClr val="205375"/>
              </a:buClr>
            </a:pPr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205375"/>
              </a:buClr>
            </a:pP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Il database è stato trasformato nel formato utilizzato come standard per il futuro </a:t>
            </a:r>
            <a:r>
              <a:rPr lang="it-IT" sz="2400" dirty="0" err="1">
                <a:latin typeface="Arial" panose="020B0604020202020204" pitchFamily="34" charset="0"/>
                <a:cs typeface="Arial" panose="020B0604020202020204" pitchFamily="34" charset="0"/>
              </a:rPr>
              <a:t>WebGIS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 del gruppo. Si può quindi facilmente caricare su </a:t>
            </a:r>
            <a:r>
              <a:rPr lang="it-IT" sz="2400" dirty="0" err="1">
                <a:latin typeface="Arial" panose="020B0604020202020204" pitchFamily="34" charset="0"/>
                <a:cs typeface="Arial" panose="020B0604020202020204" pitchFamily="34" charset="0"/>
              </a:rPr>
              <a:t>WebGIS</a:t>
            </a:r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2105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408</Words>
  <Application>Microsoft Office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di Office</vt:lpstr>
      <vt:lpstr>Unificazione dei dataset di livello piezometrico in Regione Lombardia</vt:lpstr>
      <vt:lpstr>Lista dei dataset da aggregare</vt:lpstr>
      <vt:lpstr>metodologia</vt:lpstr>
      <vt:lpstr>metodologia</vt:lpstr>
      <vt:lpstr>Risultati - 1</vt:lpstr>
      <vt:lpstr>Risultati - 2</vt:lpstr>
      <vt:lpstr>Risultati - 3</vt:lpstr>
      <vt:lpstr>Possibilità di utilizzo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Livello di falda di riferimento</dc:title>
  <dc:creator>Paolo Colombo</dc:creator>
  <cp:lastModifiedBy>Paolo Colombo</cp:lastModifiedBy>
  <cp:revision>17</cp:revision>
  <dcterms:created xsi:type="dcterms:W3CDTF">2022-07-27T14:35:06Z</dcterms:created>
  <dcterms:modified xsi:type="dcterms:W3CDTF">2022-11-09T15:32:30Z</dcterms:modified>
</cp:coreProperties>
</file>