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1A31-209E-49B5-B4B2-2ACD62B6F055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F0507-2E9E-45FC-8A47-E2CCF0D2E3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8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C535-F242-48BC-87B4-79CF55856FD5}" type="datetime2">
              <a:rPr lang="en-US" smtClean="0"/>
              <a:t>Friday, March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0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92B-BC12-439A-A135-980232CE4689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719-3E62-4BCC-94EE-C6BC1CD310B4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A8D5-2D24-4EEE-A786-BBBACE804EA7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8CC6-D85B-496D-80E8-C2909F503FC2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4D5A-A12D-4572-856A-7379D9FB9EC4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030-8030-4BA5-BF33-A84194DF4AD6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CB46-A2A8-40B1-9776-21A937CDDD22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39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D89F-D634-4080-AD0A-90A63FD0E499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2E3B-0DD7-4EEF-9798-FF0143214310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D12-EFC4-4DBB-8CC1-627CD7981B09}" type="datetime2">
              <a:rPr lang="en-US" smtClean="0"/>
              <a:t>Friday, March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05E048F-10E4-4DFF-8008-4F0AB0FD9630}" type="datetime2">
              <a:rPr lang="en-US" smtClean="0"/>
              <a:t>Friday, March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it-IT"/>
              <a:t>Realizzato in I.IS. Galileo Galilei Crema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6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topre/bank-customer-churn-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BD41221-BD60-414E-B7AF-18B86ED6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65762" y="4408028"/>
            <a:ext cx="2135954" cy="2525894"/>
          </a:xfrm>
          <a:custGeom>
            <a:avLst/>
            <a:gdLst>
              <a:gd name="connsiteX0" fmla="*/ 1055954 w 2135954"/>
              <a:gd name="connsiteY0" fmla="*/ 0 h 2525894"/>
              <a:gd name="connsiteX1" fmla="*/ 2104702 w 2135954"/>
              <a:gd name="connsiteY1" fmla="*/ 1862068 h 2525894"/>
              <a:gd name="connsiteX2" fmla="*/ 2114012 w 2135954"/>
              <a:gd name="connsiteY2" fmla="*/ 1877066 h 2525894"/>
              <a:gd name="connsiteX3" fmla="*/ 2135954 w 2135954"/>
              <a:gd name="connsiteY3" fmla="*/ 1985894 h 2525894"/>
              <a:gd name="connsiteX4" fmla="*/ 1055954 w 2135954"/>
              <a:gd name="connsiteY4" fmla="*/ 2525894 h 2525894"/>
              <a:gd name="connsiteX5" fmla="*/ 635569 w 2135954"/>
              <a:gd name="connsiteY5" fmla="*/ 2483458 h 2525894"/>
              <a:gd name="connsiteX6" fmla="*/ 600175 w 2135954"/>
              <a:gd name="connsiteY6" fmla="*/ 2473853 h 2525894"/>
              <a:gd name="connsiteX7" fmla="*/ 0 w 2135954"/>
              <a:gd name="connsiteY7" fmla="*/ 1873677 h 2525894"/>
              <a:gd name="connsiteX8" fmla="*/ 7206 w 2135954"/>
              <a:gd name="connsiteY8" fmla="*/ 1862068 h 25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954" h="2525894">
                <a:moveTo>
                  <a:pt x="1055954" y="0"/>
                </a:moveTo>
                <a:lnTo>
                  <a:pt x="2104702" y="1862068"/>
                </a:lnTo>
                <a:lnTo>
                  <a:pt x="2114012" y="1877066"/>
                </a:lnTo>
                <a:cubicBezTo>
                  <a:pt x="2128400" y="1912218"/>
                  <a:pt x="2135954" y="1948614"/>
                  <a:pt x="2135954" y="1985894"/>
                </a:cubicBezTo>
                <a:cubicBezTo>
                  <a:pt x="2135954" y="2284128"/>
                  <a:pt x="1652422" y="2525894"/>
                  <a:pt x="1055954" y="2525894"/>
                </a:cubicBezTo>
                <a:cubicBezTo>
                  <a:pt x="906837" y="2525894"/>
                  <a:pt x="764779" y="2510784"/>
                  <a:pt x="635569" y="2483458"/>
                </a:cubicBezTo>
                <a:lnTo>
                  <a:pt x="600175" y="2473853"/>
                </a:lnTo>
                <a:lnTo>
                  <a:pt x="0" y="1873677"/>
                </a:lnTo>
                <a:lnTo>
                  <a:pt x="7206" y="1862068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444500" dist="304800" dir="420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3997-1F28-886C-4782-0BA1D3D2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00" y="1897084"/>
            <a:ext cx="7305314" cy="2954655"/>
          </a:xfrm>
        </p:spPr>
        <p:txBody>
          <a:bodyPr anchor="ctr">
            <a:normAutofit/>
          </a:bodyPr>
          <a:lstStyle/>
          <a:p>
            <a:r>
              <a:rPr lang="it-IT" dirty="0"/>
              <a:t>PLS Statistica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6B664-9372-56EB-1F87-252F21818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3" y="2169325"/>
            <a:ext cx="3565525" cy="2519350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chemeClr val="tx1">
                    <a:alpha val="60000"/>
                  </a:schemeClr>
                </a:solidFill>
              </a:rPr>
              <a:t>Paolo Bianchessi, Anes Barbati, Federico Gualeni, Lorenzo Ferrari, Daniele Fiorentini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B5093A-0E7B-46CF-B851-F9D4C6471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54128" y="924651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3379F58-36C9-4C9E-801D-A39D2D06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05595" y="785700"/>
            <a:ext cx="1853969" cy="1093090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ABE080-9BC6-495D-8CAD-96A8EFAEE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9188868" y="335128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9E8E16-D3D2-4D4C-AE9A-80C16AD3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8207842" y="131615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896D316-95F8-4C9C-9D28-62F04791F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07433" y="5114199"/>
            <a:ext cx="1080000" cy="2135955"/>
          </a:xfrm>
          <a:custGeom>
            <a:avLst/>
            <a:gdLst>
              <a:gd name="connsiteX0" fmla="*/ 282604 w 1080000"/>
              <a:gd name="connsiteY0" fmla="*/ 130350 h 2135955"/>
              <a:gd name="connsiteX1" fmla="*/ 540000 w 1080000"/>
              <a:gd name="connsiteY1" fmla="*/ 0 h 2135955"/>
              <a:gd name="connsiteX2" fmla="*/ 1080000 w 1080000"/>
              <a:gd name="connsiteY2" fmla="*/ 1080000 h 2135955"/>
              <a:gd name="connsiteX3" fmla="*/ 1037564 w 1080000"/>
              <a:gd name="connsiteY3" fmla="*/ 1500385 h 2135955"/>
              <a:gd name="connsiteX4" fmla="*/ 1027958 w 1080000"/>
              <a:gd name="connsiteY4" fmla="*/ 1535779 h 2135955"/>
              <a:gd name="connsiteX5" fmla="*/ 427783 w 1080000"/>
              <a:gd name="connsiteY5" fmla="*/ 2135955 h 2135955"/>
              <a:gd name="connsiteX6" fmla="*/ 329808 w 1080000"/>
              <a:gd name="connsiteY6" fmla="*/ 2075128 h 2135955"/>
              <a:gd name="connsiteX7" fmla="*/ 0 w 1080000"/>
              <a:gd name="connsiteY7" fmla="*/ 1080000 h 2135955"/>
              <a:gd name="connsiteX8" fmla="*/ 282604 w 1080000"/>
              <a:gd name="connsiteY8" fmla="*/ 130350 h 21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2135955">
                <a:moveTo>
                  <a:pt x="282604" y="130350"/>
                </a:moveTo>
                <a:cubicBezTo>
                  <a:pt x="359118" y="47220"/>
                  <a:pt x="446802" y="0"/>
                  <a:pt x="540000" y="0"/>
                </a:cubicBezTo>
                <a:cubicBezTo>
                  <a:pt x="838234" y="0"/>
                  <a:pt x="1080000" y="483532"/>
                  <a:pt x="1080000" y="1080000"/>
                </a:cubicBezTo>
                <a:cubicBezTo>
                  <a:pt x="1080000" y="1229117"/>
                  <a:pt x="1064890" y="1371175"/>
                  <a:pt x="1037564" y="1500385"/>
                </a:cubicBezTo>
                <a:lnTo>
                  <a:pt x="1027958" y="1535779"/>
                </a:lnTo>
                <a:lnTo>
                  <a:pt x="427783" y="2135955"/>
                </a:lnTo>
                <a:lnTo>
                  <a:pt x="329808" y="2075128"/>
                </a:lnTo>
                <a:cubicBezTo>
                  <a:pt x="135993" y="1911175"/>
                  <a:pt x="0" y="1527351"/>
                  <a:pt x="0" y="1080000"/>
                </a:cubicBezTo>
                <a:cubicBezTo>
                  <a:pt x="0" y="669928"/>
                  <a:pt x="114272" y="313237"/>
                  <a:pt x="282604" y="130350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D6CEBA-47DA-4621-A755-21077543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9474" y="572674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21BFE-409D-FCAA-A671-DF39C51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C3AA-9DC2-8D4F-20C9-033EAA90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5" name="Freeform: Shape 2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3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3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87A59-E991-A8FF-23CE-E8169F30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Dataset scelto</a:t>
            </a:r>
            <a:endParaRPr lang="en-US" sz="4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03D4F6-418F-3DDA-75B0-E1E6DC88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0" y="2530474"/>
            <a:ext cx="3226103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50" name="Group 36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38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9106-59AC-0D6A-B0F6-23338BD9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analizzato</a:t>
            </a:r>
            <a:r>
              <a:rPr lang="en-US" dirty="0"/>
              <a:t> il </a:t>
            </a:r>
            <a:r>
              <a:rPr lang="en-US" dirty="0">
                <a:hlinkClick r:id="rId3"/>
              </a:rPr>
              <a:t>Bank Customer Churn Dataset</a:t>
            </a:r>
            <a:r>
              <a:rPr lang="en-US" dirty="0"/>
              <a:t>,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12 </a:t>
            </a:r>
            <a:r>
              <a:rPr lang="en-US" dirty="0" err="1"/>
              <a:t>variabili</a:t>
            </a:r>
            <a:r>
              <a:rPr lang="en-US" dirty="0"/>
              <a:t>, </a:t>
            </a:r>
            <a:r>
              <a:rPr lang="en-US" i="1" dirty="0"/>
              <a:t>churn </a:t>
            </a:r>
            <a:r>
              <a:rPr lang="en-US" dirty="0"/>
              <a:t>è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0 o 1 in base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chiusura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del </a:t>
            </a:r>
            <a:r>
              <a:rPr lang="en-US" dirty="0" err="1"/>
              <a:t>conto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un </a:t>
            </a:r>
            <a:r>
              <a:rPr lang="en-US" dirty="0" err="1"/>
              <a:t>cliente</a:t>
            </a:r>
            <a:r>
              <a:rPr lang="en-US" dirty="0"/>
              <a:t>. È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considerata</a:t>
            </a:r>
            <a:r>
              <a:rPr lang="en-US" dirty="0"/>
              <a:t> «inutile», </a:t>
            </a:r>
            <a:r>
              <a:rPr lang="en-US" i="1" dirty="0" err="1"/>
              <a:t>customer_id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127EE-4D91-3D20-DE11-34F87979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E733-B2B0-CC3B-B98F-83A34DA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52004-900C-5952-3A78-715C3F7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06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000" dirty="0"/>
              <a:t>Prime osservazioni sul dataset e primo albero con tutte le variabili</a:t>
            </a:r>
            <a:endParaRPr lang="it-IT" sz="30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4D205F1-C585-CA21-E503-F89AA2405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1" r="3845" b="6"/>
          <a:stretch/>
        </p:blipFill>
        <p:spPr>
          <a:xfrm>
            <a:off x="356617" y="2530474"/>
            <a:ext cx="5739384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F8BC-DA85-AF33-5958-DC25AAC2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/>
              <a:t>Tramite la funzione </a:t>
            </a:r>
            <a:r>
              <a:rPr lang="it-IT" i="1" dirty="0"/>
              <a:t>head</a:t>
            </a:r>
            <a:r>
              <a:rPr lang="it-IT" dirty="0"/>
              <a:t> abbiamo dato un’occhiata iniziale al dataset, successivamente abbiamo costruito un albero di previsione con tutte le variabili, che era sicuramente molto accurato, ma anche molto complesso nella lettura.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</a:t>
            </a:r>
            <a:r>
              <a:rPr lang="it-IT" i="1" dirty="0"/>
              <a:t>accuracy </a:t>
            </a:r>
            <a:r>
              <a:rPr lang="it-IT" dirty="0"/>
              <a:t>trovata, preceduta dalla creazione di una confusion matrix, era circa del</a:t>
            </a:r>
            <a:r>
              <a:rPr lang="it-IT" i="1" dirty="0"/>
              <a:t> 86%.</a:t>
            </a:r>
            <a:endParaRPr lang="it-IT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A5409-A795-5833-853A-F7676450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1E2F-90C5-977F-86E6-EE750B1C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74A3E-5F19-9BDF-22E3-DE6ECDA9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000" dirty="0"/>
              <a:t>Valutazione dell’importanza delle variabili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82F4A475-6047-459E-4F70-5C945EDA3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5" b="10"/>
          <a:stretch/>
        </p:blipFill>
        <p:spPr>
          <a:xfrm>
            <a:off x="550862" y="2530474"/>
            <a:ext cx="6243129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66DF-7E1D-2866-5E93-F9A0CE51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28082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/>
              <a:t>Per ridurre la complessità dell’albero iniziale, attraverso la funzione </a:t>
            </a:r>
            <a:r>
              <a:rPr lang="it-IT" i="1" dirty="0"/>
              <a:t>barplot, </a:t>
            </a:r>
            <a:r>
              <a:rPr lang="it-IT" dirty="0"/>
              <a:t>abbiamo potuto capire quali fossero le variabili più importanti. Come si può notare esse sono: </a:t>
            </a:r>
            <a:r>
              <a:rPr lang="it-IT" i="1" dirty="0"/>
              <a:t>age, products_number, active_member.</a:t>
            </a:r>
            <a:endParaRPr lang="it-IT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29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62BA4-48D7-1F99-6B0C-909427A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198E6-C78F-B952-7278-A2FE8D16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AF00-1C10-BF98-EE22-28C7D41F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/>
              <a:t>Primo albero di previsione con varibile </a:t>
            </a:r>
            <a:r>
              <a:rPr lang="it-IT" sz="4400" i="1"/>
              <a:t>age</a:t>
            </a:r>
            <a:endParaRPr lang="it-IT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2F0D-85AD-DDA9-B0F9-DEC69C5E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674251"/>
            <a:ext cx="5773738" cy="3492283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72B9-8B45-85B8-F07E-F2D7B0F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280828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700"/>
              <a:t>Dopo aver analizzato il barplot, si nota che la variabile più importante in assoluto è </a:t>
            </a:r>
            <a:r>
              <a:rPr lang="it-IT" sz="1700" i="1"/>
              <a:t>age,</a:t>
            </a:r>
            <a:r>
              <a:rPr lang="it-IT" sz="1700"/>
              <a:t> di conseguenza, attraverso la funzione </a:t>
            </a:r>
            <a:r>
              <a:rPr lang="it-IT" sz="1700" i="1"/>
              <a:t>rpart </a:t>
            </a:r>
            <a:r>
              <a:rPr lang="it-IT" sz="1700"/>
              <a:t>e </a:t>
            </a:r>
            <a:r>
              <a:rPr lang="it-IT" sz="1700" i="1"/>
              <a:t>rpart.plot, </a:t>
            </a:r>
            <a:r>
              <a:rPr lang="it-IT" sz="1700"/>
              <a:t>abbiamo costruito una prima versione dell’albero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700"/>
          </a:p>
          <a:p>
            <a:pPr marL="0" indent="0">
              <a:lnSpc>
                <a:spcPct val="100000"/>
              </a:lnSpc>
              <a:buNone/>
            </a:pPr>
            <a:r>
              <a:rPr lang="it-IT" sz="1700"/>
              <a:t>L’</a:t>
            </a:r>
            <a:r>
              <a:rPr lang="it-IT" sz="1700" i="1"/>
              <a:t>accuracy </a:t>
            </a:r>
            <a:r>
              <a:rPr lang="it-IT" sz="1700"/>
              <a:t>di questo albero (circa 81%), in confronto a quella dell’albero con tutte le variabili è notevolmente scesa.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D183C-8CDD-6A08-251E-2269707B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5F36-F333-6EF8-4840-DEDE28A4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82F2-8BB3-E5B3-592A-FAE5EC5C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di previsione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51C6-38EB-7C91-098E-9F7DBB35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la costruzione dell’albero finale, sempre attraverso le fuznioni </a:t>
            </a:r>
            <a:r>
              <a:rPr lang="it-IT" i="1" dirty="0"/>
              <a:t>rpart </a:t>
            </a:r>
            <a:r>
              <a:rPr lang="it-IT" dirty="0"/>
              <a:t>e </a:t>
            </a:r>
            <a:r>
              <a:rPr lang="it-IT" i="1" dirty="0"/>
              <a:t>rpart.plot</a:t>
            </a:r>
            <a:r>
              <a:rPr lang="it-IT" dirty="0"/>
              <a:t>, abbiamo utlizzato le variabili:</a:t>
            </a:r>
          </a:p>
          <a:p>
            <a:r>
              <a:rPr lang="it-IT" dirty="0"/>
              <a:t>age</a:t>
            </a:r>
          </a:p>
          <a:p>
            <a:r>
              <a:rPr lang="it-IT" dirty="0"/>
              <a:t>products_number</a:t>
            </a:r>
          </a:p>
          <a:p>
            <a:r>
              <a:rPr lang="it-IT" dirty="0"/>
              <a:t>active_member</a:t>
            </a:r>
          </a:p>
          <a:p>
            <a:r>
              <a:rPr lang="it-IT" dirty="0"/>
              <a:t>balance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B82A-0964-D8FA-3106-1356EB09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E9CB-3613-5449-7FA1-212EB9A0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B66A5-883D-607D-D394-2CDF71A5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Albero di previsione finale</a:t>
            </a:r>
            <a:endParaRPr lang="it-I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5613F36C-CCC4-827C-C04B-4BFE7D39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it-IT" sz="1600" dirty="0"/>
              <a:t>L’accuracy di questo albero (circa 85%), è di poco inferiore rispetto al modello di previsione con tutte le variabili, possiamo quindi ritenerci soddisfatti.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7DA8313-3F3F-C2A4-A5B4-1B88058B6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86" y="549275"/>
            <a:ext cx="7025264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8E524-EBE9-2BB2-0972-4D929EA8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Realizzato in I.IS. Galileo Galilei Crema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14C2E5-AF3C-FC7F-CBF9-76E1605B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42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8E7E2"/>
      </a:lt2>
      <a:accent1>
        <a:srgbClr val="969FC6"/>
      </a:accent1>
      <a:accent2>
        <a:srgbClr val="7FA2BA"/>
      </a:accent2>
      <a:accent3>
        <a:srgbClr val="82ACAB"/>
      </a:accent3>
      <a:accent4>
        <a:srgbClr val="77AE96"/>
      </a:accent4>
      <a:accent5>
        <a:srgbClr val="84AE8A"/>
      </a:accent5>
      <a:accent6>
        <a:srgbClr val="86AF78"/>
      </a:accent6>
      <a:hlink>
        <a:srgbClr val="8D835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Sitka Heading</vt:lpstr>
      <vt:lpstr>Source Sans Pro</vt:lpstr>
      <vt:lpstr>3DFloatVTI</vt:lpstr>
      <vt:lpstr>PLS Statistica</vt:lpstr>
      <vt:lpstr>Dataset scelto</vt:lpstr>
      <vt:lpstr>Prime osservazioni sul dataset e primo albero con tutte le variabili</vt:lpstr>
      <vt:lpstr>Valutazione dell’importanza delle variabili</vt:lpstr>
      <vt:lpstr>Primo albero di previsione con varibile age</vt:lpstr>
      <vt:lpstr>Albero di previsione finale</vt:lpstr>
      <vt:lpstr>Albero di previsione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</dc:title>
  <dc:creator>Paolo Bianchessi</dc:creator>
  <cp:lastModifiedBy>Paolo Bianchessi</cp:lastModifiedBy>
  <cp:revision>16</cp:revision>
  <dcterms:created xsi:type="dcterms:W3CDTF">2023-03-09T10:10:55Z</dcterms:created>
  <dcterms:modified xsi:type="dcterms:W3CDTF">2023-03-10T07:31:47Z</dcterms:modified>
</cp:coreProperties>
</file>