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71" r:id="rId12"/>
    <p:sldId id="273" r:id="rId13"/>
    <p:sldId id="275" r:id="rId14"/>
    <p:sldId id="269" r:id="rId15"/>
    <p:sldId id="276" r:id="rId16"/>
    <p:sldId id="27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  <a:srgbClr val="C8A2C8"/>
    <a:srgbClr val="FFFFFF"/>
    <a:srgbClr val="497399"/>
    <a:srgbClr val="5F9CD1"/>
    <a:srgbClr val="C8FFFF"/>
    <a:srgbClr val="B2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065" autoAdjust="0"/>
  </p:normalViewPr>
  <p:slideViewPr>
    <p:cSldViewPr snapToGrid="0">
      <p:cViewPr>
        <p:scale>
          <a:sx n="75" d="100"/>
          <a:sy n="7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D5C37-E1D1-4D70-ABDB-11E0A78B9732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88AC9-BC50-4F83-9410-E77C8E858C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9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3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7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3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6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58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03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44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19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9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0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8AC9-BC50-4F83-9410-E77C8E858CE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7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CD3AF-BF2B-25C3-E5E2-9897A6BA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789D8-3D17-AC52-AE40-EFF6A198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90B28-8DB9-D9B8-29F9-B2B1670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F70F6-4CA7-6B9C-AE33-ABB31AC5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D5D41-4024-30C4-06E7-3768602E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5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89857-8C2B-374C-00C4-AA1AB953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5278BB-B2A2-A267-80FD-801CBF3C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969E73-A0C8-8E1B-2002-3DA74BD4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49BABA-EDCC-72F1-03DB-AE6F2AA0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369D1C-0E4E-E9DB-5CD9-6CD02C09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8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E421E-5D04-5CD4-0F49-D4DB6D9E0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2E085-C942-58ED-B8C3-81A9B9F3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6687E-96CC-57FB-8236-B23CD95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CA8C14-73C5-76C4-1623-CEBC1513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1618C-0339-1C18-CF04-2F07658B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4902AA-858F-5F27-560E-4CB6F4B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D559-C144-017B-6386-DA18B71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D32C25-95A6-5248-90DA-13F292F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AB1F2-F206-3C66-322A-43E7BE52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48306-3C0D-B462-F8A3-4E00D6F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1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3727C-5591-2998-83F8-C31F48B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56613-A7F5-D882-E66A-06B1EB45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8857E-7715-AAE9-3DC3-42D086B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1D78BB-441E-53D1-3A47-3941C59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3C604-B0D7-A051-8868-2A2016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4416C-8BAB-C21D-CEA3-70C52EE2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E6C1C0-2E8B-20DD-8FE0-379611393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D08A29-51DB-8E64-040B-8B8F5895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1C54AD-0402-0558-1C4F-0ABACBE9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5CF7A-BF2A-1243-3BA5-C394DED3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1EC37E-A563-CB52-0270-F49C476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C9F6A-DDC9-0BC3-CCE8-4C13C688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38F9DE-E15C-510D-2A4C-6F0DD7BA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B52DAA-E6A1-A6CE-15E8-14351209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7F7AB-C530-2CAC-3F46-B46A4C39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4AD89D-A79E-371B-828F-AFA8E3E2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D2B7F0-4777-F9FC-8D08-5EA283C4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5B62F4-0D30-9D1D-56FC-162C5A1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561273-F729-6EEB-D8B0-FAA5F626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8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CCCEB-52C6-11F2-C600-873911BE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AFA833-10EA-395F-00A6-5B4C3624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D54FA2-D871-B999-8B49-7973A49C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7F0FD-7782-A54E-AAD3-6BDC2D74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A3D7D2E-9A18-D747-60E8-3B72082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57C983-F74A-5C64-9F1E-1DFFEDC4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6B009A-24BC-8C2E-92B0-8D9A576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BB184-4789-6DA4-B34F-2E83FD79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C95B4-FF4F-E2A6-0E2E-D48F5F27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61620A-0980-0C92-99D8-BA3984FD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4CA205-8A87-CE30-8A46-C49E1447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D06248-5B67-030B-89EC-B25527F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B6BACA-06A0-E0F2-AAEB-8092DEEF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9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41EA5-B720-AC5C-AC70-471417E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B650F3-2E47-9651-0BC6-99ADDFEA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D389C4-9613-4E08-251C-E08C2771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836A5-922C-1C05-1117-D6CEDE29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563937-FC8C-9562-8C4B-ADE2DF85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0D6D9C-17A9-C020-E64B-D414F37D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8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8B5CB8-657A-BFFB-2D36-3474E86A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65EB46-9CB6-FFA7-3E12-58ECF1F0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588CBE-25EE-0E6B-CF25-B2EB96FCD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F3EB-1E57-466A-9C78-8D12BD48C62F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3D8EE-8C9F-02BB-97BB-37C6D396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656A1-08E0-FAA0-1E54-9F3CC073C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FB41-1EB8-4D00-B079-389B9D393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5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6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907BD-1057-E144-2655-30502CCA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161" y="2193200"/>
            <a:ext cx="8661678" cy="951589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Avenir Next LT Pro Light" panose="020B0304020202020204" pitchFamily="34" charset="0"/>
              </a:rPr>
              <a:t>Ricerca Locale</a:t>
            </a:r>
            <a:br>
              <a:rPr lang="it-IT" b="1" dirty="0">
                <a:latin typeface="Avenir Next LT Pro Light" panose="020B0304020202020204" pitchFamily="34" charset="0"/>
              </a:rPr>
            </a:br>
            <a:r>
              <a:rPr lang="it-IT" b="1" i="0" dirty="0">
                <a:solidFill>
                  <a:srgbClr val="2E2E2E"/>
                </a:solidFill>
                <a:effectLst/>
                <a:latin typeface="Avenir Next LT Pro Light" panose="020B0304020202020204" pitchFamily="34" charset="0"/>
              </a:rPr>
              <a:t>Single Machine Scheduling</a:t>
            </a:r>
            <a:endParaRPr lang="it-IT" b="1" dirty="0">
              <a:latin typeface="Avenir Next LT Pro Light" panose="020B0304020202020204" pitchFamily="34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F94CC40-81CA-42BD-A195-7A25F9C823CD}"/>
              </a:ext>
            </a:extLst>
          </p:cNvPr>
          <p:cNvSpPr txBox="1">
            <a:spLocks/>
          </p:cNvSpPr>
          <p:nvPr/>
        </p:nvSpPr>
        <p:spPr>
          <a:xfrm>
            <a:off x="1524000" y="3145799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Avenir Next LT Pro Light" panose="020B0304020202020204" pitchFamily="34" charset="0"/>
              </a:rPr>
              <a:t>Paolo Di Simone - 584638</a:t>
            </a:r>
          </a:p>
        </p:txBody>
      </p:sp>
    </p:spTree>
    <p:extLst>
      <p:ext uri="{BB962C8B-B14F-4D97-AF65-F5344CB8AC3E}">
        <p14:creationId xmlns:p14="http://schemas.microsoft.com/office/powerpoint/2010/main" val="26426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Implementazione – Diagramma delle classi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D658FE1-D0E4-CC19-98B2-01B01784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29" y="1108286"/>
            <a:ext cx="3421380" cy="52273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9DA374-34F0-E92C-E84E-23B4FBDBA938}"/>
              </a:ext>
            </a:extLst>
          </p:cNvPr>
          <p:cNvSpPr txBox="1"/>
          <p:nvPr/>
        </p:nvSpPr>
        <p:spPr>
          <a:xfrm>
            <a:off x="484762" y="996526"/>
            <a:ext cx="5611238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Il linguaggio scelto per l’implementazione è Python.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Sono stati implementati due metodi di ricerca locale: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local_search_first_improvement</a:t>
            </a:r>
            <a:r>
              <a:rPr lang="it-IT" b="1" dirty="0">
                <a:latin typeface="Avenir Next LT Pro Light" panose="020B0304020202020204" pitchFamily="34" charset="0"/>
              </a:rPr>
              <a:t>()</a:t>
            </a:r>
            <a:r>
              <a:rPr lang="it-IT" dirty="0">
                <a:latin typeface="Avenir Next LT Pro Light" panose="020B0304020202020204" pitchFamily="34" charset="0"/>
              </a:rPr>
              <a:t>: tra tutte le soluzioni presenti nel vicinato, si sceglie la prima che migliora la funzione obiettivo;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local_search_steepest_descent</a:t>
            </a:r>
            <a:r>
              <a:rPr lang="it-IT" b="1" dirty="0">
                <a:latin typeface="Avenir Next LT Pro Light" panose="020B0304020202020204" pitchFamily="34" charset="0"/>
              </a:rPr>
              <a:t>()</a:t>
            </a:r>
            <a:r>
              <a:rPr lang="it-IT" dirty="0">
                <a:latin typeface="Avenir Next LT Pro Light" panose="020B0304020202020204" pitchFamily="34" charset="0"/>
              </a:rPr>
              <a:t>: si esplora tutto il vicinato per scegliere la soluzione migliore.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Implementazione – Input parametrizzati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996526"/>
            <a:ext cx="11222476" cy="586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Gli input sono stati parametrizzati: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user_n_job</a:t>
            </a:r>
            <a:r>
              <a:rPr lang="it-IT" dirty="0">
                <a:latin typeface="Avenir Next LT Pro Light" panose="020B0304020202020204" pitchFamily="34" charset="0"/>
              </a:rPr>
              <a:t>: dizionario {user, #job}, dove user è una stringa e #job un intero;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dirty="0">
                <a:latin typeface="Avenir Next LT Pro Light" panose="020B0304020202020204" pitchFamily="34" charset="0"/>
              </a:rPr>
              <a:t>: lunghezza minima dei job (intero);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: lunghezza massima dei job (intero);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seed</a:t>
            </a:r>
            <a:r>
              <a:rPr lang="it-IT" dirty="0">
                <a:latin typeface="Avenir Next LT Pro Light" panose="020B0304020202020204" pitchFamily="34" charset="0"/>
              </a:rPr>
              <a:t>: intero opzionale, serve per riprodurre gli esperimenti, quindi ottenere (eventualmente) la stessa sequenza di job.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La sequenza iniziale è ottenuta in modo random a partire da questi parametri e prima di effettuare la ricerca locale viene ordinata.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Esempio di esecuzione: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user_n_job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{«A»: 10, «B»: 10}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5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 = 20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seed</a:t>
            </a:r>
            <a:r>
              <a:rPr lang="it-IT" dirty="0">
                <a:latin typeface="Avenir Next LT Pro Light" panose="020B0304020202020204" pitchFamily="34" charset="0"/>
              </a:rPr>
              <a:t>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7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Esempio di esecuzione – First improvement</a:t>
            </a:r>
          </a:p>
        </p:txBody>
      </p:sp>
      <p:pic>
        <p:nvPicPr>
          <p:cNvPr id="3" name="fi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0009F5C7-44AD-661C-041B-ADA1877DA9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46983" y="2814133"/>
            <a:ext cx="8052058" cy="3693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24AC08-F46C-4F2F-E90F-F1EB154DC736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=1358,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747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=2105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=1114,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1075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2189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=0.57,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=0.36,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24AC08-F46C-4F2F-E90F-F1EB154D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blipFill>
                <a:blip r:embed="rId6"/>
                <a:stretch>
                  <a:fillRect l="-380" b="-4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Esempio di esecuzione – Steepest descent</a:t>
            </a:r>
          </a:p>
        </p:txBody>
      </p:sp>
      <p:pic>
        <p:nvPicPr>
          <p:cNvPr id="5" name="sd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CE01502-09DA-15E4-0E20-D83986B824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97938" y="2865820"/>
            <a:ext cx="7996124" cy="3641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9CF64-F41A-CA77-A112-554D0328E423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=1358,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747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=2105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=1101,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1057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dirty="0">
                    <a:latin typeface="Avenir Next LT Pro Light" panose="020B03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2158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iniziale: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=0.57,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Funzione obiettivo normalizzata finale: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=0.35,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9CF64-F41A-CA77-A112-554D0328E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726370"/>
              </a:xfrm>
              <a:prstGeom prst="rect">
                <a:avLst/>
              </a:prstGeom>
              <a:blipFill>
                <a:blip r:embed="rId6"/>
                <a:stretch>
                  <a:fillRect l="-380" b="-45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8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89D12-3DA9-39BB-D53E-E89E1EB5624F}"/>
              </a:ext>
            </a:extLst>
          </p:cNvPr>
          <p:cNvSpPr txBox="1"/>
          <p:nvPr/>
        </p:nvSpPr>
        <p:spPr>
          <a:xfrm>
            <a:off x="484762" y="996526"/>
            <a:ext cx="11222476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Per confrontare i due algoritmi è stato utilizzato un benchmark di test con: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n_jobs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[10, 30, 50, 70, 90]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min_job_length</a:t>
            </a:r>
            <a:r>
              <a:rPr lang="it-IT" b="1" dirty="0">
                <a:latin typeface="Avenir Next LT Pro Light" panose="020B0304020202020204" pitchFamily="34" charset="0"/>
              </a:rPr>
              <a:t> </a:t>
            </a:r>
            <a:r>
              <a:rPr lang="it-IT" dirty="0">
                <a:latin typeface="Avenir Next LT Pro Light" panose="020B0304020202020204" pitchFamily="34" charset="0"/>
              </a:rPr>
              <a:t>= 1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latin typeface="Avenir Next LT Pro Light" panose="020B0304020202020204" pitchFamily="34" charset="0"/>
              </a:rPr>
              <a:t>max_job_length</a:t>
            </a:r>
            <a:r>
              <a:rPr lang="it-IT" dirty="0">
                <a:latin typeface="Avenir Next LT Pro Light" panose="020B0304020202020204" pitchFamily="34" charset="0"/>
              </a:rPr>
              <a:t> =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I risultati sono stati mediati su 5 esecuzioni.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Avenir Next LT Pro Light" panose="020B03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venir Next LT Pro Light" panose="020B0304020202020204" pitchFamily="34" charset="0"/>
              </a:rPr>
              <a:t>Le caratteristiche della macchina su cui sono stati lanciati i test sono: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Avenir Next LT Pro Light" panose="020B0304020202020204" pitchFamily="34" charset="0"/>
              </a:rPr>
              <a:t>Sistema operativo: Windows 10 Home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dirty="0">
                <a:latin typeface="Avenir Next LT Pro Light" panose="020B0304020202020204" pitchFamily="34" charset="0"/>
              </a:rPr>
              <a:t>CPU: </a:t>
            </a:r>
            <a:r>
              <a:rPr lang="pt-BR" dirty="0">
                <a:latin typeface="Avenir Next LT Pro Light" panose="020B0304020202020204" pitchFamily="34" charset="0"/>
              </a:rPr>
              <a:t>Intel(R) Core(TM) i7-7500U CPU @ 2.70GHz   2.90 GHz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latin typeface="Avenir Next LT Pro Light" panose="020B0304020202020204" pitchFamily="34" charset="0"/>
              </a:rPr>
              <a:t>RAM: 8,00 GB</a:t>
            </a:r>
            <a:endParaRPr lang="it-IT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 - Risultati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4B4383C-0212-D917-1784-736BA034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9000"/>
            <a:ext cx="5831539" cy="37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86D125-2156-2C8A-81DE-E65D5A357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1" y="1539000"/>
            <a:ext cx="5613463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0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Test - Risultati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1FC43E-6EF7-748B-230A-F6A23024D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31" y="1538730"/>
            <a:ext cx="5800060" cy="37805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5EB834-4D68-183A-521F-4F872D16A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" y="1538730"/>
            <a:ext cx="5759670" cy="37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0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311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una macchina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𝑀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due utenti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ogni utente ci sono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job da svolgere sulla macchina, con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𝑖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Indicheremo un generico job con la notazione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𝐽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con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𝑗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1,…,</m:t>
                        </m:r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𝑖</m:t>
                    </m:r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e>
                    </m:d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.</m:t>
                    </m:r>
                  </m:oMath>
                </a14:m>
                <a:endParaRPr lang="it-IT" sz="1800" b="0" dirty="0">
                  <a:effectLst/>
                  <a:latin typeface="Avenir Next LT Pro Light" panose="020B0304020202020204" pitchFamily="34" charset="0"/>
                  <a:ea typeface="Times New Roman" panose="02020603050405020304" pitchFamily="18" charset="0"/>
                  <a:cs typeface="Open Sans" panose="020B060603050402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ogni job è nota la sua durata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𝑃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  <m:sup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macchina è in comune, quindi deve svolgere i job di entrambi gli utenti.</a:t>
                </a:r>
                <a:endParaRPr lang="it-IT" sz="1800" dirty="0">
                  <a:latin typeface="Avenir Next LT Pro Light" panose="020B03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3116559"/>
              </a:xfrm>
              <a:prstGeom prst="rect">
                <a:avLst/>
              </a:prstGeom>
              <a:blipFill>
                <a:blip r:embed="rId2"/>
                <a:stretch>
                  <a:fillRect l="-380" b="-2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125697"/>
                <a:ext cx="11222476" cy="46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 esempio,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𝐴</m:t>
                        </m:r>
                      </m:sub>
                    </m:sSub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</m:t>
                    </m:r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𝑛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sub>
                    </m:sSub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=3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la macchina può eseguire i job nel seguente ordine:</a:t>
                </a:r>
                <a:endParaRPr lang="it-IT" sz="1800" dirty="0">
                  <a:latin typeface="Avenir Next LT Pro Light" panose="020B03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125697"/>
                <a:ext cx="11222476" cy="461088"/>
              </a:xfrm>
              <a:prstGeom prst="rect">
                <a:avLst/>
              </a:prstGeom>
              <a:blipFill>
                <a:blip r:embed="rId2"/>
                <a:stretch>
                  <a:fillRect l="-380" b="-2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F1916C8-8B42-F27D-0743-5749179A68B1}"/>
              </a:ext>
            </a:extLst>
          </p:cNvPr>
          <p:cNvCxnSpPr>
            <a:cxnSpLocks/>
          </p:cNvCxnSpPr>
          <p:nvPr/>
        </p:nvCxnSpPr>
        <p:spPr>
          <a:xfrm>
            <a:off x="1330960" y="3740183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AAB71DB-F81C-A33C-C5B8-ECB22284509B}"/>
              </a:ext>
            </a:extLst>
          </p:cNvPr>
          <p:cNvCxnSpPr>
            <a:cxnSpLocks/>
          </p:cNvCxnSpPr>
          <p:nvPr/>
        </p:nvCxnSpPr>
        <p:spPr>
          <a:xfrm flipV="1">
            <a:off x="1330960" y="2113280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159320F-49DC-ACD2-E201-F76FB39C3158}"/>
                  </a:ext>
                </a:extLst>
              </p:cNvPr>
              <p:cNvSpPr/>
              <p:nvPr/>
            </p:nvSpPr>
            <p:spPr>
              <a:xfrm>
                <a:off x="6903340" y="2663544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159320F-49DC-ACD2-E201-F76FB39C3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340" y="2663544"/>
                <a:ext cx="956310" cy="1063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E0380C9-AA99-012F-25D2-5E42D5EC6A5B}"/>
                  </a:ext>
                </a:extLst>
              </p:cNvPr>
              <p:cNvSpPr/>
              <p:nvPr/>
            </p:nvSpPr>
            <p:spPr>
              <a:xfrm>
                <a:off x="3804539" y="2662009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1E0380C9-AA99-012F-25D2-5E42D5EC6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539" y="2662009"/>
                <a:ext cx="1550670" cy="1063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5BB6C127-862B-B60C-5885-D68BBF01F67A}"/>
                  </a:ext>
                </a:extLst>
              </p:cNvPr>
              <p:cNvSpPr/>
              <p:nvPr/>
            </p:nvSpPr>
            <p:spPr>
              <a:xfrm>
                <a:off x="7859651" y="2663914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5BB6C127-862B-B60C-5885-D68BBF01F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51" y="2663914"/>
                <a:ext cx="2767327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089BBC7-2380-3CE4-19EB-121C8269FE42}"/>
                  </a:ext>
                </a:extLst>
              </p:cNvPr>
              <p:cNvSpPr/>
              <p:nvPr/>
            </p:nvSpPr>
            <p:spPr>
              <a:xfrm>
                <a:off x="1344169" y="2662011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089BBC7-2380-3CE4-19EB-121C8269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69" y="2662011"/>
                <a:ext cx="703581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FD014CB-69C0-CCCE-E8AC-013533C42B3F}"/>
                  </a:ext>
                </a:extLst>
              </p:cNvPr>
              <p:cNvSpPr/>
              <p:nvPr/>
            </p:nvSpPr>
            <p:spPr>
              <a:xfrm>
                <a:off x="5349748" y="2663214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FD014CB-69C0-CCCE-E8AC-013533C42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48" y="2663214"/>
                <a:ext cx="1550670" cy="10633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2061702-9F11-DA4F-D50B-EE37DF2867E3}"/>
                  </a:ext>
                </a:extLst>
              </p:cNvPr>
              <p:cNvSpPr/>
              <p:nvPr/>
            </p:nvSpPr>
            <p:spPr>
              <a:xfrm>
                <a:off x="2048004" y="2662009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62061702-9F11-DA4F-D50B-EE37DF286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004" y="2662009"/>
                <a:ext cx="1758948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1114396"/>
                <a:ext cx="11222476" cy="87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Ogni utente vorrebbe terminare i propri job il prima possibile, di conseguenza, per l’utente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considerando l’esempio precedente, la miglior soluzione è: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1114396"/>
                <a:ext cx="11222476" cy="876587"/>
              </a:xfrm>
              <a:prstGeom prst="rect">
                <a:avLst/>
              </a:prstGeom>
              <a:blipFill>
                <a:blip r:embed="rId2"/>
                <a:stretch>
                  <a:fillRect l="-380" b="-10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D4BBF06-1837-EAD6-94C3-B81265B302AC}"/>
                  </a:ext>
                </a:extLst>
              </p:cNvPr>
              <p:cNvSpPr txBox="1"/>
              <p:nvPr/>
            </p:nvSpPr>
            <p:spPr>
              <a:xfrm>
                <a:off x="484762" y="3790983"/>
                <a:ext cx="6096000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Mentre, per l’utente </a:t>
                </a:r>
                <a14:m>
                  <m:oMath xmlns:m="http://schemas.openxmlformats.org/officeDocument/2006/math"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𝐵</m:t>
                    </m:r>
                  </m:oMath>
                </a14:m>
                <a:r>
                  <a:rPr lang="it-IT" sz="1800" dirty="0">
                    <a:effectLst/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miglior soluzione è: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D4BBF06-1837-EAD6-94C3-B81265B3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3790983"/>
                <a:ext cx="6096000" cy="464166"/>
              </a:xfrm>
              <a:prstGeom prst="rect">
                <a:avLst/>
              </a:prstGeom>
              <a:blipFill>
                <a:blip r:embed="rId5"/>
                <a:stretch>
                  <a:fillRect l="-700" b="-210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D572A00-FA0A-D1EB-18A7-05658011AD68}"/>
              </a:ext>
            </a:extLst>
          </p:cNvPr>
          <p:cNvCxnSpPr>
            <a:cxnSpLocks/>
          </p:cNvCxnSpPr>
          <p:nvPr/>
        </p:nvCxnSpPr>
        <p:spPr>
          <a:xfrm>
            <a:off x="1330960" y="3740183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88A0BA5-AB4E-4CA0-338B-2EA260FCD613}"/>
              </a:ext>
            </a:extLst>
          </p:cNvPr>
          <p:cNvCxnSpPr>
            <a:cxnSpLocks/>
          </p:cNvCxnSpPr>
          <p:nvPr/>
        </p:nvCxnSpPr>
        <p:spPr>
          <a:xfrm flipV="1">
            <a:off x="1330960" y="2113280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EDCECC4-25FA-3199-4A3F-D1C978587C36}"/>
                  </a:ext>
                </a:extLst>
              </p:cNvPr>
              <p:cNvSpPr/>
              <p:nvPr/>
            </p:nvSpPr>
            <p:spPr>
              <a:xfrm>
                <a:off x="2050159" y="2662009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EDCECC4-25FA-3199-4A3F-D1C978587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59" y="2662009"/>
                <a:ext cx="956310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EDBC7DE-D26E-B4FE-B667-D49DDB477E6C}"/>
                  </a:ext>
                </a:extLst>
              </p:cNvPr>
              <p:cNvSpPr/>
              <p:nvPr/>
            </p:nvSpPr>
            <p:spPr>
              <a:xfrm>
                <a:off x="4559939" y="2662009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EDBC7DE-D26E-B4FE-B667-D49DDB47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39" y="2662009"/>
                <a:ext cx="1550670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CCD94C6-8E25-239F-774B-18CAE2059056}"/>
                  </a:ext>
                </a:extLst>
              </p:cNvPr>
              <p:cNvSpPr/>
              <p:nvPr/>
            </p:nvSpPr>
            <p:spPr>
              <a:xfrm>
                <a:off x="7869557" y="2662009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CCD94C6-8E25-239F-774B-18CAE2059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557" y="2662009"/>
                <a:ext cx="2767327" cy="10633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5817398-0668-AE01-F404-B6FFF4D05F04}"/>
                  </a:ext>
                </a:extLst>
              </p:cNvPr>
              <p:cNvSpPr/>
              <p:nvPr/>
            </p:nvSpPr>
            <p:spPr>
              <a:xfrm>
                <a:off x="1350265" y="2662011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5817398-0668-AE01-F404-B6FFF4D05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65" y="2662011"/>
                <a:ext cx="703581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46276C2-4C59-9963-ACC5-2A9F61904D0D}"/>
                  </a:ext>
                </a:extLst>
              </p:cNvPr>
              <p:cNvSpPr/>
              <p:nvPr/>
            </p:nvSpPr>
            <p:spPr>
              <a:xfrm>
                <a:off x="3009269" y="2662011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46276C2-4C59-9963-ACC5-2A9F61904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69" y="2662011"/>
                <a:ext cx="1550670" cy="106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DE77CBC-BB1F-B01B-7F6F-AE9C8FB92F8D}"/>
                  </a:ext>
                </a:extLst>
              </p:cNvPr>
              <p:cNvSpPr/>
              <p:nvPr/>
            </p:nvSpPr>
            <p:spPr>
              <a:xfrm>
                <a:off x="6110609" y="2662009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DDE77CBC-BB1F-B01B-7F6F-AE9C8FB92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09" y="2662009"/>
                <a:ext cx="1758948" cy="10633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97A6306-9BD2-A8E2-26EA-F3C03F530BE7}"/>
              </a:ext>
            </a:extLst>
          </p:cNvPr>
          <p:cNvCxnSpPr>
            <a:cxnSpLocks/>
          </p:cNvCxnSpPr>
          <p:nvPr/>
        </p:nvCxnSpPr>
        <p:spPr>
          <a:xfrm>
            <a:off x="1340743" y="6021035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8AC2246-41C4-1159-99E2-083D0EE7FA64}"/>
              </a:ext>
            </a:extLst>
          </p:cNvPr>
          <p:cNvCxnSpPr>
            <a:cxnSpLocks/>
          </p:cNvCxnSpPr>
          <p:nvPr/>
        </p:nvCxnSpPr>
        <p:spPr>
          <a:xfrm flipV="1">
            <a:off x="1340743" y="4394132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14D61AA-817C-F978-D62E-205BA790197D}"/>
                  </a:ext>
                </a:extLst>
              </p:cNvPr>
              <p:cNvSpPr/>
              <p:nvPr/>
            </p:nvSpPr>
            <p:spPr>
              <a:xfrm>
                <a:off x="8157598" y="4942999"/>
                <a:ext cx="956310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914D61AA-817C-F978-D62E-205BA7901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98" y="4942999"/>
                <a:ext cx="956310" cy="10633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5F140BA-BC4D-C32B-8FE2-AE71C8DF8AFB}"/>
                  </a:ext>
                </a:extLst>
              </p:cNvPr>
              <p:cNvSpPr/>
              <p:nvPr/>
            </p:nvSpPr>
            <p:spPr>
              <a:xfrm>
                <a:off x="1366259" y="4942861"/>
                <a:ext cx="1550670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55F140BA-BC4D-C32B-8FE2-AE71C8DF8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59" y="4942861"/>
                <a:ext cx="1550670" cy="10633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D335D1F3-941D-50F5-8892-1CFA769DBD5D}"/>
                  </a:ext>
                </a:extLst>
              </p:cNvPr>
              <p:cNvSpPr/>
              <p:nvPr/>
            </p:nvSpPr>
            <p:spPr>
              <a:xfrm>
                <a:off x="4688084" y="4942861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D335D1F3-941D-50F5-8892-1CFA769DB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084" y="4942861"/>
                <a:ext cx="2767327" cy="10633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AADBDB5B-94A1-1C4F-299C-EE09FE85E279}"/>
                  </a:ext>
                </a:extLst>
              </p:cNvPr>
              <p:cNvSpPr/>
              <p:nvPr/>
            </p:nvSpPr>
            <p:spPr>
              <a:xfrm>
                <a:off x="7454017" y="4943918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AADBDB5B-94A1-1C4F-299C-EE09FE85E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7" y="4943918"/>
                <a:ext cx="703581" cy="10633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EECE90C-BD66-25EC-C7B8-63EB7FDEF46B}"/>
                  </a:ext>
                </a:extLst>
              </p:cNvPr>
              <p:cNvSpPr/>
              <p:nvPr/>
            </p:nvSpPr>
            <p:spPr>
              <a:xfrm>
                <a:off x="9113908" y="4942860"/>
                <a:ext cx="1550670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DEECE90C-BD66-25EC-C7B8-63EB7FDE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908" y="4942860"/>
                <a:ext cx="1550670" cy="10633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4163C2B-7F26-D427-ABD0-CCA66A48D912}"/>
                  </a:ext>
                </a:extLst>
              </p:cNvPr>
              <p:cNvSpPr/>
              <p:nvPr/>
            </p:nvSpPr>
            <p:spPr>
              <a:xfrm>
                <a:off x="2923040" y="4942861"/>
                <a:ext cx="1758948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4163C2B-7F26-D427-ABD0-CCA66A48D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40" y="4942861"/>
                <a:ext cx="1758948" cy="10633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Single machine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4222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Ogni utente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ha una propria funzione obiettivo: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detti tempi di completamento dell’agente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cioè il tempo in cui viene completato il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a partire dall’istante iniziale.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L’ottimo globale è quello che minimizza entrambe le funzioni obiettivo: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Dal momento che non c’è distinzione fra i job dei due utenti (stessa funzione obiettivo), la soluzione (ottimo globale) è l’ordinamento dei job dal più piccolo al più grande.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4222823"/>
              </a:xfrm>
              <a:prstGeom prst="rect">
                <a:avLst/>
              </a:prstGeom>
              <a:blipFill>
                <a:blip r:embed="rId3"/>
                <a:stretch>
                  <a:fillRect l="-380" b="-14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544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Quello che si fa è cercare una soluzione “equa” (fair), che viene definita a partire dall’ottimo globale precedentemente definito (cioè ordinando tutti i job da quello con durata minore a quello con durata maggiore). Supponiamo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sia una sequenza di job,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sequenza peggiore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sequenza migliore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Definiremo la seguente funzione obiettivo normalizzata: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soluzione ottima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soluzione peggiore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La soluzione equa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è quella che minimizza il massimo fra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Il problema è quindi: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lim>
                          </m:limLow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In pratica, si vuole avere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5440335"/>
              </a:xfrm>
              <a:prstGeom prst="rect">
                <a:avLst/>
              </a:prstGeom>
              <a:blipFill>
                <a:blip r:embed="rId3"/>
                <a:stretch>
                  <a:fillRect l="-380" b="-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4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170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Si parte da una soluzione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in cui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(insieme) sono ordinati.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Durante l’esecuzione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devono rimanere tra loro ordinati (altrimenti aumenta la funzione obiettivo) così come i job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Ad esempio, supponiamo di avere 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1707583"/>
              </a:xfrm>
              <a:prstGeom prst="rect">
                <a:avLst/>
              </a:prstGeom>
              <a:blipFill>
                <a:blip r:embed="rId3"/>
                <a:stretch>
                  <a:fillRect l="-380" b="-4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9C72955-2A93-5099-A669-4D909CC6BF16}"/>
              </a:ext>
            </a:extLst>
          </p:cNvPr>
          <p:cNvCxnSpPr>
            <a:cxnSpLocks/>
          </p:cNvCxnSpPr>
          <p:nvPr/>
        </p:nvCxnSpPr>
        <p:spPr>
          <a:xfrm>
            <a:off x="1229360" y="4485493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333E024-43F5-854C-16B5-FCA8F407AAFD}"/>
              </a:ext>
            </a:extLst>
          </p:cNvPr>
          <p:cNvCxnSpPr>
            <a:cxnSpLocks/>
          </p:cNvCxnSpPr>
          <p:nvPr/>
        </p:nvCxnSpPr>
        <p:spPr>
          <a:xfrm flipV="1">
            <a:off x="1229360" y="2858590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4B6EFA8-CBB3-4D6E-5D21-56C9B8911C0E}"/>
                  </a:ext>
                </a:extLst>
              </p:cNvPr>
              <p:cNvSpPr/>
              <p:nvPr/>
            </p:nvSpPr>
            <p:spPr>
              <a:xfrm>
                <a:off x="2966847" y="3408208"/>
                <a:ext cx="1340993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4B6EFA8-CBB3-4D6E-5D21-56C9B8911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847" y="3408208"/>
                <a:ext cx="1340993" cy="1063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1AB29E7-9EFA-104B-73C8-ECBC4EA9516A}"/>
                  </a:ext>
                </a:extLst>
              </p:cNvPr>
              <p:cNvSpPr/>
              <p:nvPr/>
            </p:nvSpPr>
            <p:spPr>
              <a:xfrm>
                <a:off x="1946150" y="3410119"/>
                <a:ext cx="102069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A1AB29E7-9EFA-104B-73C8-ECBC4EA95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50" y="3410119"/>
                <a:ext cx="1020697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7468E6A-9DD3-6B48-0098-707DFDC7CD66}"/>
                  </a:ext>
                </a:extLst>
              </p:cNvPr>
              <p:cNvSpPr/>
              <p:nvPr/>
            </p:nvSpPr>
            <p:spPr>
              <a:xfrm>
                <a:off x="7765671" y="3408208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7468E6A-9DD3-6B48-0098-707DFDC7C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671" y="3408208"/>
                <a:ext cx="2767327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877C545-60D0-1A80-4EE4-427AA0B9841C}"/>
                  </a:ext>
                </a:extLst>
              </p:cNvPr>
              <p:cNvSpPr/>
              <p:nvPr/>
            </p:nvSpPr>
            <p:spPr>
              <a:xfrm>
                <a:off x="1242569" y="3407321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877C545-60D0-1A80-4EE4-427AA0B98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69" y="3407321"/>
                <a:ext cx="703581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7350551-B4C4-F6EB-4570-C83EF1F035DF}"/>
                  </a:ext>
                </a:extLst>
              </p:cNvPr>
              <p:cNvSpPr/>
              <p:nvPr/>
            </p:nvSpPr>
            <p:spPr>
              <a:xfrm>
                <a:off x="4307840" y="3408208"/>
                <a:ext cx="1655957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7350551-B4C4-F6EB-4570-C83EF1F03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40" y="3408208"/>
                <a:ext cx="1655957" cy="10633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908C61-F8BD-017D-9F2B-2D3D1C8B1861}"/>
                  </a:ext>
                </a:extLst>
              </p:cNvPr>
              <p:cNvSpPr/>
              <p:nvPr/>
            </p:nvSpPr>
            <p:spPr>
              <a:xfrm>
                <a:off x="5943223" y="3408206"/>
                <a:ext cx="1822441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908C61-F8BD-017D-9F2B-2D3D1C8B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223" y="3408206"/>
                <a:ext cx="1822441" cy="10633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5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306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Data una sequenza di job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possiamo definire due tipi di mosse che: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Diminuiscono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(MOSSA-A): per diminuire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posso spostare un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in una posizione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ma senza perdere l’ordinamento tra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tra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 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Diminuiscono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(MOSSA-B): per </a:t>
                </a:r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diminuire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Open Sans" panose="020B0606030504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posso spostare un job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Open Sans" panose="020B0606030504020204" pitchFamily="34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una posizione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𝑘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ma senza perdere l’ordinamento tra i job di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𝐴</m:t>
                    </m:r>
                    <m:r>
                      <m:rPr>
                        <m:nor/>
                      </m:rPr>
                      <a:rPr lang="it-I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tra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i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job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di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it-IT" dirty="0">
                        <a:latin typeface="Avenir Next LT Pro Light" panose="020B0304020202020204" pitchFamily="34" charset="0"/>
                      </a:rPr>
                      <m:t>. 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Considerando l’esempio precedente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), per diminuire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posso scambiare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con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3062890"/>
              </a:xfrm>
              <a:prstGeom prst="rect">
                <a:avLst/>
              </a:prstGeom>
              <a:blipFill>
                <a:blip r:embed="rId3"/>
                <a:stretch>
                  <a:fillRect l="-380" b="-21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FAC8AB28-AA33-7585-AC58-6383699259E7}"/>
              </a:ext>
            </a:extLst>
          </p:cNvPr>
          <p:cNvCxnSpPr>
            <a:cxnSpLocks/>
          </p:cNvCxnSpPr>
          <p:nvPr/>
        </p:nvCxnSpPr>
        <p:spPr>
          <a:xfrm>
            <a:off x="1239520" y="5861474"/>
            <a:ext cx="9733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9465FDC-1E85-0319-4553-D15AB6169312}"/>
              </a:ext>
            </a:extLst>
          </p:cNvPr>
          <p:cNvCxnSpPr>
            <a:cxnSpLocks/>
          </p:cNvCxnSpPr>
          <p:nvPr/>
        </p:nvCxnSpPr>
        <p:spPr>
          <a:xfrm flipV="1">
            <a:off x="1239520" y="4234571"/>
            <a:ext cx="0" cy="162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235F444-354F-C23F-A15C-C348A9D4F303}"/>
                  </a:ext>
                </a:extLst>
              </p:cNvPr>
              <p:cNvSpPr/>
              <p:nvPr/>
            </p:nvSpPr>
            <p:spPr>
              <a:xfrm>
                <a:off x="2977007" y="4784189"/>
                <a:ext cx="1340993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235F444-354F-C23F-A15C-C348A9D4F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07" y="4784189"/>
                <a:ext cx="1340993" cy="1063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5F924A5-5AC3-3531-1556-A8DBD541D11C}"/>
                  </a:ext>
                </a:extLst>
              </p:cNvPr>
              <p:cNvSpPr/>
              <p:nvPr/>
            </p:nvSpPr>
            <p:spPr>
              <a:xfrm>
                <a:off x="1956310" y="4781020"/>
                <a:ext cx="102069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55F924A5-5AC3-3531-1556-A8DBD541D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10" y="4781020"/>
                <a:ext cx="1020697" cy="1063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D19D1C1-211F-9320-9770-1DACFDFD8BAE}"/>
                  </a:ext>
                </a:extLst>
              </p:cNvPr>
              <p:cNvSpPr/>
              <p:nvPr/>
            </p:nvSpPr>
            <p:spPr>
              <a:xfrm>
                <a:off x="7775831" y="4784189"/>
                <a:ext cx="2767327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D19D1C1-211F-9320-9770-1DACFDFD8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1" y="4784189"/>
                <a:ext cx="2767327" cy="10633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100C01A-CCFE-7E43-489D-98B92305A07D}"/>
                  </a:ext>
                </a:extLst>
              </p:cNvPr>
              <p:cNvSpPr/>
              <p:nvPr/>
            </p:nvSpPr>
            <p:spPr>
              <a:xfrm>
                <a:off x="1252729" y="4783302"/>
                <a:ext cx="703581" cy="1063304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100C01A-CCFE-7E43-489D-98B92305A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9" y="4783302"/>
                <a:ext cx="703581" cy="1063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AA542EB-C74E-E3FE-E4FE-02AC3A38A7DC}"/>
                  </a:ext>
                </a:extLst>
              </p:cNvPr>
              <p:cNvSpPr/>
              <p:nvPr/>
            </p:nvSpPr>
            <p:spPr>
              <a:xfrm>
                <a:off x="6125972" y="4783674"/>
                <a:ext cx="1655957" cy="1063302"/>
              </a:xfrm>
              <a:prstGeom prst="rect">
                <a:avLst/>
              </a:prstGeom>
              <a:solidFill>
                <a:srgbClr val="C8A2C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AA542EB-C74E-E3FE-E4FE-02AC3A38A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72" y="4783674"/>
                <a:ext cx="1655957" cy="10633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E41D3FA-1553-7138-83C4-380CA5F32A21}"/>
                  </a:ext>
                </a:extLst>
              </p:cNvPr>
              <p:cNvSpPr/>
              <p:nvPr/>
            </p:nvSpPr>
            <p:spPr>
              <a:xfrm>
                <a:off x="4309629" y="4783302"/>
                <a:ext cx="1822441" cy="1063304"/>
              </a:xfrm>
              <a:prstGeom prst="rect">
                <a:avLst/>
              </a:prstGeom>
              <a:solidFill>
                <a:srgbClr val="6495E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E41D3FA-1553-7138-83C4-380CA5F32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29" y="4783302"/>
                <a:ext cx="1822441" cy="10633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3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7CD97A-D7D3-549A-F6CF-12BD3DDCD20D}"/>
              </a:ext>
            </a:extLst>
          </p:cNvPr>
          <p:cNvSpPr txBox="1"/>
          <p:nvPr/>
        </p:nvSpPr>
        <p:spPr>
          <a:xfrm>
            <a:off x="484762" y="350195"/>
            <a:ext cx="112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venir Next LT Pro Light" panose="020B0304020202020204" pitchFamily="34" charset="0"/>
              </a:rPr>
              <a:t>Fair solution – Local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/>
              <p:nvPr/>
            </p:nvSpPr>
            <p:spPr>
              <a:xfrm>
                <a:off x="484762" y="996526"/>
                <a:ext cx="11222476" cy="494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In questo modo possiamo implementare un algoritmo di ricerca che aggiorna la soluzione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eseguendo uno scambio alla volta; se la nuova soluzione migliora la funzione obiettivo normalizzata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si accetta, altrimenti no.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Il vicinato di una soluzione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Open Sans" panose="020B0606030504020204" pitchFamily="34" charset="0"/>
                      </a:rPr>
                      <m:t>𝜎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si ottiene: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Valutando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di ogni utente; 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Si sceglie la MOSSA-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per cui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è maggiore.</a:t>
                </a:r>
              </a:p>
              <a:p>
                <a:pPr marL="742950" lvl="1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it-IT" dirty="0">
                    <a:latin typeface="Avenir Next LT Pro Light" panose="020B0304020202020204" pitchFamily="34" charset="0"/>
                  </a:rPr>
                  <a:t>Il vicinato è l’insieme delle soluzioni ottenute applicando la MOSSA-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in tutti i modi possibili rispettando i vincoli (ordinamento fra i job). </a:t>
                </a:r>
              </a:p>
              <a:p>
                <a:pPr lvl="1">
                  <a:lnSpc>
                    <a:spcPct val="150000"/>
                  </a:lnSpc>
                </a:pPr>
                <a:endParaRPr lang="it-IT" dirty="0">
                  <a:latin typeface="Avenir Next LT Pro Light" panose="020B03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venir Next LT Pro Light" panose="020B0304020202020204" pitchFamily="34" charset="0"/>
                  </a:rPr>
                  <a:t>Ad ogni step possiamo vedere quanto peggiora l’ottimo globale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 e quanto migliora l’equità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189D12-3DA9-39BB-D53E-E89E1EB5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2" y="996526"/>
                <a:ext cx="11222476" cy="4949240"/>
              </a:xfrm>
              <a:prstGeom prst="rect">
                <a:avLst/>
              </a:prstGeom>
              <a:blipFill>
                <a:blip r:embed="rId3"/>
                <a:stretch>
                  <a:fillRect l="-380" r="-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1133</Words>
  <Application>Microsoft Office PowerPoint</Application>
  <PresentationFormat>Widescreen</PresentationFormat>
  <Paragraphs>129</Paragraphs>
  <Slides>16</Slides>
  <Notes>12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Avenir Next LT Pro Light</vt:lpstr>
      <vt:lpstr>Calibri</vt:lpstr>
      <vt:lpstr>Calibri Light</vt:lpstr>
      <vt:lpstr>Cambria Math</vt:lpstr>
      <vt:lpstr>Courier New</vt:lpstr>
      <vt:lpstr>Tema di Office</vt:lpstr>
      <vt:lpstr>Ricerca Locale Single Machine Scheduling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a Blocchi</dc:title>
  <dc:creator>PAOLO DI SIMONE</dc:creator>
  <cp:lastModifiedBy>PAOLO DI SIMONE</cp:lastModifiedBy>
  <cp:revision>14</cp:revision>
  <dcterms:created xsi:type="dcterms:W3CDTF">2022-10-24T13:16:31Z</dcterms:created>
  <dcterms:modified xsi:type="dcterms:W3CDTF">2023-02-27T16:49:55Z</dcterms:modified>
</cp:coreProperties>
</file>