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80" r:id="rId5"/>
    <p:sldId id="259" r:id="rId6"/>
    <p:sldId id="279" r:id="rId7"/>
    <p:sldId id="285" r:id="rId8"/>
    <p:sldId id="260" r:id="rId9"/>
    <p:sldId id="271" r:id="rId10"/>
    <p:sldId id="261" r:id="rId11"/>
    <p:sldId id="276" r:id="rId12"/>
    <p:sldId id="262" r:id="rId13"/>
    <p:sldId id="263" r:id="rId14"/>
    <p:sldId id="269" r:id="rId15"/>
    <p:sldId id="278" r:id="rId16"/>
    <p:sldId id="270" r:id="rId17"/>
    <p:sldId id="264" r:id="rId18"/>
    <p:sldId id="274" r:id="rId19"/>
    <p:sldId id="272" r:id="rId20"/>
    <p:sldId id="275" r:id="rId21"/>
    <p:sldId id="265" r:id="rId22"/>
    <p:sldId id="266" r:id="rId23"/>
    <p:sldId id="273" r:id="rId24"/>
    <p:sldId id="277" r:id="rId25"/>
    <p:sldId id="268" r:id="rId26"/>
    <p:sldId id="282" r:id="rId27"/>
    <p:sldId id="283" r:id="rId28"/>
    <p:sldId id="281" r:id="rId29"/>
    <p:sldId id="284" r:id="rId30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19/01/2024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" TargetMode="External"/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keras.io/api/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://www.tensorflow.org/" TargetMode="External"/><Relationship Id="rId9" Type="http://schemas.openxmlformats.org/officeDocument/2006/relationships/hyperlink" Target="https://adriangb.com/scikeras/stable/index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2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C6A85-8DA2-EEEE-89E8-A327E42290EF}"/>
              </a:ext>
            </a:extLst>
          </p:cNvPr>
          <p:cNvSpPr txBox="1"/>
          <p:nvPr/>
        </p:nvSpPr>
        <p:spPr>
          <a:xfrm>
            <a:off x="423582" y="1694329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Siccome servono i plots anche per gli altri modelli, e non solo per le reti neurali, un’altra slide sarà senz’altro necessaria</a:t>
            </a:r>
          </a:p>
        </p:txBody>
      </p:sp>
    </p:spTree>
    <p:extLst>
      <p:ext uri="{BB962C8B-B14F-4D97-AF65-F5344CB8AC3E}">
        <p14:creationId xmlns:p14="http://schemas.microsoft.com/office/powerpoint/2010/main" val="213042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940" y="863730"/>
            <a:ext cx="8435372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 full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three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models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considered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In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addition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also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optimized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neural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network’s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hyperparameters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Optuna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[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 action="ppaction://hlinksldjump"/>
              </a:rPr>
              <a:t>5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].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Stando alle istruzioni, dovremmo riportare il range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. Ma è già scritto all’inizio…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it-IT" sz="1400" dirty="0"/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it-IT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940" y="3234018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grids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41532"/>
              </p:ext>
            </p:extLst>
          </p:nvPr>
        </p:nvGraphicFramePr>
        <p:xfrm>
          <a:off x="396688" y="1478438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3064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34466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811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8, 10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samples split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samples </a:t>
                      </a:r>
                      <a:r>
                        <a:rPr lang="it-IT" sz="1400" i="1" dirty="0" err="1"/>
                        <a:t>leaves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/>
                        <a:t>Maximum features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/>
                        <a:t>Squared_root</a:t>
                      </a:r>
                      <a:r>
                        <a:rPr lang="it-IT" sz="1400" i="0" dirty="0"/>
                        <a:t>, log2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1139884"/>
            <a:ext cx="8350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(ML23 CUP):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grids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767888"/>
            <a:ext cx="835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</a:t>
            </a:r>
            <a:r>
              <a:rPr lang="it-IT" sz="1400" dirty="0" err="1"/>
              <a:t>both</a:t>
            </a:r>
            <a:r>
              <a:rPr lang="it-IT" sz="1400" dirty="0"/>
              <a:t> Monk and ML23 CUP):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875308"/>
                  </p:ext>
                </p:extLst>
              </p:nvPr>
            </p:nvGraphicFramePr>
            <p:xfrm>
              <a:off x="396687" y="1106442"/>
              <a:ext cx="8350627" cy="30276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0650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4664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875308"/>
                  </p:ext>
                </p:extLst>
              </p:nvPr>
            </p:nvGraphicFramePr>
            <p:xfrm>
              <a:off x="396687" y="1106442"/>
              <a:ext cx="8350627" cy="30276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0650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4664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51667" r="-40286" b="-27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211628" r="-40286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87059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grids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30596"/>
              </p:ext>
            </p:extLst>
          </p:nvPr>
        </p:nvGraphicFramePr>
        <p:xfrm>
          <a:off x="402839" y="654960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FF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8"/>
              </a:rPr>
              <a:t>API </a:t>
            </a:r>
            <a:r>
              <a:rPr lang="it-IT" sz="1400" dirty="0" err="1">
                <a:hlinkClick r:id="rId8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9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Articolo 2</a:t>
            </a:r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265017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265017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n+1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22984"/>
              </p:ext>
            </p:extLst>
          </p:nvPr>
        </p:nvGraphicFramePr>
        <p:xfrm>
          <a:off x="311940" y="1530722"/>
          <a:ext cx="8520120" cy="2159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31537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2852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41429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None, 10, 20,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samples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samples </a:t>
                      </a:r>
                      <a:r>
                        <a:rPr lang="it-IT" sz="1400" i="1" dirty="0" err="1"/>
                        <a:t>leaves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Gini, </a:t>
                      </a:r>
                      <a:r>
                        <a:rPr lang="it-IT" sz="1400" dirty="0" err="1"/>
                        <a:t>Entropy</a:t>
                      </a:r>
                      <a:endParaRPr lang="it-IT" sz="1400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/>
                        <a:t>Maximum features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/>
                        <a:t>Squared_root</a:t>
                      </a:r>
                      <a:r>
                        <a:rPr lang="it-IT" sz="1400" i="0" dirty="0"/>
                        <a:t>, log2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508A3E-61D7-D1A9-6093-B0E76252471C}"/>
              </a:ext>
            </a:extLst>
          </p:cNvPr>
          <p:cNvSpPr txBox="1"/>
          <p:nvPr/>
        </p:nvSpPr>
        <p:spPr>
          <a:xfrm>
            <a:off x="450476" y="3859306"/>
            <a:ext cx="756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Spiegazione di qualcosa che non compare prima (es </a:t>
            </a:r>
            <a:r>
              <a:rPr lang="it-IT" sz="1400" dirty="0" err="1">
                <a:solidFill>
                  <a:srgbClr val="FF0000"/>
                </a:solidFill>
              </a:rPr>
              <a:t>criterion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6295"/>
              </p:ext>
            </p:extLst>
          </p:nvPr>
        </p:nvGraphicFramePr>
        <p:xfrm>
          <a:off x="311760" y="1208619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model novelties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59" y="95474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2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954742"/>
                <a:ext cx="8520119" cy="1645900"/>
              </a:xfrm>
              <a:prstGeom prst="rect">
                <a:avLst/>
              </a:prstGeom>
              <a:blipFill>
                <a:blip r:embed="rId3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59" y="2931459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2931459"/>
                <a:ext cx="8520119" cy="1600438"/>
              </a:xfrm>
              <a:prstGeom prst="rect">
                <a:avLst/>
              </a:prstGeom>
              <a:blipFill>
                <a:blip r:embed="rId4"/>
                <a:stretch>
                  <a:fillRect l="-215" t="-4580" b="-30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model novelties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60" y="1176618"/>
                <a:ext cx="8520120" cy="120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>
                    <a:solidFill>
                      <a:srgbClr val="FF0000"/>
                    </a:solidFill>
                  </a:rPr>
                  <a:t>We</a:t>
                </a:r>
                <a:r>
                  <a:rPr lang="it-IT" sz="1400" dirty="0">
                    <a:solidFill>
                      <a:srgbClr val="FF0000"/>
                    </a:solidFill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</a:rPr>
                  <a:t>chose</a:t>
                </a:r>
                <a:r>
                  <a:rPr lang="it-IT" sz="1400" dirty="0">
                    <a:solidFill>
                      <a:srgbClr val="FF0000"/>
                    </a:solidFill>
                  </a:rPr>
                  <a:t> the </a:t>
                </a:r>
                <a:r>
                  <a:rPr lang="it-IT" sz="1400" dirty="0" err="1">
                    <a:solidFill>
                      <a:srgbClr val="FF0000"/>
                    </a:solidFill>
                  </a:rPr>
                  <a:t>value</a:t>
                </a:r>
                <a:r>
                  <a:rPr lang="it-IT" sz="1400" dirty="0">
                    <a:solidFill>
                      <a:srgbClr val="FF0000"/>
                    </a:solidFill>
                  </a:rPr>
                  <a:t> </a:t>
                </a:r>
                <a:r>
                  <a:rPr lang="it-IT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solidFill>
                      <a:srgbClr val="FF0000"/>
                    </a:solidFill>
                  </a:rPr>
                  <a:t>=3 </a:t>
                </a:r>
                <a:r>
                  <a:rPr lang="it-IT" sz="1400" dirty="0" err="1">
                    <a:solidFill>
                      <a:srgbClr val="FF0000"/>
                    </a:solidFill>
                  </a:rPr>
                  <a:t>because</a:t>
                </a:r>
                <a:r>
                  <a:rPr lang="it-IT" sz="1400" dirty="0">
                    <a:solidFill>
                      <a:srgbClr val="FF0000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76618"/>
                <a:ext cx="8520120" cy="1202252"/>
              </a:xfrm>
              <a:prstGeom prst="rect">
                <a:avLst/>
              </a:prstGeom>
              <a:blipFill>
                <a:blip r:embed="rId2"/>
                <a:stretch>
                  <a:fillRect l="-215" t="-1015" b="-5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51AB5E-028C-4751-79BA-2BAF6E8174EA}"/>
              </a:ext>
            </a:extLst>
          </p:cNvPr>
          <p:cNvSpPr txBox="1"/>
          <p:nvPr/>
        </p:nvSpPr>
        <p:spPr>
          <a:xfrm>
            <a:off x="311760" y="231014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4A39E5-AE7A-203B-D191-5613A64E4624}"/>
              </a:ext>
            </a:extLst>
          </p:cNvPr>
          <p:cNvSpPr txBox="1"/>
          <p:nvPr/>
        </p:nvSpPr>
        <p:spPr>
          <a:xfrm>
            <a:off x="311760" y="2833849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Also</a:t>
            </a:r>
            <a:r>
              <a:rPr lang="it-IT" sz="1400" dirty="0"/>
              <a:t> for the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exploited</a:t>
            </a:r>
            <a:r>
              <a:rPr lang="it-IT" sz="1400" dirty="0"/>
              <a:t> </a:t>
            </a:r>
            <a:r>
              <a:rPr lang="it-IT" sz="1400" dirty="0" err="1"/>
              <a:t>Scikit-Learn</a:t>
            </a:r>
            <a:r>
              <a:rPr lang="it-IT" sz="1400" dirty="0"/>
              <a:t>.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</a:t>
            </a:r>
            <a:r>
              <a:rPr lang="it-IT" sz="1400" dirty="0">
                <a:latin typeface="Consolas" panose="020B0609020204030204" pitchFamily="49" charset="0"/>
              </a:rPr>
              <a:t>SVR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41B4B7-E882-E74D-F760-60AAB85D531B}"/>
              </a:ext>
            </a:extLst>
          </p:cNvPr>
          <p:cNvSpPr txBox="1"/>
          <p:nvPr/>
        </p:nvSpPr>
        <p:spPr>
          <a:xfrm>
            <a:off x="311760" y="3357069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Networks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used</a:t>
            </a:r>
            <a:r>
              <a:rPr lang="it-IT" sz="1400" dirty="0">
                <a:solidFill>
                  <a:srgbClr val="FF0000"/>
                </a:solidFill>
              </a:rPr>
              <a:t> the </a:t>
            </a:r>
            <a:r>
              <a:rPr lang="it-IT" sz="1400" dirty="0" err="1">
                <a:solidFill>
                  <a:srgbClr val="FF0000"/>
                </a:solidFill>
              </a:rPr>
              <a:t>SciKeras</a:t>
            </a:r>
            <a:r>
              <a:rPr lang="it-IT" sz="1400" dirty="0">
                <a:solidFill>
                  <a:srgbClr val="FF0000"/>
                </a:solidFill>
              </a:rPr>
              <a:t> [</a:t>
            </a:r>
            <a:r>
              <a:rPr lang="it-IT" sz="1400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it-IT" sz="1400" dirty="0">
                <a:solidFill>
                  <a:srgbClr val="FF0000"/>
                </a:solidFill>
              </a:rPr>
              <a:t>] library to </a:t>
            </a:r>
            <a:r>
              <a:rPr lang="it-IT" sz="1400" dirty="0" err="1">
                <a:solidFill>
                  <a:srgbClr val="FF0000"/>
                </a:solidFill>
              </a:rPr>
              <a:t>interface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with </a:t>
            </a:r>
            <a:r>
              <a:rPr lang="it-IT" sz="1400" dirty="0" err="1">
                <a:solidFill>
                  <a:srgbClr val="FF0000"/>
                </a:solidFill>
              </a:rPr>
              <a:t>Scikit-Learn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  <a:r>
              <a:rPr lang="it-IT" sz="1400" dirty="0"/>
              <a:t>For the CUP task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in pipeline with the </a:t>
            </a:r>
            <a:r>
              <a:rPr lang="it-IT" sz="1400" dirty="0" err="1"/>
              <a:t>Neural</a:t>
            </a:r>
            <a:r>
              <a:rPr lang="it-IT" sz="1400" dirty="0"/>
              <a:t> Network.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4356847"/>
            <a:ext cx="80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706582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6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9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506911"/>
            <a:ext cx="852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greatly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techinque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more </a:t>
            </a:r>
            <a:r>
              <a:rPr lang="it-IT" sz="1400" dirty="0" err="1"/>
              <a:t>robust</a:t>
            </a:r>
            <a:r>
              <a:rPr lang="it-IT" sz="1400" dirty="0"/>
              <a:t> to </a:t>
            </a:r>
            <a:r>
              <a:rPr lang="it-IT" sz="1400" dirty="0" err="1"/>
              <a:t>outliers</a:t>
            </a:r>
            <a:r>
              <a:rPr lang="it-IT" sz="1400" dirty="0"/>
              <a:t>, </a:t>
            </a:r>
            <a:r>
              <a:rPr lang="it-IT" sz="1400" dirty="0" err="1"/>
              <a:t>compared</a:t>
            </a:r>
            <a:r>
              <a:rPr lang="it-IT" sz="1400" dirty="0"/>
              <a:t> to the </a:t>
            </a:r>
            <a:r>
              <a:rPr lang="it-IT" sz="1400" dirty="0" err="1"/>
              <a:t>usual</a:t>
            </a:r>
            <a:r>
              <a:rPr lang="it-IT" sz="1400" dirty="0"/>
              <a:t> </a:t>
            </a:r>
            <a:r>
              <a:rPr lang="it-IT" sz="1400" dirty="0" err="1"/>
              <a:t>standardization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/>
              <a:t>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Pipeline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  <a:endParaRPr lang="it-IT" sz="1400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D68439-6643-E67C-81C7-93D88FFA34BF}"/>
              </a:ext>
            </a:extLst>
          </p:cNvPr>
          <p:cNvSpPr txBox="1"/>
          <p:nvPr/>
        </p:nvSpPr>
        <p:spPr>
          <a:xfrm>
            <a:off x="423582" y="4000500"/>
            <a:ext cx="7274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Training </a:t>
            </a:r>
            <a:r>
              <a:rPr lang="it-IT" sz="1400" dirty="0" err="1">
                <a:solidFill>
                  <a:srgbClr val="FF0000"/>
                </a:solidFill>
              </a:rPr>
              <a:t>algorithm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number</a:t>
            </a:r>
            <a:r>
              <a:rPr lang="it-IT" sz="1400" dirty="0">
                <a:solidFill>
                  <a:srgbClr val="FF0000"/>
                </a:solidFill>
              </a:rPr>
              <a:t> of </a:t>
            </a:r>
            <a:r>
              <a:rPr lang="it-IT" sz="1400" dirty="0" err="1">
                <a:solidFill>
                  <a:srgbClr val="FF0000"/>
                </a:solidFill>
              </a:rPr>
              <a:t>layers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  <a:r>
              <a:rPr lang="it-IT" sz="1400" dirty="0" err="1">
                <a:solidFill>
                  <a:srgbClr val="FF0000"/>
                </a:solidFill>
              </a:rPr>
              <a:t>These</a:t>
            </a:r>
            <a:r>
              <a:rPr lang="it-IT" sz="1400" dirty="0">
                <a:solidFill>
                  <a:srgbClr val="FF0000"/>
                </a:solidFill>
              </a:rPr>
              <a:t> are </a:t>
            </a:r>
            <a:r>
              <a:rPr lang="it-IT" sz="1400" dirty="0" err="1">
                <a:solidFill>
                  <a:srgbClr val="FF0000"/>
                </a:solidFill>
              </a:rPr>
              <a:t>assumptions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760" y="784178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ML23 CUP task,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[</a:t>
            </a:r>
            <a:r>
              <a:rPr lang="it-IT" sz="1400" dirty="0">
                <a:hlinkClick r:id="rId2" action="ppaction://hlinksldjump"/>
              </a:rPr>
              <a:t>5</a:t>
            </a:r>
            <a:r>
              <a:rPr lang="it-IT" sz="1400" dirty="0"/>
              <a:t>]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space</a:t>
            </a:r>
            <a:r>
              <a:rPr lang="it-IT" sz="1400" dirty="0"/>
              <a:t>, </a:t>
            </a:r>
            <a:r>
              <a:rPr lang="it-IT" sz="1400" dirty="0" err="1"/>
              <a:t>besides</a:t>
            </a:r>
            <a:r>
              <a:rPr lang="it-IT" sz="1400" dirty="0"/>
              <a:t>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Cos’è </a:t>
            </a:r>
            <a:r>
              <a:rPr lang="it-IT" sz="1400" dirty="0" err="1">
                <a:solidFill>
                  <a:srgbClr val="FF0000"/>
                </a:solidFill>
              </a:rPr>
              <a:t>Optuna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553888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Stop </a:t>
            </a:r>
            <a:r>
              <a:rPr lang="it-IT" sz="1400" dirty="0" err="1"/>
              <a:t>conditions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410135" y="2675965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on </a:t>
            </a:r>
            <a:r>
              <a:rPr lang="it-IT" sz="1400" dirty="0" err="1"/>
              <a:t>which</a:t>
            </a:r>
            <a:r>
              <a:rPr lang="it-IT" sz="1400" dirty="0"/>
              <a:t> a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(3)</a:t>
            </a:r>
            <a:r>
              <a:rPr lang="it-IT" sz="1400" dirty="0"/>
              <a:t>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the </a:t>
            </a:r>
            <a:r>
              <a:rPr lang="it-IT" sz="1400" dirty="0" err="1">
                <a:solidFill>
                  <a:srgbClr val="FF0000"/>
                </a:solidFill>
              </a:rPr>
              <a:t>value</a:t>
            </a:r>
            <a:r>
              <a:rPr lang="it-IT" sz="1400" dirty="0">
                <a:solidFill>
                  <a:srgbClr val="FF0000"/>
                </a:solidFill>
              </a:rPr>
              <a:t> 3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>
                <a:solidFill>
                  <a:srgbClr val="FF0000"/>
                </a:solidFill>
              </a:rPr>
              <a:t>…</a:t>
            </a:r>
            <a:r>
              <a:rPr lang="it-IT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605118" y="3382313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605118" y="4336420"/>
            <a:ext cx="71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trike="sngStrike" dirty="0"/>
              <a:t>Weight </a:t>
            </a:r>
            <a:r>
              <a:rPr lang="it-IT" sz="1400" strike="sngStrike" dirty="0" err="1"/>
              <a:t>init</a:t>
            </a:r>
            <a:r>
              <a:rPr lang="it-IT" sz="1400" strike="sngStrike" dirty="0"/>
              <a:t>. (Be </a:t>
            </a:r>
            <a:r>
              <a:rPr lang="it-IT" sz="1400" strike="sngStrike" dirty="0" err="1"/>
              <a:t>normal</a:t>
            </a:r>
            <a:r>
              <a:rPr lang="it-IT" sz="1400" strike="sngStrike" dirty="0"/>
              <a:t>)</a:t>
            </a:r>
            <a:r>
              <a:rPr lang="it-IT" sz="1400" dirty="0"/>
              <a:t>, dropout, </a:t>
            </a:r>
            <a:r>
              <a:rPr lang="it-IT" sz="1400" strike="sngStrike" dirty="0" err="1"/>
              <a:t>robust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scaler</a:t>
            </a:r>
            <a:r>
              <a:rPr lang="it-IT" sz="1400" dirty="0"/>
              <a:t>, </a:t>
            </a:r>
            <a:r>
              <a:rPr lang="it-IT" sz="1400" dirty="0" err="1"/>
              <a:t>usage</a:t>
            </a:r>
            <a:r>
              <a:rPr lang="it-IT" sz="1400" dirty="0"/>
              <a:t> of a </a:t>
            </a:r>
            <a:r>
              <a:rPr lang="it-IT" sz="1400" dirty="0" err="1"/>
              <a:t>Bayesian</a:t>
            </a:r>
            <a:r>
              <a:rPr lang="it-IT" sz="1400" dirty="0"/>
              <a:t> </a:t>
            </a:r>
            <a:r>
              <a:rPr lang="it-IT" sz="1400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  <a:r>
              <a:rPr lang="it-IT" sz="1400" strike="sngStrike" dirty="0" err="1"/>
              <a:t>Why</a:t>
            </a:r>
            <a:r>
              <a:rPr lang="it-IT" sz="1400" strike="sngStrike" dirty="0"/>
              <a:t> a pipeline </a:t>
            </a:r>
            <a:r>
              <a:rPr lang="it-IT" sz="1400" strike="sngStrike" dirty="0" err="1"/>
              <a:t>instead</a:t>
            </a:r>
            <a:r>
              <a:rPr lang="it-IT" sz="1400" strike="sngStrike" dirty="0"/>
              <a:t> of </a:t>
            </a:r>
            <a:r>
              <a:rPr lang="it-IT" sz="1400" strike="sngStrike" dirty="0" err="1"/>
              <a:t>sequential</a:t>
            </a:r>
            <a:r>
              <a:rPr lang="it-IT" sz="1400" strike="sngStrik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 Selected grid search results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881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1 / 1 / 2 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 Selected grid search results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4029"/>
              </p:ext>
            </p:extLst>
          </p:nvPr>
        </p:nvGraphicFramePr>
        <p:xfrm>
          <a:off x="311758" y="1139467"/>
          <a:ext cx="8160842" cy="3536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 …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80091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1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i tre task del </a:t>
            </a:r>
            <a:r>
              <a:rPr lang="it-IT" sz="1400" dirty="0" err="1"/>
              <a:t>monk</a:t>
            </a:r>
            <a:r>
              <a:rPr lang="it-IT" sz="1400" dirty="0"/>
              <a:t>, vuole la learning curve (su TR set e TS set) (MSE per epoca, nel caso di </a:t>
            </a:r>
            <a:r>
              <a:rPr lang="it-IT" sz="1400" dirty="0" err="1"/>
              <a:t>sgd</a:t>
            </a:r>
            <a:r>
              <a:rPr lang="it-IT" sz="1400" dirty="0"/>
              <a:t>/</a:t>
            </a:r>
            <a:r>
              <a:rPr lang="it-IT" sz="1400" dirty="0" err="1"/>
              <a:t>minibatch</a:t>
            </a:r>
            <a:r>
              <a:rPr lang="it-IT" sz="1400" dirty="0"/>
              <a:t> vuole che ogni punto corrisponda alla media sull’epoca a cui tale punto si riferisce. Mi sa che le librerie calcolano ciò da sole?)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2999</Words>
  <Application>Microsoft Office PowerPoint</Application>
  <PresentationFormat>Presentazione su schermo (16:9)</PresentationFormat>
  <Paragraphs>322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38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novelties – 1</vt:lpstr>
      <vt:lpstr>Models details &amp; novelties – 2 </vt:lpstr>
      <vt:lpstr>Models details &amp; novelties – 2 </vt:lpstr>
      <vt:lpstr>Monk Results: Selected grid search results – 1 </vt:lpstr>
      <vt:lpstr>Monk Results: Selected grid search results – 2</vt:lpstr>
      <vt:lpstr>Monk Results: Plots – 1 DA FARE</vt:lpstr>
      <vt:lpstr>Monk Results: Plots – 2 DA FARE</vt:lpstr>
      <vt:lpstr>CUP Validation schema: data splitting Aggiungere?</vt:lpstr>
      <vt:lpstr>CUP Validation schema: model selection [da riempire]</vt:lpstr>
      <vt:lpstr>Random Forest grids</vt:lpstr>
      <vt:lpstr>Support Vector Regressors grids</vt:lpstr>
      <vt:lpstr>Neural Network grids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[fare]</vt:lpstr>
      <vt:lpstr>Bibliography – 1</vt:lpstr>
      <vt:lpstr>Bibliography – 2 </vt:lpstr>
      <vt:lpstr>Appendix – 1 Full grid searches for the Monk tasks: SVM </vt:lpstr>
      <vt:lpstr>Appendix – 2 Full grid searches for the Monk tasks: Random Forests</vt:lpstr>
      <vt:lpstr>Appendix – 3 Full grid searches for the Monk tasks: Neural Networks</vt:lpstr>
      <vt:lpstr>Appendix – 4 Further details on model novelties</vt:lpstr>
      <vt:lpstr>Appendix – 5 Further details on model novelties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53</cp:revision>
  <dcterms:modified xsi:type="dcterms:W3CDTF">2024-01-19T19:39:21Z</dcterms:modified>
  <dc:language>it-IT</dc:language>
</cp:coreProperties>
</file>