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80" r:id="rId5"/>
    <p:sldId id="259" r:id="rId6"/>
    <p:sldId id="279" r:id="rId7"/>
    <p:sldId id="261" r:id="rId8"/>
    <p:sldId id="289" r:id="rId9"/>
    <p:sldId id="290" r:id="rId10"/>
    <p:sldId id="297" r:id="rId11"/>
    <p:sldId id="303" r:id="rId12"/>
    <p:sldId id="262" r:id="rId13"/>
    <p:sldId id="287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302" r:id="rId25"/>
    <p:sldId id="268" r:id="rId26"/>
    <p:sldId id="282" r:id="rId27"/>
    <p:sldId id="283" r:id="rId28"/>
    <p:sldId id="288" r:id="rId29"/>
    <p:sldId id="291" r:id="rId30"/>
    <p:sldId id="292" r:id="rId31"/>
    <p:sldId id="293" r:id="rId32"/>
    <p:sldId id="281" r:id="rId33"/>
    <p:sldId id="284" r:id="rId34"/>
    <p:sldId id="286" r:id="rId35"/>
    <p:sldId id="306" r:id="rId36"/>
    <p:sldId id="295" r:id="rId37"/>
    <p:sldId id="298" r:id="rId38"/>
    <p:sldId id="299" r:id="rId39"/>
    <p:sldId id="300" r:id="rId40"/>
    <p:sldId id="296" r:id="rId41"/>
    <p:sldId id="307" r:id="rId4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3D3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38.xml"/><Relationship Id="rId4" Type="http://schemas.openxmlformats.org/officeDocument/2006/relationships/slide" Target="slide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keras.io/api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Hardware resources &amp; Computing times[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DB1AF9-167E-8621-4AE4-04214D77BE60}"/>
              </a:ext>
            </a:extLst>
          </p:cNvPr>
          <p:cNvSpPr txBox="1"/>
          <p:nvPr/>
        </p:nvSpPr>
        <p:spPr>
          <a:xfrm>
            <a:off x="358825" y="881309"/>
            <a:ext cx="847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the models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fitted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Google </a:t>
            </a:r>
            <a:r>
              <a:rPr lang="it-IT" sz="1400" dirty="0" err="1">
                <a:solidFill>
                  <a:srgbClr val="FF0000"/>
                </a:solidFill>
              </a:rPr>
              <a:t>Colaboratory</a:t>
            </a:r>
            <a:r>
              <a:rPr lang="it-IT" sz="1400" dirty="0">
                <a:solidFill>
                  <a:srgbClr val="FF0000"/>
                </a:solidFill>
              </a:rPr>
              <a:t>. Model X and Y make an </a:t>
            </a:r>
            <a:r>
              <a:rPr lang="it-IT" sz="1400" dirty="0" err="1">
                <a:solidFill>
                  <a:srgbClr val="FF0000"/>
                </a:solidFill>
              </a:rPr>
              <a:t>exception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computer […] 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20B040C-5956-621F-FA4B-DDAA61C3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96815"/>
              </p:ext>
            </p:extLst>
          </p:nvPr>
        </p:nvGraphicFramePr>
        <p:xfrm>
          <a:off x="358825" y="1680235"/>
          <a:ext cx="8472664" cy="2443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8166">
                  <a:extLst>
                    <a:ext uri="{9D8B030D-6E8A-4147-A177-3AD203B41FA5}">
                      <a16:colId xmlns:a16="http://schemas.microsoft.com/office/drawing/2014/main" val="974558736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936115471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14352232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400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HW </a:t>
                      </a:r>
                      <a:r>
                        <a:rPr lang="it-IT" sz="1400" dirty="0" err="1"/>
                        <a:t>resources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r>
                        <a:rPr lang="it-IT" sz="1400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(Re)training time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NN, </a:t>
                      </a:r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/>
                        <a:t> CPU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6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044312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29015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classes of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The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A7F0C-A6EB-5055-EEB7-B7520911F32A}"/>
              </a:ext>
            </a:extLst>
          </p:cNvPr>
          <p:cNvSpPr txBox="1"/>
          <p:nvPr/>
        </p:nvSpPr>
        <p:spPr>
          <a:xfrm>
            <a:off x="311760" y="385569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Range of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: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3" action="ppaction://hlinksldjump"/>
              </a:rPr>
              <a:t>9</a:t>
            </a:r>
            <a:r>
              <a:rPr lang="it-IT" sz="1400" dirty="0"/>
              <a:t>] and </a:t>
            </a:r>
            <a:r>
              <a:rPr lang="it-IT" sz="1400" dirty="0" err="1"/>
              <a:t>considered</a:t>
            </a:r>
            <a:r>
              <a:rPr lang="it-IT" sz="1400" dirty="0"/>
              <a:t> an </a:t>
            </a:r>
            <a:r>
              <a:rPr lang="it-IT" sz="1400" dirty="0" err="1"/>
              <a:t>uniform</a:t>
            </a:r>
            <a:r>
              <a:rPr lang="it-IT" sz="1400" dirty="0"/>
              <a:t> sampling in the log-domain.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consecutive </a:t>
            </a:r>
            <a:r>
              <a:rPr lang="it-IT" sz="1400" dirty="0" err="1"/>
              <a:t>values</a:t>
            </a:r>
            <a:r>
              <a:rPr lang="it-IT" sz="1400" dirty="0"/>
              <a:t> to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7F3964-F14E-08C5-4BE5-C58E42BD0BD7}"/>
              </a:ext>
            </a:extLst>
          </p:cNvPr>
          <p:cNvSpPr txBox="1"/>
          <p:nvPr/>
        </p:nvSpPr>
        <p:spPr>
          <a:xfrm>
            <a:off x="358825" y="2832230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retraining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measure</a:t>
            </a:r>
            <a:r>
              <a:rPr lang="it-IT" sz="1400" dirty="0"/>
              <a:t> the test </a:t>
            </a:r>
            <a:r>
              <a:rPr lang="it-IT" sz="1400" dirty="0" err="1"/>
              <a:t>error</a:t>
            </a:r>
            <a:r>
              <a:rPr lang="it-IT" sz="1400" dirty="0"/>
              <a:t> (of the ensemble)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out. After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assessment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5-fold schema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earlier</a:t>
            </a:r>
            <a:r>
              <a:rPr lang="it-IT" sz="1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58825" y="878271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learning </a:t>
            </a:r>
            <a:r>
              <a:rPr lang="it-IT" sz="1400" dirty="0" err="1"/>
              <a:t>curves</a:t>
            </a:r>
            <a:r>
              <a:rPr lang="it-IT" sz="1400" dirty="0"/>
              <a:t> are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data </a:t>
            </a:r>
            <a:r>
              <a:rPr lang="it-IT" sz="1400" dirty="0" err="1"/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5A5B6D-46EF-01C5-CFA5-7C995EA90E02}"/>
              </a:ext>
            </a:extLst>
          </p:cNvPr>
          <p:cNvSpPr txBox="1"/>
          <p:nvPr/>
        </p:nvSpPr>
        <p:spPr>
          <a:xfrm>
            <a:off x="358825" y="4003619"/>
            <a:ext cx="83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RF and SVM follow an </a:t>
            </a:r>
            <a:r>
              <a:rPr lang="it-IT" sz="1400" dirty="0" err="1"/>
              <a:t>analogous</a:t>
            </a:r>
            <a:r>
              <a:rPr lang="it-IT" sz="1400" dirty="0"/>
              <a:t> idea: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learning curve. Full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45308-2455-8FD1-E741-9BDB6AA97453}"/>
              </a:ext>
            </a:extLst>
          </p:cNvPr>
          <p:cNvSpPr txBox="1"/>
          <p:nvPr/>
        </p:nvSpPr>
        <p:spPr>
          <a:xfrm>
            <a:off x="311760" y="833718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best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hyperparameters</a:t>
            </a:r>
            <a:r>
              <a:rPr lang="it-IT" sz="1400" dirty="0"/>
              <a:t> are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extrema</a:t>
            </a:r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7481DC-0E76-AE39-ABEF-F4BD24D23495}"/>
              </a:ext>
            </a:extLst>
          </p:cNvPr>
          <p:cNvSpPr txBox="1"/>
          <p:nvPr/>
        </p:nvSpPr>
        <p:spPr>
          <a:xfrm>
            <a:off x="311760" y="141866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SVM: the </a:t>
            </a:r>
            <a:r>
              <a:rPr lang="it-IT" sz="1400" dirty="0" err="1"/>
              <a:t>values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i="1" dirty="0"/>
              <a:t>C</a:t>
            </a:r>
            <a:r>
              <a:rPr lang="it-IT" sz="1400" dirty="0"/>
              <a:t> and </a:t>
            </a:r>
            <a:r>
              <a:rPr lang="it-IT" sz="1400" i="1" dirty="0"/>
              <a:t>γ</a:t>
            </a:r>
            <a:r>
              <a:rPr lang="it-IT" sz="1400" dirty="0"/>
              <a:t>, </a:t>
            </a:r>
            <a:r>
              <a:rPr lang="it-IT" sz="1400" dirty="0" err="1"/>
              <a:t>greatly</a:t>
            </a:r>
            <a:r>
              <a:rPr lang="it-IT" sz="1400" dirty="0"/>
              <a:t> impacts the training time.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68CA2D-E90A-1E43-6CD3-C7BB5BB32A35}"/>
              </a:ext>
            </a:extLst>
          </p:cNvPr>
          <p:cNvSpPr txBox="1"/>
          <p:nvPr/>
        </p:nvSpPr>
        <p:spPr>
          <a:xfrm>
            <a:off x="311760" y="272456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</a:t>
            </a:r>
            <a:r>
              <a:rPr lang="it-IT" sz="1400" dirty="0" err="1">
                <a:solidFill>
                  <a:srgbClr val="FF0000"/>
                </a:solidFill>
              </a:rPr>
              <a:t>creation</a:t>
            </a:r>
            <a:r>
              <a:rPr lang="it-IT" sz="1400" dirty="0">
                <a:solidFill>
                  <a:srgbClr val="FF0000"/>
                </a:solidFill>
              </a:rPr>
              <a:t> of ensembles </a:t>
            </a:r>
            <a:r>
              <a:rPr lang="it-IT" sz="1400" dirty="0" err="1">
                <a:solidFill>
                  <a:srgbClr val="FF0000"/>
                </a:solidFill>
              </a:rPr>
              <a:t>revealed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itself</a:t>
            </a:r>
            <a:r>
              <a:rPr lang="it-IT" sz="1400" dirty="0">
                <a:solidFill>
                  <a:srgbClr val="FF0000"/>
                </a:solidFill>
              </a:rPr>
              <a:t> to be </a:t>
            </a:r>
            <a:r>
              <a:rPr lang="it-IT" sz="1400" dirty="0" err="1">
                <a:solidFill>
                  <a:srgbClr val="FF0000"/>
                </a:solidFill>
              </a:rPr>
              <a:t>convenient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high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among</a:t>
            </a:r>
            <a:r>
              <a:rPr lang="it-IT" sz="1400" dirty="0">
                <a:solidFill>
                  <a:srgbClr val="FF0000"/>
                </a:solidFill>
              </a:rPr>
              <a:t> models. </a:t>
            </a:r>
          </a:p>
          <a:p>
            <a:r>
              <a:rPr lang="it-IT" sz="1400" dirty="0">
                <a:solidFill>
                  <a:srgbClr val="FF0000"/>
                </a:solidFill>
              </a:rPr>
              <a:t>Però c’è da osservare quanto l’inizializzazione dei pesi contribuisca alla varianza.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311760" y="917730"/>
            <a:ext cx="852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>
                <a:hlinkClick r:id="rId4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 </a:t>
            </a:r>
            <a:r>
              <a:rPr kumimoji="0" lang="it-IT" altLang="it-IT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(2015)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311760" y="579176"/>
            <a:ext cx="852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Main</a:t>
            </a:r>
            <a:r>
              <a:rPr lang="it-IT" sz="1600" dirty="0"/>
              <a:t> libraries and software tools </a:t>
            </a:r>
            <a:r>
              <a:rPr lang="it-IT" sz="1600" dirty="0" err="1"/>
              <a:t>used</a:t>
            </a:r>
            <a:r>
              <a:rPr lang="it-IT" sz="1600" dirty="0"/>
              <a:t> for </a:t>
            </a:r>
            <a:r>
              <a:rPr lang="it-IT" sz="1600" dirty="0" err="1"/>
              <a:t>this</a:t>
            </a:r>
            <a:r>
              <a:rPr lang="it-IT" sz="1600" dirty="0"/>
              <a:t> project, with documentation: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1951CC-852D-3998-1B25-1E283453A104}"/>
              </a:ext>
            </a:extLst>
          </p:cNvPr>
          <p:cNvSpPr txBox="1"/>
          <p:nvPr/>
        </p:nvSpPr>
        <p:spPr>
          <a:xfrm>
            <a:off x="311761" y="3273089"/>
            <a:ext cx="8160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3ADDC1-64FB-1BE2-8B0F-4E761CA1CD8A}"/>
              </a:ext>
            </a:extLst>
          </p:cNvPr>
          <p:cNvSpPr txBox="1"/>
          <p:nvPr/>
        </p:nvSpPr>
        <p:spPr>
          <a:xfrm>
            <a:off x="311760" y="2934535"/>
            <a:ext cx="816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Bibliographical</a:t>
            </a:r>
            <a:r>
              <a:rPr lang="it-IT" sz="1600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3304" y="1275459"/>
            <a:ext cx="7931107" cy="259258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8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APPENDICES</a:t>
            </a:r>
            <a:endParaRPr lang="it-IT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07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98098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</a:t>
            </a:r>
            <a:r>
              <a:rPr lang="it-IT" sz="1400" dirty="0" err="1"/>
              <a:t>utils</a:t>
            </a:r>
            <a:r>
              <a:rPr lang="it-IT" sz="1400" dirty="0"/>
              <a:t> (</a:t>
            </a:r>
            <a:r>
              <a:rPr lang="it-IT" sz="1400" dirty="0" err="1"/>
              <a:t>NeuralNetwork</a:t>
            </a:r>
            <a:r>
              <a:rPr lang="it-IT" sz="1400" dirty="0"/>
              <a:t> classes, </a:t>
            </a:r>
            <a:r>
              <a:rPr lang="it-IT" sz="1400" dirty="0" err="1"/>
              <a:t>save</a:t>
            </a:r>
            <a:r>
              <a:rPr lang="it-IT" sz="1400" dirty="0"/>
              <a:t>/load models and plots…)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4587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 the </a:t>
            </a:r>
            <a:r>
              <a:rPr lang="it-IT" sz="1400" dirty="0" err="1"/>
              <a:t>next</a:t>
            </a:r>
            <a:r>
              <a:rPr lang="it-IT" sz="1400" dirty="0"/>
              <a:t> </a:t>
            </a:r>
            <a:r>
              <a:rPr lang="it-IT" sz="1400" dirty="0" err="1"/>
              <a:t>sections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683993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4226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2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4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991109"/>
            <a:ext cx="8520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1/2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</a:t>
            </a:r>
            <a:r>
              <a:rPr lang="it-IT" sz="1400" dirty="0" err="1"/>
              <a:t>both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</a:t>
            </a:r>
            <a:r>
              <a:rPr lang="it-IT" sz="1400" dirty="0" err="1"/>
              <a:t>Optuna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8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data on </a:t>
            </a:r>
            <a:r>
              <a:rPr lang="it-IT" sz="1400" dirty="0" err="1"/>
              <a:t>which</a:t>
            </a:r>
            <a:r>
              <a:rPr lang="it-IT" sz="1400" dirty="0"/>
              <a:t> the model </a:t>
            </a:r>
            <a:r>
              <a:rPr lang="it-IT" sz="1400" dirty="0" err="1"/>
              <a:t>would’t</a:t>
            </a:r>
            <a:r>
              <a:rPr lang="it-IT" sz="1400" dirty="0"/>
              <a:t> be </a:t>
            </a:r>
            <a:r>
              <a:rPr lang="it-IT" sz="1400" dirty="0" err="1"/>
              <a:t>trained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a </a:t>
            </a:r>
            <a:r>
              <a:rPr lang="it-IT" sz="1400" dirty="0" err="1"/>
              <a:t>waste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highlighted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blind test set,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some data for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E28064-660C-F878-8D41-0C525E0AA0D1}"/>
              </a:ext>
            </a:extLst>
          </p:cNvPr>
          <p:cNvSpPr txBox="1"/>
          <p:nvPr/>
        </p:nvSpPr>
        <p:spPr>
          <a:xfrm>
            <a:off x="311760" y="3453322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59" y="1389454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2/2</a:t>
            </a:r>
            <a:r>
              <a:rPr lang="it-IT" sz="1400" dirty="0"/>
              <a:t>: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prediction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just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the models in the ensemble.</a:t>
            </a:r>
          </a:p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  <a:p>
            <a:r>
              <a:rPr lang="it-IT" sz="1400" dirty="0" err="1"/>
              <a:t>Anyway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five</a:t>
            </a:r>
            <a:r>
              <a:rPr lang="it-IT" sz="1400" dirty="0"/>
              <a:t> models </a:t>
            </a:r>
            <a:r>
              <a:rPr lang="it-IT" sz="1400" dirty="0" err="1"/>
              <a:t>will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random weight </a:t>
            </a:r>
            <a:r>
              <a:rPr lang="it-IT" sz="1400" dirty="0" err="1"/>
              <a:t>initialization</a:t>
            </a:r>
            <a:r>
              <a:rPr lang="it-IT" sz="1400" dirty="0"/>
              <a:t> in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run</a:t>
            </a:r>
            <a:r>
              <a:rPr lang="it-IT" sz="1400" dirty="0"/>
              <a:t> of the notebook </a:t>
            </a:r>
            <a:r>
              <a:rPr lang="it-IT" sz="1400" dirty="0" err="1"/>
              <a:t>cells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65C48-C3F0-8A2B-0958-47559D5C29E6}"/>
              </a:ext>
            </a:extLst>
          </p:cNvPr>
          <p:cNvSpPr txBox="1"/>
          <p:nvPr/>
        </p:nvSpPr>
        <p:spPr>
          <a:xfrm>
            <a:off x="311759" y="3205336"/>
            <a:ext cx="852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manually</a:t>
            </a:r>
            <a:r>
              <a:rPr lang="it-IT" sz="1400" dirty="0">
                <a:solidFill>
                  <a:srgbClr val="FF0000"/>
                </a:solidFill>
              </a:rPr>
              <a:t> set the </a:t>
            </a:r>
            <a:r>
              <a:rPr lang="it-IT" sz="1400" dirty="0" err="1">
                <a:solidFill>
                  <a:srgbClr val="FF0000"/>
                </a:solidFill>
              </a:rPr>
              <a:t>patience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hyperparameter</a:t>
            </a:r>
            <a:r>
              <a:rPr lang="it-IT" sz="1400" dirty="0">
                <a:solidFill>
                  <a:srgbClr val="FF0000"/>
                </a:solidFill>
              </a:rPr>
              <a:t> to 9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</a:t>
            </a:r>
            <a:r>
              <a:rPr lang="it-IT" sz="1400" dirty="0">
                <a:solidFill>
                  <a:srgbClr val="FF0000"/>
                </a:solidFill>
              </a:rPr>
              <a:t> works.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37A8B-D3E8-4614-A715-DAA9F51B8DE9}"/>
              </a:ext>
            </a:extLst>
          </p:cNvPr>
          <p:cNvSpPr txBox="1"/>
          <p:nvPr/>
        </p:nvSpPr>
        <p:spPr>
          <a:xfrm>
            <a:off x="311757" y="3513113"/>
            <a:ext cx="85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Early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halts</a:t>
            </a:r>
            <a:r>
              <a:rPr lang="it-IT" sz="1400" dirty="0">
                <a:solidFill>
                  <a:srgbClr val="FF0000"/>
                </a:solidFill>
              </a:rPr>
              <a:t> training </a:t>
            </a:r>
            <a:r>
              <a:rPr lang="it-IT" sz="1400" dirty="0" err="1">
                <a:solidFill>
                  <a:srgbClr val="FF0000"/>
                </a:solidFill>
              </a:rPr>
              <a:t>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epoch</a:t>
            </a:r>
            <a:r>
              <a:rPr lang="it-IT" sz="1400" dirty="0">
                <a:solidFill>
                  <a:srgbClr val="FF0000"/>
                </a:solidFill>
              </a:rPr>
              <a:t> 17, </a:t>
            </a:r>
            <a:r>
              <a:rPr lang="it-IT" sz="1400" dirty="0" err="1">
                <a:solidFill>
                  <a:srgbClr val="FF0000"/>
                </a:solidFill>
              </a:rPr>
              <a:t>but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saw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even</a:t>
            </a:r>
            <a:r>
              <a:rPr lang="it-IT" sz="1400" dirty="0">
                <a:solidFill>
                  <a:srgbClr val="FF0000"/>
                </a:solidFill>
              </a:rPr>
              <a:t> by </a:t>
            </a:r>
            <a:r>
              <a:rPr lang="it-IT" sz="1400" dirty="0" err="1">
                <a:solidFill>
                  <a:srgbClr val="FF0000"/>
                </a:solidFill>
              </a:rPr>
              <a:t>letting</a:t>
            </a:r>
            <a:r>
              <a:rPr lang="it-IT" sz="1400" dirty="0">
                <a:solidFill>
                  <a:srgbClr val="FF0000"/>
                </a:solidFill>
              </a:rPr>
              <a:t> the models in the ensemble </a:t>
            </a:r>
            <a:r>
              <a:rPr lang="it-IT" sz="1400" dirty="0" err="1">
                <a:solidFill>
                  <a:srgbClr val="FF0000"/>
                </a:solidFill>
              </a:rPr>
              <a:t>run</a:t>
            </a:r>
            <a:r>
              <a:rPr lang="it-IT" sz="1400" dirty="0">
                <a:solidFill>
                  <a:srgbClr val="FF0000"/>
                </a:solidFill>
              </a:rPr>
              <a:t> for more </a:t>
            </a:r>
            <a:r>
              <a:rPr lang="it-IT" sz="1400" dirty="0" err="1">
                <a:solidFill>
                  <a:srgbClr val="FF0000"/>
                </a:solidFill>
              </a:rPr>
              <a:t>epochs</a:t>
            </a:r>
            <a:r>
              <a:rPr lang="it-IT" sz="1400" dirty="0">
                <a:solidFill>
                  <a:srgbClr val="FF0000"/>
                </a:solidFill>
              </a:rPr>
              <a:t> (</a:t>
            </a:r>
            <a:r>
              <a:rPr lang="it-IT" sz="1400" dirty="0" err="1">
                <a:solidFill>
                  <a:srgbClr val="FF0000"/>
                </a:solidFill>
              </a:rPr>
              <a:t>without</a:t>
            </a:r>
            <a:r>
              <a:rPr lang="it-IT" sz="1400" dirty="0">
                <a:solidFill>
                  <a:srgbClr val="FF0000"/>
                </a:solidFill>
              </a:rPr>
              <a:t> ES) the performance </a:t>
            </a:r>
            <a:r>
              <a:rPr lang="it-IT" sz="1400" dirty="0" err="1">
                <a:solidFill>
                  <a:srgbClr val="FF0000"/>
                </a:solidFill>
              </a:rPr>
              <a:t>doesn’t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improve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91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760175"/>
            <a:ext cx="3917340" cy="29029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315220"/>
            <a:ext cx="39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4571820" y="1454578"/>
            <a:ext cx="39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and test sets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2A0EA2-C647-42A0-1078-F147E7C94C5D}"/>
              </a:ext>
            </a:extLst>
          </p:cNvPr>
          <p:cNvSpPr txBox="1"/>
          <p:nvPr/>
        </p:nvSpPr>
        <p:spPr>
          <a:xfrm>
            <a:off x="311760" y="3346545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</a:t>
            </a:r>
            <a:r>
              <a:rPr lang="it-IT" sz="1400" dirty="0" err="1">
                <a:latin typeface="Consolas" panose="020B0609020204030204" pitchFamily="49" charset="0"/>
              </a:rPr>
              <a:t>exploration</a:t>
            </a:r>
            <a:r>
              <a:rPr lang="it-IT" sz="1400" dirty="0"/>
              <a:t> notebook, in </a:t>
            </a:r>
            <a:r>
              <a:rPr lang="it-IT" sz="1400" dirty="0" err="1"/>
              <a:t>our</a:t>
            </a:r>
            <a:r>
              <a:rPr lang="it-IT" sz="1400" dirty="0"/>
              <a:t> GitHub repo,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(e.g. PCA) can be </a:t>
            </a:r>
            <a:r>
              <a:rPr lang="it-IT" sz="1400" dirty="0" err="1"/>
              <a:t>found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latin typeface="Arial"/>
                <a:ea typeface="Arial"/>
              </a:rPr>
              <a:t>Appendix – </a:t>
            </a:r>
            <a:r>
              <a:rPr lang="it" sz="2400" spc="-1" dirty="0">
                <a:latin typeface="Arial"/>
                <a:ea typeface="Arial"/>
              </a:rPr>
              <a:t>14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412441" y="1595075"/>
            <a:ext cx="33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t+1</a:t>
            </a:r>
            <a:r>
              <a:rPr lang="it-IT" sz="1400" dirty="0"/>
              <a:t>: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and LOF score of the training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412441" y="2113486"/>
            <a:ext cx="3346559" cy="2739656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DFDC8-82BF-5702-A1F9-F67BA611FD04}"/>
              </a:ext>
            </a:extLst>
          </p:cNvPr>
          <p:cNvSpPr txBox="1"/>
          <p:nvPr/>
        </p:nvSpPr>
        <p:spPr>
          <a:xfrm>
            <a:off x="311399" y="3914114"/>
            <a:ext cx="4475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presence</a:t>
            </a:r>
            <a:r>
              <a:rPr lang="it-IT" sz="1400" dirty="0"/>
              <a:t> of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albeit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few</a:t>
            </a:r>
            <a:r>
              <a:rPr lang="it-IT" sz="1400" dirty="0"/>
              <a:t>), </a:t>
            </a:r>
            <a:r>
              <a:rPr lang="it-IT" sz="1400" dirty="0" err="1"/>
              <a:t>motivated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in the </a:t>
            </a:r>
            <a:r>
              <a:rPr lang="it-IT" sz="1400" dirty="0" err="1"/>
              <a:t>introduction</a:t>
            </a:r>
            <a:r>
              <a:rPr lang="it-IT" sz="1400" dirty="0"/>
              <a:t> of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scaling technique </a:t>
            </a:r>
            <a:r>
              <a:rPr lang="it-IT" sz="1400" dirty="0" err="1"/>
              <a:t>anyway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30AA7-5A47-02DA-3693-6C725DD6C71D}"/>
              </a:ext>
            </a:extLst>
          </p:cNvPr>
          <p:cNvSpPr txBox="1"/>
          <p:nvPr/>
        </p:nvSpPr>
        <p:spPr>
          <a:xfrm>
            <a:off x="311760" y="836348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outlier</a:t>
            </a:r>
            <a:r>
              <a:rPr lang="it-IT" sz="1400" dirty="0"/>
              <a:t> </a:t>
            </a:r>
            <a:r>
              <a:rPr lang="it-IT" sz="1400" dirty="0" err="1"/>
              <a:t>detection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the LOF </a:t>
            </a:r>
            <a:r>
              <a:rPr lang="it-IT" sz="1400" dirty="0" err="1"/>
              <a:t>algorithm</a:t>
            </a:r>
            <a:r>
              <a:rPr lang="it-IT" sz="1400" dirty="0"/>
              <a:t> to the </a:t>
            </a:r>
            <a:r>
              <a:rPr lang="it-IT" sz="1400" dirty="0" err="1"/>
              <a:t>original</a:t>
            </a:r>
            <a:r>
              <a:rPr lang="it-IT" sz="1400" dirty="0"/>
              <a:t> 10-dimensional training data.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assigns</a:t>
            </a:r>
            <a:r>
              <a:rPr lang="it-IT" sz="1400" dirty="0"/>
              <a:t> a score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datapoint</a:t>
            </a:r>
            <a:r>
              <a:rPr lang="it-IT" sz="1400" dirty="0"/>
              <a:t>, </a:t>
            </a:r>
            <a:r>
              <a:rPr lang="it-IT" sz="1400" dirty="0" err="1"/>
              <a:t>based</a:t>
            </a:r>
            <a:r>
              <a:rPr lang="it-IT" sz="1400" dirty="0"/>
              <a:t> on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and the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neighbours</a:t>
            </a:r>
            <a:r>
              <a:rPr lang="it-IT" sz="1400" dirty="0"/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1214E7-EA87-E56F-D1AB-86A357D7E26B}"/>
              </a:ext>
            </a:extLst>
          </p:cNvPr>
          <p:cNvSpPr txBox="1"/>
          <p:nvPr/>
        </p:nvSpPr>
        <p:spPr>
          <a:xfrm>
            <a:off x="311760" y="1575012"/>
            <a:ext cx="4475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Figure t+1 shows the </a:t>
            </a:r>
            <a:r>
              <a:rPr lang="it-IT" sz="1400" dirty="0" err="1"/>
              <a:t>effect</a:t>
            </a:r>
            <a:r>
              <a:rPr lang="it-IT" sz="1400" dirty="0"/>
              <a:t> of the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of the 10-dimensional training data in the </a:t>
            </a:r>
            <a:r>
              <a:rPr lang="it-IT" sz="1400" dirty="0" err="1"/>
              <a:t>plane</a:t>
            </a:r>
            <a:r>
              <a:rPr lang="it-IT" sz="1400" dirty="0"/>
              <a:t>, for a </a:t>
            </a:r>
            <a:r>
              <a:rPr lang="it-IT" sz="1400" dirty="0" err="1"/>
              <a:t>easier</a:t>
            </a:r>
            <a:r>
              <a:rPr lang="it-IT" sz="1400" dirty="0"/>
              <a:t>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puts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outliers</a:t>
            </a:r>
            <a:r>
              <a:rPr lang="it-IT" sz="1400" dirty="0"/>
              <a:t> in the </a:t>
            </a:r>
            <a:r>
              <a:rPr lang="it-IT" sz="1400" dirty="0" err="1"/>
              <a:t>outer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. </a:t>
            </a:r>
          </a:p>
          <a:p>
            <a:pPr algn="just"/>
            <a:r>
              <a:rPr lang="it-IT" sz="1400" dirty="0"/>
              <a:t>The points are </a:t>
            </a:r>
            <a:r>
              <a:rPr lang="it-IT" sz="1400" dirty="0" err="1"/>
              <a:t>colored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score.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E5655C-7A83-2994-A2CB-A6FC9D71C77C}"/>
              </a:ext>
            </a:extLst>
          </p:cNvPr>
          <p:cNvSpPr txBox="1"/>
          <p:nvPr/>
        </p:nvSpPr>
        <p:spPr>
          <a:xfrm>
            <a:off x="311580" y="2744563"/>
            <a:ext cx="447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detected</a:t>
            </a:r>
            <a:r>
              <a:rPr lang="it-IT" sz="1400" dirty="0"/>
              <a:t> 50 </a:t>
            </a:r>
            <a:r>
              <a:rPr lang="it-IT" sz="1400" dirty="0" err="1"/>
              <a:t>outliers</a:t>
            </a:r>
            <a:r>
              <a:rPr lang="it-IT" sz="1400" dirty="0"/>
              <a:t>, the </a:t>
            </a:r>
            <a:r>
              <a:rPr lang="it-IT" sz="1400" dirty="0" err="1"/>
              <a:t>highest</a:t>
            </a:r>
            <a:r>
              <a:rPr lang="it-IT" sz="1400" dirty="0"/>
              <a:t> LOF score </a:t>
            </a:r>
            <a:r>
              <a:rPr lang="it-IT" sz="1400" dirty="0" err="1"/>
              <a:t>is</a:t>
            </a:r>
            <a:r>
              <a:rPr lang="it-IT" sz="1400" dirty="0"/>
              <a:t> 1.815, and the </a:t>
            </a:r>
            <a:r>
              <a:rPr lang="it-IT" sz="1400" dirty="0" err="1"/>
              <a:t>lowest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0.946. The </a:t>
            </a:r>
            <a:r>
              <a:rPr lang="it-IT" sz="1400" dirty="0" err="1"/>
              <a:t>contamination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 to 0.05. </a:t>
            </a:r>
          </a:p>
          <a:p>
            <a:pPr algn="just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concluded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Optuna model selection schema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37AA7BF-41C7-B613-9D35-D26888A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9516"/>
              </p:ext>
            </p:extLst>
          </p:nvPr>
        </p:nvGraphicFramePr>
        <p:xfrm>
          <a:off x="311760" y="1099777"/>
          <a:ext cx="8343901" cy="327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[True, False]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1]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) </a:t>
                      </a:r>
                      <a:r>
                        <a:rPr lang="it-IT" sz="1400" i="1" dirty="0" err="1"/>
                        <a:t>layers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[1,5]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[5, 400]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[16, 128]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[5, 10]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/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1" dirty="0"/>
                        <a:t> per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[32,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max_units</a:t>
                      </a:r>
                      <a:r>
                        <a:rPr lang="it-IT" sz="1400" i="0" dirty="0"/>
                        <a:t>] with a step of 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570AA-C426-7BF7-2FB2-A3F541C7A983}"/>
              </a:ext>
            </a:extLst>
          </p:cNvPr>
          <p:cNvSpPr txBox="1"/>
          <p:nvPr/>
        </p:nvSpPr>
        <p:spPr>
          <a:xfrm>
            <a:off x="311760" y="792000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4</a:t>
            </a:r>
            <a:r>
              <a:rPr lang="it-IT" sz="1400" dirty="0"/>
              <a:t>: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28D70E-40BE-8421-DE3E-FE20FEE08F00}"/>
              </a:ext>
            </a:extLst>
          </p:cNvPr>
          <p:cNvSpPr txBox="1"/>
          <p:nvPr/>
        </p:nvSpPr>
        <p:spPr>
          <a:xfrm>
            <a:off x="311760" y="459803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max_units</a:t>
            </a:r>
            <a:r>
              <a:rPr lang="it-IT" sz="1400" dirty="0"/>
              <a:t>=512 for the first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,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n° of </a:t>
            </a:r>
            <a:r>
              <a:rPr lang="it-IT" sz="1400" dirty="0" err="1"/>
              <a:t>units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8550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ML23 CUP Validation schema for SVM and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FBDC6A-5A93-A929-9E86-B2D9331B7FF2}"/>
              </a:ext>
            </a:extLst>
          </p:cNvPr>
          <p:cNvSpPr txBox="1"/>
          <p:nvPr/>
        </p:nvSpPr>
        <p:spPr>
          <a:xfrm>
            <a:off x="311760" y="1340643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the TR and VL </a:t>
            </a:r>
            <a:r>
              <a:rPr lang="it-IT" sz="1400" dirty="0" err="1"/>
              <a:t>error</a:t>
            </a:r>
            <a:r>
              <a:rPr lang="it-IT" sz="1400" dirty="0"/>
              <a:t> of the best SVM/RF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scalability</a:t>
            </a:r>
            <a:r>
              <a:rPr lang="it-IT" sz="1400" dirty="0"/>
              <a:t>, with the learning curve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previous</a:t>
            </a:r>
            <a:r>
              <a:rPr lang="it-IT" sz="1400" dirty="0"/>
              <a:t> slide), 5 copies of the best models (i.e. with the best </a:t>
            </a:r>
            <a:r>
              <a:rPr lang="it-IT" sz="1400" dirty="0" err="1"/>
              <a:t>hyperparameters</a:t>
            </a:r>
            <a:r>
              <a:rPr lang="it-IT" sz="1400" dirty="0"/>
              <a:t>)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forming</a:t>
            </a:r>
            <a:r>
              <a:rPr lang="it-IT" sz="1400" dirty="0"/>
              <a:t> an ensemble. The training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(</a:t>
            </a:r>
            <a:r>
              <a:rPr lang="it-IT" sz="1400" dirty="0" err="1"/>
              <a:t>controlled</a:t>
            </a:r>
            <a:r>
              <a:rPr lang="it-IT" sz="1400" dirty="0"/>
              <a:t> by the random </a:t>
            </a:r>
            <a:r>
              <a:rPr lang="it-IT" sz="1400" dirty="0" err="1"/>
              <a:t>seed</a:t>
            </a:r>
            <a:r>
              <a:rPr lang="it-IT" sz="1400" dirty="0"/>
              <a:t>) </a:t>
            </a:r>
            <a:r>
              <a:rPr lang="it-IT" sz="1400" dirty="0" err="1"/>
              <a:t>as</a:t>
            </a:r>
            <a:r>
              <a:rPr lang="it-IT" sz="1400" dirty="0"/>
              <a:t> the one </a:t>
            </a:r>
            <a:r>
              <a:rPr lang="it-IT" sz="1400" dirty="0" err="1"/>
              <a:t>used</a:t>
            </a:r>
            <a:r>
              <a:rPr lang="it-IT" sz="1400" dirty="0"/>
              <a:t> for the learning curve. </a:t>
            </a:r>
            <a:r>
              <a:rPr lang="it-IT" sz="1400" dirty="0" err="1"/>
              <a:t>Each</a:t>
            </a:r>
            <a:r>
              <a:rPr lang="it-IT" sz="1400" dirty="0"/>
              <a:t> model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one of the split. </a:t>
            </a:r>
            <a:r>
              <a:rPr lang="it-IT" sz="1400" dirty="0" err="1"/>
              <a:t>Hence</a:t>
            </a:r>
            <a:r>
              <a:rPr lang="it-IT" sz="1400" dirty="0"/>
              <a:t> the </a:t>
            </a:r>
            <a:r>
              <a:rPr lang="it-IT" sz="1400" dirty="0" err="1"/>
              <a:t>drawn</a:t>
            </a:r>
            <a:r>
              <a:rPr lang="it-IT" sz="1400" dirty="0"/>
              <a:t> learning curve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learning curve of </a:t>
            </a:r>
            <a:r>
              <a:rPr lang="it-IT" sz="1400" dirty="0" err="1"/>
              <a:t>this</a:t>
            </a:r>
            <a:r>
              <a:rPr lang="it-IT" sz="1400" dirty="0"/>
              <a:t> last ensemble model, </a:t>
            </a:r>
            <a:r>
              <a:rPr lang="it-IT" sz="1400" dirty="0" err="1"/>
              <a:t>rather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of one single SVM/RF.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70CC87-685D-711E-FD1A-28AF17328387}"/>
              </a:ext>
            </a:extLst>
          </p:cNvPr>
          <p:cNvSpPr txBox="1"/>
          <p:nvPr/>
        </p:nvSpPr>
        <p:spPr>
          <a:xfrm>
            <a:off x="311760" y="2725638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</a:t>
            </a:r>
            <a:r>
              <a:rPr lang="it-IT" sz="1400" dirty="0" err="1"/>
              <a:t>error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r>
              <a:rPr lang="it-IT" sz="1400" dirty="0"/>
              <a:t>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. </a:t>
            </a:r>
            <a:r>
              <a:rPr lang="it-IT" sz="1400" dirty="0" err="1"/>
              <a:t>Again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computed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member</a:t>
            </a:r>
            <a:r>
              <a:rPr lang="it-IT" sz="1400" dirty="0"/>
              <a:t>. </a:t>
            </a:r>
          </a:p>
          <a:p>
            <a:r>
              <a:rPr lang="it-IT" sz="1400" dirty="0"/>
              <a:t>After the test </a:t>
            </a:r>
            <a:r>
              <a:rPr lang="it-IT" sz="1400" dirty="0" err="1"/>
              <a:t>error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 (TR + TS) in the </a:t>
            </a:r>
            <a:r>
              <a:rPr lang="it-IT" sz="1400" dirty="0" err="1"/>
              <a:t>same</a:t>
            </a:r>
            <a:r>
              <a:rPr lang="it-IT" sz="1400" dirty="0"/>
              <a:t> way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: the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5 copies of the best models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a </a:t>
            </a:r>
            <a:r>
              <a:rPr lang="it-IT" sz="1400" dirty="0" err="1"/>
              <a:t>portion</a:t>
            </a:r>
            <a:r>
              <a:rPr lang="it-IT" sz="1400" dirty="0"/>
              <a:t>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434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437307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training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(the n°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to use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in the </a:t>
            </a:r>
            <a:r>
              <a:rPr lang="it-IT" sz="1400" dirty="0" err="1"/>
              <a:t>retraining</a:t>
            </a:r>
            <a:r>
              <a:rPr lang="it-IT" sz="1400" dirty="0"/>
              <a:t> of the best model.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discussion</a:t>
            </a:r>
            <a:r>
              <a:rPr lang="it-IT" sz="1400" dirty="0"/>
              <a:t> in the model </a:t>
            </a:r>
            <a:r>
              <a:rPr lang="it-IT" sz="1400" dirty="0" err="1"/>
              <a:t>selection</a:t>
            </a:r>
            <a:r>
              <a:rPr lang="it-IT" sz="1400" dirty="0"/>
              <a:t> part, and </a:t>
            </a:r>
            <a:r>
              <a:rPr lang="it-IT" sz="1400" dirty="0" err="1"/>
              <a:t>details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3015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3" action="ppaction://hlinksldjump"/>
              </a:rPr>
              <a:t>2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7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2790794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r>
              <a:rPr lang="it-IT" sz="1400" dirty="0"/>
              <a:t> (for </a:t>
            </a:r>
            <a:r>
              <a:rPr lang="it-IT" sz="1400" dirty="0" err="1"/>
              <a:t>Optuna</a:t>
            </a:r>
            <a:r>
              <a:rPr lang="it-IT" sz="1400" dirty="0"/>
              <a:t> the range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increased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99A24F-379E-489A-2FC9-E7E9EB669B19}"/>
              </a:ext>
            </a:extLst>
          </p:cNvPr>
          <p:cNvSpPr txBox="1"/>
          <p:nvPr/>
        </p:nvSpPr>
        <p:spPr>
          <a:xfrm>
            <a:off x="311761" y="435530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0503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6035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5880"/>
              </p:ext>
            </p:extLst>
          </p:nvPr>
        </p:nvGraphicFramePr>
        <p:xfrm>
          <a:off x="311752" y="853393"/>
          <a:ext cx="8520122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6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3326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3968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98962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latin typeface="Arial"/>
              </a:rPr>
              <a:t>CUP Dataset </a:t>
            </a:r>
            <a:r>
              <a:rPr lang="it-IT" sz="2600" b="0" strike="noStrike" spc="-1" dirty="0" err="1">
                <a:latin typeface="Arial"/>
              </a:rPr>
              <a:t>exploration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9" y="692352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9" y="1262656"/>
            <a:ext cx="268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</a:p>
          <a:p>
            <a:endParaRPr lang="it-IT" sz="1400" dirty="0"/>
          </a:p>
          <a:p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endParaRPr lang="it-IT" sz="1400" dirty="0"/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570433"/>
            <a:ext cx="5650212" cy="2825106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3314701" y="1262656"/>
            <a:ext cx="56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5810</TotalTime>
  <Words>5412</Words>
  <Application>Microsoft Office PowerPoint</Application>
  <PresentationFormat>Presentazione su schermo (16:9)</PresentationFormat>
  <Paragraphs>512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0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MONK 1 Results</vt:lpstr>
      <vt:lpstr>MONK 2 Results</vt:lpstr>
      <vt:lpstr>MONK 3 Results</vt:lpstr>
      <vt:lpstr>CUP Dataset exploration</vt:lpstr>
      <vt:lpstr>Hardware resources &amp; Computing times[da riempire]</vt:lpstr>
      <vt:lpstr>CUP Validation schema</vt:lpstr>
      <vt:lpstr>CUP Validation schema 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– 1</vt:lpstr>
      <vt:lpstr>Conclusions &amp; Acknowledgments [fare]</vt:lpstr>
      <vt:lpstr>Bibliography – 1 Aggiustare?</vt:lpstr>
      <vt:lpstr>APPENDICES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 Further specifications on early stopping</vt:lpstr>
      <vt:lpstr>Appendix – 11 To assess Further specifications on early stopping</vt:lpstr>
      <vt:lpstr>Appendix – 12 Further specifications on model detils &amp; contributions</vt:lpstr>
      <vt:lpstr>Appendix – 13 Further details on data exploration – 1</vt:lpstr>
      <vt:lpstr>Appendix – 14 Further details on data exploration – 2</vt:lpstr>
      <vt:lpstr>Appendix – 15 Optuna model selection schema</vt:lpstr>
      <vt:lpstr>Appendix – 15 Learning curves for best SVM and best Random Forest</vt:lpstr>
      <vt:lpstr>Appendix – 16 ML23 CUP Validation schema for SVM and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153</cp:revision>
  <dcterms:modified xsi:type="dcterms:W3CDTF">2024-01-29T09:35:46Z</dcterms:modified>
  <dc:language>it-IT</dc:language>
</cp:coreProperties>
</file>