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80" r:id="rId5"/>
    <p:sldId id="259" r:id="rId6"/>
    <p:sldId id="279" r:id="rId7"/>
    <p:sldId id="285" r:id="rId8"/>
    <p:sldId id="294" r:id="rId9"/>
    <p:sldId id="261" r:id="rId10"/>
    <p:sldId id="289" r:id="rId11"/>
    <p:sldId id="290" r:id="rId12"/>
    <p:sldId id="262" r:id="rId13"/>
    <p:sldId id="287" r:id="rId14"/>
    <p:sldId id="263" r:id="rId15"/>
    <p:sldId id="269" r:id="rId16"/>
    <p:sldId id="278" r:id="rId17"/>
    <p:sldId id="270" r:id="rId18"/>
    <p:sldId id="264" r:id="rId19"/>
    <p:sldId id="274" r:id="rId20"/>
    <p:sldId id="272" r:id="rId21"/>
    <p:sldId id="275" r:id="rId22"/>
    <p:sldId id="265" r:id="rId23"/>
    <p:sldId id="266" r:id="rId24"/>
    <p:sldId id="273" r:id="rId25"/>
    <p:sldId id="277" r:id="rId26"/>
    <p:sldId id="268" r:id="rId27"/>
    <p:sldId id="282" r:id="rId28"/>
    <p:sldId id="283" r:id="rId29"/>
    <p:sldId id="288" r:id="rId30"/>
    <p:sldId id="291" r:id="rId31"/>
    <p:sldId id="292" r:id="rId32"/>
    <p:sldId id="293" r:id="rId33"/>
    <p:sldId id="281" r:id="rId34"/>
    <p:sldId id="284" r:id="rId35"/>
    <p:sldId id="286" r:id="rId36"/>
    <p:sldId id="295" r:id="rId37"/>
    <p:sldId id="296" r:id="rId3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 </a:t>
            </a:r>
            <a:r>
              <a:rPr lang="it" sz="27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STDEVS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6226"/>
              </p:ext>
            </p:extLst>
          </p:nvPr>
        </p:nvGraphicFramePr>
        <p:xfrm>
          <a:off x="311752" y="853393"/>
          <a:ext cx="8576753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262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31303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7023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433257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best model </a:t>
            </a:r>
            <a:r>
              <a:rPr lang="it-IT" sz="1400" dirty="0" err="1">
                <a:solidFill>
                  <a:srgbClr val="FF0000"/>
                </a:solidFill>
              </a:rPr>
              <a:t>returned</a:t>
            </a:r>
            <a:r>
              <a:rPr lang="it-IT" sz="1400" dirty="0">
                <a:solidFill>
                  <a:srgbClr val="FF0000"/>
                </a:solidFill>
              </a:rPr>
              <a:t> by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retrained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SVM and RF: 5-fold Cross-</a:t>
            </a:r>
            <a:r>
              <a:rPr lang="it-IT" sz="1400" dirty="0" err="1">
                <a:solidFill>
                  <a:srgbClr val="FF0000"/>
                </a:solidFill>
              </a:rPr>
              <a:t>Validation</a:t>
            </a:r>
            <a:r>
              <a:rPr lang="it-IT" sz="1400" dirty="0">
                <a:solidFill>
                  <a:srgbClr val="FF0000"/>
                </a:solidFill>
              </a:rPr>
              <a:t>, to </a:t>
            </a:r>
            <a:r>
              <a:rPr lang="it-IT" sz="1400" dirty="0" err="1">
                <a:solidFill>
                  <a:srgbClr val="FF0000"/>
                </a:solidFill>
              </a:rPr>
              <a:t>get</a:t>
            </a:r>
            <a:r>
              <a:rPr lang="it-IT" sz="1400" dirty="0">
                <a:solidFill>
                  <a:srgbClr val="FF0000"/>
                </a:solidFill>
              </a:rPr>
              <a:t> accurate learning </a:t>
            </a:r>
            <a:r>
              <a:rPr lang="it-IT" sz="1400" dirty="0" err="1">
                <a:solidFill>
                  <a:srgbClr val="FF0000"/>
                </a:solidFill>
              </a:rPr>
              <a:t>curves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NN: </a:t>
            </a:r>
            <a:r>
              <a:rPr lang="it-IT" sz="1400" dirty="0" err="1">
                <a:solidFill>
                  <a:srgbClr val="FF0000"/>
                </a:solidFill>
              </a:rPr>
              <a:t>early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used</a:t>
            </a:r>
            <a:r>
              <a:rPr lang="it-IT" sz="1400" dirty="0">
                <a:solidFill>
                  <a:srgbClr val="FF0000"/>
                </a:solidFill>
              </a:rPr>
              <a:t> and an ensemble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created</a:t>
            </a:r>
            <a:r>
              <a:rPr lang="it-IT" sz="1400" dirty="0">
                <a:solidFill>
                  <a:srgbClr val="FF0000"/>
                </a:solidFill>
              </a:rPr>
              <a:t>. Full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covered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appendix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48C59B-65CF-2FFD-3406-AAC12ACDA642}"/>
              </a:ext>
            </a:extLst>
          </p:cNvPr>
          <p:cNvSpPr txBox="1"/>
          <p:nvPr/>
        </p:nvSpPr>
        <p:spPr>
          <a:xfrm>
            <a:off x="358825" y="2263973"/>
            <a:ext cx="847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Range of </a:t>
            </a:r>
            <a:r>
              <a:rPr lang="it-IT" sz="1400" dirty="0" err="1">
                <a:solidFill>
                  <a:srgbClr val="FF0000"/>
                </a:solidFill>
              </a:rPr>
              <a:t>hyperparameters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486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5593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756647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16783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9693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80270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1232922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Early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 err="1">
                <a:solidFill>
                  <a:srgbClr val="FF0000"/>
                </a:solidFill>
              </a:rPr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  <a:endParaRPr lang="it-IT" sz="1400" dirty="0"/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ADA2139-9605-20F2-7D00-C7CECABC50B7}"/>
              </a:ext>
            </a:extLst>
          </p:cNvPr>
          <p:cNvSpPr txBox="1"/>
          <p:nvPr/>
        </p:nvSpPr>
        <p:spPr>
          <a:xfrm>
            <a:off x="357406" y="4544182"/>
            <a:ext cx="68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our</a:t>
            </a:r>
            <a:r>
              <a:rPr lang="it-IT" sz="1400" dirty="0"/>
              <a:t> notebooks, </a:t>
            </a:r>
            <a:r>
              <a:rPr lang="it-IT" sz="1400" dirty="0" err="1"/>
              <a:t>alsoother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measure</a:t>
            </a:r>
            <a:r>
              <a:rPr lang="it-IT" sz="1400" dirty="0"/>
              <a:t> the </a:t>
            </a:r>
            <a:r>
              <a:rPr lang="it-IT" sz="1400" dirty="0" err="1"/>
              <a:t>error</a:t>
            </a:r>
            <a:r>
              <a:rPr lang="it-IT" sz="1400" dirty="0"/>
              <a:t> are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3015213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11680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 </a:t>
            </a:r>
            <a:r>
              <a:rPr lang="it" sz="27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STDEVS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97262"/>
              </p:ext>
            </p:extLst>
          </p:nvPr>
        </p:nvGraphicFramePr>
        <p:xfrm>
          <a:off x="311758" y="853397"/>
          <a:ext cx="8520116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0.060±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100%±0%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 </a:t>
            </a:r>
            <a:r>
              <a:rPr lang="it" sz="27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STDEVS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4388</Words>
  <Application>Microsoft Office PowerPoint</Application>
  <PresentationFormat>Presentazione su schermo (16:9)</PresentationFormat>
  <Paragraphs>433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6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Models Novelties</vt:lpstr>
      <vt:lpstr>MONK 1 Results STDEVS</vt:lpstr>
      <vt:lpstr>MONK 2 Results STDEVS</vt:lpstr>
      <vt:lpstr>MONK 3 Results STDEVS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</vt:lpstr>
      <vt:lpstr>Support Vector Regressors</vt:lpstr>
      <vt:lpstr>Neural Network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 Aggiustare?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 Further specifications on model detils &amp; contributions</vt:lpstr>
      <vt:lpstr>Appendix – 11 Further specifications on model detils &amp; contributions</vt:lpstr>
      <vt:lpstr>Appendix – 12 Learning curves for best SVM and best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110</cp:revision>
  <dcterms:modified xsi:type="dcterms:W3CDTF">2024-01-24T20:04:19Z</dcterms:modified>
  <dc:language>it-IT</dc:language>
</cp:coreProperties>
</file>