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7"/>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272" r:id="rId18"/>
    <p:sldId id="275" r:id="rId19"/>
    <p:sldId id="320" r:id="rId20"/>
    <p:sldId id="322" r:id="rId21"/>
    <p:sldId id="274" r:id="rId22"/>
    <p:sldId id="309" r:id="rId23"/>
    <p:sldId id="312" r:id="rId24"/>
    <p:sldId id="265" r:id="rId25"/>
    <p:sldId id="266" r:id="rId26"/>
    <p:sldId id="273" r:id="rId27"/>
    <p:sldId id="302" r:id="rId28"/>
    <p:sldId id="268" r:id="rId29"/>
    <p:sldId id="282" r:id="rId30"/>
    <p:sldId id="283" r:id="rId31"/>
    <p:sldId id="288" r:id="rId32"/>
    <p:sldId id="291" r:id="rId33"/>
    <p:sldId id="292" r:id="rId34"/>
    <p:sldId id="293" r:id="rId35"/>
    <p:sldId id="281" r:id="rId36"/>
    <p:sldId id="284" r:id="rId37"/>
    <p:sldId id="286" r:id="rId38"/>
    <p:sldId id="306" r:id="rId39"/>
    <p:sldId id="295" r:id="rId40"/>
    <p:sldId id="298" r:id="rId41"/>
    <p:sldId id="299" r:id="rId42"/>
    <p:sldId id="315" r:id="rId43"/>
    <p:sldId id="300" r:id="rId44"/>
    <p:sldId id="296" r:id="rId45"/>
    <p:sldId id="307" r:id="rId46"/>
    <p:sldId id="321" r:id="rId47"/>
    <p:sldId id="264" r:id="rId48"/>
    <p:sldId id="318" r:id="rId49"/>
    <p:sldId id="324" r:id="rId50"/>
    <p:sldId id="319" r:id="rId51"/>
    <p:sldId id="323" r:id="rId52"/>
    <p:sldId id="325" r:id="rId53"/>
    <p:sldId id="308" r:id="rId54"/>
    <p:sldId id="310" r:id="rId55"/>
    <p:sldId id="313" r:id="rId5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30/01/2024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2.xml"/><Relationship Id="rId4" Type="http://schemas.openxmlformats.org/officeDocument/2006/relationships/slide" Target="slide38.xml"/></Relationships>
</file>

<file path=ppt/slides/_rels/slide1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43.xml"/><Relationship Id="rId1" Type="http://schemas.openxmlformats.org/officeDocument/2006/relationships/slideLayout" Target="../slideLayouts/slideLayout15.xml"/><Relationship Id="rId5" Type="http://schemas.openxmlformats.org/officeDocument/2006/relationships/slide" Target="slide41.xml"/><Relationship Id="rId4" Type="http://schemas.openxmlformats.org/officeDocument/2006/relationships/slide" Target="slide44.xml"/></Relationships>
</file>

<file path=ppt/slides/_rels/slide1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5.xml"/><Relationship Id="rId1" Type="http://schemas.openxmlformats.org/officeDocument/2006/relationships/slideLayout" Target="../slideLayouts/slideLayout15.xml"/><Relationship Id="rId4" Type="http://schemas.openxmlformats.org/officeDocument/2006/relationships/slide" Target="slide50.xml"/></Relationships>
</file>

<file path=ppt/slides/_rels/slide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80.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100.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5.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6.xml"/><Relationship Id="rId1" Type="http://schemas.openxmlformats.org/officeDocument/2006/relationships/slideLayout" Target="../slideLayouts/slideLayout15.xml"/><Relationship Id="rId4" Type="http://schemas.openxmlformats.org/officeDocument/2006/relationships/slide" Target="slide3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6.png"/><Relationship Id="rId7" Type="http://schemas.openxmlformats.org/officeDocument/2006/relationships/image" Target="../media/image51.png"/><Relationship Id="rId2" Type="http://schemas.openxmlformats.org/officeDocument/2006/relationships/image" Target="../media/image45.png"/><Relationship Id="rId1" Type="http://schemas.openxmlformats.org/officeDocument/2006/relationships/slideLayout" Target="../slideLayouts/slideLayout1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70"/>
            <a:ext cx="8415720" cy="1201330"/>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endParaRPr lang="it" sz="1600" spc="-1" dirty="0">
              <a:solidFill>
                <a:srgbClr val="000000"/>
              </a:solidFill>
              <a:latin typeface="Arial"/>
            </a:endParaRP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t>All</a:t>
            </a:r>
            <a:r>
              <a:rPr lang="it-IT" sz="1400" dirty="0"/>
              <a:t> the models </a:t>
            </a:r>
            <a:r>
              <a:rPr lang="it-IT" sz="1400" dirty="0" err="1"/>
              <a:t>were</a:t>
            </a:r>
            <a:r>
              <a:rPr lang="it-IT" sz="1400" dirty="0"/>
              <a:t> </a:t>
            </a:r>
            <a:r>
              <a:rPr lang="it-IT" sz="1400" dirty="0" err="1"/>
              <a:t>fitted</a:t>
            </a:r>
            <a:r>
              <a:rPr lang="it-IT" sz="1400" dirty="0"/>
              <a:t> </a:t>
            </a:r>
            <a:r>
              <a:rPr lang="it-IT" sz="1400" dirty="0" err="1"/>
              <a:t>using</a:t>
            </a:r>
            <a:r>
              <a:rPr lang="it-IT" sz="1400" dirty="0"/>
              <a:t> Google </a:t>
            </a:r>
            <a:r>
              <a:rPr lang="it-IT" sz="1400" dirty="0" err="1"/>
              <a:t>Colaboratory</a:t>
            </a:r>
            <a:r>
              <a:rPr lang="it-IT" sz="1400" dirty="0"/>
              <a:t> </a:t>
            </a:r>
            <a:r>
              <a:rPr lang="it-IT" sz="1400" dirty="0" err="1"/>
              <a:t>using</a:t>
            </a:r>
            <a:r>
              <a:rPr lang="it-IT" sz="1400" dirty="0"/>
              <a:t> the standard CPU, </a:t>
            </a:r>
            <a:r>
              <a:rPr lang="it-IT" sz="1400" dirty="0" err="1"/>
              <a:t>which</a:t>
            </a:r>
            <a:r>
              <a:rPr lang="it-IT" sz="1400" dirty="0"/>
              <a:t> </a:t>
            </a:r>
            <a:r>
              <a:rPr lang="it-IT" sz="1400" dirty="0" err="1"/>
              <a:t>has</a:t>
            </a:r>
            <a:r>
              <a:rPr lang="it-IT" sz="1400" dirty="0"/>
              <a:t> 8 cores (</a:t>
            </a:r>
            <a:r>
              <a:rPr lang="it-IT" sz="1400" dirty="0" err="1"/>
              <a:t>physical</a:t>
            </a:r>
            <a:r>
              <a:rPr lang="it-IT" sz="1400" dirty="0"/>
              <a:t> and </a:t>
            </a:r>
            <a:r>
              <a:rPr lang="it-IT" sz="1400" dirty="0" err="1"/>
              <a:t>logical</a:t>
            </a:r>
            <a:r>
              <a:rPr lang="it-IT" sz="1400" dirty="0"/>
              <a:t>) </a:t>
            </a:r>
            <a:r>
              <a:rPr lang="it-IT" sz="1400" dirty="0" err="1"/>
              <a:t>according</a:t>
            </a:r>
            <a:r>
              <a:rPr lang="it-IT" sz="1400" dirty="0"/>
              <a:t> to </a:t>
            </a:r>
            <a:r>
              <a:rPr lang="it-IT" sz="1400" dirty="0" err="1"/>
              <a:t>python’s</a:t>
            </a:r>
            <a:r>
              <a:rPr lang="it-IT" sz="1400" dirty="0"/>
              <a:t> </a:t>
            </a:r>
            <a:r>
              <a:rPr lang="it-IT" sz="1400" dirty="0" err="1">
                <a:latin typeface="Consolas" panose="020B0609020204030204" pitchFamily="49" charset="0"/>
              </a:rPr>
              <a:t>multiprocessing.cpu_count</a:t>
            </a:r>
            <a:r>
              <a:rPr lang="it-IT" sz="1400" dirty="0">
                <a:latin typeface="Consolas" panose="020B0609020204030204" pitchFamily="49" charset="0"/>
              </a:rPr>
              <a:t>()</a:t>
            </a:r>
            <a:r>
              <a:rPr lang="it-IT" sz="1400" dirty="0"/>
              <a:t>.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2952038369"/>
              </p:ext>
            </p:extLst>
          </p:nvPr>
        </p:nvGraphicFramePr>
        <p:xfrm>
          <a:off x="358825" y="1989518"/>
          <a:ext cx="8472664" cy="244348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tc>
                <a:tc>
                  <a:txBody>
                    <a:bodyPr/>
                    <a:lstStyle/>
                    <a:p>
                      <a:r>
                        <a:rPr lang="it-IT" sz="1400" dirty="0"/>
                        <a:t>Google </a:t>
                      </a:r>
                      <a:r>
                        <a:rPr lang="it-IT" sz="1400" dirty="0" err="1"/>
                        <a:t>Colaboratory’s</a:t>
                      </a:r>
                      <a:r>
                        <a:rPr lang="it-IT" sz="1400" dirty="0"/>
                        <a:t> CPU </a:t>
                      </a:r>
                    </a:p>
                  </a:txBody>
                  <a:tcPr/>
                </a:tc>
                <a:tc>
                  <a:txBody>
                    <a:bodyPr/>
                    <a:lstStyle/>
                    <a:p>
                      <a:endParaRPr lang="it-IT" sz="1400" dirty="0"/>
                    </a:p>
                  </a:txBody>
                  <a:tcPr anchor="ctr"/>
                </a:tc>
                <a:tc>
                  <a:txBody>
                    <a:bodyPr/>
                    <a:lstStyle/>
                    <a:p>
                      <a:r>
                        <a:rPr lang="it-IT" sz="1400" dirty="0"/>
                        <a:t>6.9s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14s </a:t>
                      </a:r>
                      <a:r>
                        <a:rPr lang="it-IT" sz="1400" i="1" dirty="0"/>
                        <a:t>(with an </a:t>
                      </a:r>
                      <a:r>
                        <a:rPr lang="it-IT" sz="1400" i="1" dirty="0" err="1"/>
                        <a:t>average</a:t>
                      </a:r>
                      <a:r>
                        <a:rPr lang="it-IT" sz="1400" i="1" dirty="0"/>
                        <a:t> of 8,6epoch/s)</a:t>
                      </a:r>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tc>
                <a:tc>
                  <a:txBody>
                    <a:bodyPr/>
                    <a:lstStyle/>
                    <a:p>
                      <a:r>
                        <a:rPr lang="it-IT" sz="1400" dirty="0"/>
                        <a:t>Google </a:t>
                      </a:r>
                      <a:r>
                        <a:rPr lang="it-IT" sz="1400" dirty="0" err="1"/>
                        <a:t>Colaboratory’s</a:t>
                      </a:r>
                      <a:r>
                        <a:rPr lang="it-IT" sz="1400"/>
                        <a:t> CPU</a:t>
                      </a:r>
                      <a:endParaRPr lang="it-IT" sz="1400" dirty="0"/>
                    </a:p>
                  </a:txBody>
                  <a:tcPr/>
                </a:tc>
                <a:tc>
                  <a:txBody>
                    <a:bodyPr/>
                    <a:lstStyle/>
                    <a:p>
                      <a:endParaRPr lang="it-IT" sz="1400" dirty="0"/>
                    </a:p>
                  </a:txBody>
                  <a:tcPr anchor="ctr"/>
                </a:tc>
                <a:tc>
                  <a:txBody>
                    <a:bodyPr/>
                    <a:lstStyle/>
                    <a:p>
                      <a:endParaRPr lang="it-IT" sz="1400" dirty="0"/>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 </a:t>
            </a:r>
            <a:r>
              <a:rPr lang="it-IT" sz="1400" spc="-1" dirty="0" err="1">
                <a:solidFill>
                  <a:srgbClr val="000000"/>
                </a:solidFill>
                <a:latin typeface="Arial"/>
              </a:rPr>
              <a:t>Since</a:t>
            </a:r>
            <a:r>
              <a:rPr lang="it-IT" sz="1400" spc="-1" dirty="0">
                <a:solidFill>
                  <a:srgbClr val="000000"/>
                </a:solidFill>
                <a:latin typeface="Arial"/>
              </a:rPr>
              <a:t> the </a:t>
            </a:r>
            <a:r>
              <a:rPr lang="it-IT" sz="1400" spc="-1" dirty="0" err="1">
                <a:solidFill>
                  <a:srgbClr val="000000"/>
                </a:solidFill>
                <a:latin typeface="Arial"/>
              </a:rPr>
              <a:t>seed</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fixed</a:t>
            </a:r>
            <a:r>
              <a:rPr lang="it-IT" sz="1400" spc="-1" dirty="0">
                <a:solidFill>
                  <a:srgbClr val="000000"/>
                </a:solidFill>
                <a:latin typeface="Arial"/>
              </a:rPr>
              <a:t>,</a:t>
            </a:r>
            <a:r>
              <a:rPr lang="it-IT" sz="1400" b="0" strike="noStrike" spc="-1" dirty="0">
                <a:solidFill>
                  <a:srgbClr val="000000"/>
                </a:solidFill>
                <a:latin typeface="Arial"/>
              </a:rPr>
              <a:t> </a:t>
            </a:r>
            <a:r>
              <a:rPr lang="it-IT" sz="1400" b="0" strike="noStrike" spc="-1" dirty="0" err="1">
                <a:solidFill>
                  <a:srgbClr val="000000"/>
                </a:solidFill>
                <a:latin typeface="Arial"/>
              </a:rPr>
              <a:t>all</a:t>
            </a:r>
            <a:r>
              <a:rPr lang="it-IT" sz="1400" b="0" strike="noStrike" spc="-1" dirty="0">
                <a:solidFill>
                  <a:srgbClr val="000000"/>
                </a:solidFill>
                <a:latin typeface="Arial"/>
              </a:rPr>
              <a:t> of the models use the </a:t>
            </a:r>
            <a:r>
              <a:rPr lang="it-IT" sz="1400" b="0" strike="noStrike" spc="-1" dirty="0" err="1">
                <a:solidFill>
                  <a:srgbClr val="000000"/>
                </a:solidFill>
                <a:latin typeface="Arial"/>
              </a:rPr>
              <a:t>same</a:t>
            </a:r>
            <a:r>
              <a:rPr lang="it-IT" sz="1400" b="0" strike="noStrike" spc="-1" dirty="0">
                <a:solidFill>
                  <a:srgbClr val="000000"/>
                </a:solidFill>
                <a:latin typeface="Arial"/>
              </a:rPr>
              <a:t>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a:t>
            </a:r>
            <a:r>
              <a:rPr lang="it-IT" sz="1400" dirty="0" err="1"/>
              <a:t>considered</a:t>
            </a:r>
            <a:r>
              <a:rPr lang="it-IT" sz="1400" dirty="0"/>
              <a:t> models.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 </a:t>
            </a:r>
            <a:r>
              <a:rPr lang="it" sz="2400" spc="-1" dirty="0">
                <a:solidFill>
                  <a:srgbClr val="FF0000"/>
                </a:solidFill>
                <a:latin typeface="Arial"/>
                <a:ea typeface="Arial"/>
              </a:rPr>
              <a:t>FINIRE</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915703231"/>
              </p:ext>
            </p:extLst>
          </p:nvPr>
        </p:nvGraphicFramePr>
        <p:xfrm>
          <a:off x="311940" y="935573"/>
          <a:ext cx="8343901" cy="323088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279375">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a:t>
                      </a:r>
                      <a:r>
                        <a:rPr lang="it-IT" sz="1400" b="1" dirty="0"/>
                        <a:t>10</a:t>
                      </a:r>
                      <a:r>
                        <a:rPr lang="it-IT" sz="1400" b="1" baseline="30000" dirty="0"/>
                        <a:t>-2</a:t>
                      </a:r>
                      <a:endParaRPr lang="it-IT" sz="1400" b="1"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a:t>
                      </a:r>
                      <a:r>
                        <a:rPr lang="it-IT" sz="1400" b="1" dirty="0"/>
                        <a:t>10</a:t>
                      </a:r>
                      <a:r>
                        <a:rPr lang="it-IT" sz="1400" b="1" baseline="30000" dirty="0"/>
                        <a:t>-2</a:t>
                      </a:r>
                    </a:p>
                  </a:txBody>
                  <a:tcPr anchor="ctr"/>
                </a:tc>
                <a:extLst>
                  <a:ext uri="{0D108BD9-81ED-4DB2-BD59-A6C34878D82A}">
                    <a16:rowId xmlns:a16="http://schemas.microsoft.com/office/drawing/2014/main" val="1464338391"/>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a:t>
                      </a:r>
                      <a:r>
                        <a:rPr lang="it-IT" sz="1400" b="1" dirty="0"/>
                        <a:t>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err="1"/>
                        <a:t>ReLU</a:t>
                      </a:r>
                      <a:endParaRPr lang="it-IT" sz="1400" b="1" dirty="0"/>
                    </a:p>
                  </a:txBody>
                  <a:tcPr anchor="ctr"/>
                </a:tc>
                <a:extLst>
                  <a:ext uri="{0D108BD9-81ED-4DB2-BD59-A6C34878D82A}">
                    <a16:rowId xmlns:a16="http://schemas.microsoft.com/office/drawing/2014/main" val="3624525526"/>
                  </a:ext>
                </a:extLst>
              </a:tr>
              <a:tr h="12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0.5</a:t>
                      </a:r>
                      <a:r>
                        <a:rPr lang="it-IT" sz="1400" dirty="0"/>
                        <a:t>,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0</a:t>
                      </a:r>
                      <a:r>
                        <a:rPr lang="it-IT" sz="1400" dirty="0"/>
                        <a:t>, 0.1</a:t>
                      </a:r>
                    </a:p>
                  </a:txBody>
                  <a:tcPr anchor="ctr"/>
                </a:tc>
                <a:extLst>
                  <a:ext uri="{0D108BD9-81ED-4DB2-BD59-A6C34878D82A}">
                    <a16:rowId xmlns:a16="http://schemas.microsoft.com/office/drawing/2014/main" val="364879917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a:t>
                      </a:r>
                      <a:r>
                        <a:rPr lang="it-IT" sz="1400" b="1" dirty="0"/>
                        <a:t>150</a:t>
                      </a:r>
                    </a:p>
                  </a:txBody>
                  <a:tcPr anchor="ctr"/>
                </a:tc>
                <a:extLst>
                  <a:ext uri="{0D108BD9-81ED-4DB2-BD59-A6C34878D82A}">
                    <a16:rowId xmlns:a16="http://schemas.microsoft.com/office/drawing/2014/main" val="3070513975"/>
                  </a:ext>
                </a:extLst>
              </a:tr>
              <a:tr h="253977">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b="1" dirty="0"/>
                        <a:t>16</a:t>
                      </a:r>
                      <a:r>
                        <a:rPr lang="it-IT" sz="1400" dirty="0"/>
                        <a:t>,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279375">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a:t>
                      </a:r>
                      <a:r>
                        <a:rPr lang="it-IT" sz="1400" b="1" dirty="0"/>
                        <a:t>(256,128)</a:t>
                      </a:r>
                      <a:endParaRPr lang="it-IT" sz="1400" b="1" i="0" dirty="0"/>
                    </a:p>
                  </a:txBody>
                  <a:tcPr anchor="ctr"/>
                </a:tc>
                <a:tc hMerge="1">
                  <a:txBody>
                    <a:bodyPr/>
                    <a:lstStyle/>
                    <a:p>
                      <a:endParaRPr lang="it-IT"/>
                    </a:p>
                  </a:txBody>
                  <a:tcPr/>
                </a:tc>
                <a:extLst>
                  <a:ext uri="{0D108BD9-81ED-4DB2-BD59-A6C34878D82A}">
                    <a16:rowId xmlns:a16="http://schemas.microsoft.com/office/drawing/2014/main" val="4076158807"/>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i="0" dirty="0"/>
                        <a:t>(0.1,0.1)</a:t>
                      </a:r>
                      <a:r>
                        <a:rPr lang="it-IT" sz="1400" i="0" dirty="0"/>
                        <a:t>,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
        <p:nvSpPr>
          <p:cNvPr id="3" name="CasellaDiTesto 2">
            <a:extLst>
              <a:ext uri="{FF2B5EF4-FFF2-40B4-BE49-F238E27FC236}">
                <a16:creationId xmlns:a16="http://schemas.microsoft.com/office/drawing/2014/main" id="{17727A4F-C351-2E48-1E9C-956C7C6FA479}"/>
              </a:ext>
            </a:extLst>
          </p:cNvPr>
          <p:cNvSpPr txBox="1"/>
          <p:nvPr/>
        </p:nvSpPr>
        <p:spPr>
          <a:xfrm>
            <a:off x="311941" y="4336420"/>
            <a:ext cx="8350627" cy="523220"/>
          </a:xfrm>
          <a:prstGeom prst="rect">
            <a:avLst/>
          </a:prstGeom>
          <a:noFill/>
        </p:spPr>
        <p:txBody>
          <a:bodyPr wrap="square" rtlCol="0">
            <a:spAutoFit/>
          </a:bodyPr>
          <a:lstStyle/>
          <a:p>
            <a:r>
              <a:rPr lang="it-IT" sz="1400" dirty="0">
                <a:solidFill>
                  <a:srgbClr val="FF0000"/>
                </a:solidFill>
              </a:rPr>
              <a:t>Best </a:t>
            </a:r>
            <a:r>
              <a:rPr lang="it-IT" sz="1400" dirty="0" err="1">
                <a:solidFill>
                  <a:srgbClr val="FF0000"/>
                </a:solidFill>
              </a:rPr>
              <a:t>hyperparameters</a:t>
            </a:r>
            <a:r>
              <a:rPr lang="it-IT" sz="1400" dirty="0">
                <a:solidFill>
                  <a:srgbClr val="FF0000"/>
                </a:solidFill>
              </a:rPr>
              <a:t> are in </a:t>
            </a:r>
            <a:r>
              <a:rPr lang="it-IT" sz="1400" dirty="0" err="1">
                <a:solidFill>
                  <a:srgbClr val="FF0000"/>
                </a:solidFill>
              </a:rPr>
              <a:t>bold</a:t>
            </a:r>
            <a:r>
              <a:rPr lang="it-IT" sz="1400" dirty="0">
                <a:solidFill>
                  <a:srgbClr val="FF0000"/>
                </a:solidFill>
              </a:rPr>
              <a:t>. The learning </a:t>
            </a:r>
            <a:r>
              <a:rPr lang="it-IT" sz="1400" dirty="0" err="1">
                <a:solidFill>
                  <a:srgbClr val="FF0000"/>
                </a:solidFill>
              </a:rPr>
              <a:t>curves</a:t>
            </a:r>
            <a:r>
              <a:rPr lang="it-IT" sz="1400" dirty="0">
                <a:solidFill>
                  <a:srgbClr val="FF0000"/>
                </a:solidFill>
              </a:rPr>
              <a:t> for the best NN </a:t>
            </a:r>
            <a:r>
              <a:rPr lang="it-IT" sz="1400" dirty="0" err="1">
                <a:solidFill>
                  <a:srgbClr val="FF0000"/>
                </a:solidFill>
              </a:rPr>
              <a:t>is</a:t>
            </a:r>
            <a:r>
              <a:rPr lang="it-IT" sz="1400" dirty="0">
                <a:solidFill>
                  <a:srgbClr val="FF0000"/>
                </a:solidFill>
              </a:rPr>
              <a:t> in the </a:t>
            </a:r>
            <a:r>
              <a:rPr lang="it-IT" sz="1400" dirty="0" err="1">
                <a:solidFill>
                  <a:srgbClr val="FF0000"/>
                </a:solidFill>
              </a:rPr>
              <a:t>appendix</a:t>
            </a:r>
            <a:r>
              <a:rPr lang="it-IT" sz="1400" dirty="0">
                <a:solidFill>
                  <a:srgbClr val="FF0000"/>
                </a:solidFill>
              </a:rPr>
              <a:t>, insieme ad altre scemenze</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663575"/>
            <a:ext cx="8520120" cy="523220"/>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the ensemble of </a:t>
            </a:r>
            <a:r>
              <a:rPr lang="it-IT" sz="1400" dirty="0" err="1"/>
              <a:t>SVRs</a:t>
            </a:r>
            <a:r>
              <a:rPr lang="it-IT" sz="1400" dirty="0"/>
              <a:t> </a:t>
            </a:r>
            <a:r>
              <a:rPr lang="it-IT" sz="1400" dirty="0" err="1"/>
              <a:t>as</a:t>
            </a:r>
            <a:r>
              <a:rPr lang="it-IT" sz="1400" dirty="0"/>
              <a:t> </a:t>
            </a:r>
            <a:r>
              <a:rPr lang="it-IT" sz="1400" dirty="0" err="1"/>
              <a:t>our</a:t>
            </a:r>
            <a:r>
              <a:rPr lang="it-IT" sz="1400" dirty="0"/>
              <a:t> </a:t>
            </a:r>
            <a:r>
              <a:rPr lang="it-IT" sz="1400" dirty="0" err="1"/>
              <a:t>final</a:t>
            </a:r>
            <a:r>
              <a:rPr lang="it-IT" sz="1400" dirty="0"/>
              <a:t> model, </a:t>
            </a:r>
            <a:r>
              <a:rPr lang="it-IT" sz="1400" dirty="0" err="1"/>
              <a:t>because</a:t>
            </a:r>
            <a:r>
              <a:rPr lang="it-IT" sz="1400" dirty="0"/>
              <a:t> </a:t>
            </a:r>
            <a:r>
              <a:rPr lang="it-IT" sz="1400" dirty="0" err="1"/>
              <a:t>it</a:t>
            </a:r>
            <a:r>
              <a:rPr lang="it-IT" sz="1400" dirty="0"/>
              <a:t> </a:t>
            </a:r>
            <a:r>
              <a:rPr lang="it-IT" sz="1400" dirty="0" err="1"/>
              <a:t>is</a:t>
            </a:r>
            <a:r>
              <a:rPr lang="it-IT" sz="1400" dirty="0"/>
              <a:t> the one </a:t>
            </a:r>
            <a:r>
              <a:rPr lang="it-IT" sz="1400" dirty="0" err="1"/>
              <a:t>that</a:t>
            </a:r>
            <a:r>
              <a:rPr lang="it-IT" sz="1400" dirty="0"/>
              <a:t> </a:t>
            </a:r>
            <a:r>
              <a:rPr lang="it-IT" sz="1400" dirty="0" err="1"/>
              <a:t>achieves</a:t>
            </a:r>
            <a:r>
              <a:rPr lang="it-IT" sz="1400" dirty="0"/>
              <a:t> the best </a:t>
            </a:r>
            <a:r>
              <a:rPr lang="it-IT" sz="1400" dirty="0" err="1"/>
              <a:t>result</a:t>
            </a:r>
            <a:r>
              <a:rPr lang="it-IT" sz="1400" dirty="0"/>
              <a:t> on the </a:t>
            </a:r>
            <a:r>
              <a:rPr lang="it-IT" sz="1400" dirty="0" err="1"/>
              <a:t>internal</a:t>
            </a:r>
            <a:r>
              <a:rPr lang="it-IT" sz="1400" dirty="0"/>
              <a:t> test set.</a:t>
            </a:r>
          </a:p>
        </p:txBody>
      </p:sp>
      <p:pic>
        <p:nvPicPr>
          <p:cNvPr id="6" name="Immagine 5" descr="Immagine che contiene testo, linea, schermata, Diagramma&#10;&#10;Descrizione generata automaticamente">
            <a:extLst>
              <a:ext uri="{FF2B5EF4-FFF2-40B4-BE49-F238E27FC236}">
                <a16:creationId xmlns:a16="http://schemas.microsoft.com/office/drawing/2014/main" id="{4060600E-2C78-DE78-F32F-B9ED61E0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87215"/>
            <a:ext cx="3836658" cy="2564849"/>
          </a:xfrm>
          <a:prstGeom prst="rect">
            <a:avLst/>
          </a:prstGeom>
          <a:ln>
            <a:noFill/>
          </a:ln>
        </p:spPr>
      </p:pic>
      <p:sp>
        <p:nvSpPr>
          <p:cNvPr id="7" name="CasellaDiTesto 6">
            <a:extLst>
              <a:ext uri="{FF2B5EF4-FFF2-40B4-BE49-F238E27FC236}">
                <a16:creationId xmlns:a16="http://schemas.microsoft.com/office/drawing/2014/main" id="{1C1C4EBE-1F60-EA02-1026-D9B94CF38B77}"/>
              </a:ext>
            </a:extLst>
          </p:cNvPr>
          <p:cNvSpPr txBox="1"/>
          <p:nvPr/>
        </p:nvSpPr>
        <p:spPr>
          <a:xfrm>
            <a:off x="311760" y="1448551"/>
            <a:ext cx="3836658" cy="738664"/>
          </a:xfrm>
          <a:prstGeom prst="rect">
            <a:avLst/>
          </a:prstGeom>
          <a:noFill/>
        </p:spPr>
        <p:txBody>
          <a:bodyPr wrap="square" rtlCol="0">
            <a:spAutoFit/>
          </a:bodyPr>
          <a:lstStyle/>
          <a:p>
            <a:pPr algn="ctr"/>
            <a:r>
              <a:rPr lang="it-IT" sz="1400" b="1" dirty="0"/>
              <a:t>Figure </a:t>
            </a:r>
            <a:r>
              <a:rPr lang="it-IT" sz="1400" b="1" dirty="0">
                <a:solidFill>
                  <a:srgbClr val="FF0000"/>
                </a:solidFill>
              </a:rPr>
              <a:t>y</a:t>
            </a:r>
            <a:r>
              <a:rPr lang="it-IT" sz="1400" dirty="0"/>
              <a:t>: Learning curve for the </a:t>
            </a:r>
            <a:r>
              <a:rPr lang="it-IT" sz="1400" dirty="0" err="1"/>
              <a:t>final</a:t>
            </a:r>
            <a:r>
              <a:rPr lang="it-IT" sz="1400" dirty="0"/>
              <a:t> model (the </a:t>
            </a:r>
            <a:r>
              <a:rPr lang="it-IT" sz="1400" dirty="0" err="1"/>
              <a:t>measured</a:t>
            </a:r>
            <a:r>
              <a:rPr lang="it-IT" sz="1400" dirty="0"/>
              <a:t> </a:t>
            </a:r>
            <a:r>
              <a:rPr lang="it-IT" sz="1400" dirty="0" err="1"/>
              <a:t>error</a:t>
            </a:r>
            <a:r>
              <a:rPr lang="it-IT" sz="1400" dirty="0"/>
              <a:t> </a:t>
            </a:r>
            <a:r>
              <a:rPr lang="it-IT" sz="1400" dirty="0" err="1"/>
              <a:t>is</a:t>
            </a:r>
            <a:r>
              <a:rPr lang="it-IT" sz="1400" dirty="0"/>
              <a:t> the MEE on the design set. See the </a:t>
            </a:r>
            <a:r>
              <a:rPr lang="it-IT" sz="1400" dirty="0" err="1">
                <a:hlinkClick r:id="rId3" action="ppaction://hlinksldjump"/>
              </a:rPr>
              <a:t>Appendix</a:t>
            </a:r>
            <a:r>
              <a:rPr lang="it-IT" sz="1400" dirty="0"/>
              <a:t> for </a:t>
            </a:r>
            <a:r>
              <a:rPr lang="it-IT" sz="1400" dirty="0" err="1"/>
              <a:t>details</a:t>
            </a:r>
            <a:r>
              <a:rPr lang="it-IT" sz="1400" dirty="0"/>
              <a:t>)</a:t>
            </a:r>
          </a:p>
        </p:txBody>
      </p:sp>
      <p:pic>
        <p:nvPicPr>
          <p:cNvPr id="11" name="Immagine 10" descr="Immagine che contiene testo, linea, Diagramma, schermata&#10;&#10;Descrizione generata automaticamente">
            <a:extLst>
              <a:ext uri="{FF2B5EF4-FFF2-40B4-BE49-F238E27FC236}">
                <a16:creationId xmlns:a16="http://schemas.microsoft.com/office/drawing/2014/main" id="{5628776D-A23A-FCB8-0D93-020D8CDEF4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8419" y="2188071"/>
            <a:ext cx="4598322" cy="2404100"/>
          </a:xfrm>
          <a:prstGeom prst="rect">
            <a:avLst/>
          </a:prstGeom>
          <a:ln>
            <a:noFill/>
          </a:ln>
        </p:spPr>
      </p:pic>
      <p:sp>
        <p:nvSpPr>
          <p:cNvPr id="12" name="CasellaDiTesto 11">
            <a:extLst>
              <a:ext uri="{FF2B5EF4-FFF2-40B4-BE49-F238E27FC236}">
                <a16:creationId xmlns:a16="http://schemas.microsoft.com/office/drawing/2014/main" id="{AC009657-E45C-783A-75A4-44E1CA307A5B}"/>
              </a:ext>
            </a:extLst>
          </p:cNvPr>
          <p:cNvSpPr txBox="1"/>
          <p:nvPr/>
        </p:nvSpPr>
        <p:spPr>
          <a:xfrm>
            <a:off x="4148418" y="1663567"/>
            <a:ext cx="4598322" cy="523220"/>
          </a:xfrm>
          <a:prstGeom prst="rect">
            <a:avLst/>
          </a:prstGeom>
          <a:noFill/>
        </p:spPr>
        <p:txBody>
          <a:bodyPr wrap="square" rtlCol="0">
            <a:spAutoFit/>
          </a:bodyPr>
          <a:lstStyle/>
          <a:p>
            <a:pPr algn="ctr"/>
            <a:r>
              <a:rPr lang="it-IT" sz="1400" b="1" dirty="0"/>
              <a:t>Figure </a:t>
            </a:r>
            <a:r>
              <a:rPr lang="it-IT" sz="1400" b="1" dirty="0">
                <a:solidFill>
                  <a:srgbClr val="FF0000"/>
                </a:solidFill>
              </a:rPr>
              <a:t>y+1</a:t>
            </a:r>
            <a:r>
              <a:rPr lang="it-IT" sz="1400" dirty="0"/>
              <a:t>: </a:t>
            </a:r>
            <a:r>
              <a:rPr lang="it-IT" sz="1400" dirty="0" err="1"/>
              <a:t>Euclidean</a:t>
            </a:r>
            <a:r>
              <a:rPr lang="it-IT" sz="1400" dirty="0"/>
              <a:t> </a:t>
            </a:r>
            <a:r>
              <a:rPr lang="it-IT" sz="1400" dirty="0" err="1"/>
              <a:t>distance</a:t>
            </a:r>
            <a:r>
              <a:rPr lang="it-IT" sz="1400" dirty="0"/>
              <a:t> </a:t>
            </a:r>
            <a:r>
              <a:rPr lang="it-IT" sz="1400" dirty="0" err="1"/>
              <a:t>between</a:t>
            </a:r>
            <a:r>
              <a:rPr lang="it-IT" sz="1400" dirty="0"/>
              <a:t> the </a:t>
            </a:r>
            <a:r>
              <a:rPr lang="it-IT" sz="1400" dirty="0" err="1"/>
              <a:t>true</a:t>
            </a:r>
            <a:r>
              <a:rPr lang="it-IT" sz="1400" dirty="0"/>
              <a:t> and </a:t>
            </a:r>
            <a:r>
              <a:rPr lang="it-IT" sz="1400" dirty="0" err="1"/>
              <a:t>predicted</a:t>
            </a:r>
            <a:r>
              <a:rPr lang="it-IT" sz="1400" dirty="0"/>
              <a:t> </a:t>
            </a:r>
            <a:r>
              <a:rPr lang="it-IT" sz="1400" dirty="0" err="1"/>
              <a:t>value</a:t>
            </a:r>
            <a:r>
              <a:rPr lang="it-IT" sz="1400" dirty="0"/>
              <a:t>, for </a:t>
            </a:r>
            <a:r>
              <a:rPr lang="it-IT" sz="1400" dirty="0" err="1"/>
              <a:t>each</a:t>
            </a:r>
            <a:r>
              <a:rPr lang="it-IT" sz="1400" dirty="0"/>
              <a:t> point in TS, for the </a:t>
            </a:r>
            <a:r>
              <a:rPr lang="it-IT" sz="1400" dirty="0" err="1"/>
              <a:t>final</a:t>
            </a:r>
            <a:r>
              <a:rPr lang="it-IT" sz="1400" dirty="0"/>
              <a:t> model </a:t>
            </a:r>
          </a:p>
        </p:txBody>
      </p:sp>
    </p:spTree>
    <p:extLst>
      <p:ext uri="{BB962C8B-B14F-4D97-AF65-F5344CB8AC3E}">
        <p14:creationId xmlns:p14="http://schemas.microsoft.com/office/powerpoint/2010/main" val="47970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10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11. </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i="1" dirty="0"/>
                            <a:t>Kernel</a:t>
                          </a:r>
                        </a:p>
                      </a:txBody>
                      <a:tcPr anchor="ctr"/>
                    </a:tc>
                    <a:tc>
                      <a:txBody>
                        <a:bodyPr/>
                        <a:lstStyle/>
                        <a:p>
                          <a:pPr algn="ctr"/>
                          <a:r>
                            <a:rPr lang="it-IT" sz="1400" dirty="0" err="1">
                              <a:latin typeface="Consolas" panose="020B0609020204030204" pitchFamily="49" charset="0"/>
                            </a:rPr>
                            <a:t>poly</a:t>
                          </a:r>
                          <a:r>
                            <a:rPr lang="it-IT" sz="1400" dirty="0">
                              <a:latin typeface="+mn-lt"/>
                            </a:rPr>
                            <a:t>, i.e.</a:t>
                          </a:r>
                          <a:r>
                            <a:rPr lang="it-IT" sz="1400" dirty="0"/>
                            <a:t> </a:t>
                          </a:r>
                          <a:br>
                            <a:rPr lang="it-IT" sz="1400" dirty="0"/>
                          </a:b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m:rPr>
                                            <m:sty m:val="p"/>
                                          </m:rPr>
                                          <a:rPr lang="it-IT" sz="1400" i="0" smtClean="0">
                                            <a:latin typeface="Cambria Math" panose="02040503050406030204" pitchFamily="18" charset="0"/>
                                          </a:rPr>
                                          <m:t>γ</m:t>
                                        </m:r>
                                        <m:r>
                                          <a:rPr lang="it-IT" sz="1400" i="0" smtClean="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e>
                                    </m:d>
                                  </m:e>
                                  <m:sup>
                                    <m:r>
                                      <a:rPr lang="it-IT" sz="1400" b="0" i="1" smtClean="0">
                                        <a:latin typeface="Cambria Math" panose="02040503050406030204" pitchFamily="18" charset="0"/>
                                      </a:rPr>
                                      <m:t>𝑝</m:t>
                                    </m:r>
                                  </m:sup>
                                </m:sSup>
                              </m:oMath>
                            </m:oMathPara>
                          </a14:m>
                          <a:endParaRPr lang="it-IT" sz="1400" dirty="0"/>
                        </a:p>
                      </a:txBody>
                      <a:tcPr anchor="ctr"/>
                    </a:tc>
                    <a:extLst>
                      <a:ext uri="{0D108BD9-81ED-4DB2-BD59-A6C34878D82A}">
                        <a16:rowId xmlns:a16="http://schemas.microsoft.com/office/drawing/2014/main" val="1204997882"/>
                      </a:ext>
                    </a:extLst>
                  </a:tr>
                  <a:tr h="290476">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290476">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290476">
                    <a:tc>
                      <a:txBody>
                        <a:bodyPr/>
                        <a:lstStyle/>
                        <a:p>
                          <a:r>
                            <a:rPr lang="it-IT" sz="1400" i="1" dirty="0"/>
                            <a:t>Translation </a:t>
                          </a:r>
                          <a:r>
                            <a:rPr lang="it-IT" sz="1400" i="1" dirty="0" err="1"/>
                            <a:t>term</a:t>
                          </a:r>
                          <a:r>
                            <a:rPr lang="it-IT" sz="1400" i="1"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endParaRPr lang="it-IT" sz="1400" i="1" dirty="0"/>
                        </a:p>
                      </a:txBody>
                      <a:tcPr anchor="ctr"/>
                    </a:tc>
                    <a:tc>
                      <a:txBody>
                        <a:bodyPr/>
                        <a:lstStyle/>
                        <a:p>
                          <a:pPr algn="ctr"/>
                          <a:r>
                            <a:rPr lang="it-IT" sz="1400" dirty="0"/>
                            <a:t>2</a:t>
                          </a:r>
                        </a:p>
                      </a:txBody>
                      <a:tcPr anchor="ctr"/>
                    </a:tc>
                    <a:extLst>
                      <a:ext uri="{0D108BD9-81ED-4DB2-BD59-A6C34878D82A}">
                        <a16:rowId xmlns:a16="http://schemas.microsoft.com/office/drawing/2014/main" val="2799601177"/>
                      </a:ext>
                    </a:extLst>
                  </a:tr>
                  <a:tr h="290476">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290476">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Choice>
        <mc:Fallback xmlns="">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35280">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518160">
                    <a:tc>
                      <a:txBody>
                        <a:bodyPr/>
                        <a:lstStyle/>
                        <a:p>
                          <a:r>
                            <a:rPr lang="it-IT" sz="1400" i="1" dirty="0"/>
                            <a:t>Kernel</a:t>
                          </a:r>
                        </a:p>
                      </a:txBody>
                      <a:tcPr anchor="ctr"/>
                    </a:tc>
                    <a:tc>
                      <a:txBody>
                        <a:bodyPr/>
                        <a:lstStyle/>
                        <a:p>
                          <a:endParaRPr lang="it-IT"/>
                        </a:p>
                      </a:txBody>
                      <a:tcPr anchor="ctr">
                        <a:blipFill>
                          <a:blip r:embed="rId2"/>
                          <a:stretch>
                            <a:fillRect l="-100000" t="-67059" r="-345" b="-430588"/>
                          </a:stretch>
                        </a:blipFill>
                      </a:tcPr>
                    </a:tc>
                    <a:extLst>
                      <a:ext uri="{0D108BD9-81ED-4DB2-BD59-A6C34878D82A}">
                        <a16:rowId xmlns:a16="http://schemas.microsoft.com/office/drawing/2014/main" val="1204997882"/>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518160">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304800">
                    <a:tc>
                      <a:txBody>
                        <a:bodyPr/>
                        <a:lstStyle/>
                        <a:p>
                          <a:endParaRPr lang="it-IT"/>
                        </a:p>
                      </a:txBody>
                      <a:tcPr anchor="ctr">
                        <a:blipFill>
                          <a:blip r:embed="rId2"/>
                          <a:stretch>
                            <a:fillRect t="-626000" r="-100345" b="-290000"/>
                          </a:stretch>
                        </a:blipFill>
                      </a:tcPr>
                    </a:tc>
                    <a:tc>
                      <a:txBody>
                        <a:bodyPr/>
                        <a:lstStyle/>
                        <a:p>
                          <a:pPr algn="ctr"/>
                          <a:r>
                            <a:rPr lang="it-IT" sz="1400" dirty="0"/>
                            <a:t>2</a:t>
                          </a:r>
                        </a:p>
                      </a:txBody>
                      <a:tcPr anchor="ctr"/>
                    </a:tc>
                    <a:extLst>
                      <a:ext uri="{0D108BD9-81ED-4DB2-BD59-A6C34878D82A}">
                        <a16:rowId xmlns:a16="http://schemas.microsoft.com/office/drawing/2014/main" val="2799601177"/>
                      </a:ext>
                    </a:extLst>
                  </a:tr>
                  <a:tr h="304800">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518160">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Fallback>
      </mc:AlternateContent>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2820520637"/>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
        <p:nvSpPr>
          <p:cNvPr id="2" name="CasellaDiTesto 1">
            <a:extLst>
              <a:ext uri="{FF2B5EF4-FFF2-40B4-BE49-F238E27FC236}">
                <a16:creationId xmlns:a16="http://schemas.microsoft.com/office/drawing/2014/main" id="{E871F2F3-8393-615B-A6DB-6FC0F4BE949B}"/>
              </a:ext>
            </a:extLst>
          </p:cNvPr>
          <p:cNvSpPr txBox="1"/>
          <p:nvPr/>
        </p:nvSpPr>
        <p:spPr>
          <a:xfrm>
            <a:off x="4727880" y="3316596"/>
            <a:ext cx="3836657" cy="738664"/>
          </a:xfrm>
          <a:prstGeom prst="rect">
            <a:avLst/>
          </a:prstGeom>
          <a:noFill/>
        </p:spPr>
        <p:txBody>
          <a:bodyPr wrap="square" rtlCol="0">
            <a:spAutoFit/>
          </a:bodyPr>
          <a:lstStyle/>
          <a:p>
            <a:r>
              <a:rPr lang="it-IT" sz="1400" dirty="0" err="1"/>
              <a:t>Because</a:t>
            </a:r>
            <a:r>
              <a:rPr lang="it-IT" sz="1400" dirty="0"/>
              <a:t> of </a:t>
            </a:r>
            <a:r>
              <a:rPr lang="it-IT" sz="1400" dirty="0" err="1"/>
              <a:t>our</a:t>
            </a:r>
            <a:r>
              <a:rPr lang="it-IT" sz="1400" dirty="0"/>
              <a:t> </a:t>
            </a:r>
            <a:r>
              <a:rPr lang="it-IT" sz="1400" dirty="0" err="1"/>
              <a:t>validation</a:t>
            </a:r>
            <a:r>
              <a:rPr lang="it-IT" sz="1400" dirty="0"/>
              <a:t> schema, the standard </a:t>
            </a:r>
            <a:r>
              <a:rPr lang="it-IT" sz="1400" dirty="0" err="1"/>
              <a:t>deviation</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on the TR and VL sets </a:t>
            </a:r>
            <a:r>
              <a:rPr lang="it-IT" sz="1400" dirty="0" err="1"/>
              <a:t>but</a:t>
            </a:r>
            <a:r>
              <a:rPr lang="it-IT" sz="1400" dirty="0"/>
              <a:t> </a:t>
            </a:r>
            <a:r>
              <a:rPr lang="it-IT" sz="1400" dirty="0" err="1"/>
              <a:t>not</a:t>
            </a:r>
            <a:r>
              <a:rPr lang="it-IT" sz="1400" dirty="0"/>
              <a:t> on the TS.</a:t>
            </a:r>
          </a:p>
        </p:txBody>
      </p:sp>
    </p:spTree>
    <p:extLst>
      <p:ext uri="{BB962C8B-B14F-4D97-AF65-F5344CB8AC3E}">
        <p14:creationId xmlns:p14="http://schemas.microsoft.com/office/powerpoint/2010/main" val="384403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1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41F7F461-53D5-9526-CAFB-E8916D547FA7}"/>
              </a:ext>
            </a:extLst>
          </p:cNvPr>
          <p:cNvSpPr txBox="1"/>
          <p:nvPr/>
        </p:nvSpPr>
        <p:spPr>
          <a:xfrm>
            <a:off x="311760" y="658906"/>
            <a:ext cx="8520120" cy="954107"/>
          </a:xfrm>
          <a:prstGeom prst="rect">
            <a:avLst/>
          </a:prstGeom>
          <a:noFill/>
        </p:spPr>
        <p:txBody>
          <a:bodyPr wrap="square" rtlCol="0">
            <a:spAutoFit/>
          </a:bodyPr>
          <a:lstStyle/>
          <a:p>
            <a:r>
              <a:rPr lang="en-US" sz="1400" dirty="0"/>
              <a:t>The following figures present the mean (validation) MEE achieved across all combinations of hyperparameters’ values, while two hyperparameters are held constant. Specifically, for each combination where the fixed hyperparameters maintain their values, the average MEE is calculated (over the other, “free” values).</a:t>
            </a:r>
            <a:endParaRPr lang="it-IT" sz="1400" dirty="0"/>
          </a:p>
        </p:txBody>
      </p:sp>
      <p:pic>
        <p:nvPicPr>
          <p:cNvPr id="6" name="Immagine 5">
            <a:extLst>
              <a:ext uri="{FF2B5EF4-FFF2-40B4-BE49-F238E27FC236}">
                <a16:creationId xmlns:a16="http://schemas.microsoft.com/office/drawing/2014/main" id="{64234299-E1E7-9481-3C7E-E9A52BE849F8}"/>
              </a:ext>
            </a:extLst>
          </p:cNvPr>
          <p:cNvPicPr>
            <a:picLocks noChangeAspect="1"/>
          </p:cNvPicPr>
          <p:nvPr/>
        </p:nvPicPr>
        <p:blipFill>
          <a:blip r:embed="rId2"/>
          <a:stretch>
            <a:fillRect/>
          </a:stretch>
        </p:blipFill>
        <p:spPr>
          <a:xfrm>
            <a:off x="328020" y="2091524"/>
            <a:ext cx="1495546" cy="1459247"/>
          </a:xfrm>
          <a:prstGeom prst="rect">
            <a:avLst/>
          </a:prstGeom>
          <a:ln>
            <a:noFill/>
          </a:ln>
        </p:spPr>
      </p:pic>
      <p:pic>
        <p:nvPicPr>
          <p:cNvPr id="7" name="Immagine 6">
            <a:extLst>
              <a:ext uri="{FF2B5EF4-FFF2-40B4-BE49-F238E27FC236}">
                <a16:creationId xmlns:a16="http://schemas.microsoft.com/office/drawing/2014/main" id="{35B2C128-9D65-D1A8-5F58-7EB227CE66C3}"/>
              </a:ext>
            </a:extLst>
          </p:cNvPr>
          <p:cNvPicPr>
            <a:picLocks noChangeAspect="1"/>
          </p:cNvPicPr>
          <p:nvPr/>
        </p:nvPicPr>
        <p:blipFill>
          <a:blip r:embed="rId3"/>
          <a:stretch>
            <a:fillRect/>
          </a:stretch>
        </p:blipFill>
        <p:spPr>
          <a:xfrm>
            <a:off x="1956771" y="3570512"/>
            <a:ext cx="1446607" cy="1461144"/>
          </a:xfrm>
          <a:prstGeom prst="rect">
            <a:avLst/>
          </a:prstGeom>
          <a:ln>
            <a:noFill/>
          </a:ln>
        </p:spPr>
      </p:pic>
      <p:pic>
        <p:nvPicPr>
          <p:cNvPr id="8" name="Immagine 7">
            <a:extLst>
              <a:ext uri="{FF2B5EF4-FFF2-40B4-BE49-F238E27FC236}">
                <a16:creationId xmlns:a16="http://schemas.microsoft.com/office/drawing/2014/main" id="{6124CA34-B792-6539-23A6-41EA850F48BC}"/>
              </a:ext>
            </a:extLst>
          </p:cNvPr>
          <p:cNvPicPr>
            <a:picLocks noChangeAspect="1"/>
          </p:cNvPicPr>
          <p:nvPr/>
        </p:nvPicPr>
        <p:blipFill>
          <a:blip r:embed="rId4"/>
          <a:stretch>
            <a:fillRect/>
          </a:stretch>
        </p:blipFill>
        <p:spPr>
          <a:xfrm>
            <a:off x="3805343" y="2088196"/>
            <a:ext cx="1483082" cy="1324986"/>
          </a:xfrm>
          <a:prstGeom prst="rect">
            <a:avLst/>
          </a:prstGeom>
          <a:ln>
            <a:noFill/>
          </a:ln>
        </p:spPr>
      </p:pic>
      <p:pic>
        <p:nvPicPr>
          <p:cNvPr id="9" name="Immagine 8">
            <a:extLst>
              <a:ext uri="{FF2B5EF4-FFF2-40B4-BE49-F238E27FC236}">
                <a16:creationId xmlns:a16="http://schemas.microsoft.com/office/drawing/2014/main" id="{60CC5AE3-D709-24E0-CD44-A6C9BC459E4A}"/>
              </a:ext>
            </a:extLst>
          </p:cNvPr>
          <p:cNvPicPr>
            <a:picLocks noChangeAspect="1"/>
          </p:cNvPicPr>
          <p:nvPr/>
        </p:nvPicPr>
        <p:blipFill>
          <a:blip r:embed="rId5"/>
          <a:stretch>
            <a:fillRect/>
          </a:stretch>
        </p:blipFill>
        <p:spPr>
          <a:xfrm>
            <a:off x="5441820" y="3564470"/>
            <a:ext cx="1514407" cy="1477649"/>
          </a:xfrm>
          <a:prstGeom prst="rect">
            <a:avLst/>
          </a:prstGeom>
          <a:ln>
            <a:noFill/>
          </a:ln>
        </p:spPr>
      </p:pic>
      <p:pic>
        <p:nvPicPr>
          <p:cNvPr id="10" name="Immagine 9">
            <a:extLst>
              <a:ext uri="{FF2B5EF4-FFF2-40B4-BE49-F238E27FC236}">
                <a16:creationId xmlns:a16="http://schemas.microsoft.com/office/drawing/2014/main" id="{5EEFF1D7-550A-24BC-CB6D-A5ED24925726}"/>
              </a:ext>
            </a:extLst>
          </p:cNvPr>
          <p:cNvPicPr>
            <a:picLocks noChangeAspect="1"/>
          </p:cNvPicPr>
          <p:nvPr/>
        </p:nvPicPr>
        <p:blipFill>
          <a:blip r:embed="rId6"/>
          <a:stretch>
            <a:fillRect/>
          </a:stretch>
        </p:blipFill>
        <p:spPr>
          <a:xfrm>
            <a:off x="1956771" y="2088196"/>
            <a:ext cx="1715367" cy="1467186"/>
          </a:xfrm>
          <a:prstGeom prst="rect">
            <a:avLst/>
          </a:prstGeom>
          <a:ln>
            <a:noFill/>
          </a:ln>
        </p:spPr>
      </p:pic>
      <p:pic>
        <p:nvPicPr>
          <p:cNvPr id="11" name="Immagine 10">
            <a:extLst>
              <a:ext uri="{FF2B5EF4-FFF2-40B4-BE49-F238E27FC236}">
                <a16:creationId xmlns:a16="http://schemas.microsoft.com/office/drawing/2014/main" id="{AED56CEB-9029-2325-EF58-BF5D74BA3717}"/>
              </a:ext>
            </a:extLst>
          </p:cNvPr>
          <p:cNvPicPr>
            <a:picLocks noChangeAspect="1"/>
          </p:cNvPicPr>
          <p:nvPr/>
        </p:nvPicPr>
        <p:blipFill>
          <a:blip r:embed="rId7"/>
          <a:stretch>
            <a:fillRect/>
          </a:stretch>
        </p:blipFill>
        <p:spPr>
          <a:xfrm>
            <a:off x="328020" y="3713214"/>
            <a:ext cx="1495546" cy="1318442"/>
          </a:xfrm>
          <a:prstGeom prst="rect">
            <a:avLst/>
          </a:prstGeom>
          <a:ln>
            <a:noFill/>
          </a:ln>
        </p:spPr>
      </p:pic>
      <p:pic>
        <p:nvPicPr>
          <p:cNvPr id="12" name="Immagine 11">
            <a:extLst>
              <a:ext uri="{FF2B5EF4-FFF2-40B4-BE49-F238E27FC236}">
                <a16:creationId xmlns:a16="http://schemas.microsoft.com/office/drawing/2014/main" id="{92091C5B-00BB-A257-4030-B3CA42284CC9}"/>
              </a:ext>
            </a:extLst>
          </p:cNvPr>
          <p:cNvPicPr>
            <a:picLocks noChangeAspect="1"/>
          </p:cNvPicPr>
          <p:nvPr/>
        </p:nvPicPr>
        <p:blipFill>
          <a:blip r:embed="rId8"/>
          <a:stretch>
            <a:fillRect/>
          </a:stretch>
        </p:blipFill>
        <p:spPr>
          <a:xfrm>
            <a:off x="7187229" y="2090354"/>
            <a:ext cx="1595802" cy="1336485"/>
          </a:xfrm>
          <a:prstGeom prst="rect">
            <a:avLst/>
          </a:prstGeom>
          <a:ln>
            <a:noFill/>
          </a:ln>
        </p:spPr>
      </p:pic>
      <p:pic>
        <p:nvPicPr>
          <p:cNvPr id="13" name="Immagine 12">
            <a:extLst>
              <a:ext uri="{FF2B5EF4-FFF2-40B4-BE49-F238E27FC236}">
                <a16:creationId xmlns:a16="http://schemas.microsoft.com/office/drawing/2014/main" id="{720DC60A-8D6A-98A2-474B-B5416BD26B24}"/>
              </a:ext>
            </a:extLst>
          </p:cNvPr>
          <p:cNvPicPr>
            <a:picLocks noChangeAspect="1"/>
          </p:cNvPicPr>
          <p:nvPr/>
        </p:nvPicPr>
        <p:blipFill>
          <a:blip r:embed="rId9"/>
          <a:stretch>
            <a:fillRect/>
          </a:stretch>
        </p:blipFill>
        <p:spPr>
          <a:xfrm>
            <a:off x="3641927" y="3550771"/>
            <a:ext cx="1749803" cy="1480885"/>
          </a:xfrm>
          <a:prstGeom prst="rect">
            <a:avLst/>
          </a:prstGeom>
          <a:ln>
            <a:noFill/>
          </a:ln>
        </p:spPr>
      </p:pic>
      <p:pic>
        <p:nvPicPr>
          <p:cNvPr id="14" name="Immagine 13">
            <a:extLst>
              <a:ext uri="{FF2B5EF4-FFF2-40B4-BE49-F238E27FC236}">
                <a16:creationId xmlns:a16="http://schemas.microsoft.com/office/drawing/2014/main" id="{9DB08BC3-D5D4-4860-6FD1-58FC5AC5988B}"/>
              </a:ext>
            </a:extLst>
          </p:cNvPr>
          <p:cNvPicPr>
            <a:picLocks noChangeAspect="1"/>
          </p:cNvPicPr>
          <p:nvPr/>
        </p:nvPicPr>
        <p:blipFill>
          <a:blip r:embed="rId10"/>
          <a:stretch>
            <a:fillRect/>
          </a:stretch>
        </p:blipFill>
        <p:spPr>
          <a:xfrm>
            <a:off x="7006317" y="3550771"/>
            <a:ext cx="1733615" cy="1467186"/>
          </a:xfrm>
          <a:prstGeom prst="rect">
            <a:avLst/>
          </a:prstGeom>
          <a:ln>
            <a:noFill/>
          </a:ln>
        </p:spPr>
      </p:pic>
      <p:pic>
        <p:nvPicPr>
          <p:cNvPr id="15" name="Immagine 14">
            <a:extLst>
              <a:ext uri="{FF2B5EF4-FFF2-40B4-BE49-F238E27FC236}">
                <a16:creationId xmlns:a16="http://schemas.microsoft.com/office/drawing/2014/main" id="{10CD5AFF-ED60-A7F0-2CE1-CCB0CD417293}"/>
              </a:ext>
            </a:extLst>
          </p:cNvPr>
          <p:cNvPicPr>
            <a:picLocks noChangeAspect="1"/>
          </p:cNvPicPr>
          <p:nvPr/>
        </p:nvPicPr>
        <p:blipFill>
          <a:blip r:embed="rId11"/>
          <a:stretch>
            <a:fillRect/>
          </a:stretch>
        </p:blipFill>
        <p:spPr>
          <a:xfrm>
            <a:off x="5421630" y="2090354"/>
            <a:ext cx="1544066" cy="1320669"/>
          </a:xfrm>
          <a:prstGeom prst="rect">
            <a:avLst/>
          </a:prstGeom>
          <a:ln>
            <a:noFill/>
          </a:ln>
        </p:spPr>
      </p:pic>
      <p:sp>
        <p:nvSpPr>
          <p:cNvPr id="16" name="CasellaDiTesto 15">
            <a:extLst>
              <a:ext uri="{FF2B5EF4-FFF2-40B4-BE49-F238E27FC236}">
                <a16:creationId xmlns:a16="http://schemas.microsoft.com/office/drawing/2014/main" id="{D83E0B73-9468-33F4-64A9-733517BB819A}"/>
              </a:ext>
            </a:extLst>
          </p:cNvPr>
          <p:cNvSpPr txBox="1"/>
          <p:nvPr/>
        </p:nvSpPr>
        <p:spPr>
          <a:xfrm>
            <a:off x="311760" y="1783018"/>
            <a:ext cx="8520120" cy="307777"/>
          </a:xfrm>
          <a:prstGeom prst="rect">
            <a:avLst/>
          </a:prstGeom>
          <a:noFill/>
        </p:spPr>
        <p:txBody>
          <a:bodyPr wrap="square" rtlCol="0">
            <a:spAutoFit/>
          </a:bodyPr>
          <a:lstStyle/>
          <a:p>
            <a:r>
              <a:rPr lang="it-IT" sz="1400" b="1" dirty="0"/>
              <a:t>Figure </a:t>
            </a:r>
            <a:r>
              <a:rPr lang="it-IT" sz="1400" b="1" dirty="0">
                <a:solidFill>
                  <a:srgbClr val="FF0000"/>
                </a:solidFill>
              </a:rPr>
              <a:t>f</a:t>
            </a:r>
            <a:r>
              <a:rPr lang="it-IT" sz="1400" dirty="0"/>
              <a:t>: </a:t>
            </a:r>
            <a:r>
              <a:rPr lang="it-IT" sz="1400" dirty="0" err="1"/>
              <a:t>heatmaps</a:t>
            </a:r>
            <a:r>
              <a:rPr lang="it-IT" sz="1400" dirty="0"/>
              <a:t> </a:t>
            </a:r>
            <a:r>
              <a:rPr lang="it-IT" sz="1400" dirty="0" err="1"/>
              <a:t>showing</a:t>
            </a:r>
            <a:r>
              <a:rPr lang="it-IT" sz="1400" dirty="0"/>
              <a:t> the impact on the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SVR</a:t>
            </a:r>
          </a:p>
        </p:txBody>
      </p:sp>
    </p:spTree>
    <p:extLst>
      <p:ext uri="{BB962C8B-B14F-4D97-AF65-F5344CB8AC3E}">
        <p14:creationId xmlns:p14="http://schemas.microsoft.com/office/powerpoint/2010/main" val="40398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2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78A8C82-BF33-7723-2039-E70CDF28B034}"/>
                  </a:ext>
                </a:extLst>
              </p:cNvPr>
              <p:cNvSpPr txBox="1"/>
              <p:nvPr/>
            </p:nvSpPr>
            <p:spPr>
              <a:xfrm>
                <a:off x="311760" y="901937"/>
                <a:ext cx="8520120" cy="3108543"/>
              </a:xfrm>
              <a:prstGeom prst="rect">
                <a:avLst/>
              </a:prstGeom>
              <a:noFill/>
            </p:spPr>
            <p:txBody>
              <a:bodyPr wrap="square" rtlCol="0">
                <a:spAutoFit/>
              </a:bodyPr>
              <a:lstStyle/>
              <a:p>
                <a:r>
                  <a:rPr lang="it-IT" sz="1400" dirty="0"/>
                  <a:t>From the </a:t>
                </a:r>
                <a:r>
                  <a:rPr lang="it-IT" sz="1400" dirty="0" err="1"/>
                  <a:t>analysis</a:t>
                </a:r>
                <a:r>
                  <a:rPr lang="it-IT" sz="1400" dirty="0"/>
                  <a:t> of the </a:t>
                </a:r>
                <a:r>
                  <a:rPr lang="it-IT" sz="1400" dirty="0" err="1"/>
                  <a:t>previous</a:t>
                </a:r>
                <a:r>
                  <a:rPr lang="it-IT" sz="1400" dirty="0"/>
                  <a:t> </a:t>
                </a:r>
                <a:r>
                  <a:rPr lang="it-IT" sz="1400" dirty="0" err="1"/>
                  <a:t>figures</a:t>
                </a:r>
                <a:r>
                  <a:rPr lang="it-IT" sz="1400" dirty="0"/>
                  <a:t> (and the </a:t>
                </a:r>
                <a:r>
                  <a:rPr lang="it-IT" sz="1400" dirty="0" err="1"/>
                  <a:t>underlying</a:t>
                </a:r>
                <a:r>
                  <a:rPr lang="it-IT" sz="1400" dirty="0"/>
                  <a:t> </a:t>
                </a:r>
                <a:r>
                  <a:rPr lang="it-IT" sz="1400" dirty="0" err="1"/>
                  <a:t>numbers</a:t>
                </a:r>
                <a:r>
                  <a:rPr lang="it-IT" sz="1400" dirty="0"/>
                  <a:t>) the following </a:t>
                </a:r>
                <a:r>
                  <a:rPr lang="it-IT" sz="1400" dirty="0" err="1"/>
                  <a:t>conclusion</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The </a:t>
                </a:r>
                <a:r>
                  <a:rPr lang="it-IT" sz="1400" dirty="0" err="1"/>
                  <a:t>value</a:t>
                </a:r>
                <a:r>
                  <a:rPr lang="it-IT" sz="1400" dirty="0"/>
                  <a:t> of ε </a:t>
                </a:r>
                <a:r>
                  <a:rPr lang="it-IT" sz="1400" dirty="0" err="1"/>
                  <a:t>is</a:t>
                </a:r>
                <a:r>
                  <a:rPr lang="it-IT" sz="1400" dirty="0"/>
                  <a:t> </a:t>
                </a:r>
                <a:r>
                  <a:rPr lang="it-IT" sz="1400" dirty="0" err="1"/>
                  <a:t>nearly</a:t>
                </a:r>
                <a:r>
                  <a:rPr lang="it-IT" sz="1400" dirty="0"/>
                  <a:t> </a:t>
                </a:r>
                <a:r>
                  <a:rPr lang="it-IT" sz="1400" dirty="0" err="1"/>
                  <a:t>irrelevant</a:t>
                </a:r>
                <a:r>
                  <a:rPr lang="it-IT" sz="1400" dirty="0"/>
                  <a:t>, </a:t>
                </a:r>
                <a:r>
                  <a:rPr lang="it-IT" sz="1400" dirty="0" err="1"/>
                  <a:t>as</a:t>
                </a:r>
                <a:r>
                  <a:rPr lang="it-IT" sz="1400" dirty="0"/>
                  <a:t> in </a:t>
                </a:r>
                <a:r>
                  <a:rPr lang="it-IT" sz="1400" dirty="0" err="1"/>
                  <a:t>all</a:t>
                </a:r>
                <a:r>
                  <a:rPr lang="it-IT" sz="1400" dirty="0"/>
                  <a:t> </a:t>
                </a:r>
                <a:r>
                  <a:rPr lang="it-IT" sz="1400" dirty="0" err="1"/>
                  <a:t>heatmaps</a:t>
                </a:r>
                <a:r>
                  <a:rPr lang="it-IT" sz="1400" dirty="0"/>
                  <a:t> in </a:t>
                </a:r>
                <a:r>
                  <a:rPr lang="it-IT" sz="1400" dirty="0" err="1"/>
                  <a:t>which</a:t>
                </a:r>
                <a:r>
                  <a:rPr lang="it-IT" sz="1400" dirty="0"/>
                  <a:t> ε </a:t>
                </a:r>
                <a:r>
                  <a:rPr lang="it-IT" sz="1400" dirty="0" err="1"/>
                  <a:t>appears</a:t>
                </a:r>
                <a:r>
                  <a:rPr lang="it-IT" sz="1400" dirty="0"/>
                  <a:t> the color </a:t>
                </a:r>
                <a:r>
                  <a:rPr lang="it-IT" sz="1400" dirty="0" err="1"/>
                  <a:t>is</a:t>
                </a:r>
                <a:r>
                  <a:rPr lang="it-IT" sz="1400" dirty="0"/>
                  <a:t> </a:t>
                </a:r>
                <a:r>
                  <a:rPr lang="it-IT" sz="1400" dirty="0" err="1"/>
                  <a:t>constant</a:t>
                </a:r>
                <a:r>
                  <a:rPr lang="it-IT" sz="1400" dirty="0"/>
                  <a:t> </a:t>
                </a:r>
                <a:r>
                  <a:rPr lang="it-IT" sz="1400" dirty="0" err="1"/>
                  <a:t>along</a:t>
                </a:r>
                <a:r>
                  <a:rPr lang="it-IT" sz="1400" dirty="0"/>
                  <a:t> the </a:t>
                </a:r>
                <a:r>
                  <a:rPr lang="it-IT" sz="1400" dirty="0" err="1"/>
                  <a:t>axis</a:t>
                </a:r>
                <a:r>
                  <a:rPr lang="it-IT" sz="1400" dirty="0"/>
                  <a:t> </a:t>
                </a:r>
                <a:r>
                  <a:rPr lang="it-IT" sz="1400" dirty="0" err="1"/>
                  <a:t>corresponding</a:t>
                </a:r>
                <a:r>
                  <a:rPr lang="it-IT" sz="1400" dirty="0"/>
                  <a:t> to the </a:t>
                </a:r>
                <a:r>
                  <a:rPr lang="it-IT" sz="1400" dirty="0" err="1"/>
                  <a:t>hyperparameter</a:t>
                </a:r>
                <a:endParaRPr lang="it-IT" sz="1400" dirty="0"/>
              </a:p>
              <a:p>
                <a:pPr marL="285750" indent="-285750">
                  <a:buFont typeface="Arial" panose="020B0604020202020204" pitchFamily="34" charset="0"/>
                  <a:buChar char="•"/>
                </a:pPr>
                <a:r>
                  <a:rPr lang="it-IT" sz="1400" dirty="0"/>
                  <a:t>C=100 </a:t>
                </a:r>
                <a:r>
                  <a:rPr lang="it-IT" sz="1400" dirty="0" err="1"/>
                  <a:t>consistently</a:t>
                </a:r>
                <a:r>
                  <a:rPr lang="it-IT" sz="1400" dirty="0"/>
                  <a:t> yields the </a:t>
                </a:r>
                <a:r>
                  <a:rPr lang="it-IT" sz="1400" dirty="0" err="1"/>
                  <a:t>lowest</a:t>
                </a:r>
                <a:r>
                  <a:rPr lang="it-IT" sz="1400" dirty="0"/>
                  <a:t> </a:t>
                </a:r>
                <a:r>
                  <a:rPr lang="it-IT" sz="1400" dirty="0" err="1"/>
                  <a:t>error</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surprising</a:t>
                </a:r>
                <a:r>
                  <a:rPr lang="it-IT" sz="1400" dirty="0"/>
                  <a:t>, </a:t>
                </a:r>
                <a:r>
                  <a:rPr lang="it-IT" sz="1400" dirty="0" err="1"/>
                  <a:t>as</a:t>
                </a:r>
                <a:r>
                  <a:rPr lang="it-IT" sz="1400" dirty="0"/>
                  <a:t> high C </a:t>
                </a:r>
                <a:r>
                  <a:rPr lang="it-IT" sz="1400" dirty="0" err="1"/>
                  <a:t>corresponds</a:t>
                </a:r>
                <a:r>
                  <a:rPr lang="it-IT" sz="1400" dirty="0"/>
                  <a:t> to </a:t>
                </a:r>
                <a:r>
                  <a:rPr lang="it-IT" sz="1400" dirty="0" err="1"/>
                  <a:t>less</a:t>
                </a:r>
                <a:r>
                  <a:rPr lang="it-IT" sz="1400" dirty="0"/>
                  <a:t> </a:t>
                </a:r>
                <a:r>
                  <a:rPr lang="it-IT" sz="1400" dirty="0" err="1"/>
                  <a:t>regularization</a:t>
                </a:r>
                <a:r>
                  <a:rPr lang="it-IT" sz="1400" dirty="0"/>
                  <a:t> and to a </a:t>
                </a:r>
                <a:r>
                  <a:rPr lang="it-IT" sz="1400" dirty="0" err="1"/>
                  <a:t>tighter</a:t>
                </a:r>
                <a:r>
                  <a:rPr lang="it-IT" sz="1400" dirty="0"/>
                  <a:t> </a:t>
                </a:r>
                <a:r>
                  <a:rPr lang="it-IT" sz="1400" dirty="0" err="1"/>
                  <a:t>margin</a:t>
                </a:r>
                <a:r>
                  <a:rPr lang="it-IT" sz="1400" dirty="0"/>
                  <a:t> (</a:t>
                </a:r>
                <a:r>
                  <a:rPr lang="it-IT" sz="1400" dirty="0" err="1"/>
                  <a:t>aka</a:t>
                </a:r>
                <a:r>
                  <a:rPr lang="it-IT" sz="1400" dirty="0"/>
                  <a:t> </a:t>
                </a:r>
                <a:r>
                  <a:rPr lang="it-IT" sz="1400" dirty="0" err="1"/>
                  <a:t>less</a:t>
                </a:r>
                <a:r>
                  <a:rPr lang="it-IT" sz="1400" dirty="0"/>
                  <a:t> </a:t>
                </a:r>
                <a:r>
                  <a:rPr lang="it-IT" sz="1400" dirty="0" err="1"/>
                  <a:t>tolerance</a:t>
                </a:r>
                <a:r>
                  <a:rPr lang="it-IT" sz="1400" dirty="0"/>
                  <a:t> on </a:t>
                </a:r>
                <a:r>
                  <a:rPr lang="it-IT" sz="1400" dirty="0" err="1"/>
                  <a:t>error</a:t>
                </a:r>
                <a:r>
                  <a:rPr lang="it-IT" sz="1400" dirty="0"/>
                  <a:t>)</a:t>
                </a:r>
              </a:p>
              <a:p>
                <a:pPr marL="285750" indent="-285750">
                  <a:buFont typeface="Arial" panose="020B0604020202020204" pitchFamily="34" charset="0"/>
                  <a:buChar char="•"/>
                </a:pPr>
                <a:r>
                  <a:rPr lang="it-IT" sz="1400" dirty="0"/>
                  <a:t>The </a:t>
                </a:r>
                <a:r>
                  <a:rPr lang="it-IT" sz="1400" dirty="0" err="1"/>
                  <a:t>translation</a:t>
                </a:r>
                <a:r>
                  <a:rPr lang="it-IT" sz="1400" dirty="0"/>
                  <a:t> </a:t>
                </a:r>
                <a:r>
                  <a:rPr lang="it-IT" sz="1400" dirty="0" err="1"/>
                  <a:t>term</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a:t>
                </a:r>
                <a:r>
                  <a:rPr lang="it-IT" sz="1400" dirty="0" err="1"/>
                  <a:t>consistently</a:t>
                </a:r>
                <a:r>
                  <a:rPr lang="it-IT" sz="1400" dirty="0"/>
                  <a:t> yields the best </a:t>
                </a:r>
                <a:r>
                  <a:rPr lang="it-IT" sz="1400" dirty="0" err="1"/>
                  <a:t>results</a:t>
                </a:r>
                <a:r>
                  <a:rPr lang="it-IT" sz="1400" dirty="0"/>
                  <a:t> </a:t>
                </a:r>
                <a:r>
                  <a:rPr lang="it-IT" sz="1400" dirty="0" err="1"/>
                  <a:t>at</a:t>
                </a:r>
                <a:r>
                  <a:rPr lang="it-IT" sz="1400" dirty="0"/>
                  <a:t> </a:t>
                </a:r>
                <a:r>
                  <a:rPr lang="it-IT" sz="1400" dirty="0" err="1"/>
                  <a:t>value</a:t>
                </a:r>
                <a:r>
                  <a:rPr lang="it-IT" sz="1400" dirty="0"/>
                  <a:t> 2</a:t>
                </a:r>
              </a:p>
              <a:p>
                <a:pPr marL="285750" indent="-285750">
                  <a:buFont typeface="Arial" panose="020B0604020202020204" pitchFamily="34" charset="0"/>
                  <a:buChar char="•"/>
                </a:pPr>
                <a:r>
                  <a:rPr lang="it-IT" sz="1400" dirty="0" err="1"/>
                  <a:t>When</a:t>
                </a:r>
                <a:r>
                  <a:rPr lang="it-IT" sz="1400" dirty="0"/>
                  <a:t> the degree </a:t>
                </a:r>
                <a:r>
                  <a:rPr lang="it-IT" sz="1400" dirty="0" err="1"/>
                  <a:t>is</a:t>
                </a:r>
                <a:r>
                  <a:rPr lang="it-IT" sz="1400" dirty="0"/>
                  <a:t> 4, by </a:t>
                </a:r>
                <a:r>
                  <a:rPr lang="it-IT" sz="1400" dirty="0" err="1"/>
                  <a:t>varying</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the </a:t>
                </a:r>
                <a:r>
                  <a:rPr lang="it-IT" sz="1400" dirty="0" err="1"/>
                  <a:t>error</a:t>
                </a:r>
                <a:r>
                  <a:rPr lang="it-IT" sz="1400" dirty="0"/>
                  <a:t> </a:t>
                </a:r>
                <a:r>
                  <a:rPr lang="it-IT" sz="1400" dirty="0" err="1"/>
                  <a:t>changes</a:t>
                </a:r>
                <a:r>
                  <a:rPr lang="it-IT" sz="1400" dirty="0"/>
                  <a:t> </a:t>
                </a:r>
                <a:r>
                  <a:rPr lang="it-IT" sz="1400" dirty="0" err="1"/>
                  <a:t>tremendously</a:t>
                </a:r>
                <a:endParaRPr lang="it-IT" sz="1400" dirty="0"/>
              </a:p>
              <a:p>
                <a:pPr marL="285750" indent="-285750">
                  <a:buFont typeface="Arial" panose="020B0604020202020204" pitchFamily="34" charset="0"/>
                  <a:buChar char="•"/>
                </a:pPr>
                <a:r>
                  <a:rPr lang="it-IT" sz="1400" dirty="0"/>
                  <a:t>The C vs γ </a:t>
                </a:r>
                <a:r>
                  <a:rPr lang="it-IT" sz="1400" dirty="0" err="1"/>
                  <a:t>heatmap</a:t>
                </a:r>
                <a:r>
                  <a:rPr lang="it-IT" sz="1400" dirty="0"/>
                  <a:t> </a:t>
                </a:r>
                <a:r>
                  <a:rPr lang="it-IT" sz="1400" dirty="0" err="1"/>
                  <a:t>suggests</a:t>
                </a:r>
                <a:r>
                  <a:rPr lang="it-IT" sz="1400" dirty="0"/>
                  <a:t> a linear </a:t>
                </a:r>
                <a:r>
                  <a:rPr lang="it-IT" sz="1400" dirty="0" err="1"/>
                  <a:t>dependency</a:t>
                </a:r>
                <a:r>
                  <a:rPr lang="it-IT" sz="1400" dirty="0"/>
                  <a:t> on </a:t>
                </a:r>
                <a14:m>
                  <m:oMath xmlns:m="http://schemas.openxmlformats.org/officeDocument/2006/math">
                    <m:func>
                      <m:funcPr>
                        <m:ctrlPr>
                          <a:rPr lang="it-IT" sz="1400" b="0" i="1" smtClean="0">
                            <a:latin typeface="Cambria Math" panose="02040503050406030204" pitchFamily="18" charset="0"/>
                          </a:rPr>
                        </m:ctrlPr>
                      </m:funcPr>
                      <m:fName>
                        <m:sSub>
                          <m:sSubPr>
                            <m:ctrlPr>
                              <a:rPr lang="it-IT" sz="1400" b="0" i="1" smtClean="0">
                                <a:latin typeface="Cambria Math" panose="02040503050406030204" pitchFamily="18" charset="0"/>
                              </a:rPr>
                            </m:ctrlPr>
                          </m:sSubPr>
                          <m:e>
                            <m:r>
                              <m:rPr>
                                <m:sty m:val="p"/>
                              </m:rPr>
                              <a:rPr lang="it-IT" sz="1400" b="0" i="0" smtClean="0">
                                <a:latin typeface="Cambria Math" panose="02040503050406030204" pitchFamily="18" charset="0"/>
                              </a:rPr>
                              <m:t>log</m:t>
                            </m:r>
                          </m:e>
                          <m:sub>
                            <m:r>
                              <a:rPr lang="it-IT" sz="1400" b="0" i="1" smtClean="0">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a:latin typeface="Cambria Math" panose="02040503050406030204" pitchFamily="18" charset="0"/>
                              </a:rPr>
                              <m:t>𝐶</m:t>
                            </m:r>
                          </m:e>
                        </m:d>
                      </m:e>
                    </m:func>
                    <m:r>
                      <a:rPr lang="it-IT" sz="1400" b="0" i="1" smtClean="0">
                        <a:latin typeface="Cambria Math" panose="02040503050406030204" pitchFamily="18" charset="0"/>
                      </a:rPr>
                      <m:t>+</m:t>
                    </m:r>
                    <m:func>
                      <m:funcPr>
                        <m:ctrlPr>
                          <a:rPr lang="it-IT" sz="1400" i="1" smtClean="0">
                            <a:latin typeface="Cambria Math" panose="02040503050406030204" pitchFamily="18" charset="0"/>
                          </a:rPr>
                        </m:ctrlPr>
                      </m:funcPr>
                      <m:fName>
                        <m:sSub>
                          <m:sSubPr>
                            <m:ctrlPr>
                              <a:rPr lang="it-IT" sz="1400" i="1">
                                <a:latin typeface="Cambria Math" panose="02040503050406030204" pitchFamily="18" charset="0"/>
                              </a:rPr>
                            </m:ctrlPr>
                          </m:sSubPr>
                          <m:e>
                            <m:r>
                              <m:rPr>
                                <m:sty m:val="p"/>
                              </m:rPr>
                              <a:rPr lang="it-IT" sz="1400">
                                <a:latin typeface="Cambria Math" panose="02040503050406030204" pitchFamily="18" charset="0"/>
                              </a:rPr>
                              <m:t>log</m:t>
                            </m:r>
                          </m:e>
                          <m:sub>
                            <m:r>
                              <a:rPr lang="it-IT" sz="1400" i="1">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e>
                        </m:d>
                      </m:e>
                    </m:func>
                  </m:oMath>
                </a14:m>
                <a:r>
                  <a:rPr lang="it-IT" sz="1400" dirty="0"/>
                  <a:t>, i.e. </a:t>
                </a:r>
                <a:r>
                  <a:rPr lang="it-IT" sz="1400" dirty="0" err="1"/>
                  <a:t>that</a:t>
                </a:r>
                <a:r>
                  <a:rPr lang="it-IT" sz="1400" dirty="0"/>
                  <a:t> the </a:t>
                </a:r>
                <a:r>
                  <a:rPr lang="it-IT" sz="1400" dirty="0" err="1"/>
                  <a:t>average</a:t>
                </a:r>
                <a:r>
                  <a:rPr lang="it-IT" sz="1400" dirty="0"/>
                  <a:t> MEE </a:t>
                </a:r>
                <a:r>
                  <a:rPr lang="it-IT" sz="1400" dirty="0" err="1"/>
                  <a:t>depends</a:t>
                </a:r>
                <a:r>
                  <a:rPr lang="it-IT" sz="1400" dirty="0"/>
                  <a:t> on the sum of the </a:t>
                </a:r>
                <a:r>
                  <a:rPr lang="it-IT" sz="1400" dirty="0" err="1"/>
                  <a:t>logarithms</a:t>
                </a:r>
                <a:r>
                  <a:rPr lang="it-IT" sz="1400" dirty="0"/>
                  <a:t> of the </a:t>
                </a:r>
                <a:r>
                  <a:rPr lang="it-IT" sz="1400" dirty="0" err="1"/>
                  <a:t>two</a:t>
                </a:r>
                <a:r>
                  <a:rPr lang="it-IT" sz="1400" dirty="0"/>
                  <a:t> </a:t>
                </a:r>
                <a:r>
                  <a:rPr lang="it-IT" sz="1400" dirty="0" err="1"/>
                  <a:t>hyperparameters</a:t>
                </a:r>
                <a:r>
                  <a:rPr lang="it-IT" sz="1400" dirty="0"/>
                  <a:t>. The </a:t>
                </a:r>
                <a:r>
                  <a:rPr lang="it-IT" sz="1400" dirty="0" err="1"/>
                  <a:t>smallest</a:t>
                </a:r>
                <a:r>
                  <a:rPr lang="it-IT" sz="1400" dirty="0"/>
                  <a:t> </a:t>
                </a:r>
                <a:r>
                  <a:rPr lang="it-IT" sz="1400" dirty="0" err="1"/>
                  <a:t>error</a:t>
                </a:r>
                <a:r>
                  <a:rPr lang="it-IT" sz="1400" dirty="0"/>
                  <a:t> </a:t>
                </a:r>
                <a:r>
                  <a:rPr lang="it-IT" sz="1400" dirty="0" err="1"/>
                  <a:t>is</a:t>
                </a:r>
                <a:r>
                  <a:rPr lang="it-IT" sz="1400" dirty="0"/>
                  <a:t> </a:t>
                </a:r>
                <a:r>
                  <a:rPr lang="it-IT" sz="1400" dirty="0" err="1"/>
                  <a:t>achieved</a:t>
                </a:r>
                <a:r>
                  <a:rPr lang="it-IT" sz="1400" dirty="0"/>
                  <a:t> </a:t>
                </a:r>
                <a:r>
                  <a:rPr lang="it-IT" sz="1400" dirty="0" err="1"/>
                  <a:t>at</a:t>
                </a:r>
                <a:r>
                  <a:rPr lang="it-IT" sz="1400" dirty="0"/>
                  <a:t> maximum </a:t>
                </a:r>
                <a:r>
                  <a:rPr lang="it-IT" sz="1400" dirty="0" err="1"/>
                  <a:t>regularization</a:t>
                </a:r>
                <a:r>
                  <a:rPr lang="it-IT" sz="1400" dirty="0"/>
                  <a:t>.</a:t>
                </a:r>
              </a:p>
              <a:p>
                <a:pPr marL="285750" indent="-285750">
                  <a:buFont typeface="Arial" panose="020B0604020202020204" pitchFamily="34" charset="0"/>
                  <a:buChar char="•"/>
                </a:pPr>
                <a:r>
                  <a:rPr lang="it-IT" sz="1400" dirty="0"/>
                  <a:t>γ </a:t>
                </a:r>
                <a:r>
                  <a:rPr lang="it-IT" sz="1400" dirty="0" err="1"/>
                  <a:t>has</a:t>
                </a:r>
                <a:r>
                  <a:rPr lang="it-IT" sz="1400" dirty="0"/>
                  <a:t> a big impact on the </a:t>
                </a:r>
                <a:r>
                  <a:rPr lang="it-IT" sz="1400" dirty="0" err="1"/>
                  <a:t>error</a:t>
                </a:r>
                <a:r>
                  <a:rPr lang="it-IT" sz="1400" dirty="0"/>
                  <a:t>, </a:t>
                </a:r>
                <a:r>
                  <a:rPr lang="it-IT" sz="1400" dirty="0" err="1"/>
                  <a:t>at</a:t>
                </a:r>
                <a:r>
                  <a:rPr lang="it-IT" sz="1400" dirty="0"/>
                  <a:t> a </a:t>
                </a:r>
                <a:r>
                  <a:rPr lang="it-IT" sz="1400" dirty="0" err="1"/>
                  <a:t>glance</a:t>
                </a:r>
                <a:r>
                  <a:rPr lang="it-IT" sz="1400" dirty="0"/>
                  <a:t> the </a:t>
                </a:r>
                <a:r>
                  <a:rPr lang="it-IT" sz="1400" dirty="0" err="1"/>
                  <a:t>heatmaps</a:t>
                </a:r>
                <a:r>
                  <a:rPr lang="it-IT" sz="1400" dirty="0"/>
                  <a:t> </a:t>
                </a:r>
                <a:r>
                  <a:rPr lang="it-IT" sz="1400" dirty="0" err="1"/>
                  <a:t>that</a:t>
                </a:r>
                <a:r>
                  <a:rPr lang="it-IT" sz="1400" dirty="0"/>
                  <a:t> involve </a:t>
                </a:r>
                <a:r>
                  <a:rPr lang="it-IT" sz="1400" dirty="0" err="1"/>
                  <a:t>it</a:t>
                </a:r>
                <a:r>
                  <a:rPr lang="it-IT" sz="1400" dirty="0"/>
                  <a:t> are the </a:t>
                </a:r>
                <a:r>
                  <a:rPr lang="it-IT" sz="1400" dirty="0" err="1"/>
                  <a:t>most</a:t>
                </a:r>
                <a:r>
                  <a:rPr lang="it-IT" sz="1400" dirty="0"/>
                  <a:t> </a:t>
                </a:r>
                <a:r>
                  <a:rPr lang="it-IT" sz="1400" dirty="0" err="1"/>
                  <a:t>colourful</a:t>
                </a:r>
                <a:r>
                  <a:rPr lang="it-IT" sz="1400" dirty="0"/>
                  <a:t>. </a:t>
                </a:r>
                <a:r>
                  <a:rPr lang="it-IT" sz="1400" dirty="0" err="1"/>
                  <a:t>Furthermore</a:t>
                </a:r>
                <a:r>
                  <a:rPr lang="it-IT" sz="1400" dirty="0"/>
                  <a:t>, high γ </a:t>
                </a:r>
                <a:r>
                  <a:rPr lang="it-IT" sz="1400" dirty="0" err="1"/>
                  <a:t>corresponds</a:t>
                </a:r>
                <a:r>
                  <a:rPr lang="it-IT" sz="1400" dirty="0"/>
                  <a:t> to </a:t>
                </a:r>
                <a:r>
                  <a:rPr lang="it-IT" sz="1400" dirty="0" err="1"/>
                  <a:t>better</a:t>
                </a:r>
                <a:r>
                  <a:rPr lang="it-IT" sz="1400" dirty="0"/>
                  <a:t> </a:t>
                </a:r>
                <a:r>
                  <a:rPr lang="it-IT" sz="1400" dirty="0" err="1"/>
                  <a:t>values</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 </a:t>
                </a:r>
                <a:r>
                  <a:rPr lang="it-IT" sz="1400" dirty="0" err="1"/>
                  <a:t>surprise</a:t>
                </a:r>
                <a:r>
                  <a:rPr lang="it-IT" sz="1400" dirty="0"/>
                  <a:t>, </a:t>
                </a:r>
                <a:r>
                  <a:rPr lang="it-IT" sz="1400" dirty="0" err="1"/>
                  <a:t>as</a:t>
                </a:r>
                <a:r>
                  <a:rPr lang="it-IT" sz="1400" dirty="0"/>
                  <a:t> 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a:t>
                </a:r>
                <a:r>
                  <a:rPr lang="it-IT" sz="1400" dirty="0" err="1"/>
                  <a:t>Details</a:t>
                </a:r>
                <a:r>
                  <a:rPr lang="it-IT" sz="1400" dirty="0"/>
                  <a:t> in the </a:t>
                </a:r>
                <a:r>
                  <a:rPr lang="it-IT" sz="1400" dirty="0" err="1">
                    <a:hlinkClick r:id="rId2" action="ppaction://hlinksldjump"/>
                  </a:rPr>
                  <a:t>Appendix</a:t>
                </a:r>
                <a:r>
                  <a:rPr lang="it-IT" sz="1400" dirty="0"/>
                  <a:t>)</a:t>
                </a:r>
              </a:p>
            </p:txBody>
          </p:sp>
        </mc:Choice>
        <mc:Fallback xmlns="">
          <p:sp>
            <p:nvSpPr>
              <p:cNvPr id="5" name="CasellaDiTesto 4">
                <a:extLst>
                  <a:ext uri="{FF2B5EF4-FFF2-40B4-BE49-F238E27FC236}">
                    <a16:creationId xmlns:a16="http://schemas.microsoft.com/office/drawing/2014/main" id="{478A8C82-BF33-7723-2039-E70CDF28B034}"/>
                  </a:ext>
                </a:extLst>
              </p:cNvPr>
              <p:cNvSpPr txBox="1">
                <a:spLocks noRot="1" noChangeAspect="1" noMove="1" noResize="1" noEditPoints="1" noAdjustHandles="1" noChangeArrowheads="1" noChangeShapeType="1" noTextEdit="1"/>
              </p:cNvSpPr>
              <p:nvPr/>
            </p:nvSpPr>
            <p:spPr>
              <a:xfrm>
                <a:off x="311760" y="901937"/>
                <a:ext cx="8520120" cy="3108543"/>
              </a:xfrm>
              <a:prstGeom prst="rect">
                <a:avLst/>
              </a:prstGeom>
              <a:blipFill>
                <a:blip r:embed="rId3"/>
                <a:stretch>
                  <a:fillRect l="-215" t="-392" r="-501" b="-980"/>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15181383-7E5D-4723-7293-308A636AD98C}"/>
              </a:ext>
            </a:extLst>
          </p:cNvPr>
          <p:cNvSpPr txBox="1"/>
          <p:nvPr/>
        </p:nvSpPr>
        <p:spPr>
          <a:xfrm>
            <a:off x="311760" y="4336418"/>
            <a:ext cx="8520120" cy="523220"/>
          </a:xfrm>
          <a:prstGeom prst="rect">
            <a:avLst/>
          </a:prstGeom>
          <a:noFill/>
        </p:spPr>
        <p:txBody>
          <a:bodyPr wrap="square" rtlCol="0">
            <a:spAutoFit/>
          </a:bodyPr>
          <a:lstStyle/>
          <a:p>
            <a:r>
              <a:rPr lang="it-IT" sz="1400" dirty="0" err="1"/>
              <a:t>Similar</a:t>
            </a:r>
            <a:r>
              <a:rPr lang="it-IT" sz="1400" dirty="0"/>
              <a:t> </a:t>
            </a:r>
            <a:r>
              <a:rPr lang="it-IT" sz="1400" dirty="0" err="1"/>
              <a:t>heatmaps</a:t>
            </a:r>
            <a:r>
              <a:rPr lang="it-IT" sz="1400" dirty="0"/>
              <a:t> </a:t>
            </a:r>
            <a:r>
              <a:rPr lang="it-IT" sz="1400" dirty="0" err="1"/>
              <a:t>have</a:t>
            </a:r>
            <a:r>
              <a:rPr lang="it-IT" sz="1400" dirty="0"/>
              <a:t> </a:t>
            </a:r>
            <a:r>
              <a:rPr lang="it-IT" sz="1400" dirty="0" err="1"/>
              <a:t>been</a:t>
            </a:r>
            <a:r>
              <a:rPr lang="it-IT" sz="1400" dirty="0"/>
              <a:t> printed for </a:t>
            </a:r>
            <a:r>
              <a:rPr lang="it-IT" sz="1400" dirty="0" err="1"/>
              <a:t>Neural</a:t>
            </a:r>
            <a:r>
              <a:rPr lang="it-IT" sz="1400" dirty="0"/>
              <a:t> Networks, in </a:t>
            </a:r>
            <a:r>
              <a:rPr lang="it-IT" sz="1400" dirty="0" err="1"/>
              <a:t>our</a:t>
            </a:r>
            <a:r>
              <a:rPr lang="it-IT" sz="1400" dirty="0"/>
              <a:t> </a:t>
            </a:r>
            <a:r>
              <a:rPr lang="it-IT" sz="1400" dirty="0" err="1"/>
              <a:t>exploration</a:t>
            </a:r>
            <a:r>
              <a:rPr lang="it-IT" sz="1400" dirty="0"/>
              <a:t> notebook. </a:t>
            </a:r>
            <a:r>
              <a:rPr lang="it-IT" sz="1400" dirty="0" err="1"/>
              <a:t>The’re</a:t>
            </a:r>
            <a:r>
              <a:rPr lang="it-IT" sz="1400" dirty="0"/>
              <a:t> </a:t>
            </a:r>
            <a:r>
              <a:rPr lang="it-IT" sz="1400" dirty="0" err="1"/>
              <a:t>discussed</a:t>
            </a:r>
            <a:r>
              <a:rPr lang="it-IT" sz="1400" dirty="0"/>
              <a:t> in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1631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a:t>
            </a:r>
            <a:r>
              <a:rPr lang="it-IT" sz="1400" dirty="0">
                <a:solidFill>
                  <a:srgbClr val="FF0000"/>
                </a:solidFill>
              </a:rPr>
              <a:t>z:</a:t>
            </a:r>
            <a:r>
              <a:rPr lang="it-IT" sz="1400" dirty="0"/>
              <a:t>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z+1</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a:t>
                </a:r>
                <a:r>
                  <a:rPr lang="it-IT" sz="1400" dirty="0">
                    <a:solidFill>
                      <a:srgbClr val="FF0000"/>
                    </a:solidFill>
                  </a:rPr>
                  <a:t>z+1</a:t>
                </a:r>
                <a:r>
                  <a:rPr lang="it-IT" sz="1400" dirty="0"/>
                  <a:t>: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xmlns="">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22</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a:t>
                </a:r>
                <a:r>
                  <a:rPr lang="it-IT" sz="1400" b="1" dirty="0">
                    <a:solidFill>
                      <a:srgbClr val="FF0000"/>
                    </a:solidFill>
                  </a:rPr>
                  <a:t>z+2</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xmlns="">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9C795DF3-A1E6-752D-9EAE-2C5D07A6825A}"/>
              </a:ext>
            </a:extLst>
          </p:cNvPr>
          <p:cNvPicPr>
            <a:picLocks noChangeAspect="1"/>
          </p:cNvPicPr>
          <p:nvPr/>
        </p:nvPicPr>
        <p:blipFill rotWithShape="1">
          <a:blip r:embed="rId4">
            <a:extLst>
              <a:ext uri="{28A0092B-C50C-407E-A947-70E740481C1C}">
                <a14:useLocalDpi xmlns:a14="http://schemas.microsoft.com/office/drawing/2010/main" val="0"/>
              </a:ext>
            </a:extLst>
          </a:blip>
          <a:srcRect l="12031" r="8475" b="14821"/>
          <a:stretch/>
        </p:blipFill>
        <p:spPr>
          <a:xfrm>
            <a:off x="1164026" y="966599"/>
            <a:ext cx="6815587" cy="2921232"/>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Final discussion</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23</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307777"/>
          </a:xfrm>
          <a:prstGeom prst="rect">
            <a:avLst/>
          </a:prstGeom>
          <a:noFill/>
        </p:spPr>
        <p:txBody>
          <a:bodyPr wrap="square" rtlCol="0">
            <a:spAutoFit/>
          </a:bodyPr>
          <a:lstStyle/>
          <a:p>
            <a:r>
              <a:rPr lang="it-IT" sz="1400" dirty="0"/>
              <a:t>Random </a:t>
            </a:r>
            <a:r>
              <a:rPr lang="it-IT" sz="1400"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endParaRPr lang="it-IT" sz="1400" dirty="0"/>
          </a:p>
        </p:txBody>
      </p:sp>
      <p:sp>
        <p:nvSpPr>
          <p:cNvPr id="5" name="CasellaDiTesto 4">
            <a:extLst>
              <a:ext uri="{FF2B5EF4-FFF2-40B4-BE49-F238E27FC236}">
                <a16:creationId xmlns:a16="http://schemas.microsoft.com/office/drawing/2014/main" id="{FF7481DC-0E76-AE39-ABEF-F4BD24D23495}"/>
              </a:ext>
            </a:extLst>
          </p:cNvPr>
          <p:cNvSpPr txBox="1"/>
          <p:nvPr/>
        </p:nvSpPr>
        <p:spPr>
          <a:xfrm>
            <a:off x="311760" y="1418665"/>
            <a:ext cx="8520120" cy="307777"/>
          </a:xfrm>
          <a:prstGeom prst="rect">
            <a:avLst/>
          </a:prstGeom>
          <a:noFill/>
        </p:spPr>
        <p:txBody>
          <a:bodyPr wrap="square" rtlCol="0">
            <a:spAutoFit/>
          </a:bodyPr>
          <a:lstStyle/>
          <a:p>
            <a:r>
              <a:rPr lang="it-IT" sz="1400" dirty="0"/>
              <a:t>SVM: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impacts the training time. </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311760" y="2724561"/>
            <a:ext cx="8520120" cy="523220"/>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c’è da osservare quanto l’inizializzazione dei pesi contribuisca alla varianza.</a:t>
            </a:r>
          </a:p>
        </p:txBody>
      </p:sp>
      <p:sp>
        <p:nvSpPr>
          <p:cNvPr id="2" name="CasellaDiTesto 1">
            <a:extLst>
              <a:ext uri="{FF2B5EF4-FFF2-40B4-BE49-F238E27FC236}">
                <a16:creationId xmlns:a16="http://schemas.microsoft.com/office/drawing/2014/main" id="{8B66FAAA-0EF7-55FD-9C5A-601B0695262D}"/>
              </a:ext>
            </a:extLst>
          </p:cNvPr>
          <p:cNvSpPr txBox="1"/>
          <p:nvPr/>
        </p:nvSpPr>
        <p:spPr>
          <a:xfrm>
            <a:off x="311760" y="3715493"/>
            <a:ext cx="5235664" cy="307777"/>
          </a:xfrm>
          <a:prstGeom prst="rect">
            <a:avLst/>
          </a:prstGeom>
          <a:noFill/>
        </p:spPr>
        <p:txBody>
          <a:bodyPr wrap="none" rtlCol="0">
            <a:spAutoFit/>
          </a:bodyPr>
          <a:lstStyle/>
          <a:p>
            <a:r>
              <a:rPr lang="it-IT" sz="1400" dirty="0" err="1">
                <a:solidFill>
                  <a:srgbClr val="FF0000"/>
                </a:solidFill>
              </a:rPr>
              <a:t>Despite</a:t>
            </a:r>
            <a:r>
              <a:rPr lang="it-IT" sz="1400" dirty="0">
                <a:solidFill>
                  <a:srgbClr val="FF0000"/>
                </a:solidFill>
              </a:rPr>
              <a:t> </a:t>
            </a:r>
            <a:r>
              <a:rPr lang="it-IT" sz="1400" dirty="0" err="1">
                <a:solidFill>
                  <a:srgbClr val="FF0000"/>
                </a:solidFill>
              </a:rPr>
              <a:t>our</a:t>
            </a:r>
            <a:r>
              <a:rPr lang="it-IT" sz="1400" dirty="0">
                <a:solidFill>
                  <a:srgbClr val="FF0000"/>
                </a:solidFill>
              </a:rPr>
              <a:t> best </a:t>
            </a:r>
            <a:r>
              <a:rPr lang="it-IT" sz="1400" dirty="0" err="1">
                <a:solidFill>
                  <a:srgbClr val="FF0000"/>
                </a:solidFill>
              </a:rPr>
              <a:t>efforts</a:t>
            </a:r>
            <a:r>
              <a:rPr lang="it-IT" sz="1400" dirty="0">
                <a:solidFill>
                  <a:srgbClr val="FF0000"/>
                </a:solidFill>
              </a:rPr>
              <a:t>, the NN </a:t>
            </a:r>
            <a:r>
              <a:rPr lang="it-IT" sz="1400" dirty="0" err="1">
                <a:solidFill>
                  <a:srgbClr val="FF0000"/>
                </a:solidFill>
              </a:rPr>
              <a:t>results</a:t>
            </a:r>
            <a:r>
              <a:rPr lang="it-IT" sz="1400" dirty="0">
                <a:solidFill>
                  <a:srgbClr val="FF0000"/>
                </a:solidFill>
              </a:rPr>
              <a:t> </a:t>
            </a:r>
            <a:r>
              <a:rPr lang="it-IT" sz="1400" dirty="0" err="1">
                <a:solidFill>
                  <a:srgbClr val="FF0000"/>
                </a:solidFill>
              </a:rPr>
              <a:t>weren’t</a:t>
            </a:r>
            <a:r>
              <a:rPr lang="it-IT" sz="1400" dirty="0">
                <a:solidFill>
                  <a:srgbClr val="FF0000"/>
                </a:solidFill>
              </a:rPr>
              <a:t> </a:t>
            </a:r>
            <a:r>
              <a:rPr lang="it-IT" sz="1400" dirty="0" err="1">
                <a:solidFill>
                  <a:srgbClr val="FF0000"/>
                </a:solidFill>
              </a:rPr>
              <a:t>very</a:t>
            </a:r>
            <a:r>
              <a:rPr lang="it-IT" sz="1400" dirty="0">
                <a:solidFill>
                  <a:srgbClr val="FF0000"/>
                </a:solidFill>
              </a:rPr>
              <a:t> </a:t>
            </a:r>
            <a:r>
              <a:rPr lang="it-IT" sz="1400" dirty="0" err="1">
                <a:solidFill>
                  <a:srgbClr val="FF0000"/>
                </a:solidFill>
              </a:rPr>
              <a:t>satisfactory</a:t>
            </a:r>
            <a:endParaRPr lang="it-IT" sz="1400" dirty="0">
              <a:solidFill>
                <a:srgbClr val="FF0000"/>
              </a:solidFill>
            </a:endParaRPr>
          </a:p>
        </p:txBody>
      </p:sp>
      <p:sp>
        <p:nvSpPr>
          <p:cNvPr id="3" name="CasellaDiTesto 2">
            <a:extLst>
              <a:ext uri="{FF2B5EF4-FFF2-40B4-BE49-F238E27FC236}">
                <a16:creationId xmlns:a16="http://schemas.microsoft.com/office/drawing/2014/main" id="{3D55F772-A24E-9325-B33F-E06C02E965C4}"/>
              </a:ext>
            </a:extLst>
          </p:cNvPr>
          <p:cNvSpPr txBox="1"/>
          <p:nvPr/>
        </p:nvSpPr>
        <p:spPr>
          <a:xfrm>
            <a:off x="311760" y="4397188"/>
            <a:ext cx="8520120" cy="523220"/>
          </a:xfrm>
          <a:prstGeom prst="rect">
            <a:avLst/>
          </a:prstGeom>
          <a:noFill/>
        </p:spPr>
        <p:txBody>
          <a:bodyPr wrap="square" rtlCol="0">
            <a:spAutoFit/>
          </a:bodyPr>
          <a:lstStyle/>
          <a:p>
            <a:r>
              <a:rPr lang="it-IT" sz="1400" dirty="0">
                <a:solidFill>
                  <a:srgbClr val="FF0000"/>
                </a:solidFill>
              </a:rPr>
              <a:t>ES </a:t>
            </a:r>
            <a:r>
              <a:rPr lang="it-IT" sz="1400" dirty="0" err="1">
                <a:solidFill>
                  <a:srgbClr val="FF0000"/>
                </a:solidFill>
              </a:rPr>
              <a:t>is</a:t>
            </a:r>
            <a:r>
              <a:rPr lang="it-IT" sz="1400" dirty="0">
                <a:solidFill>
                  <a:srgbClr val="FF0000"/>
                </a:solidFill>
              </a:rPr>
              <a:t> cool </a:t>
            </a:r>
            <a:r>
              <a:rPr lang="it-IT" sz="1400" dirty="0" err="1">
                <a:solidFill>
                  <a:srgbClr val="FF0000"/>
                </a:solidFill>
              </a:rPr>
              <a:t>but</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can’t</a:t>
            </a:r>
            <a:r>
              <a:rPr lang="it-IT" sz="1400" dirty="0">
                <a:solidFill>
                  <a:srgbClr val="FF0000"/>
                </a:solidFill>
              </a:rPr>
              <a:t> </a:t>
            </a:r>
            <a:r>
              <a:rPr lang="it-IT" sz="1400" dirty="0" err="1">
                <a:solidFill>
                  <a:srgbClr val="FF0000"/>
                </a:solidFill>
              </a:rPr>
              <a:t>measure</a:t>
            </a:r>
            <a:r>
              <a:rPr lang="it-IT" sz="1400" dirty="0">
                <a:solidFill>
                  <a:srgbClr val="FF0000"/>
                </a:solidFill>
              </a:rPr>
              <a:t> the </a:t>
            </a:r>
            <a:r>
              <a:rPr lang="it-IT" sz="1400" dirty="0" err="1">
                <a:solidFill>
                  <a:srgbClr val="FF0000"/>
                </a:solidFill>
              </a:rPr>
              <a:t>variance</a:t>
            </a:r>
            <a:r>
              <a:rPr lang="it-IT" sz="1400" dirty="0">
                <a:solidFill>
                  <a:srgbClr val="FF0000"/>
                </a:solidFill>
              </a:rPr>
              <a:t>. And </a:t>
            </a:r>
            <a:r>
              <a:rPr lang="it-IT" sz="1400" dirty="0" err="1">
                <a:solidFill>
                  <a:srgbClr val="FF0000"/>
                </a:solidFill>
              </a:rPr>
              <a:t>we</a:t>
            </a:r>
            <a:r>
              <a:rPr lang="it-IT" sz="1400" dirty="0">
                <a:solidFill>
                  <a:srgbClr val="FF0000"/>
                </a:solidFill>
              </a:rPr>
              <a:t> </a:t>
            </a:r>
            <a:r>
              <a:rPr lang="it-IT" sz="1400" dirty="0" err="1">
                <a:solidFill>
                  <a:srgbClr val="FF0000"/>
                </a:solidFill>
              </a:rPr>
              <a:t>had</a:t>
            </a:r>
            <a:r>
              <a:rPr lang="it-IT" sz="1400" dirty="0">
                <a:solidFill>
                  <a:srgbClr val="FF0000"/>
                </a:solidFill>
              </a:rPr>
              <a:t> the </a:t>
            </a:r>
            <a:r>
              <a:rPr lang="it-IT" sz="1400" dirty="0" err="1">
                <a:solidFill>
                  <a:srgbClr val="FF0000"/>
                </a:solidFill>
              </a:rPr>
              <a:t>number</a:t>
            </a:r>
            <a:r>
              <a:rPr lang="it-IT" sz="1400" dirty="0">
                <a:solidFill>
                  <a:srgbClr val="FF0000"/>
                </a:solidFill>
              </a:rPr>
              <a:t> of </a:t>
            </a:r>
            <a:r>
              <a:rPr lang="it-IT" sz="1400" dirty="0" err="1">
                <a:solidFill>
                  <a:srgbClr val="FF0000"/>
                </a:solidFill>
              </a:rPr>
              <a:t>epochs</a:t>
            </a:r>
            <a:r>
              <a:rPr lang="it-IT" sz="1400" dirty="0">
                <a:solidFill>
                  <a:srgbClr val="FF0000"/>
                </a:solidFill>
              </a:rPr>
              <a:t>. So </a:t>
            </a:r>
            <a:r>
              <a:rPr lang="it-IT" sz="1400" dirty="0" err="1">
                <a:solidFill>
                  <a:srgbClr val="FF0000"/>
                </a:solidFill>
              </a:rPr>
              <a:t>it’s</a:t>
            </a:r>
            <a:r>
              <a:rPr lang="it-IT" sz="1400" dirty="0">
                <a:solidFill>
                  <a:srgbClr val="FF0000"/>
                </a:solidFill>
              </a:rPr>
              <a:t> </a:t>
            </a:r>
            <a:r>
              <a:rPr lang="it-IT" sz="1400" dirty="0" err="1">
                <a:solidFill>
                  <a:srgbClr val="FF0000"/>
                </a:solidFill>
              </a:rPr>
              <a:t>not</a:t>
            </a:r>
            <a:r>
              <a:rPr lang="it-IT" sz="1400" dirty="0">
                <a:solidFill>
                  <a:srgbClr val="FF0000"/>
                </a:solidFill>
              </a:rPr>
              <a:t> like </a:t>
            </a:r>
            <a:r>
              <a:rPr lang="it-IT" sz="1400" dirty="0" err="1">
                <a:solidFill>
                  <a:srgbClr val="FF0000"/>
                </a:solidFill>
              </a:rPr>
              <a:t>we</a:t>
            </a:r>
            <a:r>
              <a:rPr lang="it-IT" sz="1400" dirty="0">
                <a:solidFill>
                  <a:srgbClr val="FF0000"/>
                </a:solidFill>
              </a:rPr>
              <a:t> </a:t>
            </a:r>
            <a:r>
              <a:rPr lang="it-IT" sz="1400" dirty="0" err="1">
                <a:solidFill>
                  <a:srgbClr val="FF0000"/>
                </a:solidFill>
              </a:rPr>
              <a:t>saved</a:t>
            </a:r>
            <a:r>
              <a:rPr lang="it-IT" sz="1400" dirty="0">
                <a:solidFill>
                  <a:srgbClr val="FF0000"/>
                </a:solidFill>
              </a:rPr>
              <a:t> so </a:t>
            </a:r>
            <a:r>
              <a:rPr lang="it-IT" sz="1400" dirty="0" err="1">
                <a:solidFill>
                  <a:srgbClr val="FF0000"/>
                </a:solidFill>
              </a:rPr>
              <a:t>much</a:t>
            </a:r>
            <a:r>
              <a:rPr lang="it-IT" sz="1400" dirty="0">
                <a:solidFill>
                  <a:srgbClr val="FF0000"/>
                </a:solidFill>
              </a:rPr>
              <a:t> with </a:t>
            </a:r>
            <a:r>
              <a:rPr lang="it-IT" sz="1400" dirty="0" err="1">
                <a:solidFill>
                  <a:srgbClr val="FF0000"/>
                </a:solidFill>
              </a:rPr>
              <a:t>it</a:t>
            </a:r>
            <a:r>
              <a:rPr lang="it-IT" sz="1400" dirty="0">
                <a:solidFill>
                  <a:srgbClr val="FF0000"/>
                </a:solidFill>
              </a:rPr>
              <a:t> </a:t>
            </a:r>
            <a:r>
              <a:rPr lang="it-IT" sz="1400" dirty="0" err="1">
                <a:solidFill>
                  <a:srgbClr val="FF0000"/>
                </a:solidFill>
              </a:rPr>
              <a:t>imho</a:t>
            </a:r>
            <a:endParaRPr lang="it-IT" sz="14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5"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spcBef>
                <a:spcPts val="1199"/>
              </a:spcBef>
              <a:buNone/>
              <a:tabLst>
                <a:tab pos="0" algn="l"/>
              </a:tabLst>
            </a:pPr>
            <a:r>
              <a:rPr lang="it" sz="1800" b="0" strike="noStrike" spc="-1" dirty="0">
                <a:solidFill>
                  <a:srgbClr val="000000"/>
                </a:solidFill>
                <a:latin typeface="Arial"/>
                <a:ea typeface="Arial"/>
              </a:rPr>
              <a:t>What you have drawn and what you learned (in short)</a:t>
            </a:r>
            <a:endParaRPr lang="it-IT" sz="1800" b="0" strike="noStrike" spc="-1" dirty="0">
              <a:solidFill>
                <a:srgbClr val="000000"/>
              </a:solidFill>
              <a:latin typeface="Arial"/>
            </a:endParaRPr>
          </a:p>
          <a:p>
            <a:pPr>
              <a:lnSpc>
                <a:spcPct val="115000"/>
              </a:lnSpc>
              <a:spcBef>
                <a:spcPts val="1199"/>
              </a:spcBef>
              <a:buNone/>
              <a:tabLst>
                <a:tab pos="0" algn="l"/>
              </a:tabLst>
            </a:pPr>
            <a:r>
              <a:rPr lang="it" sz="1800" b="0" strike="noStrike" spc="-1" dirty="0">
                <a:solidFill>
                  <a:srgbClr val="000000"/>
                </a:solidFill>
                <a:latin typeface="Arial"/>
                <a:ea typeface="Arial"/>
              </a:rPr>
              <a:t>Blind Test Results: name of the result files and your nickname</a:t>
            </a:r>
            <a:endParaRPr lang="it-IT" sz="1800" b="0" strike="noStrike" spc="-1" dirty="0">
              <a:solidFill>
                <a:srgbClr val="000000"/>
              </a:solidFill>
              <a:latin typeface="Arial"/>
            </a:endParaRPr>
          </a:p>
          <a:p>
            <a:pPr>
              <a:lnSpc>
                <a:spcPct val="115000"/>
              </a:lnSpc>
              <a:spcBef>
                <a:spcPts val="1199"/>
              </a:spcBef>
              <a:spcAft>
                <a:spcPts val="1199"/>
              </a:spcAft>
              <a:buNone/>
              <a:tabLst>
                <a:tab pos="0" algn="l"/>
              </a:tabLst>
            </a:pPr>
            <a:endParaRPr lang="it-IT" sz="18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24</a:t>
            </a:fld>
            <a:endParaRPr lang="it-IT" sz="1000" b="0" strike="noStrike" spc="-1">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25</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06446" y="1923604"/>
            <a:ext cx="7931107" cy="1296291"/>
          </a:xfrm>
          <a:prstGeom prst="rect">
            <a:avLst/>
          </a:prstGeom>
          <a:noFill/>
          <a:ln w="0">
            <a:noFill/>
          </a:ln>
        </p:spPr>
        <p:txBody>
          <a:bodyPr tIns="91440" bIns="91440" anchor="t">
            <a:noAutofit/>
          </a:bodyPr>
          <a:lstStyle/>
          <a:p>
            <a:pPr algn="ctr">
              <a:lnSpc>
                <a:spcPct val="100000"/>
              </a:lnSpc>
              <a:buNone/>
              <a:tabLst>
                <a:tab pos="0" algn="l"/>
              </a:tabLst>
            </a:pPr>
            <a:r>
              <a:rPr lang="it" sz="7400" b="0" strike="noStrike" spc="-1" dirty="0">
                <a:solidFill>
                  <a:srgbClr val="000000"/>
                </a:solidFill>
                <a:latin typeface="Arial"/>
                <a:ea typeface="Arial"/>
              </a:rPr>
              <a:t>APPENDICES</a:t>
            </a:r>
            <a:endParaRPr lang="it-IT" sz="74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26</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27</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k+1</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k+2</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523220"/>
          </a:xfrm>
          <a:prstGeom prst="rect">
            <a:avLst/>
          </a:prstGeom>
          <a:noFill/>
        </p:spPr>
        <p:txBody>
          <a:bodyPr wrap="square" rtlCol="0">
            <a:spAutoFit/>
          </a:bodyPr>
          <a:lstStyle/>
          <a:p>
            <a:r>
              <a:rPr lang="it-IT" sz="1400" dirty="0"/>
              <a:t>The </a:t>
            </a:r>
            <a:r>
              <a:rPr lang="it-IT" sz="1400" dirty="0" err="1"/>
              <a:t>value</a:t>
            </a:r>
            <a:r>
              <a:rPr lang="it-IT" sz="1400" dirty="0"/>
              <a:t> of the </a:t>
            </a:r>
            <a:r>
              <a:rPr lang="it-IT" sz="1400" dirty="0" err="1"/>
              <a:t>patience</a:t>
            </a:r>
            <a:r>
              <a:rPr lang="it-IT" sz="1400" dirty="0"/>
              <a:t> </a:t>
            </a:r>
            <a:r>
              <a:rPr lang="it-IT" sz="1400" dirty="0" err="1"/>
              <a:t>hyperparameter</a:t>
            </a:r>
            <a:r>
              <a:rPr lang="it-IT" sz="1400" dirty="0"/>
              <a:t> </a:t>
            </a:r>
            <a:r>
              <a:rPr lang="it-IT" sz="1400" dirty="0" err="1"/>
              <a:t>has</a:t>
            </a:r>
            <a:r>
              <a:rPr lang="it-IT" sz="1400" dirty="0"/>
              <a:t> </a:t>
            </a:r>
            <a:r>
              <a:rPr lang="it-IT" sz="1400" dirty="0" err="1"/>
              <a:t>been</a:t>
            </a:r>
            <a:r>
              <a:rPr lang="it-IT" sz="1400" dirty="0"/>
              <a:t> set to 9, </a:t>
            </a:r>
            <a:r>
              <a:rPr lang="it-IT" sz="1400" dirty="0" err="1"/>
              <a:t>because</a:t>
            </a:r>
            <a:r>
              <a:rPr lang="it-IT" sz="1400" dirty="0"/>
              <a:t> </a:t>
            </a:r>
            <a:r>
              <a:rPr lang="it-IT" sz="1400" dirty="0" err="1"/>
              <a:t>it</a:t>
            </a:r>
            <a:r>
              <a:rPr lang="it-IT" sz="1400" dirty="0"/>
              <a:t> </a:t>
            </a:r>
            <a:r>
              <a:rPr lang="it-IT" sz="1400" dirty="0" err="1"/>
              <a:t>looked</a:t>
            </a:r>
            <a:r>
              <a:rPr lang="it-IT" sz="1400" dirty="0"/>
              <a:t> like a </a:t>
            </a:r>
            <a:r>
              <a:rPr lang="it-IT" sz="1400" dirty="0" err="1"/>
              <a:t>reasonable</a:t>
            </a:r>
            <a:r>
              <a:rPr lang="it-IT" sz="1400" dirty="0"/>
              <a:t> </a:t>
            </a:r>
            <a:r>
              <a:rPr lang="it-IT" sz="1400" dirty="0" err="1"/>
              <a:t>value</a:t>
            </a:r>
            <a:r>
              <a:rPr lang="it-IT" sz="1400" dirty="0"/>
              <a:t> to put, </a:t>
            </a:r>
            <a:r>
              <a:rPr lang="it-IT" sz="1400" dirty="0" err="1"/>
              <a:t>considering</a:t>
            </a:r>
            <a:r>
              <a:rPr lang="it-IT" sz="1400" dirty="0"/>
              <a:t> </a:t>
            </a:r>
            <a:r>
              <a:rPr lang="it-IT" sz="1400" dirty="0" err="1"/>
              <a:t>that</a:t>
            </a:r>
            <a:r>
              <a:rPr lang="it-IT" sz="1400" dirty="0"/>
              <a:t> the </a:t>
            </a:r>
            <a:r>
              <a:rPr lang="it-IT" sz="1400" dirty="0" err="1"/>
              <a:t>number</a:t>
            </a:r>
            <a:r>
              <a:rPr lang="it-IT" sz="1400" dirty="0"/>
              <a:t> of </a:t>
            </a:r>
            <a:r>
              <a:rPr lang="it-IT" sz="1400" dirty="0" err="1"/>
              <a:t>epochs</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a:t>
            </a:r>
            <a:r>
              <a:rPr lang="it-IT" sz="1400" dirty="0" err="1"/>
              <a:t>was</a:t>
            </a:r>
            <a:r>
              <a:rPr lang="it-IT" sz="1400" dirty="0"/>
              <a:t> 150.</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60" y="3728556"/>
            <a:ext cx="8520117" cy="523220"/>
          </a:xfrm>
          <a:prstGeom prst="rect">
            <a:avLst/>
          </a:prstGeom>
          <a:noFill/>
        </p:spPr>
        <p:txBody>
          <a:bodyPr wrap="square" rtlCol="0">
            <a:spAutoFit/>
          </a:bodyPr>
          <a:lstStyle/>
          <a:p>
            <a:r>
              <a:rPr lang="it-IT" sz="1400" dirty="0" err="1"/>
              <a:t>Early</a:t>
            </a:r>
            <a:r>
              <a:rPr lang="it-IT" sz="1400" dirty="0"/>
              <a:t> </a:t>
            </a:r>
            <a:r>
              <a:rPr lang="it-IT" sz="1400" dirty="0" err="1"/>
              <a:t>stopping</a:t>
            </a:r>
            <a:r>
              <a:rPr lang="it-IT" sz="1400" dirty="0"/>
              <a:t> </a:t>
            </a:r>
            <a:r>
              <a:rPr lang="it-IT" sz="1400" dirty="0" err="1"/>
              <a:t>halts</a:t>
            </a:r>
            <a:r>
              <a:rPr lang="it-IT" sz="1400" dirty="0"/>
              <a:t> training </a:t>
            </a:r>
            <a:r>
              <a:rPr lang="it-IT" sz="1400" dirty="0" err="1"/>
              <a:t>at</a:t>
            </a:r>
            <a:r>
              <a:rPr lang="it-IT" sz="1400" dirty="0"/>
              <a:t> </a:t>
            </a:r>
            <a:r>
              <a:rPr lang="it-IT" sz="1400" dirty="0" err="1"/>
              <a:t>epoch</a:t>
            </a:r>
            <a:r>
              <a:rPr lang="it-IT" sz="1400" dirty="0"/>
              <a:t> 17, </a:t>
            </a:r>
            <a:r>
              <a:rPr lang="it-IT" sz="1400" dirty="0" err="1"/>
              <a:t>but</a:t>
            </a:r>
            <a:r>
              <a:rPr lang="it-IT" sz="1400" dirty="0"/>
              <a:t> </a:t>
            </a:r>
            <a:r>
              <a:rPr lang="it-IT" sz="1400" dirty="0" err="1"/>
              <a:t>we</a:t>
            </a:r>
            <a:r>
              <a:rPr lang="it-IT" sz="1400" dirty="0"/>
              <a:t> </a:t>
            </a:r>
            <a:r>
              <a:rPr lang="it-IT" sz="1400" dirty="0" err="1"/>
              <a:t>saw</a:t>
            </a:r>
            <a:r>
              <a:rPr lang="it-IT" sz="1400" dirty="0"/>
              <a:t> </a:t>
            </a:r>
            <a:r>
              <a:rPr lang="it-IT" sz="1400" dirty="0" err="1"/>
              <a:t>that</a:t>
            </a:r>
            <a:r>
              <a:rPr lang="it-IT" sz="1400" dirty="0"/>
              <a:t> </a:t>
            </a:r>
            <a:r>
              <a:rPr lang="it-IT" sz="1400" dirty="0" err="1"/>
              <a:t>even</a:t>
            </a:r>
            <a:r>
              <a:rPr lang="it-IT" sz="1400" dirty="0"/>
              <a:t> by </a:t>
            </a:r>
            <a:r>
              <a:rPr lang="it-IT" sz="1400" dirty="0" err="1"/>
              <a:t>letting</a:t>
            </a:r>
            <a:r>
              <a:rPr lang="it-IT" sz="1400" dirty="0"/>
              <a:t> the models in the ensemble </a:t>
            </a:r>
            <a:r>
              <a:rPr lang="it-IT" sz="1400" dirty="0" err="1"/>
              <a:t>run</a:t>
            </a:r>
            <a:r>
              <a:rPr lang="it-IT" sz="1400" dirty="0"/>
              <a:t> for more </a:t>
            </a:r>
            <a:r>
              <a:rPr lang="it-IT" sz="1400" dirty="0" err="1"/>
              <a:t>epochs</a:t>
            </a:r>
            <a:r>
              <a:rPr lang="it-IT" sz="1400" dirty="0"/>
              <a:t> (</a:t>
            </a:r>
            <a:r>
              <a:rPr lang="it-IT" sz="1400" dirty="0" err="1"/>
              <a:t>without</a:t>
            </a:r>
            <a:r>
              <a:rPr lang="it-IT" sz="1400" dirty="0"/>
              <a:t> ES) the performance </a:t>
            </a:r>
            <a:r>
              <a:rPr lang="it-IT" sz="1400" dirty="0" err="1"/>
              <a:t>doesn’t</a:t>
            </a:r>
            <a:r>
              <a:rPr lang="it-IT" sz="1400" dirty="0"/>
              <a:t> </a:t>
            </a:r>
            <a:r>
              <a:rPr lang="it-IT" sz="1400" dirty="0" err="1"/>
              <a:t>improve</a:t>
            </a:r>
            <a:r>
              <a:rPr lang="it-IT" sz="1400" dirty="0"/>
              <a:t> by </a:t>
            </a:r>
            <a:r>
              <a:rPr lang="it-IT" sz="1400" dirty="0" err="1"/>
              <a:t>much</a:t>
            </a:r>
            <a:r>
              <a:rPr lang="it-IT" sz="1400" dirty="0"/>
              <a:t> (</a:t>
            </a:r>
            <a:r>
              <a:rPr lang="it-IT" sz="1400" dirty="0" err="1"/>
              <a:t>see</a:t>
            </a:r>
            <a:r>
              <a:rPr lang="it-IT" sz="1400" dirty="0"/>
              <a:t> </a:t>
            </a:r>
            <a:r>
              <a:rPr lang="it-IT" sz="1400" dirty="0" err="1"/>
              <a:t>discussion</a:t>
            </a:r>
            <a:r>
              <a:rPr lang="it-IT" sz="1400" dirty="0"/>
              <a:t> </a:t>
            </a:r>
            <a:r>
              <a:rPr lang="it-IT" sz="1400" dirty="0" err="1">
                <a:hlinkClick r:id="rId2" action="ppaction://hlinksldjump">
                  <a:extLst>
                    <a:ext uri="{A12FA001-AC4F-418D-AE19-62706E023703}">
                      <ahyp:hlinkClr xmlns:ahyp="http://schemas.microsoft.com/office/drawing/2018/hyperlinkcolor" val="tx"/>
                    </a:ext>
                  </a:extLst>
                </a:hlinkClick>
              </a:rPr>
              <a:t>later</a:t>
            </a:r>
            <a:r>
              <a:rPr lang="it-IT" sz="1400" dirty="0"/>
              <a:t>).</a:t>
            </a:r>
          </a:p>
        </p:txBody>
      </p:sp>
    </p:spTree>
    <p:extLst>
      <p:ext uri="{BB962C8B-B14F-4D97-AF65-F5344CB8AC3E}">
        <p14:creationId xmlns:p14="http://schemas.microsoft.com/office/powerpoint/2010/main" val="2773916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a:t>
            </a:r>
            <a:r>
              <a:rPr lang="it-IT" sz="1400" dirty="0">
                <a:solidFill>
                  <a:srgbClr val="FF0000"/>
                </a:solidFill>
              </a:rPr>
              <a:t>t</a:t>
            </a:r>
            <a:r>
              <a:rPr lang="it-IT" sz="1400" dirty="0"/>
              <a:t>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a:t>
            </a:r>
            <a:r>
              <a:rPr lang="it-IT" sz="1400" b="1" dirty="0">
                <a:solidFill>
                  <a:srgbClr val="FF0000"/>
                </a:solidFill>
              </a:rPr>
              <a:t>t</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a:t>
            </a:r>
            <a:r>
              <a:rPr lang="it-IT" sz="1400" b="1" dirty="0">
                <a:solidFill>
                  <a:srgbClr val="FF0000"/>
                </a:solidFill>
              </a:rPr>
              <a:t>t+1</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t+1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250878111"/>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16</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 hyperparameters’ range</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45661332"/>
              </p:ext>
            </p:extLst>
          </p:nvPr>
        </p:nvGraphicFramePr>
        <p:xfrm>
          <a:off x="311760" y="1099777"/>
          <a:ext cx="8343901" cy="341884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293607">
                  <a:extLst>
                    <a:ext uri="{9D8B030D-6E8A-4147-A177-3AD203B41FA5}">
                      <a16:colId xmlns:a16="http://schemas.microsoft.com/office/drawing/2014/main" val="476101989"/>
                    </a:ext>
                  </a:extLst>
                </a:gridCol>
                <a:gridCol w="187834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 </a:t>
                      </a:r>
                      <a:r>
                        <a:rPr lang="it-IT" sz="1400" b="1" dirty="0"/>
                        <a:t>0.002</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 </a:t>
                      </a:r>
                      <a:r>
                        <a:rPr lang="it-IT" sz="1400" b="1" dirty="0"/>
                        <a:t>0.001</a:t>
                      </a:r>
                      <a:endParaRPr lang="it-IT" sz="1400" b="1"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a:t>
                      </a:r>
                      <a:r>
                        <a:rPr lang="it-IT" sz="1400" b="1" dirty="0"/>
                        <a:t>True</a:t>
                      </a:r>
                      <a:r>
                        <a:rPr lang="it-IT" sz="1400" dirty="0"/>
                        <a:t>, 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 </a:t>
                      </a:r>
                      <a:r>
                        <a:rPr lang="it-IT" sz="1400" b="1" dirty="0"/>
                        <a:t>0.095</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 </a:t>
                      </a:r>
                      <a:r>
                        <a:rPr lang="it-IT" sz="1400" b="1" dirty="0"/>
                        <a:t>0.022</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 </a:t>
                      </a:r>
                      <a:r>
                        <a:rPr lang="it-IT" sz="1400" b="1" dirty="0"/>
                        <a:t>2</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 </a:t>
                      </a:r>
                      <a:r>
                        <a:rPr lang="it-IT" sz="1400" b="1" dirty="0"/>
                        <a:t>(0.091, 0.267)</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 </a:t>
                      </a:r>
                      <a:r>
                        <a:rPr lang="it-IT" sz="1400" b="1" dirty="0"/>
                        <a:t>40</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 </a:t>
                      </a:r>
                      <a:r>
                        <a:rPr lang="it-IT" sz="1400" b="1" dirty="0"/>
                        <a:t>5</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 </a:t>
                      </a:r>
                      <a:r>
                        <a:rPr lang="it-IT" sz="1400" b="1" i="0" dirty="0"/>
                        <a:t>(480,480)</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18617"/>
            <a:ext cx="8350628" cy="523220"/>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r>
              <a:rPr lang="it-IT" sz="1400" dirty="0"/>
              <a:t>. The </a:t>
            </a:r>
            <a:r>
              <a:rPr lang="it-IT" sz="1400" dirty="0" err="1"/>
              <a:t>chosen</a:t>
            </a:r>
            <a:r>
              <a:rPr lang="it-IT" sz="1400" dirty="0"/>
              <a:t> </a:t>
            </a:r>
            <a:r>
              <a:rPr lang="it-IT" sz="1400" dirty="0" err="1"/>
              <a:t>hyperparameters</a:t>
            </a:r>
            <a:r>
              <a:rPr lang="it-IT" sz="1400" dirty="0"/>
              <a:t> are in </a:t>
            </a:r>
            <a:r>
              <a:rPr lang="it-IT" sz="1400" dirty="0" err="1"/>
              <a:t>bold</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h</a:t>
            </a:r>
            <a:r>
              <a:rPr lang="it-IT" sz="1400" b="1" dirty="0"/>
              <a:t>: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Furhter remarks on the hyperparameters’ impact on the error</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48" name="CasellaDiTesto 47">
                <a:extLst>
                  <a:ext uri="{FF2B5EF4-FFF2-40B4-BE49-F238E27FC236}">
                    <a16:creationId xmlns:a16="http://schemas.microsoft.com/office/drawing/2014/main" id="{2BAAFA5E-9325-280B-C00F-279DD5A36C87}"/>
                  </a:ext>
                </a:extLst>
              </p:cNvPr>
              <p:cNvSpPr txBox="1"/>
              <p:nvPr/>
            </p:nvSpPr>
            <p:spPr>
              <a:xfrm>
                <a:off x="311760" y="1143346"/>
                <a:ext cx="8520120" cy="1428404"/>
              </a:xfrm>
              <a:prstGeom prst="rect">
                <a:avLst/>
              </a:prstGeom>
              <a:noFill/>
            </p:spPr>
            <p:txBody>
              <a:bodyPr wrap="square" rtlCol="0">
                <a:spAutoFit/>
              </a:bodyPr>
              <a:lstStyle/>
              <a:p>
                <a:r>
                  <a:rPr lang="it-IT" sz="1400" dirty="0"/>
                  <a:t>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In </a:t>
                </a:r>
                <a:r>
                  <a:rPr lang="it-IT" sz="1400" dirty="0" err="1"/>
                  <a:t>fact</a:t>
                </a:r>
                <a:r>
                  <a:rPr lang="it-IT" sz="1400" dirty="0"/>
                  <a:t> the samples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oMath>
                </a14:m>
                <a:r>
                  <a:rPr lang="it-IT" sz="1400" dirty="0"/>
                  <a:t> </a:t>
                </a:r>
                <a:r>
                  <a:rPr lang="it-IT" sz="1400" dirty="0" err="1"/>
                  <a:t>which</a:t>
                </a:r>
                <a:r>
                  <a:rPr lang="it-IT" sz="1400" dirty="0"/>
                  <a:t> </a:t>
                </a:r>
                <a:r>
                  <a:rPr lang="it-IT" sz="1400" dirty="0" err="1"/>
                  <a:t>have</a:t>
                </a:r>
                <a:r>
                  <a:rPr lang="it-IT" sz="1400" dirty="0"/>
                  <a:t> a </a:t>
                </a:r>
                <a:r>
                  <a:rPr lang="it-IT" sz="1400" dirty="0" err="1"/>
                  <a:t>higher</a:t>
                </a:r>
                <a:r>
                  <a:rPr lang="it-IT" sz="1400" dirty="0"/>
                  <a:t> dot product with the </a:t>
                </a:r>
                <a:r>
                  <a:rPr lang="it-IT" sz="1400" dirty="0" err="1"/>
                  <a:t>considered</a:t>
                </a:r>
                <a:r>
                  <a:rPr lang="it-IT" sz="1400" dirty="0"/>
                  <a:t> sample </a:t>
                </a:r>
                <a14:m>
                  <m:oMath xmlns:m="http://schemas.openxmlformats.org/officeDocument/2006/math">
                    <m:r>
                      <a:rPr lang="it-IT" sz="1400" b="0" i="1" smtClean="0">
                        <a:latin typeface="Cambria Math" panose="02040503050406030204" pitchFamily="18" charset="0"/>
                      </a:rPr>
                      <m:t>𝑥</m:t>
                    </m:r>
                  </m:oMath>
                </a14:m>
                <a:r>
                  <a:rPr lang="it-IT" sz="1400" dirty="0"/>
                  <a:t> (</a:t>
                </a:r>
                <a:r>
                  <a:rPr lang="it-IT" sz="1400" dirty="0" err="1"/>
                  <a:t>aka</a:t>
                </a:r>
                <a:r>
                  <a:rPr lang="it-IT" sz="1400" dirty="0"/>
                  <a:t> «</a:t>
                </a:r>
                <a:r>
                  <a:rPr lang="it-IT" sz="1400" dirty="0" err="1"/>
                  <a:t>closer</a:t>
                </a:r>
                <a:r>
                  <a:rPr lang="it-IT" sz="1400" dirty="0"/>
                  <a:t>» to </a:t>
                </a:r>
                <a14:m>
                  <m:oMath xmlns:m="http://schemas.openxmlformats.org/officeDocument/2006/math">
                    <m:r>
                      <a:rPr lang="it-IT" sz="1400" i="1">
                        <a:latin typeface="Cambria Math" panose="02040503050406030204" pitchFamily="18" charset="0"/>
                      </a:rPr>
                      <m:t>𝑥</m:t>
                    </m:r>
                  </m:oMath>
                </a14:m>
                <a:r>
                  <a:rPr lang="it-IT" sz="1400" dirty="0"/>
                  <a:t>) </a:t>
                </a:r>
                <a:r>
                  <a:rPr lang="it-IT" sz="1400" dirty="0" err="1"/>
                  <a:t>have</a:t>
                </a:r>
                <a:r>
                  <a:rPr lang="it-IT" sz="1400" dirty="0"/>
                  <a:t> a </a:t>
                </a:r>
                <a:r>
                  <a:rPr lang="it-IT" sz="1400" dirty="0" err="1"/>
                  <a:t>higher</a:t>
                </a:r>
                <a:r>
                  <a:rPr lang="it-IT" sz="1400" dirty="0"/>
                  <a:t> impact on the </a:t>
                </a:r>
                <a:r>
                  <a:rPr lang="it-IT" sz="1400" dirty="0" err="1"/>
                  <a:t>prediction</a:t>
                </a:r>
                <a:r>
                  <a:rPr lang="it-IT" sz="1400" dirty="0"/>
                  <a:t> h(x) of the model. </a:t>
                </a:r>
              </a:p>
              <a:p>
                <a:r>
                  <a:rPr lang="it-IT" sz="1400" dirty="0" err="1"/>
                  <a:t>This</a:t>
                </a:r>
                <a:r>
                  <a:rPr lang="it-IT" sz="1400" dirty="0"/>
                  <a:t> </a:t>
                </a:r>
                <a:r>
                  <a:rPr lang="it-IT" sz="1400" dirty="0" err="1"/>
                  <a:t>is</a:t>
                </a:r>
                <a:r>
                  <a:rPr lang="it-IT" sz="1400" dirty="0"/>
                  <a:t> </a:t>
                </a:r>
                <a:r>
                  <a:rPr lang="it-IT" sz="1400" dirty="0" err="1"/>
                  <a:t>because</a:t>
                </a:r>
                <a:r>
                  <a:rPr lang="it-IT" sz="1400" dirty="0"/>
                  <a:t> the </a:t>
                </a:r>
                <a:r>
                  <a:rPr lang="it-IT" sz="1400" dirty="0" err="1"/>
                  <a:t>hypothesis</a:t>
                </a:r>
                <a:r>
                  <a:rPr lang="it-IT" sz="1400" dirty="0"/>
                  <a:t> of the model </a:t>
                </a:r>
                <a14:m>
                  <m:oMath xmlns:m="http://schemas.openxmlformats.org/officeDocument/2006/math">
                    <m:r>
                      <a:rPr lang="it-IT" sz="1400" i="1">
                        <a:latin typeface="Cambria Math" panose="02040503050406030204" pitchFamily="18" charset="0"/>
                      </a:rPr>
                      <m:t>h</m:t>
                    </m:r>
                    <m:d>
                      <m:dPr>
                        <m:ctrlPr>
                          <a:rPr lang="it-IT" sz="1400" i="1">
                            <a:latin typeface="Cambria Math" panose="02040503050406030204" pitchFamily="18" charset="0"/>
                          </a:rPr>
                        </m:ctrlPr>
                      </m:dPr>
                      <m:e>
                        <m:r>
                          <a:rPr lang="it-IT" sz="1400" i="1">
                            <a:latin typeface="Cambria Math" panose="02040503050406030204" pitchFamily="18" charset="0"/>
                          </a:rPr>
                          <m:t>𝑥</m:t>
                        </m:r>
                      </m:e>
                    </m:d>
                    <m:r>
                      <a:rPr lang="it-IT" sz="1400" i="1">
                        <a:latin typeface="Cambria Math" panose="02040503050406030204" pitchFamily="18" charset="0"/>
                      </a:rPr>
                      <m:t> </m:t>
                    </m:r>
                  </m:oMath>
                </a14:m>
                <a:r>
                  <a:rPr lang="it-IT" sz="1400" dirty="0" err="1"/>
                  <a:t>is</a:t>
                </a:r>
                <a:r>
                  <a:rPr lang="it-IT" sz="1400" dirty="0"/>
                  <a:t> </a:t>
                </a:r>
                <a:r>
                  <a:rPr lang="it-IT" sz="1400" dirty="0" err="1"/>
                  <a:t>defined</a:t>
                </a:r>
                <a:r>
                  <a:rPr lang="it-IT" sz="1400" dirty="0"/>
                  <a:t> </a:t>
                </a:r>
                <a:r>
                  <a:rPr lang="it-IT" sz="1400" dirty="0" err="1"/>
                  <a:t>as</a:t>
                </a:r>
                <a:r>
                  <a:rPr lang="it-IT" sz="1400" dirty="0"/>
                  <a:t> </a:t>
                </a:r>
                <a14:m>
                  <m:oMath xmlns:m="http://schemas.openxmlformats.org/officeDocument/2006/math">
                    <m:r>
                      <a:rPr lang="it-IT" sz="1400" b="0" i="1" smtClean="0">
                        <a:latin typeface="Cambria Math" panose="02040503050406030204" pitchFamily="18" charset="0"/>
                      </a:rPr>
                      <m:t>h</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m:t>
                    </m:r>
                    <m:nary>
                      <m:naryPr>
                        <m:chr m:val="∑"/>
                        <m:limLoc m:val="subSup"/>
                        <m:ctrlPr>
                          <a:rPr lang="it-IT" sz="1400" b="0" i="1" smtClean="0">
                            <a:latin typeface="Cambria Math" panose="02040503050406030204" pitchFamily="18" charset="0"/>
                          </a:rPr>
                        </m:ctrlPr>
                      </m:naryPr>
                      <m:sub>
                        <m:r>
                          <m:rPr>
                            <m:brk m:alnAt="25"/>
                          </m:rPr>
                          <a:rPr lang="it-IT" sz="1400" b="0" i="1" smtClean="0">
                            <a:latin typeface="Cambria Math" panose="02040503050406030204" pitchFamily="18" charset="0"/>
                          </a:rPr>
                          <m:t>𝑖</m:t>
                        </m:r>
                        <m:r>
                          <a:rPr lang="it-IT" sz="1400" b="0" i="1" smtClean="0">
                            <a:latin typeface="Cambria Math" panose="02040503050406030204" pitchFamily="18" charset="0"/>
                          </a:rPr>
                          <m:t>=1</m:t>
                        </m:r>
                      </m:sub>
                      <m:sup>
                        <m:r>
                          <a:rPr lang="it-IT" sz="1400" b="0" i="1" smtClean="0">
                            <a:latin typeface="Cambria Math" panose="02040503050406030204" pitchFamily="18" charset="0"/>
                          </a:rPr>
                          <m:t>𝑁</m:t>
                        </m:r>
                      </m:sup>
                      <m:e>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r>
                                  <a:rPr lang="it-IT" sz="1400" b="0" i="1" smtClean="0">
                                    <a:latin typeface="Cambria Math" panose="02040503050406030204" pitchFamily="18" charset="0"/>
                                    <a:ea typeface="Cambria Math" panose="02040503050406030204" pitchFamily="18" charset="0"/>
                                  </a:rPr>
                                  <m:t>′</m:t>
                                </m:r>
                              </m:e>
                              <m:sub>
                                <m:r>
                                  <a:rPr lang="it-IT" sz="1400" b="0" i="1" smtClean="0">
                                    <a:latin typeface="Cambria Math" panose="02040503050406030204" pitchFamily="18" charset="0"/>
                                  </a:rPr>
                                  <m:t>𝑖</m:t>
                                </m:r>
                              </m:sub>
                            </m:sSub>
                          </m:e>
                        </m:d>
                        <m:r>
                          <a:rPr lang="it-IT" sz="1400" b="0" i="1" smtClean="0">
                            <a:latin typeface="Cambria Math" panose="02040503050406030204" pitchFamily="18" charset="0"/>
                          </a:rPr>
                          <m:t>𝐾</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r>
                          <a:rPr lang="it-IT" sz="1400" b="0" i="1" smtClean="0">
                            <a:latin typeface="Cambria Math" panose="02040503050406030204" pitchFamily="18" charset="0"/>
                          </a:rPr>
                          <m:t>𝑥</m:t>
                        </m:r>
                        <m:r>
                          <a:rPr lang="it-IT" sz="1400" b="0" i="1" smtClean="0">
                            <a:latin typeface="Cambria Math" panose="02040503050406030204" pitchFamily="18" charset="0"/>
                          </a:rPr>
                          <m:t>)</m:t>
                        </m:r>
                      </m:e>
                    </m:nary>
                  </m:oMath>
                </a14:m>
                <a:r>
                  <a:rPr lang="it-IT" sz="1400" dirty="0"/>
                  <a:t> , where the polynomial kernel is </a:t>
                </a:r>
                <a14:m>
                  <m:oMath xmlns:m="http://schemas.openxmlformats.org/officeDocument/2006/math">
                    <m:r>
                      <a:rPr lang="it-IT" sz="1400" b="0" i="1" smtClean="0">
                        <a:latin typeface="Cambria Math" panose="02040503050406030204" pitchFamily="18" charset="0"/>
                      </a:rPr>
                      <m:t>𝐾</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r>
                          <a:rPr lang="it-IT" sz="1400" b="0" i="1" smtClean="0">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𝛾</m:t>
                            </m:r>
                            <m:r>
                              <a:rPr lang="it-IT" sz="1400">
                                <a:latin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𝑘</m:t>
                                </m:r>
                              </m:e>
                              <m:sub>
                                <m:r>
                                  <a:rPr lang="it-IT" sz="1400" i="1">
                                    <a:latin typeface="Cambria Math" panose="02040503050406030204" pitchFamily="18" charset="0"/>
                                    <a:ea typeface="Cambria Math" panose="02040503050406030204" pitchFamily="18" charset="0"/>
                                  </a:rPr>
                                  <m:t>0</m:t>
                                </m:r>
                              </m:sub>
                            </m:sSub>
                          </m:e>
                        </m:d>
                      </m:e>
                      <m:sup>
                        <m:r>
                          <a:rPr lang="it-IT" sz="1400" i="1">
                            <a:latin typeface="Cambria Math" panose="02040503050406030204" pitchFamily="18" charset="0"/>
                          </a:rPr>
                          <m:t>𝑝</m:t>
                        </m:r>
                      </m:sup>
                    </m:sSup>
                    <m:r>
                      <a:rPr lang="it-IT" sz="1400" b="0" i="1" smtClean="0">
                        <a:latin typeface="Cambria Math" panose="02040503050406030204" pitchFamily="18" charset="0"/>
                      </a:rPr>
                      <m:t>=</m:t>
                    </m:r>
                    <m:r>
                      <a:rPr lang="it-IT" sz="1400" b="0" i="1" smtClean="0">
                        <a:latin typeface="Cambria Math" panose="02040503050406030204" pitchFamily="18" charset="0"/>
                      </a:rPr>
                      <m:t>𝑂</m:t>
                    </m:r>
                    <m:d>
                      <m:dPr>
                        <m:ctrlPr>
                          <a:rPr lang="it-IT" sz="1400" b="0" i="1" smtClean="0">
                            <a:latin typeface="Cambria Math" panose="02040503050406030204" pitchFamily="18" charset="0"/>
                          </a:rPr>
                        </m:ctrlPr>
                      </m:dPr>
                      <m:e>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𝛾</m:t>
                            </m:r>
                          </m:e>
                          <m:sup>
                            <m:r>
                              <a:rPr lang="it-IT" sz="1400" b="0" i="1" smtClean="0">
                                <a:latin typeface="Cambria Math" panose="02040503050406030204" pitchFamily="18" charset="0"/>
                              </a:rPr>
                              <m:t>𝑝</m:t>
                            </m:r>
                          </m:sup>
                        </m:sSup>
                        <m:sSup>
                          <m:sSupPr>
                            <m:ctrlPr>
                              <a:rPr lang="it-IT" sz="1400" b="0" i="1" smtClean="0">
                                <a:latin typeface="Cambria Math" panose="02040503050406030204" pitchFamily="18" charset="0"/>
                              </a:rPr>
                            </m:ctrlPr>
                          </m:sSupPr>
                          <m:e>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e>
                          <m:sup>
                            <m:r>
                              <a:rPr lang="it-IT" sz="1400" b="0" i="1" smtClean="0">
                                <a:latin typeface="Cambria Math" panose="02040503050406030204" pitchFamily="18" charset="0"/>
                              </a:rPr>
                              <m:t>𝑝</m:t>
                            </m:r>
                          </m:sup>
                        </m:sSup>
                      </m:e>
                    </m:d>
                  </m:oMath>
                </a14:m>
                <a:r>
                  <a:rPr lang="it-IT" sz="1400" dirty="0"/>
                  <a:t>. </a:t>
                </a:r>
              </a:p>
              <a:p>
                <a:r>
                  <a:rPr lang="it-IT" sz="1400" dirty="0"/>
                  <a:t>So </a:t>
                </a:r>
                <a:r>
                  <a:rPr lang="it-IT" sz="1400" dirty="0" err="1"/>
                  <a:t>if</a:t>
                </a:r>
                <a:r>
                  <a:rPr lang="it-IT" sz="1400" dirty="0"/>
                  <a:t> γ </a:t>
                </a:r>
                <a:r>
                  <a:rPr lang="it-IT" sz="1400" dirty="0" err="1"/>
                  <a:t>is</a:t>
                </a:r>
                <a:r>
                  <a:rPr lang="it-IT" sz="1400" dirty="0"/>
                  <a:t> large and </a:t>
                </a:r>
                <a14:m>
                  <m:oMath xmlns:m="http://schemas.openxmlformats.org/officeDocument/2006/math">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&gt;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then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oMath>
                </a14:m>
                <a:r>
                  <a:rPr lang="it-IT" sz="1400" dirty="0"/>
                  <a:t> </a:t>
                </a:r>
                <a:r>
                  <a:rPr lang="it-IT" sz="1400" dirty="0" err="1"/>
                  <a:t>will</a:t>
                </a:r>
                <a:r>
                  <a:rPr lang="it-IT" sz="1400" dirty="0"/>
                  <a:t> be </a:t>
                </a:r>
                <a:r>
                  <a:rPr lang="it-IT" sz="1400" dirty="0" err="1"/>
                  <a:t>much</a:t>
                </a:r>
                <a:r>
                  <a:rPr lang="it-IT" sz="1400" dirty="0"/>
                  <a:t> </a:t>
                </a:r>
                <a:r>
                  <a:rPr lang="it-IT" sz="1400" dirty="0" err="1"/>
                  <a:t>greater</a:t>
                </a:r>
                <a:r>
                  <a:rPr lang="it-IT" sz="1400" dirty="0"/>
                  <a:t> </a:t>
                </a:r>
                <a:r>
                  <a:rPr lang="it-IT" sz="1400" dirty="0" err="1"/>
                  <a:t>than</a:t>
                </a:r>
                <a:r>
                  <a:rPr lang="it-IT" sz="1400" dirty="0"/>
                  <a:t>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endParaRPr lang="it-IT" sz="1400" dirty="0"/>
              </a:p>
            </p:txBody>
          </p:sp>
        </mc:Choice>
        <mc:Fallback xmlns="">
          <p:sp>
            <p:nvSpPr>
              <p:cNvPr id="48" name="CasellaDiTesto 47">
                <a:extLst>
                  <a:ext uri="{FF2B5EF4-FFF2-40B4-BE49-F238E27FC236}">
                    <a16:creationId xmlns:a16="http://schemas.microsoft.com/office/drawing/2014/main" id="{2BAAFA5E-9325-280B-C00F-279DD5A36C87}"/>
                  </a:ext>
                </a:extLst>
              </p:cNvPr>
              <p:cNvSpPr txBox="1">
                <a:spLocks noRot="1" noChangeAspect="1" noMove="1" noResize="1" noEditPoints="1" noAdjustHandles="1" noChangeArrowheads="1" noChangeShapeType="1" noTextEdit="1"/>
              </p:cNvSpPr>
              <p:nvPr/>
            </p:nvSpPr>
            <p:spPr>
              <a:xfrm>
                <a:off x="311760" y="1143346"/>
                <a:ext cx="8520120" cy="1428404"/>
              </a:xfrm>
              <a:prstGeom prst="rect">
                <a:avLst/>
              </a:prstGeom>
              <a:blipFill>
                <a:blip r:embed="rId2"/>
                <a:stretch>
                  <a:fillRect l="-215" t="-855" b="-170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95C2C808-F768-9C8C-4AB9-2063AAF0470F}"/>
                  </a:ext>
                </a:extLst>
              </p:cNvPr>
              <p:cNvSpPr txBox="1"/>
              <p:nvPr/>
            </p:nvSpPr>
            <p:spPr>
              <a:xfrm>
                <a:off x="311760" y="2923096"/>
                <a:ext cx="8520120" cy="985783"/>
              </a:xfrm>
              <a:prstGeom prst="rect">
                <a:avLst/>
              </a:prstGeom>
              <a:noFill/>
            </p:spPr>
            <p:txBody>
              <a:bodyPr wrap="square" rtlCol="0">
                <a:spAutoFit/>
              </a:bodyPr>
              <a:lstStyle/>
              <a:p>
                <a:r>
                  <a:rPr lang="it-IT" sz="1400" dirty="0"/>
                  <a:t>A </a:t>
                </a:r>
                <a:r>
                  <a:rPr lang="it-IT" sz="1400" dirty="0" err="1"/>
                  <a:t>further</a:t>
                </a:r>
                <a:r>
                  <a:rPr lang="it-IT" sz="1400" dirty="0"/>
                  <a:t> </a:t>
                </a:r>
                <a:r>
                  <a:rPr lang="it-IT" sz="1400" dirty="0" err="1"/>
                  <a:t>interesting</a:t>
                </a:r>
                <a:r>
                  <a:rPr lang="it-IT" sz="1400" dirty="0"/>
                  <a:t> </a:t>
                </a:r>
                <a:r>
                  <a:rPr lang="it-IT" sz="1400" dirty="0" err="1"/>
                  <a:t>consideration</a:t>
                </a:r>
                <a:r>
                  <a:rPr lang="it-IT" sz="1400" dirty="0"/>
                  <a:t> </a:t>
                </a:r>
                <a:r>
                  <a:rPr lang="it-IT" sz="1400" dirty="0" err="1"/>
                  <a:t>that</a:t>
                </a:r>
                <a:r>
                  <a:rPr lang="it-IT" sz="1400" dirty="0"/>
                  <a:t> can be made </a:t>
                </a:r>
                <a:r>
                  <a:rPr lang="it-IT" sz="1400" dirty="0" err="1"/>
                  <a:t>is</a:t>
                </a:r>
                <a:r>
                  <a:rPr lang="it-IT" sz="1400" dirty="0"/>
                  <a:t> </a:t>
                </a:r>
                <a:r>
                  <a:rPr lang="it-IT" sz="1400" dirty="0" err="1"/>
                  <a:t>that</a:t>
                </a:r>
                <a:r>
                  <a:rPr lang="it-IT" sz="1400" dirty="0"/>
                  <a:t> </a:t>
                </a:r>
                <a:r>
                  <a:rPr lang="it-IT" sz="1400" dirty="0" err="1"/>
                  <a:t>since</a:t>
                </a:r>
                <a:r>
                  <a:rPr lang="it-IT" sz="1400" dirty="0"/>
                  <a:t> – </a:t>
                </a:r>
                <a:r>
                  <a:rPr lang="it-IT" sz="1400" dirty="0" err="1"/>
                  <a:t>as</a:t>
                </a:r>
                <a:r>
                  <a:rPr lang="it-IT" sz="1400" dirty="0"/>
                  <a:t> </a:t>
                </a:r>
                <a:r>
                  <a:rPr lang="it-IT" sz="1400" dirty="0" err="1"/>
                  <a:t>seen</a:t>
                </a:r>
                <a:r>
                  <a:rPr lang="it-IT" sz="1400" dirty="0"/>
                  <a:t> in the data </a:t>
                </a:r>
                <a:r>
                  <a:rPr lang="it-IT" sz="1400" dirty="0" err="1"/>
                  <a:t>exploration</a:t>
                </a:r>
                <a:r>
                  <a:rPr lang="it-IT" sz="1400" dirty="0"/>
                  <a:t> – </a:t>
                </a:r>
                <a:r>
                  <a:rPr lang="it-IT" sz="1400" dirty="0" err="1"/>
                  <a:t>all</a:t>
                </a:r>
                <a:r>
                  <a:rPr lang="it-IT" sz="1400" dirty="0"/>
                  <a:t> the input features range </a:t>
                </a:r>
                <a:r>
                  <a:rPr lang="it-IT" sz="1400" dirty="0" err="1"/>
                  <a:t>between</a:t>
                </a:r>
                <a:r>
                  <a:rPr lang="it-IT" sz="1400" dirty="0"/>
                  <a:t> -1 and 1, the maximum </a:t>
                </a:r>
                <a:r>
                  <a:rPr lang="it-IT" sz="1400" dirty="0" err="1"/>
                  <a:t>value</a:t>
                </a:r>
                <a:r>
                  <a:rPr lang="it-IT" sz="1400" dirty="0"/>
                  <a:t> </a:t>
                </a:r>
                <a:r>
                  <a:rPr lang="it-IT" sz="1400" dirty="0" err="1"/>
                  <a:t>that</a:t>
                </a:r>
                <a:r>
                  <a:rPr lang="it-IT" sz="1400" dirty="0"/>
                  <a:t>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can </a:t>
                </a:r>
                <a:r>
                  <a:rPr lang="it-IT" sz="1400" dirty="0" err="1"/>
                  <a:t>achieve</a:t>
                </a:r>
                <a:r>
                  <a:rPr lang="it-IT" sz="1400" dirty="0"/>
                  <a:t> </a:t>
                </a:r>
                <a:r>
                  <a:rPr lang="it-IT" sz="1400" dirty="0" err="1"/>
                  <a:t>is</a:t>
                </a:r>
                <a:r>
                  <a:rPr lang="it-IT" sz="1400" dirty="0"/>
                  <a:t> 10, the </a:t>
                </a:r>
                <a:r>
                  <a:rPr lang="it-IT" sz="1400" dirty="0" err="1"/>
                  <a:t>number</a:t>
                </a:r>
                <a:r>
                  <a:rPr lang="it-IT" sz="1400" dirty="0"/>
                  <a:t> of features. </a:t>
                </a:r>
                <a:r>
                  <a:rPr lang="it-IT" sz="1400" dirty="0" err="1"/>
                  <a:t>Hence</a:t>
                </a:r>
                <a:r>
                  <a:rPr lang="it-IT" sz="1400" dirty="0"/>
                  <a:t>, with the best </a:t>
                </a:r>
                <a:r>
                  <a:rPr lang="it-IT" sz="1400" dirty="0" err="1"/>
                  <a:t>values</a:t>
                </a:r>
                <a:r>
                  <a:rPr lang="it-IT" sz="1400" dirty="0"/>
                  <a:t> γ=0.1,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oMath>
                </a14:m>
                <a:r>
                  <a:rPr lang="it-IT" sz="1400" dirty="0"/>
                  <a:t>=2 and p=4 the maximum </a:t>
                </a:r>
                <a:r>
                  <a:rPr lang="it-IT" sz="1400" dirty="0" err="1"/>
                  <a:t>value</a:t>
                </a:r>
                <a:r>
                  <a:rPr lang="it-IT" sz="1400" dirty="0"/>
                  <a:t> </a:t>
                </a:r>
                <a:r>
                  <a:rPr lang="it-IT" sz="1400" dirty="0" err="1"/>
                  <a:t>that</a:t>
                </a:r>
                <a:r>
                  <a:rPr lang="it-IT" sz="1400" dirty="0"/>
                  <a:t> the kernel can </a:t>
                </a:r>
                <a:r>
                  <a:rPr lang="it-IT" sz="1400" dirty="0" err="1"/>
                  <a:t>achieve</a:t>
                </a:r>
                <a:r>
                  <a:rPr lang="it-IT" sz="1400" dirty="0"/>
                  <a:t> </a:t>
                </a:r>
                <a:r>
                  <a:rPr lang="it-IT" sz="1400" dirty="0" err="1"/>
                  <a:t>is</a:t>
                </a:r>
                <a:r>
                  <a:rPr lang="it-IT" sz="1400" dirty="0"/>
                  <a:t>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∙10+</m:t>
                        </m:r>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r>
                          <a:rPr lang="it-IT" sz="1400" b="0" i="1" smtClean="0">
                            <a:latin typeface="Cambria Math" panose="02040503050406030204" pitchFamily="18" charset="0"/>
                          </a:rPr>
                          <m:t>)</m:t>
                        </m:r>
                      </m:e>
                      <m:sup>
                        <m:r>
                          <a:rPr lang="it-IT" sz="1400" b="0" i="1" smtClean="0">
                            <a:latin typeface="Cambria Math" panose="02040503050406030204" pitchFamily="18" charset="0"/>
                          </a:rPr>
                          <m:t>𝑝</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3</m:t>
                        </m:r>
                      </m:e>
                      <m:sup>
                        <m:r>
                          <a:rPr lang="it-IT" sz="1400" b="0" i="1" smtClean="0">
                            <a:latin typeface="Cambria Math" panose="02040503050406030204" pitchFamily="18" charset="0"/>
                          </a:rPr>
                          <m:t>4</m:t>
                        </m:r>
                      </m:sup>
                    </m:sSup>
                    <m:r>
                      <a:rPr lang="it-IT" sz="1400" b="0" i="1" smtClean="0">
                        <a:latin typeface="Cambria Math" panose="02040503050406030204" pitchFamily="18" charset="0"/>
                      </a:rPr>
                      <m:t>=81</m:t>
                    </m:r>
                  </m:oMath>
                </a14:m>
                <a:r>
                  <a:rPr lang="it-IT" sz="1400" dirty="0"/>
                  <a:t>. </a:t>
                </a:r>
              </a:p>
            </p:txBody>
          </p:sp>
        </mc:Choice>
        <mc:Fallback xmlns="">
          <p:sp>
            <p:nvSpPr>
              <p:cNvPr id="49" name="CasellaDiTesto 48">
                <a:extLst>
                  <a:ext uri="{FF2B5EF4-FFF2-40B4-BE49-F238E27FC236}">
                    <a16:creationId xmlns:a16="http://schemas.microsoft.com/office/drawing/2014/main" id="{95C2C808-F768-9C8C-4AB9-2063AAF0470F}"/>
                  </a:ext>
                </a:extLst>
              </p:cNvPr>
              <p:cNvSpPr txBox="1">
                <a:spLocks noRot="1" noChangeAspect="1" noMove="1" noResize="1" noEditPoints="1" noAdjustHandles="1" noChangeArrowheads="1" noChangeShapeType="1" noTextEdit="1"/>
              </p:cNvSpPr>
              <p:nvPr/>
            </p:nvSpPr>
            <p:spPr>
              <a:xfrm>
                <a:off x="311760" y="2923096"/>
                <a:ext cx="8520120" cy="985783"/>
              </a:xfrm>
              <a:prstGeom prst="rect">
                <a:avLst/>
              </a:prstGeom>
              <a:blipFill>
                <a:blip r:embed="rId3"/>
                <a:stretch>
                  <a:fillRect l="-215" t="-1242" r="-572" b="-6211"/>
                </a:stretch>
              </a:blipFill>
            </p:spPr>
            <p:txBody>
              <a:bodyPr/>
              <a:lstStyle/>
              <a:p>
                <a:r>
                  <a:rPr lang="it-IT">
                    <a:noFill/>
                  </a:rPr>
                  <a:t> </a:t>
                </a:r>
              </a:p>
            </p:txBody>
          </p:sp>
        </mc:Fallback>
      </mc:AlternateContent>
    </p:spTree>
    <p:extLst>
      <p:ext uri="{BB962C8B-B14F-4D97-AF65-F5344CB8AC3E}">
        <p14:creationId xmlns:p14="http://schemas.microsoft.com/office/powerpoint/2010/main" val="3394240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46</a:t>
            </a:fld>
            <a:endParaRPr lang="it-IT" sz="1000" b="0" strike="noStrike" spc="-1">
              <a:latin typeface="Times New Roman"/>
            </a:endParaRPr>
          </a:p>
        </p:txBody>
      </p:sp>
      <p:pic>
        <p:nvPicPr>
          <p:cNvPr id="6" name="Immagine 5">
            <a:extLst>
              <a:ext uri="{FF2B5EF4-FFF2-40B4-BE49-F238E27FC236}">
                <a16:creationId xmlns:a16="http://schemas.microsoft.com/office/drawing/2014/main" id="{D6F1E681-F828-E0E1-514A-087E26B09C8B}"/>
              </a:ext>
            </a:extLst>
          </p:cNvPr>
          <p:cNvPicPr>
            <a:picLocks noChangeAspect="1"/>
          </p:cNvPicPr>
          <p:nvPr/>
        </p:nvPicPr>
        <p:blipFill>
          <a:blip r:embed="rId2"/>
          <a:stretch>
            <a:fillRect/>
          </a:stretch>
        </p:blipFill>
        <p:spPr>
          <a:xfrm>
            <a:off x="311760" y="1381290"/>
            <a:ext cx="5685628" cy="2369012"/>
          </a:xfrm>
          <a:prstGeom prst="rect">
            <a:avLst/>
          </a:prstGeom>
          <a:ln>
            <a:noFill/>
          </a:ln>
        </p:spPr>
      </p:pic>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685628"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400800" y="1498356"/>
            <a:ext cx="2431080"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 best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with ES)</a:t>
            </a:r>
            <a:endParaRPr lang="it-IT" sz="1100" dirty="0">
              <a:effectLst/>
            </a:endParaRPr>
          </a:p>
        </p:txBody>
      </p:sp>
      <p:graphicFrame>
        <p:nvGraphicFramePr>
          <p:cNvPr id="10" name="Tabella 9">
            <a:extLst>
              <a:ext uri="{FF2B5EF4-FFF2-40B4-BE49-F238E27FC236}">
                <a16:creationId xmlns:a16="http://schemas.microsoft.com/office/drawing/2014/main" id="{DAF8A293-4488-3292-B448-82B5CD6AD1F2}"/>
              </a:ext>
            </a:extLst>
          </p:cNvPr>
          <p:cNvGraphicFramePr>
            <a:graphicFrameLocks noGrp="1"/>
          </p:cNvGraphicFramePr>
          <p:nvPr>
            <p:extLst>
              <p:ext uri="{D42A27DB-BD31-4B8C-83A1-F6EECF244321}">
                <p14:modId xmlns:p14="http://schemas.microsoft.com/office/powerpoint/2010/main" val="3218010477"/>
              </p:ext>
            </p:extLst>
          </p:nvPr>
        </p:nvGraphicFramePr>
        <p:xfrm>
          <a:off x="6400800" y="2237020"/>
          <a:ext cx="2431080" cy="1219200"/>
        </p:xfrm>
        <a:graphic>
          <a:graphicData uri="http://schemas.openxmlformats.org/drawingml/2006/table">
            <a:tbl>
              <a:tblPr firstRow="1" bandRow="1">
                <a:tableStyleId>{0E3FDE45-AF77-4B5C-9715-49D594BDF05E}</a:tableStyleId>
              </a:tblPr>
              <a:tblGrid>
                <a:gridCol w="969574">
                  <a:extLst>
                    <a:ext uri="{9D8B030D-6E8A-4147-A177-3AD203B41FA5}">
                      <a16:colId xmlns:a16="http://schemas.microsoft.com/office/drawing/2014/main" val="648467169"/>
                    </a:ext>
                  </a:extLst>
                </a:gridCol>
                <a:gridCol w="752601">
                  <a:extLst>
                    <a:ext uri="{9D8B030D-6E8A-4147-A177-3AD203B41FA5}">
                      <a16:colId xmlns:a16="http://schemas.microsoft.com/office/drawing/2014/main" val="763559824"/>
                    </a:ext>
                  </a:extLst>
                </a:gridCol>
                <a:gridCol w="708905">
                  <a:extLst>
                    <a:ext uri="{9D8B030D-6E8A-4147-A177-3AD203B41FA5}">
                      <a16:colId xmlns:a16="http://schemas.microsoft.com/office/drawing/2014/main" val="2350259721"/>
                    </a:ext>
                  </a:extLst>
                </a:gridCol>
              </a:tblGrid>
              <a:tr h="215705">
                <a:tc>
                  <a:txBody>
                    <a:bodyPr/>
                    <a:lstStyle/>
                    <a:p>
                      <a:pPr algn="ctr"/>
                      <a:r>
                        <a:rPr lang="it-IT" sz="1400" dirty="0"/>
                        <a:t>Dataset</a:t>
                      </a:r>
                    </a:p>
                  </a:txBody>
                  <a:tcPr anchor="ctr"/>
                </a:tc>
                <a:tc>
                  <a:txBody>
                    <a:bodyPr/>
                    <a:lstStyle/>
                    <a:p>
                      <a:pPr algn="ctr"/>
                      <a:r>
                        <a:rPr lang="it-IT" sz="1400" dirty="0"/>
                        <a:t>MEE</a:t>
                      </a:r>
                    </a:p>
                  </a:txBody>
                  <a:tcPr anchor="ctr"/>
                </a:tc>
                <a:tc>
                  <a:txBody>
                    <a:bodyPr/>
                    <a:lstStyle/>
                    <a:p>
                      <a:pPr algn="ctr"/>
                      <a:r>
                        <a:rPr lang="it-IT" sz="1400" dirty="0" err="1"/>
                        <a:t>std</a:t>
                      </a:r>
                      <a:endParaRPr lang="it-IT" sz="1400" dirty="0"/>
                    </a:p>
                  </a:txBody>
                  <a:tcPr anchor="ctr"/>
                </a:tc>
                <a:extLst>
                  <a:ext uri="{0D108BD9-81ED-4DB2-BD59-A6C34878D82A}">
                    <a16:rowId xmlns:a16="http://schemas.microsoft.com/office/drawing/2014/main" val="3609032032"/>
                  </a:ext>
                </a:extLst>
              </a:tr>
              <a:tr h="215705">
                <a:tc>
                  <a:txBody>
                    <a:bodyPr/>
                    <a:lstStyle/>
                    <a:p>
                      <a:pPr algn="ctr"/>
                      <a:r>
                        <a:rPr lang="it-IT" sz="1400" dirty="0"/>
                        <a:t>TR</a:t>
                      </a:r>
                    </a:p>
                  </a:txBody>
                  <a:tcPr anchor="ctr"/>
                </a:tc>
                <a:tc>
                  <a:txBody>
                    <a:bodyPr/>
                    <a:lstStyle/>
                    <a:p>
                      <a:pPr algn="ctr"/>
                      <a:r>
                        <a:rPr lang="it-IT" sz="1400" dirty="0"/>
                        <a:t>4.071</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1122651993"/>
                  </a:ext>
                </a:extLst>
              </a:tr>
              <a:tr h="215705">
                <a:tc>
                  <a:txBody>
                    <a:bodyPr/>
                    <a:lstStyle/>
                    <a:p>
                      <a:pPr algn="ctr"/>
                      <a:r>
                        <a:rPr lang="it-IT" sz="1400" dirty="0"/>
                        <a:t>VL</a:t>
                      </a:r>
                    </a:p>
                  </a:txBody>
                  <a:tcPr anchor="ctr"/>
                </a:tc>
                <a:tc>
                  <a:txBody>
                    <a:bodyPr/>
                    <a:lstStyle/>
                    <a:p>
                      <a:pPr algn="ctr"/>
                      <a:r>
                        <a:rPr lang="it-IT" sz="1400" dirty="0"/>
                        <a:t>28.00</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213585604"/>
                  </a:ext>
                </a:extLst>
              </a:tr>
              <a:tr h="215705">
                <a:tc>
                  <a:txBody>
                    <a:bodyPr/>
                    <a:lstStyle/>
                    <a:p>
                      <a:pPr algn="ctr"/>
                      <a:r>
                        <a:rPr lang="it-IT" sz="1400" dirty="0"/>
                        <a:t>TS</a:t>
                      </a:r>
                    </a:p>
                  </a:txBody>
                  <a:tcPr anchor="ctr"/>
                </a:tc>
                <a:tc>
                  <a:txBody>
                    <a:bodyPr/>
                    <a:lstStyle/>
                    <a:p>
                      <a:pPr algn="ctr"/>
                      <a:r>
                        <a:rPr lang="it-IT" sz="1400" dirty="0"/>
                        <a:t>1.486</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3507291681"/>
                  </a:ext>
                </a:extLst>
              </a:tr>
            </a:tbl>
          </a:graphicData>
        </a:graphic>
      </p:graphicFrame>
      <p:sp>
        <p:nvSpPr>
          <p:cNvPr id="11" name="CasellaDiTesto 10">
            <a:extLst>
              <a:ext uri="{FF2B5EF4-FFF2-40B4-BE49-F238E27FC236}">
                <a16:creationId xmlns:a16="http://schemas.microsoft.com/office/drawing/2014/main" id="{FA0A34DA-D476-713E-0CD8-714FAFE357CC}"/>
              </a:ext>
            </a:extLst>
          </p:cNvPr>
          <p:cNvSpPr txBox="1"/>
          <p:nvPr/>
        </p:nvSpPr>
        <p:spPr>
          <a:xfrm>
            <a:off x="311760" y="3904190"/>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 The </a:t>
            </a:r>
            <a:r>
              <a:rPr lang="it-IT" sz="1400" dirty="0" err="1"/>
              <a:t>variance</a:t>
            </a:r>
            <a:r>
              <a:rPr lang="it-IT" sz="1400" dirty="0"/>
              <a:t> </a:t>
            </a:r>
            <a:r>
              <a:rPr lang="it-IT" sz="1400" dirty="0" err="1"/>
              <a:t>among</a:t>
            </a:r>
            <a:r>
              <a:rPr lang="it-IT" sz="1400" dirty="0"/>
              <a:t> the models in the </a:t>
            </a:r>
            <a:r>
              <a:rPr lang="it-IT" sz="1400" dirty="0" err="1"/>
              <a:t>enseble</a:t>
            </a:r>
            <a:r>
              <a:rPr lang="it-IT" sz="1400" dirty="0"/>
              <a:t> </a:t>
            </a:r>
            <a:r>
              <a:rPr lang="it-IT" sz="1400" dirty="0" err="1"/>
              <a:t>is</a:t>
            </a:r>
            <a:r>
              <a:rPr lang="it-IT" sz="1400" dirty="0"/>
              <a:t> </a:t>
            </a:r>
            <a:r>
              <a:rPr lang="it-IT" sz="1400" dirty="0" err="1"/>
              <a:t>very</a:t>
            </a:r>
            <a:r>
              <a:rPr lang="it-IT" sz="1400" dirty="0"/>
              <a:t> high. </a:t>
            </a:r>
            <a:r>
              <a:rPr lang="it-IT" sz="1400" dirty="0" err="1"/>
              <a:t>This</a:t>
            </a:r>
            <a:r>
              <a:rPr lang="it-IT" sz="1400" dirty="0"/>
              <a:t> </a:t>
            </a:r>
            <a:r>
              <a:rPr lang="it-IT" sz="1400" dirty="0" err="1"/>
              <a:t>is</a:t>
            </a:r>
            <a:r>
              <a:rPr lang="it-IT" sz="1400" dirty="0"/>
              <a:t> due to the </a:t>
            </a:r>
            <a:r>
              <a:rPr lang="it-IT" sz="1400" dirty="0" err="1"/>
              <a:t>different</a:t>
            </a:r>
            <a:r>
              <a:rPr lang="it-IT" sz="1400" dirty="0"/>
              <a:t> weight </a:t>
            </a:r>
            <a:r>
              <a:rPr lang="it-IT" sz="1400" dirty="0" err="1"/>
              <a:t>initialization</a:t>
            </a:r>
            <a:r>
              <a:rPr lang="it-IT" sz="1400" dirty="0"/>
              <a:t>, and the </a:t>
            </a:r>
            <a:r>
              <a:rPr lang="it-IT" sz="1400" dirty="0" err="1"/>
              <a:t>different</a:t>
            </a:r>
            <a:r>
              <a:rPr lang="it-IT" sz="1400" dirty="0"/>
              <a:t> training sets.</a:t>
            </a:r>
          </a:p>
        </p:txBody>
      </p:sp>
      <p:sp>
        <p:nvSpPr>
          <p:cNvPr id="4" name="PlaceHolder 1">
            <a:extLst>
              <a:ext uri="{FF2B5EF4-FFF2-40B4-BE49-F238E27FC236}">
                <a16:creationId xmlns:a16="http://schemas.microsoft.com/office/drawing/2014/main" id="{387B5F43-1BB6-E9FE-7728-F7CB43FA791F}"/>
              </a:ext>
            </a:extLst>
          </p:cNvPr>
          <p:cNvSpPr>
            <a:spLocks noGrp="1"/>
          </p:cNvSpPr>
          <p:nvPr>
            <p:ph type="title"/>
          </p:nvPr>
        </p:nvSpPr>
        <p:spPr>
          <a:xfrm>
            <a:off x="311760" y="3164"/>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1598200" y="896358"/>
            <a:ext cx="5947239"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last 11 </a:t>
            </a:r>
            <a:r>
              <a:rPr lang="it-IT" sz="1400" dirty="0" err="1"/>
              <a:t>epochs</a:t>
            </a:r>
            <a:endParaRPr lang="it-IT" sz="1400" dirty="0"/>
          </a:p>
        </p:txBody>
      </p:sp>
      <p:pic>
        <p:nvPicPr>
          <p:cNvPr id="5" name="Immagine 4">
            <a:extLst>
              <a:ext uri="{FF2B5EF4-FFF2-40B4-BE49-F238E27FC236}">
                <a16:creationId xmlns:a16="http://schemas.microsoft.com/office/drawing/2014/main" id="{A926FB62-E031-C30D-3890-D21D9E563B43}"/>
              </a:ext>
            </a:extLst>
          </p:cNvPr>
          <p:cNvPicPr>
            <a:picLocks noChangeAspect="1"/>
          </p:cNvPicPr>
          <p:nvPr/>
        </p:nvPicPr>
        <p:blipFill>
          <a:blip r:embed="rId2"/>
          <a:stretch>
            <a:fillRect/>
          </a:stretch>
        </p:blipFill>
        <p:spPr>
          <a:xfrm>
            <a:off x="1598199" y="1419578"/>
            <a:ext cx="5947239" cy="2478016"/>
          </a:xfrm>
          <a:prstGeom prst="rect">
            <a:avLst/>
          </a:prstGeom>
          <a:ln>
            <a:solidFill>
              <a:schemeClr val="accent1"/>
            </a:solidFill>
          </a:ln>
        </p:spPr>
      </p:pic>
      <p:sp>
        <p:nvSpPr>
          <p:cNvPr id="6" name="CasellaDiTesto 5">
            <a:extLst>
              <a:ext uri="{FF2B5EF4-FFF2-40B4-BE49-F238E27FC236}">
                <a16:creationId xmlns:a16="http://schemas.microsoft.com/office/drawing/2014/main" id="{894F03B9-F7DB-EE7C-870B-E82332E2DAAB}"/>
              </a:ext>
            </a:extLst>
          </p:cNvPr>
          <p:cNvSpPr txBox="1"/>
          <p:nvPr/>
        </p:nvSpPr>
        <p:spPr>
          <a:xfrm>
            <a:off x="311760" y="4266925"/>
            <a:ext cx="8520120" cy="738664"/>
          </a:xfrm>
          <a:prstGeom prst="rect">
            <a:avLst/>
          </a:prstGeom>
          <a:noFill/>
        </p:spPr>
        <p:txBody>
          <a:bodyPr wrap="square" rtlCol="0">
            <a:spAutoFit/>
          </a:bodyPr>
          <a:lstStyle/>
          <a:p>
            <a:r>
              <a:rPr lang="it-IT" sz="1400" dirty="0"/>
              <a:t>Figure </a:t>
            </a:r>
            <a:r>
              <a:rPr lang="it-IT" sz="1400" dirty="0">
                <a:solidFill>
                  <a:srgbClr val="FF0000"/>
                </a:solidFill>
              </a:rPr>
              <a:t>v</a:t>
            </a:r>
            <a:r>
              <a:rPr lang="it-IT" sz="1400" dirty="0"/>
              <a:t> </a:t>
            </a:r>
            <a:r>
              <a:rPr lang="it-IT" sz="1400" dirty="0" err="1"/>
              <a:t>restricts</a:t>
            </a:r>
            <a:r>
              <a:rPr lang="it-IT" sz="1400" dirty="0"/>
              <a:t> the </a:t>
            </a:r>
            <a:r>
              <a:rPr lang="it-IT" sz="1400" dirty="0" err="1"/>
              <a:t>view</a:t>
            </a:r>
            <a:r>
              <a:rPr lang="it-IT" sz="1400" dirty="0"/>
              <a:t> on the last 11 </a:t>
            </a:r>
            <a:r>
              <a:rPr lang="it-IT" sz="1400" dirty="0" err="1"/>
              <a:t>epochs</a:t>
            </a:r>
            <a:r>
              <a:rPr lang="it-IT" sz="1400" dirty="0"/>
              <a:t>. </a:t>
            </a:r>
            <a:r>
              <a:rPr lang="it-IT" sz="1400" dirty="0" err="1"/>
              <a:t>Both</a:t>
            </a:r>
            <a:r>
              <a:rPr lang="it-IT" sz="1400" dirty="0"/>
              <a:t> the training and the </a:t>
            </a:r>
            <a:r>
              <a:rPr lang="it-IT" sz="1400" dirty="0" err="1"/>
              <a:t>validation</a:t>
            </a:r>
            <a:r>
              <a:rPr lang="it-IT" sz="1400" dirty="0"/>
              <a:t> </a:t>
            </a:r>
            <a:r>
              <a:rPr lang="it-IT" sz="1400" dirty="0" err="1"/>
              <a:t>losses</a:t>
            </a:r>
            <a:r>
              <a:rPr lang="it-IT" sz="1400" dirty="0"/>
              <a:t> are </a:t>
            </a:r>
            <a:r>
              <a:rPr lang="it-IT" sz="1400" dirty="0" err="1"/>
              <a:t>stable</a:t>
            </a:r>
            <a:r>
              <a:rPr lang="it-IT" sz="1400" dirty="0"/>
              <a:t>, with the </a:t>
            </a:r>
            <a:r>
              <a:rPr lang="it-IT" sz="1400" dirty="0" err="1"/>
              <a:t>latter</a:t>
            </a:r>
            <a:r>
              <a:rPr lang="it-IT" sz="1400" dirty="0"/>
              <a:t> </a:t>
            </a:r>
            <a:r>
              <a:rPr lang="it-IT" sz="1400" dirty="0" err="1"/>
              <a:t>being</a:t>
            </a:r>
            <a:r>
              <a:rPr lang="it-IT" sz="1400" dirty="0"/>
              <a:t> </a:t>
            </a:r>
            <a:r>
              <a:rPr lang="it-IT" sz="1400" dirty="0" err="1"/>
              <a:t>significantly</a:t>
            </a:r>
            <a:r>
              <a:rPr lang="it-IT" sz="1400" dirty="0"/>
              <a:t> </a:t>
            </a:r>
            <a:r>
              <a:rPr lang="it-IT" sz="1400" dirty="0" err="1"/>
              <a:t>higher</a:t>
            </a:r>
            <a:r>
              <a:rPr lang="it-IT" sz="1400" dirty="0"/>
              <a:t> </a:t>
            </a:r>
            <a:r>
              <a:rPr lang="it-IT" sz="1400" dirty="0" err="1"/>
              <a:t>than</a:t>
            </a:r>
            <a:r>
              <a:rPr lang="it-IT" sz="1400" dirty="0"/>
              <a:t> the </a:t>
            </a:r>
            <a:r>
              <a:rPr lang="it-IT" sz="1400" dirty="0" err="1"/>
              <a:t>former</a:t>
            </a:r>
            <a:r>
              <a:rPr lang="it-IT" sz="1400" dirty="0"/>
              <a:t>.</a:t>
            </a:r>
          </a:p>
          <a:p>
            <a:r>
              <a:rPr lang="it-IT" sz="1400" dirty="0">
                <a:solidFill>
                  <a:srgbClr val="FF0000"/>
                </a:solidFill>
              </a:rPr>
              <a:t>The </a:t>
            </a:r>
            <a:r>
              <a:rPr lang="it-IT" sz="1400" dirty="0" err="1">
                <a:solidFill>
                  <a:srgbClr val="FF0000"/>
                </a:solidFill>
              </a:rPr>
              <a:t>initial</a:t>
            </a:r>
            <a:r>
              <a:rPr lang="it-IT" sz="1400" dirty="0">
                <a:solidFill>
                  <a:srgbClr val="FF0000"/>
                </a:solidFill>
              </a:rPr>
              <a:t> </a:t>
            </a:r>
            <a:r>
              <a:rPr lang="it-IT" sz="1400" dirty="0" err="1">
                <a:solidFill>
                  <a:srgbClr val="FF0000"/>
                </a:solidFill>
              </a:rPr>
              <a:t>error</a:t>
            </a:r>
            <a:r>
              <a:rPr lang="it-IT" sz="1400" dirty="0">
                <a:solidFill>
                  <a:srgbClr val="FF0000"/>
                </a:solidFill>
              </a:rPr>
              <a:t> </a:t>
            </a:r>
            <a:r>
              <a:rPr lang="it-IT" sz="1400" dirty="0" err="1">
                <a:solidFill>
                  <a:srgbClr val="FF0000"/>
                </a:solidFill>
              </a:rPr>
              <a:t>is</a:t>
            </a:r>
            <a:r>
              <a:rPr lang="it-IT" sz="1400" dirty="0">
                <a:solidFill>
                  <a:srgbClr val="FF0000"/>
                </a:solidFill>
              </a:rPr>
              <a:t> </a:t>
            </a:r>
            <a:r>
              <a:rPr lang="it-IT" sz="1400" dirty="0" err="1">
                <a:solidFill>
                  <a:srgbClr val="FF0000"/>
                </a:solidFill>
              </a:rPr>
              <a:t>huge</a:t>
            </a:r>
            <a:r>
              <a:rPr lang="it-IT" sz="1400" dirty="0">
                <a:solidFill>
                  <a:srgbClr val="FF0000"/>
                </a:solidFill>
              </a:rPr>
              <a:t>, </a:t>
            </a:r>
            <a:r>
              <a:rPr lang="it-IT" sz="1400" dirty="0" err="1">
                <a:solidFill>
                  <a:srgbClr val="FF0000"/>
                </a:solidFill>
              </a:rPr>
              <a:t>but</a:t>
            </a:r>
            <a:r>
              <a:rPr lang="it-IT" sz="1400" dirty="0">
                <a:solidFill>
                  <a:srgbClr val="FF0000"/>
                </a:solidFill>
              </a:rPr>
              <a:t> the model </a:t>
            </a:r>
            <a:r>
              <a:rPr lang="it-IT" sz="1400" dirty="0" err="1">
                <a:solidFill>
                  <a:srgbClr val="FF0000"/>
                </a:solidFill>
              </a:rPr>
              <a:t>rapidly</a:t>
            </a:r>
            <a:r>
              <a:rPr lang="it-IT" sz="1400" dirty="0">
                <a:solidFill>
                  <a:srgbClr val="FF0000"/>
                </a:solidFill>
              </a:rPr>
              <a:t> </a:t>
            </a:r>
            <a:r>
              <a:rPr lang="it-IT" sz="1400" dirty="0" err="1">
                <a:solidFill>
                  <a:srgbClr val="FF0000"/>
                </a:solidFill>
              </a:rPr>
              <a:t>converges</a:t>
            </a:r>
            <a:r>
              <a:rPr lang="it-IT" sz="1400" dirty="0">
                <a:solidFill>
                  <a:srgbClr val="FF0000"/>
                </a:solidFill>
              </a:rPr>
              <a:t> to low </a:t>
            </a:r>
            <a:endParaRPr lang="it-IT" sz="1400" dirty="0"/>
          </a:p>
        </p:txBody>
      </p:sp>
    </p:spTree>
    <p:extLst>
      <p:ext uri="{BB962C8B-B14F-4D97-AF65-F5344CB8AC3E}">
        <p14:creationId xmlns:p14="http://schemas.microsoft.com/office/powerpoint/2010/main" val="1600994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N</a:t>
            </a:r>
            <a:r>
              <a:rPr lang="it" sz="2000" spc="-1" dirty="0">
                <a:solidFill>
                  <a:srgbClr val="3F3F3F"/>
                </a:solidFill>
                <a:latin typeface="Arial"/>
                <a:ea typeface="Arial"/>
              </a:rPr>
              <a:t>eural Networks learning curves, no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311764" y="975136"/>
            <a:ext cx="5383066"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a:t>
            </a:r>
            <a:r>
              <a:rPr lang="it-IT" sz="1400" dirty="0" err="1"/>
              <a:t>without</a:t>
            </a:r>
            <a:r>
              <a:rPr lang="it-IT" sz="1400" dirty="0"/>
              <a:t> </a:t>
            </a:r>
            <a:r>
              <a:rPr lang="it-IT" sz="1400" dirty="0" err="1"/>
              <a:t>early</a:t>
            </a:r>
            <a:r>
              <a:rPr lang="it-IT" sz="1400" dirty="0"/>
              <a:t> </a:t>
            </a:r>
            <a:r>
              <a:rPr lang="it-IT" sz="1400" dirty="0" err="1"/>
              <a:t>stopping</a:t>
            </a:r>
            <a:endParaRPr lang="it-IT" sz="1400" dirty="0"/>
          </a:p>
        </p:txBody>
      </p:sp>
      <p:sp>
        <p:nvSpPr>
          <p:cNvPr id="6" name="CasellaDiTesto 5">
            <a:extLst>
              <a:ext uri="{FF2B5EF4-FFF2-40B4-BE49-F238E27FC236}">
                <a16:creationId xmlns:a16="http://schemas.microsoft.com/office/drawing/2014/main" id="{894F03B9-F7DB-EE7C-870B-E82332E2DAAB}"/>
              </a:ext>
            </a:extLst>
          </p:cNvPr>
          <p:cNvSpPr txBox="1"/>
          <p:nvPr/>
        </p:nvSpPr>
        <p:spPr>
          <a:xfrm>
            <a:off x="311760" y="3931546"/>
            <a:ext cx="8520120" cy="954107"/>
          </a:xfrm>
          <a:prstGeom prst="rect">
            <a:avLst/>
          </a:prstGeom>
          <a:noFill/>
        </p:spPr>
        <p:txBody>
          <a:bodyPr wrap="square" rtlCol="0">
            <a:spAutoFit/>
          </a:bodyPr>
          <a:lstStyle/>
          <a:p>
            <a:r>
              <a:rPr lang="it-IT" sz="1400" dirty="0"/>
              <a:t>The </a:t>
            </a:r>
            <a:r>
              <a:rPr lang="it-IT" sz="1400" dirty="0" err="1"/>
              <a:t>variance</a:t>
            </a:r>
            <a:r>
              <a:rPr lang="it-IT" sz="1400" dirty="0"/>
              <a:t> of the ensemble </a:t>
            </a:r>
            <a:r>
              <a:rPr lang="it-IT" sz="1400" dirty="0" err="1"/>
              <a:t>is</a:t>
            </a:r>
            <a:r>
              <a:rPr lang="it-IT" sz="1400" dirty="0"/>
              <a:t> </a:t>
            </a:r>
            <a:r>
              <a:rPr lang="it-IT" sz="1400" dirty="0" err="1"/>
              <a:t>really</a:t>
            </a:r>
            <a:r>
              <a:rPr lang="it-IT" sz="1400" dirty="0"/>
              <a:t> high in the first </a:t>
            </a:r>
            <a:r>
              <a:rPr lang="it-IT" sz="1400" dirty="0" err="1"/>
              <a:t>epochs</a:t>
            </a:r>
            <a:r>
              <a:rPr lang="it-IT" sz="1400" dirty="0"/>
              <a:t>, </a:t>
            </a:r>
            <a:r>
              <a:rPr lang="it-IT" sz="1400" dirty="0" err="1"/>
              <a:t>stdev</a:t>
            </a:r>
            <a:r>
              <a:rPr lang="it-IT" sz="1400" dirty="0"/>
              <a:t> for the VL </a:t>
            </a:r>
            <a:r>
              <a:rPr lang="it-IT" sz="1400" dirty="0" err="1"/>
              <a:t>error</a:t>
            </a:r>
            <a:r>
              <a:rPr lang="it-IT" sz="1400" dirty="0"/>
              <a:t> </a:t>
            </a:r>
            <a:r>
              <a:rPr lang="it-IT" sz="1400" dirty="0" err="1"/>
              <a:t>maxes</a:t>
            </a:r>
            <a:r>
              <a:rPr lang="it-IT" sz="1400" dirty="0"/>
              <a:t> out </a:t>
            </a:r>
            <a:r>
              <a:rPr lang="it-IT" sz="1400" dirty="0" err="1"/>
              <a:t>at</a:t>
            </a:r>
            <a:r>
              <a:rPr lang="it-IT" sz="1400" dirty="0"/>
              <a:t> ~3490 for MSE and ~50 for MEE, </a:t>
            </a:r>
            <a:r>
              <a:rPr lang="it-IT" sz="1400" dirty="0" err="1"/>
              <a:t>but</a:t>
            </a:r>
            <a:r>
              <a:rPr lang="it-IT" sz="1400" dirty="0"/>
              <a:t> </a:t>
            </a:r>
            <a:r>
              <a:rPr lang="it-IT" sz="1400" dirty="0" err="1"/>
              <a:t>quickly</a:t>
            </a:r>
            <a:r>
              <a:rPr lang="it-IT" sz="1400" dirty="0"/>
              <a:t> </a:t>
            </a:r>
            <a:r>
              <a:rPr lang="it-IT" sz="1400" dirty="0" err="1"/>
              <a:t>stabilizes</a:t>
            </a:r>
            <a:r>
              <a:rPr lang="it-IT" sz="1400" dirty="0"/>
              <a:t> </a:t>
            </a:r>
            <a:r>
              <a:rPr lang="it-IT" sz="1400" dirty="0" err="1"/>
              <a:t>at</a:t>
            </a:r>
            <a:r>
              <a:rPr lang="it-IT" sz="1400" dirty="0"/>
              <a:t> ~20 for MEE and ↨~920 for MSE. </a:t>
            </a:r>
          </a:p>
          <a:p>
            <a:r>
              <a:rPr lang="it-IT" sz="1400" dirty="0"/>
              <a:t>After </a:t>
            </a:r>
            <a:r>
              <a:rPr lang="it-IT" sz="1400" dirty="0" err="1"/>
              <a:t>around</a:t>
            </a:r>
            <a:r>
              <a:rPr lang="it-IT" sz="1400" dirty="0"/>
              <a:t> 20 </a:t>
            </a:r>
            <a:r>
              <a:rPr lang="it-IT" sz="1400" dirty="0" err="1"/>
              <a:t>epochs</a:t>
            </a:r>
            <a:r>
              <a:rPr lang="it-IT" sz="1400" dirty="0"/>
              <a:t> </a:t>
            </a:r>
            <a:r>
              <a:rPr lang="it-IT" sz="1400" dirty="0" err="1"/>
              <a:t>there</a:t>
            </a:r>
            <a:r>
              <a:rPr lang="it-IT" sz="1400" dirty="0"/>
              <a:t> </a:t>
            </a:r>
            <a:r>
              <a:rPr lang="it-IT" sz="1400" dirty="0" err="1"/>
              <a:t>is</a:t>
            </a:r>
            <a:r>
              <a:rPr lang="it-IT" sz="1400" dirty="0"/>
              <a:t> no </a:t>
            </a:r>
            <a:r>
              <a:rPr lang="it-IT" sz="1400" dirty="0" err="1"/>
              <a:t>tangible</a:t>
            </a:r>
            <a:r>
              <a:rPr lang="it-IT" sz="1400" dirty="0"/>
              <a:t> </a:t>
            </a:r>
            <a:r>
              <a:rPr lang="it-IT" sz="1400" dirty="0" err="1"/>
              <a:t>improvement</a:t>
            </a:r>
            <a:r>
              <a:rPr lang="it-IT" sz="1400" dirty="0"/>
              <a:t>, and </a:t>
            </a:r>
            <a:r>
              <a:rPr lang="it-IT" sz="1400" dirty="0" err="1"/>
              <a:t>Early</a:t>
            </a:r>
            <a:r>
              <a:rPr lang="it-IT" sz="1400" dirty="0"/>
              <a:t> </a:t>
            </a:r>
            <a:r>
              <a:rPr lang="it-IT" sz="1400" dirty="0" err="1"/>
              <a:t>Stopping</a:t>
            </a:r>
            <a:r>
              <a:rPr lang="it-IT" sz="1400" dirty="0"/>
              <a:t> </a:t>
            </a:r>
            <a:r>
              <a:rPr lang="it-IT" sz="1400" dirty="0" err="1"/>
              <a:t>effectively</a:t>
            </a:r>
            <a:r>
              <a:rPr lang="it-IT" sz="1400" dirty="0"/>
              <a:t> </a:t>
            </a:r>
            <a:r>
              <a:rPr lang="it-IT" sz="1400" dirty="0" err="1"/>
              <a:t>halts</a:t>
            </a:r>
            <a:r>
              <a:rPr lang="it-IT" sz="1400" dirty="0"/>
              <a:t> the training </a:t>
            </a:r>
            <a:r>
              <a:rPr lang="it-IT" sz="1400" dirty="0" err="1"/>
              <a:t>where</a:t>
            </a:r>
            <a:r>
              <a:rPr lang="it-IT" sz="1400" dirty="0"/>
              <a:t> appropriate, </a:t>
            </a:r>
            <a:r>
              <a:rPr lang="it-IT" sz="1400" dirty="0" err="1"/>
              <a:t>allowing</a:t>
            </a:r>
            <a:r>
              <a:rPr lang="it-IT" sz="1400" dirty="0"/>
              <a:t> to </a:t>
            </a:r>
            <a:r>
              <a:rPr lang="it-IT" sz="1400" dirty="0" err="1"/>
              <a:t>save</a:t>
            </a:r>
            <a:r>
              <a:rPr lang="it-IT" sz="1400" dirty="0"/>
              <a:t> time and </a:t>
            </a:r>
            <a:r>
              <a:rPr lang="it-IT" sz="1400" dirty="0" err="1"/>
              <a:t>computational</a:t>
            </a:r>
            <a:r>
              <a:rPr lang="it-IT" sz="1400" dirty="0"/>
              <a:t> </a:t>
            </a:r>
            <a:r>
              <a:rPr lang="it-IT" sz="1400" dirty="0" err="1"/>
              <a:t>resources</a:t>
            </a:r>
            <a:r>
              <a:rPr lang="it-IT" sz="1400" dirty="0"/>
              <a:t>.</a:t>
            </a:r>
          </a:p>
        </p:txBody>
      </p:sp>
      <p:pic>
        <p:nvPicPr>
          <p:cNvPr id="3" name="Immagine 2" descr="Immagine che contiene testo, schermata, diagramma, Diagramma&#10;&#10;Descrizione generata automaticamente">
            <a:extLst>
              <a:ext uri="{FF2B5EF4-FFF2-40B4-BE49-F238E27FC236}">
                <a16:creationId xmlns:a16="http://schemas.microsoft.com/office/drawing/2014/main" id="{0C7B24D4-C5D0-9887-7957-4C7915567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1" y="1498356"/>
            <a:ext cx="5383066" cy="2202370"/>
          </a:xfrm>
          <a:prstGeom prst="rect">
            <a:avLst/>
          </a:prstGeom>
        </p:spPr>
      </p:pic>
      <p:sp>
        <p:nvSpPr>
          <p:cNvPr id="7" name="CasellaDiTesto 6">
            <a:extLst>
              <a:ext uri="{FF2B5EF4-FFF2-40B4-BE49-F238E27FC236}">
                <a16:creationId xmlns:a16="http://schemas.microsoft.com/office/drawing/2014/main" id="{F084CA0A-6752-7B21-99B0-5395909D1099}"/>
              </a:ext>
            </a:extLst>
          </p:cNvPr>
          <p:cNvSpPr txBox="1"/>
          <p:nvPr/>
        </p:nvSpPr>
        <p:spPr>
          <a:xfrm>
            <a:off x="5983938" y="1022820"/>
            <a:ext cx="2847942"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and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loss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 of the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no ES)</a:t>
            </a:r>
            <a:endParaRPr lang="it-IT" sz="1100" dirty="0">
              <a:effectLst/>
            </a:endParaRPr>
          </a:p>
        </p:txBody>
      </p:sp>
      <p:graphicFrame>
        <p:nvGraphicFramePr>
          <p:cNvPr id="8" name="Tabella 7">
            <a:extLst>
              <a:ext uri="{FF2B5EF4-FFF2-40B4-BE49-F238E27FC236}">
                <a16:creationId xmlns:a16="http://schemas.microsoft.com/office/drawing/2014/main" id="{E6374805-E73C-593A-4567-047581A44316}"/>
              </a:ext>
            </a:extLst>
          </p:cNvPr>
          <p:cNvGraphicFramePr>
            <a:graphicFrameLocks noGrp="1"/>
          </p:cNvGraphicFramePr>
          <p:nvPr>
            <p:extLst>
              <p:ext uri="{D42A27DB-BD31-4B8C-83A1-F6EECF244321}">
                <p14:modId xmlns:p14="http://schemas.microsoft.com/office/powerpoint/2010/main" val="3214000791"/>
              </p:ext>
            </p:extLst>
          </p:nvPr>
        </p:nvGraphicFramePr>
        <p:xfrm>
          <a:off x="5983938" y="1761484"/>
          <a:ext cx="2847941" cy="1645920"/>
        </p:xfrm>
        <a:graphic>
          <a:graphicData uri="http://schemas.openxmlformats.org/drawingml/2006/table">
            <a:tbl>
              <a:tblPr firstRow="1" bandRow="1">
                <a:tableStyleId>{0E3FDE45-AF77-4B5C-9715-49D594BDF05E}</a:tableStyleId>
              </a:tblPr>
              <a:tblGrid>
                <a:gridCol w="1031563">
                  <a:extLst>
                    <a:ext uri="{9D8B030D-6E8A-4147-A177-3AD203B41FA5}">
                      <a16:colId xmlns:a16="http://schemas.microsoft.com/office/drawing/2014/main" val="648467169"/>
                    </a:ext>
                  </a:extLst>
                </a:gridCol>
                <a:gridCol w="908189">
                  <a:extLst>
                    <a:ext uri="{9D8B030D-6E8A-4147-A177-3AD203B41FA5}">
                      <a16:colId xmlns:a16="http://schemas.microsoft.com/office/drawing/2014/main" val="763559824"/>
                    </a:ext>
                  </a:extLst>
                </a:gridCol>
                <a:gridCol w="908189">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6.399 ± 1.112</a:t>
                      </a:r>
                    </a:p>
                  </a:txBody>
                  <a:tcPr anchor="ctr"/>
                </a:tc>
                <a:tc>
                  <a:txBody>
                    <a:bodyPr/>
                    <a:lstStyle/>
                    <a:p>
                      <a:pPr algn="ctr"/>
                      <a:r>
                        <a:rPr lang="it-IT" sz="1400" dirty="0"/>
                        <a:t>3.663 ± 0.293</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727.8 ± 865.2</a:t>
                      </a:r>
                    </a:p>
                  </a:txBody>
                  <a:tcPr anchor="ctr"/>
                </a:tc>
                <a:tc>
                  <a:txBody>
                    <a:bodyPr/>
                    <a:lstStyle/>
                    <a:p>
                      <a:pPr algn="ctr"/>
                      <a:r>
                        <a:rPr lang="it-IT" sz="1400" dirty="0"/>
                        <a:t>37.69± 21.96</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49636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49</a:t>
            </a:fld>
            <a:endParaRPr lang="it-IT" sz="1000" b="0" strike="noStrike" spc="-1">
              <a:latin typeface="Times New Roman"/>
            </a:endParaRPr>
          </a:p>
        </p:txBody>
      </p:sp>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Optuna</a:t>
            </a:r>
            <a:endParaRPr lang="it-IT" sz="1400" dirty="0"/>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954107"/>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t>We</a:t>
            </a:r>
            <a:r>
              <a:rPr lang="it-IT" sz="1400" dirty="0"/>
              <a:t> </a:t>
            </a:r>
            <a:r>
              <a:rPr lang="it-IT" sz="1400" dirty="0" err="1"/>
              <a:t>notice</a:t>
            </a:r>
            <a:r>
              <a:rPr lang="it-IT" sz="1400" dirty="0"/>
              <a:t> </a:t>
            </a:r>
            <a:r>
              <a:rPr lang="it-IT" sz="1400" dirty="0" err="1"/>
              <a:t>how</a:t>
            </a:r>
            <a:r>
              <a:rPr lang="it-IT" sz="1400" dirty="0"/>
              <a:t>, with </a:t>
            </a:r>
            <a:r>
              <a:rPr lang="it-IT" sz="1400" dirty="0" err="1"/>
              <a:t>early</a:t>
            </a:r>
            <a:r>
              <a:rPr lang="it-IT" sz="1400" dirty="0"/>
              <a:t> </a:t>
            </a:r>
            <a:r>
              <a:rPr lang="it-IT" sz="1400" dirty="0" err="1"/>
              <a:t>stopping</a:t>
            </a:r>
            <a:r>
              <a:rPr lang="it-IT" sz="1400" dirty="0"/>
              <a:t>, the </a:t>
            </a:r>
            <a:r>
              <a:rPr lang="it-IT" sz="1400" dirty="0" err="1"/>
              <a:t>Optuna</a:t>
            </a:r>
            <a:r>
              <a:rPr lang="it-IT" sz="1400" dirty="0"/>
              <a:t> </a:t>
            </a:r>
            <a:r>
              <a:rPr lang="it-IT" sz="1400" dirty="0" err="1"/>
              <a:t>ensemble’s</a:t>
            </a:r>
            <a:r>
              <a:rPr lang="it-IT" sz="1400" dirty="0"/>
              <a:t> (re) training </a:t>
            </a:r>
            <a:r>
              <a:rPr lang="it-IT" sz="1400" dirty="0" err="1"/>
              <a:t>is</a:t>
            </a:r>
            <a:r>
              <a:rPr lang="it-IT" sz="1400" dirty="0"/>
              <a:t> </a:t>
            </a:r>
            <a:r>
              <a:rPr lang="it-IT" sz="1400" dirty="0" err="1"/>
              <a:t>halted</a:t>
            </a:r>
            <a:r>
              <a:rPr lang="it-IT" sz="1400" dirty="0"/>
              <a:t> </a:t>
            </a:r>
            <a:r>
              <a:rPr lang="it-IT" sz="1400" dirty="0" err="1"/>
              <a:t>at</a:t>
            </a:r>
            <a:r>
              <a:rPr lang="it-IT" sz="1400" dirty="0"/>
              <a:t> </a:t>
            </a:r>
            <a:r>
              <a:rPr lang="it-IT" sz="1400" dirty="0" err="1"/>
              <a:t>even</a:t>
            </a:r>
            <a:r>
              <a:rPr lang="it-IT" sz="1400" dirty="0"/>
              <a:t> </a:t>
            </a:r>
            <a:r>
              <a:rPr lang="it-IT" sz="1400" dirty="0" err="1"/>
              <a:t>less</a:t>
            </a:r>
            <a:r>
              <a:rPr lang="it-IT" sz="1400" dirty="0"/>
              <a:t> </a:t>
            </a:r>
            <a:r>
              <a:rPr lang="it-IT" sz="1400" dirty="0" err="1"/>
              <a:t>epochs</a:t>
            </a:r>
            <a:r>
              <a:rPr lang="it-IT" sz="1400" dirty="0"/>
              <a:t>, </a:t>
            </a:r>
            <a:r>
              <a:rPr lang="it-IT" sz="1400" dirty="0" err="1"/>
              <a:t>achieving</a:t>
            </a:r>
            <a:r>
              <a:rPr lang="it-IT" sz="1400" dirty="0"/>
              <a:t> </a:t>
            </a:r>
            <a:r>
              <a:rPr lang="it-IT" sz="1400" dirty="0" err="1"/>
              <a:t>better</a:t>
            </a:r>
            <a:r>
              <a:rPr lang="it-IT" sz="1400" dirty="0"/>
              <a:t> </a:t>
            </a:r>
            <a:r>
              <a:rPr lang="it-IT" sz="1400" dirty="0" err="1"/>
              <a:t>results</a:t>
            </a:r>
            <a:r>
              <a:rPr lang="it-IT" sz="1400" dirty="0"/>
              <a:t> in TR and VL, </a:t>
            </a:r>
            <a:r>
              <a:rPr lang="it-IT" sz="1400" dirty="0" err="1"/>
              <a:t>but</a:t>
            </a:r>
            <a:r>
              <a:rPr lang="it-IT" sz="1400" dirty="0"/>
              <a:t> </a:t>
            </a:r>
            <a:r>
              <a:rPr lang="it-IT" sz="1400" dirty="0" err="1"/>
              <a:t>worse</a:t>
            </a:r>
            <a:r>
              <a:rPr lang="it-IT" sz="1400" dirty="0"/>
              <a:t> </a:t>
            </a:r>
            <a:r>
              <a:rPr lang="it-IT" sz="1400" dirty="0" err="1"/>
              <a:t>results</a:t>
            </a:r>
            <a:r>
              <a:rPr lang="it-IT" sz="1400" dirty="0"/>
              <a:t> in the </a:t>
            </a:r>
            <a:r>
              <a:rPr lang="it-IT" sz="1400" dirty="0" err="1"/>
              <a:t>internal</a:t>
            </a:r>
            <a:r>
              <a:rPr lang="it-IT" sz="1400" dirty="0"/>
              <a:t> test set.</a:t>
            </a:r>
            <a:r>
              <a:rPr lang="it-IT" sz="1400" dirty="0">
                <a:solidFill>
                  <a:srgbClr val="FF0000"/>
                </a:solidFill>
              </a:rPr>
              <a:t> </a:t>
            </a:r>
            <a:endParaRPr lang="it-IT" sz="1400" dirty="0"/>
          </a:p>
        </p:txBody>
      </p:sp>
      <p:pic>
        <p:nvPicPr>
          <p:cNvPr id="3" name="Immagine 2">
            <a:extLst>
              <a:ext uri="{FF2B5EF4-FFF2-40B4-BE49-F238E27FC236}">
                <a16:creationId xmlns:a16="http://schemas.microsoft.com/office/drawing/2014/main" id="{EE458840-9144-6700-5C1A-56F16A944968}"/>
              </a:ext>
            </a:extLst>
          </p:cNvPr>
          <p:cNvPicPr>
            <a:picLocks noChangeAspect="1"/>
          </p:cNvPicPr>
          <p:nvPr/>
        </p:nvPicPr>
        <p:blipFill>
          <a:blip r:embed="rId2"/>
          <a:stretch>
            <a:fillRect/>
          </a:stretch>
        </p:blipFill>
        <p:spPr>
          <a:xfrm>
            <a:off x="311758" y="1381289"/>
            <a:ext cx="5947241" cy="2478017"/>
          </a:xfrm>
          <a:prstGeom prst="rect">
            <a:avLst/>
          </a:prstGeom>
          <a:ln>
            <a:noFill/>
          </a:ln>
        </p:spPr>
      </p:pic>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a:t>
            </a:r>
            <a:r>
              <a:rPr lang="it" sz="2000" spc="-1" dirty="0">
                <a:solidFill>
                  <a:srgbClr val="FF0000"/>
                </a:solidFill>
                <a:latin typeface="Arial"/>
                <a:ea typeface="Arial"/>
              </a:rPr>
              <a:t>s, Optuna</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38F47799-7AC6-6269-E66E-03B202575AB7}"/>
              </a:ext>
            </a:extLst>
          </p:cNvPr>
          <p:cNvSpPr txBox="1"/>
          <p:nvPr/>
        </p:nvSpPr>
        <p:spPr>
          <a:xfrm>
            <a:off x="6420971" y="1585278"/>
            <a:ext cx="2410909"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12</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Error</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of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Optuna’s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best NN on the datasets</a:t>
            </a:r>
            <a:endParaRPr lang="it-IT" sz="1100" dirty="0">
              <a:effectLst/>
            </a:endParaRPr>
          </a:p>
        </p:txBody>
      </p:sp>
      <p:graphicFrame>
        <p:nvGraphicFramePr>
          <p:cNvPr id="4" name="Tabella 3">
            <a:extLst>
              <a:ext uri="{FF2B5EF4-FFF2-40B4-BE49-F238E27FC236}">
                <a16:creationId xmlns:a16="http://schemas.microsoft.com/office/drawing/2014/main" id="{08A0B76C-F8DB-1F28-06ED-A7B17541005B}"/>
              </a:ext>
            </a:extLst>
          </p:cNvPr>
          <p:cNvGraphicFramePr>
            <a:graphicFrameLocks noGrp="1"/>
          </p:cNvGraphicFramePr>
          <p:nvPr>
            <p:extLst>
              <p:ext uri="{D42A27DB-BD31-4B8C-83A1-F6EECF244321}">
                <p14:modId xmlns:p14="http://schemas.microsoft.com/office/powerpoint/2010/main" val="1543282771"/>
              </p:ext>
            </p:extLst>
          </p:nvPr>
        </p:nvGraphicFramePr>
        <p:xfrm>
          <a:off x="6420969" y="2108498"/>
          <a:ext cx="2410911" cy="1219200"/>
        </p:xfrm>
        <a:graphic>
          <a:graphicData uri="http://schemas.openxmlformats.org/drawingml/2006/table">
            <a:tbl>
              <a:tblPr firstRow="1" bandRow="1">
                <a:tableStyleId>{0E3FDE45-AF77-4B5C-9715-49D594BDF05E}</a:tableStyleId>
              </a:tblPr>
              <a:tblGrid>
                <a:gridCol w="873265">
                  <a:extLst>
                    <a:ext uri="{9D8B030D-6E8A-4147-A177-3AD203B41FA5}">
                      <a16:colId xmlns:a16="http://schemas.microsoft.com/office/drawing/2014/main" val="648467169"/>
                    </a:ext>
                  </a:extLst>
                </a:gridCol>
                <a:gridCol w="768823">
                  <a:extLst>
                    <a:ext uri="{9D8B030D-6E8A-4147-A177-3AD203B41FA5}">
                      <a16:colId xmlns:a16="http://schemas.microsoft.com/office/drawing/2014/main" val="763559824"/>
                    </a:ext>
                  </a:extLst>
                </a:gridCol>
                <a:gridCol w="768823">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4.369</a:t>
                      </a:r>
                    </a:p>
                  </a:txBody>
                  <a:tcPr anchor="ctr"/>
                </a:tc>
                <a:tc>
                  <a:txBody>
                    <a:bodyPr/>
                    <a:lstStyle/>
                    <a:p>
                      <a:pPr algn="ctr"/>
                      <a:r>
                        <a:rPr lang="it-IT" sz="1400" dirty="0"/>
                        <a:t>3.037</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185.2</a:t>
                      </a:r>
                    </a:p>
                  </a:txBody>
                  <a:tcPr anchor="ctr"/>
                </a:tc>
                <a:tc>
                  <a:txBody>
                    <a:bodyPr/>
                    <a:lstStyle/>
                    <a:p>
                      <a:pPr algn="ctr"/>
                      <a:r>
                        <a:rPr lang="it-IT" sz="1400" dirty="0"/>
                        <a:t>22.87</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2.200</a:t>
                      </a:r>
                    </a:p>
                  </a:txBody>
                  <a:tcPr anchor="ctr"/>
                </a:tc>
                <a:tc>
                  <a:txBody>
                    <a:bodyPr/>
                    <a:lstStyle/>
                    <a:p>
                      <a:pPr algn="ctr"/>
                      <a:r>
                        <a:rPr lang="it-IT" sz="1400" dirty="0">
                          <a:solidFill>
                            <a:schemeClr val="tx1"/>
                          </a:solidFill>
                        </a:rPr>
                        <a:t>2.162</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961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50</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1</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05FB4C6C-DE7F-F039-71C0-5DE933CB6C7C}"/>
              </a:ext>
            </a:extLst>
          </p:cNvPr>
          <p:cNvSpPr txBox="1"/>
          <p:nvPr/>
        </p:nvSpPr>
        <p:spPr>
          <a:xfrm>
            <a:off x="311940" y="1065546"/>
            <a:ext cx="8520120" cy="3323987"/>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a:t>
            </a:r>
            <a:r>
              <a:rPr lang="it-IT" sz="1400" dirty="0" err="1"/>
              <a:t>we</a:t>
            </a:r>
            <a:r>
              <a:rPr lang="it-IT" sz="1400" dirty="0"/>
              <a:t> </a:t>
            </a:r>
            <a:r>
              <a:rPr lang="it-IT" sz="1400" dirty="0" err="1"/>
              <a:t>generated</a:t>
            </a:r>
            <a:r>
              <a:rPr lang="it-IT" sz="1400" dirty="0"/>
              <a:t> </a:t>
            </a:r>
            <a:r>
              <a:rPr lang="it-IT" sz="1400" dirty="0" err="1"/>
              <a:t>heatmaps</a:t>
            </a:r>
            <a:r>
              <a:rPr lang="it-IT" sz="1400" dirty="0"/>
              <a:t> </a:t>
            </a:r>
            <a:r>
              <a:rPr lang="it-IT" sz="1400" dirty="0" err="1"/>
              <a:t>such</a:t>
            </a:r>
            <a:r>
              <a:rPr lang="it-IT" sz="1400" dirty="0"/>
              <a:t> </a:t>
            </a:r>
            <a:r>
              <a:rPr lang="it-IT" sz="1400" dirty="0" err="1"/>
              <a:t>as</a:t>
            </a:r>
            <a:r>
              <a:rPr lang="it-IT" sz="1400" dirty="0"/>
              <a:t> </a:t>
            </a:r>
            <a:r>
              <a:rPr lang="it-IT" sz="1400" dirty="0" err="1"/>
              <a:t>those</a:t>
            </a:r>
            <a:r>
              <a:rPr lang="it-IT" sz="1400" dirty="0"/>
              <a:t> </a:t>
            </a:r>
            <a:r>
              <a:rPr lang="it-IT" sz="1400" dirty="0" err="1"/>
              <a:t>used</a:t>
            </a:r>
            <a:r>
              <a:rPr lang="it-IT" sz="1400" dirty="0"/>
              <a:t> to compare the impact on the (</a:t>
            </a:r>
            <a:r>
              <a:rPr lang="it-IT" sz="1400" dirty="0" err="1"/>
              <a:t>mean</a:t>
            </a:r>
            <a:r>
              <a:rPr lang="it-IT" sz="1400" dirty="0"/>
              <a:t>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SVR. </a:t>
            </a:r>
          </a:p>
          <a:p>
            <a:r>
              <a:rPr lang="it-IT" sz="1400" dirty="0"/>
              <a:t>By </a:t>
            </a:r>
            <a:r>
              <a:rPr lang="it-IT" sz="1400" dirty="0" err="1"/>
              <a:t>observing</a:t>
            </a:r>
            <a:r>
              <a:rPr lang="it-IT" sz="1400" dirty="0"/>
              <a:t> </a:t>
            </a:r>
            <a:r>
              <a:rPr lang="it-IT" sz="1400" dirty="0" err="1"/>
              <a:t>them</a:t>
            </a:r>
            <a:r>
              <a:rPr lang="it-IT" sz="1400" dirty="0"/>
              <a:t> (</a:t>
            </a:r>
            <a:r>
              <a:rPr lang="it-IT" sz="1400" dirty="0" err="1"/>
              <a:t>see</a:t>
            </a:r>
            <a:r>
              <a:rPr lang="it-IT" sz="1400" dirty="0"/>
              <a:t> Figure </a:t>
            </a:r>
            <a:r>
              <a:rPr lang="it-IT" sz="1400" dirty="0">
                <a:solidFill>
                  <a:srgbClr val="FF0000"/>
                </a:solidFill>
              </a:rPr>
              <a:t>D</a:t>
            </a:r>
            <a:r>
              <a:rPr lang="it-IT" sz="1400" dirty="0"/>
              <a:t> in the </a:t>
            </a:r>
            <a:r>
              <a:rPr lang="it-IT" sz="1400" dirty="0" err="1"/>
              <a:t>next</a:t>
            </a:r>
            <a:r>
              <a:rPr lang="it-IT" sz="1400" dirty="0"/>
              <a:t> slide for some </a:t>
            </a:r>
            <a:r>
              <a:rPr lang="it-IT" sz="1400" dirty="0" err="1"/>
              <a:t>selected</a:t>
            </a:r>
            <a:r>
              <a:rPr lang="it-IT" sz="1400" dirty="0"/>
              <a:t> </a:t>
            </a:r>
            <a:r>
              <a:rPr lang="it-IT" sz="1400" dirty="0" err="1"/>
              <a:t>results</a:t>
            </a:r>
            <a:r>
              <a:rPr lang="it-IT" sz="1400" dirty="0"/>
              <a:t>) the following </a:t>
            </a:r>
            <a:r>
              <a:rPr lang="it-IT" sz="1400" dirty="0" err="1"/>
              <a:t>conclusions</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Not </a:t>
            </a:r>
            <a:r>
              <a:rPr lang="it-IT" sz="1400" dirty="0" err="1"/>
              <a:t>using</a:t>
            </a:r>
            <a:r>
              <a:rPr lang="it-IT" sz="1400" dirty="0"/>
              <a:t> the </a:t>
            </a:r>
            <a:r>
              <a:rPr lang="it-IT" sz="1400" dirty="0" err="1"/>
              <a:t>Nesterov’s</a:t>
            </a:r>
            <a:r>
              <a:rPr lang="it-IT" sz="1400" dirty="0"/>
              <a:t> </a:t>
            </a:r>
            <a:r>
              <a:rPr lang="it-IT" sz="1400" dirty="0" err="1"/>
              <a:t>momentum</a:t>
            </a:r>
            <a:r>
              <a:rPr lang="it-IT" sz="1400" dirty="0"/>
              <a:t> </a:t>
            </a:r>
            <a:r>
              <a:rPr lang="it-IT" sz="1400" dirty="0" err="1"/>
              <a:t>always</a:t>
            </a:r>
            <a:r>
              <a:rPr lang="it-IT" sz="1400" dirty="0"/>
              <a:t> </a:t>
            </a:r>
            <a:r>
              <a:rPr lang="it-IT" sz="1400" dirty="0" err="1"/>
              <a:t>has</a:t>
            </a:r>
            <a:r>
              <a:rPr lang="it-IT" sz="1400" dirty="0"/>
              <a:t> a </a:t>
            </a:r>
            <a:r>
              <a:rPr lang="it-IT" sz="1400" dirty="0" err="1"/>
              <a:t>configuration</a:t>
            </a:r>
            <a:r>
              <a:rPr lang="it-IT" sz="1400" dirty="0"/>
              <a:t> with high </a:t>
            </a:r>
            <a:r>
              <a:rPr lang="it-IT" sz="1400" dirty="0" err="1"/>
              <a:t>error</a:t>
            </a:r>
            <a:r>
              <a:rPr lang="it-IT" sz="1400" dirty="0"/>
              <a:t>. </a:t>
            </a:r>
            <a:r>
              <a:rPr lang="it-IT" sz="1400" dirty="0" err="1"/>
              <a:t>That</a:t>
            </a:r>
            <a:r>
              <a:rPr lang="it-IT" sz="1400" dirty="0"/>
              <a:t> </a:t>
            </a:r>
            <a:r>
              <a:rPr lang="it-IT" sz="1400" dirty="0" err="1"/>
              <a:t>is</a:t>
            </a:r>
            <a:r>
              <a:rPr lang="it-IT" sz="1400" dirty="0"/>
              <a:t>, for </a:t>
            </a:r>
            <a:r>
              <a:rPr lang="it-IT" sz="1400" dirty="0" err="1"/>
              <a:t>every</a:t>
            </a:r>
            <a:r>
              <a:rPr lang="it-IT" sz="1400" dirty="0"/>
              <a:t> </a:t>
            </a:r>
            <a:r>
              <a:rPr lang="it-IT" sz="1400" dirty="0" err="1"/>
              <a:t>other</a:t>
            </a:r>
            <a:r>
              <a:rPr lang="it-IT" sz="1400" dirty="0"/>
              <a:t> </a:t>
            </a:r>
            <a:r>
              <a:rPr lang="it-IT" sz="1400" dirty="0" err="1"/>
              <a:t>hyperparameter</a:t>
            </a:r>
            <a:r>
              <a:rPr lang="it-IT" sz="1400" dirty="0"/>
              <a:t> </a:t>
            </a:r>
            <a:r>
              <a:rPr lang="it-IT" sz="1400" dirty="0" err="1"/>
              <a:t>there</a:t>
            </a:r>
            <a:r>
              <a:rPr lang="it-IT" sz="1400" dirty="0"/>
              <a:t> </a:t>
            </a:r>
            <a:r>
              <a:rPr lang="it-IT" sz="1400" dirty="0" err="1"/>
              <a:t>is</a:t>
            </a:r>
            <a:r>
              <a:rPr lang="it-IT" sz="1400" dirty="0"/>
              <a:t> a </a:t>
            </a:r>
            <a:r>
              <a:rPr lang="it-IT" sz="1400" dirty="0" err="1"/>
              <a:t>value</a:t>
            </a:r>
            <a:r>
              <a:rPr lang="it-IT" sz="1400" dirty="0"/>
              <a:t> </a:t>
            </a:r>
            <a:r>
              <a:rPr lang="it-IT" sz="1400" dirty="0" err="1"/>
              <a:t>such</a:t>
            </a:r>
            <a:r>
              <a:rPr lang="it-IT" sz="1400" dirty="0"/>
              <a:t> </a:t>
            </a:r>
            <a:r>
              <a:rPr lang="it-IT" sz="1400" dirty="0" err="1"/>
              <a:t>that</a:t>
            </a:r>
            <a:r>
              <a:rPr lang="it-IT" sz="1400" dirty="0"/>
              <a:t> the </a:t>
            </a:r>
            <a:r>
              <a:rPr lang="it-IT" sz="1400" dirty="0" err="1"/>
              <a:t>average</a:t>
            </a:r>
            <a:r>
              <a:rPr lang="it-IT" sz="1400" dirty="0"/>
              <a:t> MEE </a:t>
            </a:r>
            <a:r>
              <a:rPr lang="it-IT" sz="1400" dirty="0" err="1"/>
              <a:t>achieved</a:t>
            </a:r>
            <a:r>
              <a:rPr lang="it-IT" sz="1400" dirty="0"/>
              <a:t> by fixing </a:t>
            </a:r>
            <a:r>
              <a:rPr lang="it-IT" sz="1400" dirty="0" err="1">
                <a:latin typeface="Consolas" panose="020B0609020204030204" pitchFamily="49" charset="0"/>
              </a:rPr>
              <a:t>use_nesterov</a:t>
            </a:r>
            <a:r>
              <a:rPr lang="it-IT" sz="1400" dirty="0">
                <a:latin typeface="Consolas" panose="020B0609020204030204" pitchFamily="49" charset="0"/>
              </a:rPr>
              <a:t>=False</a:t>
            </a:r>
            <a:r>
              <a:rPr lang="it-IT" sz="1400" dirty="0"/>
              <a:t> and the </a:t>
            </a:r>
            <a:r>
              <a:rPr lang="it-IT" sz="1400" dirty="0" err="1"/>
              <a:t>value</a:t>
            </a:r>
            <a:r>
              <a:rPr lang="it-IT" sz="1400" dirty="0"/>
              <a:t> for </a:t>
            </a:r>
            <a:r>
              <a:rPr lang="it-IT" sz="1400" dirty="0" err="1"/>
              <a:t>such</a:t>
            </a:r>
            <a:r>
              <a:rPr lang="it-IT" sz="1400" dirty="0"/>
              <a:t> </a:t>
            </a:r>
            <a:r>
              <a:rPr lang="it-IT" sz="1400" dirty="0" err="1"/>
              <a:t>hyperparameter</a:t>
            </a:r>
            <a:r>
              <a:rPr lang="it-IT" sz="1400" dirty="0"/>
              <a:t> </a:t>
            </a:r>
            <a:r>
              <a:rPr lang="it-IT" sz="1400" dirty="0" err="1"/>
              <a:t>is</a:t>
            </a:r>
            <a:r>
              <a:rPr lang="it-IT" sz="1400" dirty="0"/>
              <a:t> the </a:t>
            </a:r>
            <a:r>
              <a:rPr lang="it-IT" sz="1400" dirty="0" err="1"/>
              <a:t>highest</a:t>
            </a:r>
            <a:r>
              <a:rPr lang="it-IT" sz="1400" dirty="0"/>
              <a:t> </a:t>
            </a:r>
            <a:r>
              <a:rPr lang="it-IT" sz="1400" dirty="0" err="1"/>
              <a:t>possible</a:t>
            </a:r>
            <a:r>
              <a:rPr lang="it-IT" sz="1400" dirty="0"/>
              <a:t>. </a:t>
            </a:r>
            <a:br>
              <a:rPr lang="it-IT" sz="1400" dirty="0"/>
            </a:br>
            <a:r>
              <a:rPr lang="it-IT" sz="1400" dirty="0" err="1"/>
              <a:t>Despite</a:t>
            </a:r>
            <a:r>
              <a:rPr lang="it-IT" sz="1400" dirty="0"/>
              <a:t> </a:t>
            </a:r>
            <a:r>
              <a:rPr lang="it-IT" sz="1400" dirty="0" err="1"/>
              <a:t>this</a:t>
            </a:r>
            <a:r>
              <a:rPr lang="it-IT" sz="1400" dirty="0"/>
              <a:t>, the best </a:t>
            </a:r>
            <a:r>
              <a:rPr lang="it-IT" sz="1400" dirty="0" err="1"/>
              <a:t>configuration</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t>
            </a:r>
            <a:r>
              <a:rPr lang="it-IT" sz="1400" dirty="0" err="1"/>
              <a:t>doesn’t</a:t>
            </a:r>
            <a:r>
              <a:rPr lang="it-IT" sz="1400" dirty="0"/>
              <a:t> use </a:t>
            </a:r>
            <a:r>
              <a:rPr lang="it-IT" sz="1400" dirty="0" err="1"/>
              <a:t>Nesterov’s</a:t>
            </a:r>
            <a:r>
              <a:rPr lang="it-IT" sz="1400" dirty="0"/>
              <a:t> </a:t>
            </a:r>
            <a:r>
              <a:rPr lang="it-IT" sz="1400" dirty="0" err="1"/>
              <a:t>momentum</a:t>
            </a:r>
            <a:r>
              <a:rPr lang="it-IT" sz="1400" dirty="0"/>
              <a:t>. In </a:t>
            </a:r>
            <a:r>
              <a:rPr lang="it-IT" sz="1400" dirty="0" err="1"/>
              <a:t>fact</a:t>
            </a:r>
            <a:r>
              <a:rPr lang="it-IT" sz="1400" dirty="0"/>
              <a:t>, for (</a:t>
            </a:r>
            <a:r>
              <a:rPr lang="it-IT" sz="1400" dirty="0" err="1"/>
              <a:t>almost</a:t>
            </a:r>
            <a:r>
              <a:rPr lang="it-IT" sz="1400" dirty="0"/>
              <a:t>) </a:t>
            </a:r>
            <a:r>
              <a:rPr lang="it-IT" sz="1400" dirty="0" err="1"/>
              <a:t>every</a:t>
            </a:r>
            <a:r>
              <a:rPr lang="it-IT" sz="1400" dirty="0"/>
              <a:t> </a:t>
            </a:r>
            <a:r>
              <a:rPr lang="it-IT" sz="1400" dirty="0" err="1"/>
              <a:t>other</a:t>
            </a:r>
            <a:r>
              <a:rPr lang="it-IT" sz="1400" dirty="0"/>
              <a:t> </a:t>
            </a:r>
            <a:r>
              <a:rPr lang="it-IT" sz="1400" dirty="0" err="1"/>
              <a:t>hyperparameter</a:t>
            </a:r>
            <a:r>
              <a:rPr lang="it-IT" sz="1400" dirty="0"/>
              <a:t>, the </a:t>
            </a:r>
            <a:r>
              <a:rPr lang="it-IT" sz="1400" dirty="0" err="1"/>
              <a:t>value</a:t>
            </a:r>
            <a:r>
              <a:rPr lang="it-IT" sz="1400" dirty="0"/>
              <a:t> </a:t>
            </a:r>
            <a:r>
              <a:rPr lang="it-IT" sz="1400" dirty="0" err="1"/>
              <a:t>at</a:t>
            </a:r>
            <a:r>
              <a:rPr lang="it-IT" sz="1400" dirty="0"/>
              <a:t> </a:t>
            </a:r>
            <a:r>
              <a:rPr lang="it-IT" sz="1400" dirty="0" err="1"/>
              <a:t>which</a:t>
            </a:r>
            <a:r>
              <a:rPr lang="it-IT" sz="1400" dirty="0"/>
              <a:t> the maximum MEE </a:t>
            </a:r>
            <a:r>
              <a:rPr lang="it-IT" sz="1400" dirty="0" err="1"/>
              <a:t>is</a:t>
            </a:r>
            <a:r>
              <a:rPr lang="it-IT" sz="1400" dirty="0"/>
              <a:t> </a:t>
            </a:r>
            <a:r>
              <a:rPr lang="it-IT" sz="1400" dirty="0" err="1"/>
              <a:t>achieved</a:t>
            </a:r>
            <a:r>
              <a:rPr lang="it-IT" sz="1400" dirty="0"/>
              <a:t> </a:t>
            </a:r>
            <a:r>
              <a:rPr lang="it-IT" sz="1400" dirty="0" err="1"/>
              <a:t>isn’t</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The </a:t>
            </a:r>
            <a:r>
              <a:rPr lang="it-IT" sz="1400" dirty="0" err="1"/>
              <a:t>only</a:t>
            </a:r>
            <a:r>
              <a:rPr lang="it-IT" sz="1400" dirty="0"/>
              <a:t> </a:t>
            </a:r>
            <a:r>
              <a:rPr lang="it-IT" sz="1400" dirty="0" err="1"/>
              <a:t>exceptions</a:t>
            </a:r>
            <a:r>
              <a:rPr lang="it-IT" sz="1400" dirty="0"/>
              <a:t> are the dropout </a:t>
            </a:r>
            <a:r>
              <a:rPr lang="it-IT" sz="1400" dirty="0" err="1"/>
              <a:t>hyperparameter</a:t>
            </a:r>
            <a:r>
              <a:rPr lang="it-IT" sz="1400" dirty="0"/>
              <a:t> for the </a:t>
            </a:r>
            <a:r>
              <a:rPr lang="it-IT" sz="1400" dirty="0" err="1"/>
              <a:t>hidden</a:t>
            </a:r>
            <a:r>
              <a:rPr lang="it-IT" sz="1400" dirty="0"/>
              <a:t> </a:t>
            </a:r>
            <a:r>
              <a:rPr lang="it-IT" sz="1400" dirty="0" err="1"/>
              <a:t>layer</a:t>
            </a:r>
            <a:r>
              <a:rPr lang="it-IT" sz="1400" dirty="0"/>
              <a:t> and the batch size. </a:t>
            </a:r>
            <a:endParaRPr lang="it-IT" sz="1400" dirty="0">
              <a:latin typeface="Consolas" panose="020B0609020204030204" pitchFamily="49" charset="0"/>
            </a:endParaRPr>
          </a:p>
          <a:p>
            <a:pPr marL="285750" indent="-285750">
              <a:buFont typeface="Arial" panose="020B0604020202020204" pitchFamily="34" charset="0"/>
              <a:buChar char="•"/>
            </a:pPr>
            <a:r>
              <a:rPr lang="it-IT" sz="1400" dirty="0"/>
              <a:t>The </a:t>
            </a:r>
            <a:r>
              <a:rPr lang="it-IT" sz="1400" dirty="0" err="1"/>
              <a:t>same</a:t>
            </a:r>
            <a:r>
              <a:rPr lang="it-IT" sz="1400" dirty="0"/>
              <a:t> </a:t>
            </a:r>
            <a:r>
              <a:rPr lang="it-IT" sz="1400" dirty="0" err="1"/>
              <a:t>analysis</a:t>
            </a:r>
            <a:r>
              <a:rPr lang="it-IT" sz="1400" dirty="0"/>
              <a:t> can be made for the </a:t>
            </a:r>
            <a:r>
              <a:rPr lang="it-IT" sz="1400" dirty="0" err="1">
                <a:latin typeface="Consolas" panose="020B0609020204030204" pitchFamily="49" charset="0"/>
              </a:rPr>
              <a:t>batch_size</a:t>
            </a:r>
            <a:r>
              <a:rPr lang="it-IT" sz="1400" dirty="0"/>
              <a:t> and </a:t>
            </a:r>
            <a:r>
              <a:rPr lang="it-IT" sz="1400" dirty="0" err="1">
                <a:latin typeface="Consolas" panose="020B0609020204030204" pitchFamily="49" charset="0"/>
              </a:rPr>
              <a:t>dropout_hidden_rate</a:t>
            </a:r>
            <a:r>
              <a:rPr lang="it-IT" sz="1400" dirty="0"/>
              <a:t> </a:t>
            </a:r>
            <a:r>
              <a:rPr lang="it-IT" sz="1400" dirty="0" err="1"/>
              <a:t>hyperparameters</a:t>
            </a:r>
            <a:r>
              <a:rPr lang="it-IT" sz="1400" dirty="0"/>
              <a:t>. </a:t>
            </a:r>
            <a:r>
              <a:rPr lang="it-IT" sz="1400" dirty="0" err="1"/>
              <a:t>It</a:t>
            </a:r>
            <a:r>
              <a:rPr lang="it-IT" sz="1400" dirty="0"/>
              <a:t> turns out </a:t>
            </a:r>
            <a:r>
              <a:rPr lang="it-IT" sz="1400" dirty="0" err="1"/>
              <a:t>that</a:t>
            </a:r>
            <a:r>
              <a:rPr lang="it-IT" sz="1400" dirty="0"/>
              <a:t> </a:t>
            </a:r>
            <a:r>
              <a:rPr lang="it-IT" sz="1400" dirty="0" err="1"/>
              <a:t>these</a:t>
            </a:r>
            <a:r>
              <a:rPr lang="it-IT" sz="1400" dirty="0"/>
              <a:t> </a:t>
            </a:r>
            <a:r>
              <a:rPr lang="it-IT" sz="1400" dirty="0" err="1"/>
              <a:t>three</a:t>
            </a:r>
            <a:r>
              <a:rPr lang="it-IT" sz="1400" dirty="0"/>
              <a:t> are the </a:t>
            </a:r>
            <a:r>
              <a:rPr lang="it-IT" sz="1400" dirty="0" err="1"/>
              <a:t>only</a:t>
            </a:r>
            <a:r>
              <a:rPr lang="it-IT" sz="1400" dirty="0"/>
              <a:t> </a:t>
            </a:r>
            <a:r>
              <a:rPr lang="it-IT" sz="1400" dirty="0" err="1"/>
              <a:t>hyperparameters</a:t>
            </a:r>
            <a:r>
              <a:rPr lang="it-IT" sz="1400" dirty="0"/>
              <a:t> for </a:t>
            </a:r>
            <a:r>
              <a:rPr lang="it-IT" sz="1400" dirty="0" err="1"/>
              <a:t>which</a:t>
            </a:r>
            <a:r>
              <a:rPr lang="it-IT" sz="1400" dirty="0"/>
              <a:t> </a:t>
            </a:r>
            <a:r>
              <a:rPr lang="it-IT" sz="1400" dirty="0" err="1"/>
              <a:t>this</a:t>
            </a:r>
            <a:r>
              <a:rPr lang="it-IT" sz="1400" dirty="0"/>
              <a:t> </a:t>
            </a:r>
            <a:r>
              <a:rPr lang="it-IT" sz="1400" dirty="0" err="1"/>
              <a:t>phenomenon</a:t>
            </a:r>
            <a:r>
              <a:rPr lang="it-IT" sz="1400" dirty="0"/>
              <a:t> </a:t>
            </a:r>
            <a:r>
              <a:rPr lang="it-IT" sz="1400" dirty="0" err="1"/>
              <a:t>occurs</a:t>
            </a:r>
            <a:r>
              <a:rPr lang="it-IT" sz="1400" dirty="0"/>
              <a:t>.</a:t>
            </a:r>
            <a:endParaRPr lang="it-IT" sz="1400" dirty="0">
              <a:solidFill>
                <a:srgbClr val="FF0000"/>
              </a:solidFill>
            </a:endParaRPr>
          </a:p>
          <a:p>
            <a:pPr marL="285750" indent="-285750">
              <a:buFont typeface="Arial" panose="020B0604020202020204" pitchFamily="34" charset="0"/>
              <a:buChar char="•"/>
            </a:pPr>
            <a:r>
              <a:rPr lang="it-IT" sz="1400" dirty="0"/>
              <a:t>A </a:t>
            </a:r>
            <a:r>
              <a:rPr lang="it-IT" sz="1400" dirty="0" err="1"/>
              <a:t>higher</a:t>
            </a:r>
            <a:r>
              <a:rPr lang="it-IT" sz="1400" dirty="0"/>
              <a:t> </a:t>
            </a:r>
            <a:r>
              <a:rPr lang="it-IT" sz="1400" dirty="0" err="1"/>
              <a:t>value</a:t>
            </a:r>
            <a:r>
              <a:rPr lang="it-IT" sz="1400" dirty="0"/>
              <a:t> for the L2 </a:t>
            </a:r>
            <a:r>
              <a:rPr lang="it-IT" sz="1400" dirty="0" err="1"/>
              <a:t>regularization</a:t>
            </a:r>
            <a:r>
              <a:rPr lang="it-IT" sz="1400" dirty="0"/>
              <a:t> </a:t>
            </a:r>
            <a:r>
              <a:rPr lang="it-IT" sz="1400" dirty="0" err="1"/>
              <a:t>hyperparameter</a:t>
            </a:r>
            <a:r>
              <a:rPr lang="it-IT" sz="1400" dirty="0"/>
              <a:t> </a:t>
            </a:r>
            <a:r>
              <a:rPr lang="it-IT" sz="1400" dirty="0" err="1"/>
              <a:t>corresponds</a:t>
            </a:r>
            <a:r>
              <a:rPr lang="it-IT" sz="1400" dirty="0"/>
              <a:t> to </a:t>
            </a:r>
            <a:r>
              <a:rPr lang="it-IT" sz="1400" dirty="0" err="1"/>
              <a:t>lower</a:t>
            </a:r>
            <a:r>
              <a:rPr lang="it-IT" sz="1400" dirty="0"/>
              <a:t> </a:t>
            </a:r>
            <a:r>
              <a:rPr lang="it-IT" sz="1400" dirty="0" err="1"/>
              <a:t>average</a:t>
            </a:r>
            <a:r>
              <a:rPr lang="it-IT" sz="1400" dirty="0"/>
              <a:t> (VL) MEE for </a:t>
            </a:r>
            <a:r>
              <a:rPr lang="it-IT" sz="1400" dirty="0" err="1"/>
              <a:t>every</a:t>
            </a:r>
            <a:r>
              <a:rPr lang="it-IT" sz="1400" dirty="0"/>
              <a:t> </a:t>
            </a:r>
            <a:r>
              <a:rPr lang="it-IT" sz="1400" dirty="0" err="1"/>
              <a:t>combination</a:t>
            </a:r>
            <a:r>
              <a:rPr lang="it-IT" sz="1400" dirty="0"/>
              <a:t> of the </a:t>
            </a:r>
            <a:r>
              <a:rPr lang="it-IT" sz="1400" dirty="0" err="1"/>
              <a:t>other</a:t>
            </a:r>
            <a:r>
              <a:rPr lang="it-IT" sz="1400" dirty="0"/>
              <a:t> </a:t>
            </a:r>
            <a:r>
              <a:rPr lang="it-IT" sz="1400" dirty="0" err="1"/>
              <a:t>hyperparameters</a:t>
            </a:r>
            <a:r>
              <a:rPr lang="it-IT" sz="1400" dirty="0"/>
              <a:t>. </a:t>
            </a:r>
            <a:r>
              <a:rPr lang="it-IT" sz="1400" dirty="0">
                <a:solidFill>
                  <a:srgbClr val="FF0000"/>
                </a:solidFill>
              </a:rPr>
              <a:t>Quindi?</a:t>
            </a:r>
          </a:p>
        </p:txBody>
      </p:sp>
    </p:spTree>
    <p:extLst>
      <p:ext uri="{BB962C8B-B14F-4D97-AF65-F5344CB8AC3E}">
        <p14:creationId xmlns:p14="http://schemas.microsoft.com/office/powerpoint/2010/main" val="2338120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51</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a:t>
            </a:r>
            <a:r>
              <a:rPr lang="it" sz="2400" spc="-1" dirty="0">
                <a:solidFill>
                  <a:srgbClr val="000000"/>
                </a:solidFill>
                <a:latin typeface="Arial"/>
                <a:ea typeface="Arial"/>
              </a:rPr>
              <a:t>1</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2</a:t>
            </a:r>
            <a:endParaRPr lang="it-IT" sz="2400" b="0" strike="noStrike" spc="-1" dirty="0">
              <a:solidFill>
                <a:srgbClr val="FF0000"/>
              </a:solidFill>
              <a:latin typeface="Arial"/>
            </a:endParaRPr>
          </a:p>
        </p:txBody>
      </p:sp>
      <p:pic>
        <p:nvPicPr>
          <p:cNvPr id="4" name="Immagine 3">
            <a:extLst>
              <a:ext uri="{FF2B5EF4-FFF2-40B4-BE49-F238E27FC236}">
                <a16:creationId xmlns:a16="http://schemas.microsoft.com/office/drawing/2014/main" id="{922B1D2F-5425-4E08-160C-F6CB56E108D8}"/>
              </a:ext>
            </a:extLst>
          </p:cNvPr>
          <p:cNvPicPr>
            <a:picLocks noChangeAspect="1"/>
          </p:cNvPicPr>
          <p:nvPr/>
        </p:nvPicPr>
        <p:blipFill>
          <a:blip r:embed="rId2"/>
          <a:stretch>
            <a:fillRect/>
          </a:stretch>
        </p:blipFill>
        <p:spPr>
          <a:xfrm>
            <a:off x="311940" y="3087494"/>
            <a:ext cx="1642160" cy="1480154"/>
          </a:xfrm>
          <a:prstGeom prst="rect">
            <a:avLst/>
          </a:prstGeom>
          <a:ln>
            <a:noFill/>
          </a:ln>
        </p:spPr>
      </p:pic>
      <p:pic>
        <p:nvPicPr>
          <p:cNvPr id="7" name="Immagine 6">
            <a:extLst>
              <a:ext uri="{FF2B5EF4-FFF2-40B4-BE49-F238E27FC236}">
                <a16:creationId xmlns:a16="http://schemas.microsoft.com/office/drawing/2014/main" id="{5C05BE14-7A18-B02A-8A66-6AA51DCAD666}"/>
              </a:ext>
            </a:extLst>
          </p:cNvPr>
          <p:cNvPicPr>
            <a:picLocks noChangeAspect="1"/>
          </p:cNvPicPr>
          <p:nvPr/>
        </p:nvPicPr>
        <p:blipFill>
          <a:blip r:embed="rId3"/>
          <a:stretch>
            <a:fillRect/>
          </a:stretch>
        </p:blipFill>
        <p:spPr>
          <a:xfrm>
            <a:off x="311940" y="1645201"/>
            <a:ext cx="1642161" cy="1431993"/>
          </a:xfrm>
          <a:prstGeom prst="rect">
            <a:avLst/>
          </a:prstGeom>
          <a:ln>
            <a:noFill/>
          </a:ln>
        </p:spPr>
      </p:pic>
      <p:sp>
        <p:nvSpPr>
          <p:cNvPr id="8" name="CasellaDiTesto 7">
            <a:extLst>
              <a:ext uri="{FF2B5EF4-FFF2-40B4-BE49-F238E27FC236}">
                <a16:creationId xmlns:a16="http://schemas.microsoft.com/office/drawing/2014/main" id="{93A0E204-1540-3765-E3E9-C4679D3AF4EC}"/>
              </a:ext>
            </a:extLst>
          </p:cNvPr>
          <p:cNvSpPr txBox="1"/>
          <p:nvPr/>
        </p:nvSpPr>
        <p:spPr>
          <a:xfrm>
            <a:off x="311940" y="1121981"/>
            <a:ext cx="8520120" cy="523220"/>
          </a:xfrm>
          <a:prstGeom prst="rect">
            <a:avLst/>
          </a:prstGeom>
          <a:noFill/>
        </p:spPr>
        <p:txBody>
          <a:bodyPr wrap="square" rtlCol="0">
            <a:spAutoFit/>
          </a:bodyPr>
          <a:lstStyle/>
          <a:p>
            <a:pPr algn="ctr"/>
            <a:r>
              <a:rPr lang="it-IT" sz="1400" b="1" dirty="0"/>
              <a:t>Figure </a:t>
            </a:r>
            <a:r>
              <a:rPr lang="it-IT" sz="1400" b="1" dirty="0">
                <a:solidFill>
                  <a:srgbClr val="FF0000"/>
                </a:solidFill>
              </a:rPr>
              <a:t>D</a:t>
            </a:r>
            <a:r>
              <a:rPr lang="it-IT" sz="1400" dirty="0"/>
              <a:t>: </a:t>
            </a:r>
            <a:r>
              <a:rPr lang="it-IT" sz="1400" dirty="0" err="1"/>
              <a:t>heatmaps</a:t>
            </a:r>
            <a:r>
              <a:rPr lang="it-IT" sz="1400" dirty="0"/>
              <a:t> </a:t>
            </a:r>
            <a:r>
              <a:rPr lang="it-IT" sz="1400" dirty="0" err="1"/>
              <a:t>showing</a:t>
            </a:r>
            <a:r>
              <a:rPr lang="it-IT" sz="1400" dirty="0"/>
              <a:t> the impact on the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a:t>
            </a:r>
            <a:r>
              <a:rPr lang="it-IT" sz="1400" dirty="0" err="1"/>
              <a:t>Neural</a:t>
            </a:r>
            <a:r>
              <a:rPr lang="it-IT" sz="1400" dirty="0"/>
              <a:t> </a:t>
            </a:r>
            <a:r>
              <a:rPr lang="it-IT" sz="1400" dirty="0" err="1"/>
              <a:t>Network’s</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endParaRPr lang="it-IT" sz="1400" dirty="0"/>
          </a:p>
        </p:txBody>
      </p:sp>
      <p:pic>
        <p:nvPicPr>
          <p:cNvPr id="10" name="Immagine 9">
            <a:extLst>
              <a:ext uri="{FF2B5EF4-FFF2-40B4-BE49-F238E27FC236}">
                <a16:creationId xmlns:a16="http://schemas.microsoft.com/office/drawing/2014/main" id="{8ABFE2B3-C7C1-1DBA-41FB-45116CC38E7C}"/>
              </a:ext>
            </a:extLst>
          </p:cNvPr>
          <p:cNvPicPr>
            <a:picLocks noChangeAspect="1"/>
          </p:cNvPicPr>
          <p:nvPr/>
        </p:nvPicPr>
        <p:blipFill>
          <a:blip r:embed="rId4"/>
          <a:stretch>
            <a:fillRect/>
          </a:stretch>
        </p:blipFill>
        <p:spPr>
          <a:xfrm>
            <a:off x="7018915" y="1645200"/>
            <a:ext cx="1813145" cy="1431993"/>
          </a:xfrm>
          <a:prstGeom prst="rect">
            <a:avLst/>
          </a:prstGeom>
          <a:ln>
            <a:noFill/>
          </a:ln>
        </p:spPr>
      </p:pic>
      <p:pic>
        <p:nvPicPr>
          <p:cNvPr id="12" name="Immagine 11">
            <a:extLst>
              <a:ext uri="{FF2B5EF4-FFF2-40B4-BE49-F238E27FC236}">
                <a16:creationId xmlns:a16="http://schemas.microsoft.com/office/drawing/2014/main" id="{3F749D4E-5F79-66FC-B819-17092BD93D8C}"/>
              </a:ext>
            </a:extLst>
          </p:cNvPr>
          <p:cNvPicPr>
            <a:picLocks noChangeAspect="1"/>
          </p:cNvPicPr>
          <p:nvPr/>
        </p:nvPicPr>
        <p:blipFill>
          <a:blip r:embed="rId5"/>
          <a:stretch>
            <a:fillRect/>
          </a:stretch>
        </p:blipFill>
        <p:spPr>
          <a:xfrm>
            <a:off x="7018914" y="3087494"/>
            <a:ext cx="1813145" cy="1534493"/>
          </a:xfrm>
          <a:prstGeom prst="rect">
            <a:avLst/>
          </a:prstGeom>
          <a:ln>
            <a:noFill/>
          </a:ln>
        </p:spPr>
      </p:pic>
      <p:pic>
        <p:nvPicPr>
          <p:cNvPr id="14" name="Immagine 13">
            <a:extLst>
              <a:ext uri="{FF2B5EF4-FFF2-40B4-BE49-F238E27FC236}">
                <a16:creationId xmlns:a16="http://schemas.microsoft.com/office/drawing/2014/main" id="{FF519133-41AD-6288-B67F-3E14A14733E3}"/>
              </a:ext>
            </a:extLst>
          </p:cNvPr>
          <p:cNvPicPr>
            <a:picLocks noChangeAspect="1"/>
          </p:cNvPicPr>
          <p:nvPr/>
        </p:nvPicPr>
        <p:blipFill>
          <a:blip r:embed="rId6"/>
          <a:stretch>
            <a:fillRect/>
          </a:stretch>
        </p:blipFill>
        <p:spPr>
          <a:xfrm>
            <a:off x="4568904" y="3077193"/>
            <a:ext cx="1994814" cy="1563188"/>
          </a:xfrm>
          <a:prstGeom prst="rect">
            <a:avLst/>
          </a:prstGeom>
          <a:ln>
            <a:noFill/>
          </a:ln>
        </p:spPr>
      </p:pic>
      <p:pic>
        <p:nvPicPr>
          <p:cNvPr id="16" name="Immagine 15">
            <a:extLst>
              <a:ext uri="{FF2B5EF4-FFF2-40B4-BE49-F238E27FC236}">
                <a16:creationId xmlns:a16="http://schemas.microsoft.com/office/drawing/2014/main" id="{05E64FCD-B510-8AD8-70F6-A3CC58D59C4B}"/>
              </a:ext>
            </a:extLst>
          </p:cNvPr>
          <p:cNvPicPr>
            <a:picLocks noChangeAspect="1"/>
          </p:cNvPicPr>
          <p:nvPr/>
        </p:nvPicPr>
        <p:blipFill>
          <a:blip r:embed="rId7"/>
          <a:stretch>
            <a:fillRect/>
          </a:stretch>
        </p:blipFill>
        <p:spPr>
          <a:xfrm>
            <a:off x="4568904" y="1634899"/>
            <a:ext cx="1994814" cy="1442294"/>
          </a:xfrm>
          <a:prstGeom prst="rect">
            <a:avLst/>
          </a:prstGeom>
          <a:ln>
            <a:noFill/>
          </a:ln>
        </p:spPr>
      </p:pic>
      <p:pic>
        <p:nvPicPr>
          <p:cNvPr id="18" name="Immagine 17">
            <a:extLst>
              <a:ext uri="{FF2B5EF4-FFF2-40B4-BE49-F238E27FC236}">
                <a16:creationId xmlns:a16="http://schemas.microsoft.com/office/drawing/2014/main" id="{76A10523-D211-C646-0B05-1129BCAB3D74}"/>
              </a:ext>
            </a:extLst>
          </p:cNvPr>
          <p:cNvPicPr>
            <a:picLocks noChangeAspect="1"/>
          </p:cNvPicPr>
          <p:nvPr/>
        </p:nvPicPr>
        <p:blipFill>
          <a:blip r:embed="rId8"/>
          <a:stretch>
            <a:fillRect/>
          </a:stretch>
        </p:blipFill>
        <p:spPr>
          <a:xfrm>
            <a:off x="2383201" y="1642153"/>
            <a:ext cx="1730507" cy="1449300"/>
          </a:xfrm>
          <a:prstGeom prst="rect">
            <a:avLst/>
          </a:prstGeom>
          <a:ln>
            <a:noFill/>
          </a:ln>
        </p:spPr>
      </p:pic>
      <p:pic>
        <p:nvPicPr>
          <p:cNvPr id="20" name="Immagine 19">
            <a:extLst>
              <a:ext uri="{FF2B5EF4-FFF2-40B4-BE49-F238E27FC236}">
                <a16:creationId xmlns:a16="http://schemas.microsoft.com/office/drawing/2014/main" id="{5D22137D-AC52-54FA-A6B6-A43FDC9C35AB}"/>
              </a:ext>
            </a:extLst>
          </p:cNvPr>
          <p:cNvPicPr>
            <a:picLocks noChangeAspect="1"/>
          </p:cNvPicPr>
          <p:nvPr/>
        </p:nvPicPr>
        <p:blipFill>
          <a:blip r:embed="rId9"/>
          <a:stretch>
            <a:fillRect/>
          </a:stretch>
        </p:blipFill>
        <p:spPr>
          <a:xfrm>
            <a:off x="2351877" y="3096530"/>
            <a:ext cx="1793154" cy="1471118"/>
          </a:xfrm>
          <a:prstGeom prst="rect">
            <a:avLst/>
          </a:prstGeom>
          <a:ln>
            <a:noFill/>
          </a:ln>
        </p:spPr>
      </p:pic>
    </p:spTree>
    <p:extLst>
      <p:ext uri="{BB962C8B-B14F-4D97-AF65-F5344CB8AC3E}">
        <p14:creationId xmlns:p14="http://schemas.microsoft.com/office/powerpoint/2010/main" val="3634289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52</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a:t>
            </a:r>
            <a:r>
              <a:rPr lang="en-US" sz="1400" dirty="0">
                <a:solidFill>
                  <a:srgbClr val="FF0000"/>
                </a:solidFill>
              </a:rPr>
              <a:t>t</a:t>
            </a:r>
            <a:r>
              <a:rPr lang="en-US" sz="1400" dirty="0"/>
              <a:t>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53</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t+1</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54</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a:t>
            </a:r>
            <a:r>
              <a:rPr lang="it-IT" sz="1400" b="1" dirty="0">
                <a:solidFill>
                  <a:srgbClr val="FF0000"/>
                </a:solidFill>
              </a:rPr>
              <a:t>t+2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954107"/>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7025</TotalTime>
  <Words>7715</Words>
  <Application>Microsoft Office PowerPoint</Application>
  <PresentationFormat>Presentazione su schermo (16:9)</PresentationFormat>
  <Paragraphs>674</Paragraphs>
  <Slides>54</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54</vt:i4>
      </vt:variant>
    </vt:vector>
  </HeadingPairs>
  <TitlesOfParts>
    <vt:vector size="64"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 FINIRE</vt:lpstr>
      <vt:lpstr>CUP Results: final model – 1 </vt:lpstr>
      <vt:lpstr>CUP Results: final model – 2</vt:lpstr>
      <vt:lpstr>CUP Results: hyperparameters’ impact on the error – 1  </vt:lpstr>
      <vt:lpstr>CUP Results: hyperparameters’ impact on the error – 2 </vt:lpstr>
      <vt:lpstr>Discussion: comparisons between models – 1</vt:lpstr>
      <vt:lpstr>Discussion: comparisons between models – 2</vt:lpstr>
      <vt:lpstr>Discussion: comparisons between models – 3</vt:lpstr>
      <vt:lpstr>Final discussion</vt:lpstr>
      <vt:lpstr>Conclusions &amp; Acknowledgments [fare]</vt:lpstr>
      <vt:lpstr>Bibliography – 1</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Further specifications on early stopping</vt:lpstr>
      <vt:lpstr>Appendix – 11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14 Original hyperparameters’ range for the grid search</vt:lpstr>
      <vt:lpstr>Appendix – 15 Optuna model selection schema: hyperparameters’ range</vt:lpstr>
      <vt:lpstr>Appendix – 15 Learning curves for best SVM and best Random Forest</vt:lpstr>
      <vt:lpstr>Appendix – 16 ML23 CUP Validation schema for SVM and Random Forest</vt:lpstr>
      <vt:lpstr>Appendix – 17 Furhter remarks on the hyperparameters’ impact on the error</vt:lpstr>
      <vt:lpstr>Appendix – 18 TODO? Neural Networks learning curves</vt:lpstr>
      <vt:lpstr>Appendix – 19 TODO Neural Networks learning curves</vt:lpstr>
      <vt:lpstr>Appendix – 19 Neural Networks learning curves, no early stopping</vt:lpstr>
      <vt:lpstr>Appendix – 20 TODO Neural Networks learning curves, Optuna</vt:lpstr>
      <vt:lpstr>Appendix – 21 TODO Heatmaps for the Neural Network (grid search) – 1</vt:lpstr>
      <vt:lpstr>Appendix – 21 Heatmaps for the Neural Network (grid search) – 2</vt:lpstr>
      <vt:lpstr>Appendix – 19 Further comparisons among models: predictions on individual coordinates</vt:lpstr>
      <vt:lpstr>Appendix – 20 Further comparisons among models: error on each prediction of the TS</vt:lpstr>
      <vt:lpstr>Appendix – 21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206</cp:revision>
  <dcterms:modified xsi:type="dcterms:W3CDTF">2024-01-30T17:57:45Z</dcterms:modified>
  <dc:language>it-IT</dc:language>
</cp:coreProperties>
</file>