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2"/>
  </p:notesMasterIdLst>
  <p:sldIdLst>
    <p:sldId id="256" r:id="rId3"/>
    <p:sldId id="257" r:id="rId4"/>
    <p:sldId id="280" r:id="rId5"/>
    <p:sldId id="259" r:id="rId6"/>
    <p:sldId id="279" r:id="rId7"/>
    <p:sldId id="285" r:id="rId8"/>
    <p:sldId id="260" r:id="rId9"/>
    <p:sldId id="271" r:id="rId10"/>
    <p:sldId id="261" r:id="rId11"/>
    <p:sldId id="276" r:id="rId12"/>
    <p:sldId id="262" r:id="rId13"/>
    <p:sldId id="263" r:id="rId14"/>
    <p:sldId id="269" r:id="rId15"/>
    <p:sldId id="278" r:id="rId16"/>
    <p:sldId id="270" r:id="rId17"/>
    <p:sldId id="264" r:id="rId18"/>
    <p:sldId id="274" r:id="rId19"/>
    <p:sldId id="272" r:id="rId20"/>
    <p:sldId id="275" r:id="rId21"/>
    <p:sldId id="265" r:id="rId22"/>
    <p:sldId id="266" r:id="rId23"/>
    <p:sldId id="273" r:id="rId24"/>
    <p:sldId id="277" r:id="rId25"/>
    <p:sldId id="268" r:id="rId26"/>
    <p:sldId id="282" r:id="rId27"/>
    <p:sldId id="283" r:id="rId28"/>
    <p:sldId id="281" r:id="rId29"/>
    <p:sldId id="284" r:id="rId30"/>
    <p:sldId id="286" r:id="rId31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ile medio 1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CC8E-465E-46C0-91CA-2080D1264305}" type="datetimeFigureOut">
              <a:rPr lang="it-IT" smtClean="0"/>
              <a:t>20/01/2024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8D799-F8DD-4F85-B15C-49884F02FB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123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CB02086-67B4-4DEB-A7AE-428CCE057E4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05F521A-C3FA-42C5-B18C-5E3AB450A10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806F49-1248-4BB6-851C-D26194F5E70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D04E3EC-DE35-4515-B047-62321C78327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11652B-779B-42F4-BC77-A6B7A435708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7BF36-F8E9-46C1-8501-46561387474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93C4B-DFD4-4C44-B80D-A22E1EE4676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24A474-7704-4E5A-932D-64C9B321BD0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3FFD91-0BEB-430F-998B-94E5E5D6524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CE4616-6CA3-439A-9260-B28F5A0CA3F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FFBCC8-4A1D-4140-93FC-268C96E061D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CF2D61-0EA0-4969-8199-08A5C6CF07A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0336AB-CAFD-4A7F-84AF-F1B7D4DEABC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FBD89-A239-466C-89AB-0F75E01D73D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B09-CFBC-4196-988B-1B3DC0EB347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00272-433C-4B46-9113-BA9C95DA57E9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66ED96-E17C-4164-8F6E-1C793850BB2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54DCCF0-EAC6-4C50-B767-8751E53019E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608D95-84A3-423D-A9D4-A8D545A57BF2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3D3F4D-69F4-445C-9320-8559F1D07CA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it-IT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07C2D6D-CF26-413A-893E-4DECD2D30DC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D4A8DF5-9902-40FF-BB4A-67099C07A2A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C4A4E6F-56FA-4F59-949C-2227F5C384B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it-IT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9413928-607F-499B-90BD-2C1611D3C575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it-IT" sz="52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66ECBAB-4D56-4999-8083-C79CB5D10934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4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0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it-IT" sz="2800" b="0" strike="noStrike" spc="-1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Arial"/>
              </a:rPr>
              <a:t>Settimo livello struttura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150FDBD-03A2-4D9B-A2F2-943A7371896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‹N›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.mollica@studenti.unipi.it" TargetMode="External"/><Relationship Id="rId2" Type="http://schemas.openxmlformats.org/officeDocument/2006/relationships/hyperlink" Target="mailto:a.marino47@studenti.unipi.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n.canduci@studenti.unipi.i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asses.html" TargetMode="External"/><Relationship Id="rId3" Type="http://schemas.openxmlformats.org/officeDocument/2006/relationships/hyperlink" Target="https://github.com/keras-team/keras/commit/fe2f54aa5bc42fb23a96449cf90434ab9bb6a2cd" TargetMode="External"/><Relationship Id="rId7" Type="http://schemas.openxmlformats.org/officeDocument/2006/relationships/hyperlink" Target="https://keras.io/api/" TargetMode="External"/><Relationship Id="rId2" Type="http://schemas.openxmlformats.org/officeDocument/2006/relationships/hyperlink" Target="https://github.com/fchollet/keras%7D%7D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adriangb/scikeras/commit/9ec5ca6fbebaa00c98ba52c8c56d4e7355efabb5" TargetMode="External"/><Relationship Id="rId5" Type="http://schemas.openxmlformats.org/officeDocument/2006/relationships/hyperlink" Target="https://github.com/adriangb/scikeras" TargetMode="External"/><Relationship Id="rId4" Type="http://schemas.openxmlformats.org/officeDocument/2006/relationships/hyperlink" Target="http://www.tensorflow.org/" TargetMode="External"/><Relationship Id="rId9" Type="http://schemas.openxmlformats.org/officeDocument/2006/relationships/hyperlink" Target="https://adriangb.com/scikeras/stable/index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olo-junior-mollica/machine-learning-project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28400"/>
            <a:ext cx="85201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ML 2023 Project</a:t>
            </a:r>
            <a:endParaRPr lang="it-IT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676240"/>
            <a:ext cx="8415720" cy="1374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Nunzio Canduci, Paolo Junior Mollica, Andrea Marino.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FF0000"/>
                </a:solidFill>
                <a:latin typeface="Arial"/>
                <a:ea typeface="Arial"/>
              </a:rPr>
              <a:t>Team name</a:t>
            </a:r>
            <a:br>
              <a:rPr sz="1520" dirty="0"/>
            </a:b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Master degree in Computer Science (Artificial Intelligence curriculum). 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  <a:hlinkClick r:id="rId2"/>
              </a:rPr>
              <a:t>a.marino47@studenti.unipi.it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hlinkClick r:id="rId3"/>
              </a:rPr>
              <a:t>p.mollica@studenti.unipi.it</a:t>
            </a:r>
            <a:r>
              <a:rPr lang="it" sz="1520" spc="-1" dirty="0">
                <a:solidFill>
                  <a:srgbClr val="000000"/>
                </a:solidFill>
                <a:latin typeface="Arial"/>
              </a:rPr>
              <a:t>,</a:t>
            </a: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  <a:hlinkClick r:id="rId4"/>
              </a:rPr>
              <a:t>n.canduci@studenti.unipi.it</a:t>
            </a:r>
            <a:endParaRPr lang="it-IT" sz="126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94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Date </a:t>
            </a:r>
            <a:r>
              <a:rPr lang="it" sz="1520" spc="-1" dirty="0">
                <a:solidFill>
                  <a:srgbClr val="000000"/>
                </a:solidFill>
                <a:latin typeface="Arial"/>
                <a:ea typeface="Arial"/>
              </a:rPr>
              <a:t>01</a:t>
            </a: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/02/2023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520" b="0" strike="noStrike" spc="-1" dirty="0">
                <a:solidFill>
                  <a:srgbClr val="000000"/>
                </a:solidFill>
                <a:latin typeface="Arial"/>
                <a:ea typeface="Arial"/>
              </a:rPr>
              <a:t>Type of project: </a:t>
            </a:r>
            <a:r>
              <a:rPr lang="it" sz="1520" b="1" strike="noStrike" spc="-1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lang="it-IT" sz="1520" b="0" strike="noStrike" spc="-1" dirty="0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endParaRPr lang="it-IT" sz="1200" b="0" strike="noStrike" spc="-1" dirty="0">
              <a:latin typeface="Arial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5"/>
          <a:stretch/>
        </p:blipFill>
        <p:spPr>
          <a:xfrm>
            <a:off x="8157600" y="51840"/>
            <a:ext cx="889200" cy="9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2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EB1373-635A-F144-9DC0-DA7A311F4F84}"/>
              </a:ext>
            </a:extLst>
          </p:cNvPr>
          <p:cNvSpPr txBox="1"/>
          <p:nvPr/>
        </p:nvSpPr>
        <p:spPr>
          <a:xfrm>
            <a:off x="311760" y="3109813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modelli che non sono reti neurali, ci sarà qualcosa di analogo?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886A82-81A5-CFE8-5826-05F45E22A7C8}"/>
              </a:ext>
            </a:extLst>
          </p:cNvPr>
          <p:cNvSpPr txBox="1"/>
          <p:nvPr/>
        </p:nvSpPr>
        <p:spPr>
          <a:xfrm>
            <a:off x="311760" y="3774522"/>
            <a:ext cx="81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Ovviamente, si può andare su più slides, senza esagerare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0C6A85-8DA2-EEEE-89E8-A327E42290EF}"/>
              </a:ext>
            </a:extLst>
          </p:cNvPr>
          <p:cNvSpPr txBox="1"/>
          <p:nvPr/>
        </p:nvSpPr>
        <p:spPr>
          <a:xfrm>
            <a:off x="423582" y="1694329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Siccome servono i plots anche per gli altri modelli, e non solo per le reti neurali, un’altra slide sarà senz’altro necessaria</a:t>
            </a:r>
          </a:p>
        </p:txBody>
      </p:sp>
    </p:spTree>
    <p:extLst>
      <p:ext uri="{BB962C8B-B14F-4D97-AF65-F5344CB8AC3E}">
        <p14:creationId xmlns:p14="http://schemas.microsoft.com/office/powerpoint/2010/main" val="213042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CUP </a:t>
            </a:r>
            <a:r>
              <a:rPr lang="it-IT" sz="2600" spc="-1" dirty="0" err="1">
                <a:solidFill>
                  <a:srgbClr val="000000"/>
                </a:solidFill>
                <a:latin typeface="Arial"/>
              </a:rPr>
              <a:t>V</a:t>
            </a:r>
            <a:r>
              <a:rPr lang="it-IT" sz="2600" b="0" strike="noStrike" spc="-1" dirty="0" err="1">
                <a:solidFill>
                  <a:srgbClr val="000000"/>
                </a:solidFill>
                <a:latin typeface="Arial"/>
              </a:rPr>
              <a:t>alidation</a:t>
            </a:r>
            <a:r>
              <a:rPr lang="it-IT" sz="2600" b="0" strike="noStrike" spc="-1" dirty="0">
                <a:solidFill>
                  <a:srgbClr val="000000"/>
                </a:solidFill>
                <a:latin typeface="Arial"/>
              </a:rPr>
              <a:t> schema: data splitting </a:t>
            </a:r>
            <a:r>
              <a:rPr lang="it-IT" sz="2600" b="0" strike="noStrike" spc="-1" dirty="0">
                <a:solidFill>
                  <a:srgbClr val="FF0000"/>
                </a:solidFill>
                <a:latin typeface="Arial"/>
              </a:rPr>
              <a:t>Aggiungere?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held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out 20% of the data (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randomly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sampled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by fixing the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seed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reproducibility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) to use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an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internal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test set.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On t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he </a:t>
            </a:r>
            <a:r>
              <a:rPr lang="it-IT" sz="1400" b="0" strike="noStrike" spc="-1" dirty="0" err="1">
                <a:solidFill>
                  <a:srgbClr val="000000"/>
                </a:solidFill>
                <a:latin typeface="Arial"/>
              </a:rPr>
              <a:t>remaining</a:t>
            </a:r>
            <a:r>
              <a:rPr lang="it-IT" sz="1400" b="0" strike="noStrike" spc="-1" dirty="0">
                <a:solidFill>
                  <a:srgbClr val="000000"/>
                </a:solidFill>
                <a:latin typeface="Arial"/>
              </a:rPr>
              <a:t> part of the data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do training and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following a 5-fold Cross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Validation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schema.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This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done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by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Scikit-Learn’s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Consolas" panose="020B0609020204030204" pitchFamily="49" charset="0"/>
                <a:ea typeface="Verdana" panose="020B0604030504040204" pitchFamily="34" charset="0"/>
              </a:rPr>
              <a:t>GridSearchCV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when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the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grid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search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performed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.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6877BF-F9E2-4ECD-9A90-F9C6C26FFA2A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it-IT" sz="1000" b="0" strike="noStrike" spc="-1">
              <a:latin typeface="Times New Roman"/>
            </a:endParaRPr>
          </a:p>
        </p:txBody>
      </p:sp>
      <p:pic>
        <p:nvPicPr>
          <p:cNvPr id="104" name="Google Shape;104;p19"/>
          <p:cNvPicPr/>
          <p:nvPr/>
        </p:nvPicPr>
        <p:blipFill>
          <a:blip r:embed="rId2"/>
          <a:stretch/>
        </p:blipFill>
        <p:spPr>
          <a:xfrm>
            <a:off x="2359620" y="2387086"/>
            <a:ext cx="4424400" cy="62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58825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Validation schema: model selection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da riempire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368" y="1907714"/>
            <a:ext cx="8435372" cy="119367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>
                <a:solidFill>
                  <a:srgbClr val="FF0000"/>
                </a:solidFill>
              </a:rPr>
              <a:t>Se sono stati fatti dei test preliminari, delle esplorazioni, possiamo parlarne in maniera molto sintetica (magari qualche esplorazione un po’ random ha aiutato a restringere il dominio della </a:t>
            </a:r>
            <a:r>
              <a:rPr lang="it-IT" sz="1400" dirty="0" err="1">
                <a:solidFill>
                  <a:srgbClr val="FF0000"/>
                </a:solidFill>
              </a:rPr>
              <a:t>grid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search</a:t>
            </a:r>
            <a:r>
              <a:rPr lang="it-IT" sz="1400" dirty="0">
                <a:solidFill>
                  <a:srgbClr val="FF0000"/>
                </a:solidFill>
              </a:rPr>
              <a:t>).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it-IT" sz="1400" dirty="0"/>
              <a:t>Alcuni commenti sulla «locazione» degli </a:t>
            </a:r>
            <a:r>
              <a:rPr lang="it-IT" sz="1400" dirty="0" err="1"/>
              <a:t>iperparametri</a:t>
            </a:r>
            <a:r>
              <a:rPr lang="it-IT" sz="1400" dirty="0"/>
              <a:t> (ad esempio: intervallo di ricerca, se in quell’intervallo sono disposti in maniera uniforme o tipo 10^(-i), se c’è un perché…).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33BCEE6-A49C-4B73-BD56-E47521C0CF2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5E51306-1A80-930C-6511-944F9264064F}"/>
              </a:ext>
            </a:extLst>
          </p:cNvPr>
          <p:cNvSpPr txBox="1"/>
          <p:nvPr/>
        </p:nvSpPr>
        <p:spPr>
          <a:xfrm>
            <a:off x="311368" y="3603812"/>
            <a:ext cx="8435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Inoltre, dobbiamo dare una stima del tempo di calcolo. Può essere il tempo richiesto per il training completo del modello, e/o il tempo necessario a eseguire un ciclo di validazione. (La durata di tutta la K-</a:t>
            </a:r>
            <a:r>
              <a:rPr lang="it-IT" sz="1400" dirty="0" err="1"/>
              <a:t>fold</a:t>
            </a:r>
            <a:r>
              <a:rPr lang="it-IT" sz="1400" dirty="0"/>
              <a:t> non è specificata). Oltre a ciò, uno «specchietto» con le risorse hardware utilizzate.  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A89A81-409B-0BEB-0241-08DF33268AD8}"/>
              </a:ext>
            </a:extLst>
          </p:cNvPr>
          <p:cNvSpPr txBox="1"/>
          <p:nvPr/>
        </p:nvSpPr>
        <p:spPr>
          <a:xfrm>
            <a:off x="311368" y="917836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ran</a:t>
            </a:r>
            <a:r>
              <a:rPr lang="it-IT" sz="1400" dirty="0"/>
              <a:t> a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for </a:t>
            </a:r>
            <a:r>
              <a:rPr lang="it-IT" sz="1400" dirty="0" err="1"/>
              <a:t>all</a:t>
            </a:r>
            <a:r>
              <a:rPr lang="it-IT" sz="1400" dirty="0"/>
              <a:t> the </a:t>
            </a:r>
            <a:r>
              <a:rPr lang="it-IT" sz="1400" dirty="0" err="1"/>
              <a:t>three</a:t>
            </a:r>
            <a:r>
              <a:rPr lang="it-IT" sz="1400" dirty="0"/>
              <a:t> models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considered</a:t>
            </a:r>
            <a:r>
              <a:rPr lang="it-IT" sz="1400" dirty="0"/>
              <a:t>. 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addition</a:t>
            </a:r>
            <a:r>
              <a:rPr lang="it-IT" sz="1400" dirty="0"/>
              <a:t> to </a:t>
            </a:r>
            <a:r>
              <a:rPr lang="it-IT" sz="1400" dirty="0" err="1"/>
              <a:t>that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</a:t>
            </a:r>
            <a:r>
              <a:rPr lang="it-IT" sz="1400" dirty="0" err="1"/>
              <a:t>Optuna</a:t>
            </a:r>
            <a:r>
              <a:rPr lang="it-IT" sz="1400" dirty="0"/>
              <a:t> (a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software. See [</a:t>
            </a:r>
            <a:r>
              <a:rPr lang="it-IT" sz="1400" dirty="0">
                <a:hlinkClick r:id="rId2" action="ppaction://hlinksldjump"/>
              </a:rPr>
              <a:t>5</a:t>
            </a:r>
            <a:r>
              <a:rPr lang="it-IT" sz="1400" dirty="0"/>
              <a:t>] and </a:t>
            </a:r>
            <a:r>
              <a:rPr lang="it-IT" sz="1400" dirty="0" err="1">
                <a:hlinkClick r:id="rId3" action="ppaction://hlinksldjump"/>
              </a:rPr>
              <a:t>Appendix</a:t>
            </a:r>
            <a:r>
              <a:rPr lang="it-IT" sz="1400" dirty="0"/>
              <a:t>) for the </a:t>
            </a:r>
            <a:r>
              <a:rPr lang="it-IT" sz="1400" dirty="0" err="1"/>
              <a:t>exploration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</a:t>
            </a:r>
            <a:r>
              <a:rPr lang="it-IT" sz="1400" dirty="0" err="1"/>
              <a:t>Network’s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</a:t>
            </a:r>
            <a:endParaRPr lang="it-IT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Random Forest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13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8B1A027-6C32-A092-DAB3-CD3EB1F6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88647"/>
              </p:ext>
            </p:extLst>
          </p:nvPr>
        </p:nvGraphicFramePr>
        <p:xfrm>
          <a:off x="396688" y="1478438"/>
          <a:ext cx="8350624" cy="1935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29753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87586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550831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4175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100, 150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8, 10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2, 8, 10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1, 3, 4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en-US" sz="1400" i="1" dirty="0"/>
                        <a:t>N° of features to consider when looking for the best split</a:t>
                      </a:r>
                      <a:endParaRPr lang="it-IT" sz="1400" i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400" i="0" dirty="0" err="1">
                          <a:latin typeface="Consolas" panose="020B0609020204030204" pitchFamily="49" charset="0"/>
                        </a:rPr>
                        <a:t>sqrt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it-IT" sz="1400" i="0" dirty="0"/>
                        <a:t>, </a:t>
                      </a:r>
                      <a:r>
                        <a:rPr lang="it-IT" sz="1400" i="0" dirty="0">
                          <a:latin typeface="Consolas" panose="020B0609020204030204" pitchFamily="49" charset="0"/>
                        </a:rPr>
                        <a:t>log_2()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44F529-4559-04C3-A1D2-819C27C198FD}"/>
              </a:ext>
            </a:extLst>
          </p:cNvPr>
          <p:cNvSpPr txBox="1"/>
          <p:nvPr/>
        </p:nvSpPr>
        <p:spPr>
          <a:xfrm>
            <a:off x="396688" y="1170661"/>
            <a:ext cx="835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Random </a:t>
            </a:r>
            <a:r>
              <a:rPr lang="it-IT" sz="1400" dirty="0" err="1"/>
              <a:t>Forest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275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Support Vector Regressors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9C82B4-F2AA-E760-D0E5-44505BEA8B3E}"/>
              </a:ext>
            </a:extLst>
          </p:cNvPr>
          <p:cNvSpPr txBox="1"/>
          <p:nvPr/>
        </p:nvSpPr>
        <p:spPr>
          <a:xfrm>
            <a:off x="396686" y="798665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5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SVM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685383"/>
                  </p:ext>
                </p:extLst>
              </p:nvPr>
            </p:nvGraphicFramePr>
            <p:xfrm>
              <a:off x="396687" y="110644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</a:t>
                          </a:r>
                          <a:r>
                            <a:rPr lang="it-IT" sz="1400" dirty="0"/>
                            <a:t>.,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BCEA6984-73AE-08DA-C604-3BF4C841E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685383"/>
                  </p:ext>
                </p:extLst>
              </p:nvPr>
            </p:nvGraphicFramePr>
            <p:xfrm>
              <a:off x="396687" y="1106442"/>
              <a:ext cx="8350627" cy="281432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741395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433919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1138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4175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</a:t>
                          </a:r>
                          <a:r>
                            <a:rPr lang="it-IT" sz="1400" dirty="0"/>
                            <a:t>.,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), linear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72941" r="-40286" b="-38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082" t="-170930" r="-40286" b="-28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Epsilon-tube </a:t>
                          </a:r>
                          <a:r>
                            <a:rPr lang="it-IT" sz="1400" i="1" dirty="0" err="1"/>
                            <a:t>hyperparameter</a:t>
                          </a:r>
                          <a:r>
                            <a:rPr lang="it-IT" sz="1400" i="1" dirty="0"/>
                            <a:t> ε 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45882" r="-100146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888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940" y="1485"/>
            <a:ext cx="883206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Neural Network </a:t>
            </a:r>
            <a:r>
              <a:rPr lang="it" sz="2400" spc="-1" dirty="0">
                <a:solidFill>
                  <a:srgbClr val="FF0000"/>
                </a:solidFill>
                <a:latin typeface="Arial"/>
                <a:ea typeface="Arial"/>
              </a:rPr>
              <a:t>hyperparameters’ values</a:t>
            </a:r>
            <a:endParaRPr lang="it-IT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D06032E-25AA-4639-90A4-06914480F23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15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5EF7EEB-D488-744E-19B3-3DB3B75B7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45855"/>
              </p:ext>
            </p:extLst>
          </p:nvPr>
        </p:nvGraphicFramePr>
        <p:xfrm>
          <a:off x="311940" y="814549"/>
          <a:ext cx="8343901" cy="422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044526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2127425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97873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193213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10</a:t>
                      </a:r>
                      <a:r>
                        <a:rPr lang="it-IT" sz="1400" baseline="30000" dirty="0"/>
                        <a:t>-5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-4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-3</a:t>
                      </a:r>
                      <a:r>
                        <a:rPr lang="it-IT" sz="1400" dirty="0"/>
                        <a:t>, 10</a:t>
                      </a:r>
                      <a:r>
                        <a:rPr lang="it-IT" sz="1400" baseline="30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Usage</a:t>
                      </a:r>
                      <a:r>
                        <a:rPr lang="it-IT" sz="1400" i="1" dirty="0"/>
                        <a:t> of </a:t>
                      </a:r>
                      <a:r>
                        <a:rPr lang="it-IT" sz="1400" i="1" dirty="0" err="1"/>
                        <a:t>Nesterov’s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momentum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True, False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/>
                        <a:t>input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0, 0.1, 0.2, 0.3, 0.4, 0.5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79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Batch size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16, 32, 64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Patience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 </a:t>
                      </a:r>
                      <a:r>
                        <a:rPr lang="it-IT" sz="1400" i="1" dirty="0"/>
                        <a:t>for </a:t>
                      </a:r>
                      <a:r>
                        <a:rPr lang="it-IT" sz="1400" i="1" dirty="0" err="1"/>
                        <a:t>early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stopping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5, 8, 9, 10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240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(64,64), (128,64), (128,128), (256,128), (256,256)</a:t>
                      </a:r>
                      <a:endParaRPr lang="it-IT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158807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dropout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i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0" dirty="0"/>
                        <a:t>(0,0), (0.2,0.2), (0.3,0.3), (0.3,0.4), (0.4,0.4), (0.5,0.5)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5963CF-EEC9-7D02-CA08-E5CCC2467325}"/>
              </a:ext>
            </a:extLst>
          </p:cNvPr>
          <p:cNvSpPr txBox="1"/>
          <p:nvPr/>
        </p:nvSpPr>
        <p:spPr>
          <a:xfrm>
            <a:off x="311940" y="506772"/>
            <a:ext cx="8350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6</a:t>
            </a:r>
            <a:r>
              <a:rPr lang="it-IT" sz="1400" dirty="0"/>
              <a:t>: range of </a:t>
            </a:r>
            <a:r>
              <a:rPr lang="it-IT" sz="1400" dirty="0" err="1"/>
              <a:t>explored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 in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,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79361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selected grid search results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mostrare dei confronti «scelti» tra diverse combinazioni di </a:t>
            </a:r>
            <a:r>
              <a:rPr lang="it-IT" sz="1500" b="0" strike="noStrike" spc="-1" dirty="0" err="1">
                <a:solidFill>
                  <a:srgbClr val="000000"/>
                </a:solidFill>
                <a:latin typeface="Arial"/>
              </a:rPr>
              <a:t>iperparametri</a:t>
            </a:r>
            <a:endParaRPr lang="it-IT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16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comparisons between models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-IT" sz="1500" b="0" u="sng" strike="noStrike" spc="-1" dirty="0">
                <a:solidFill>
                  <a:srgbClr val="FF0000"/>
                </a:solidFill>
                <a:latin typeface="Arial"/>
              </a:rPr>
              <a:t>OSS</a:t>
            </a:r>
            <a:r>
              <a:rPr lang="it-IT" sz="1500" b="0" strike="noStrike" spc="-1" dirty="0">
                <a:solidFill>
                  <a:srgbClr val="000000"/>
                </a:solidFill>
                <a:latin typeface="Arial"/>
              </a:rPr>
              <a:t>: Possiamo/dobbiamo mettere a confronto anche i modelli. Questa forse è una tra le cose più critiche da fare.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17</a:t>
            </a:fld>
            <a:endParaRPr lang="it-IT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477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18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A84D9135-3616-EE45-ECF4-129488406C5F}"/>
              </a:ext>
            </a:extLst>
          </p:cNvPr>
          <p:cNvSpPr/>
          <p:nvPr/>
        </p:nvSpPr>
        <p:spPr>
          <a:xfrm>
            <a:off x="311760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Learning curve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920686"/>
            <a:ext cx="883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chose</a:t>
            </a:r>
            <a:r>
              <a:rPr lang="it-IT" sz="1400" dirty="0"/>
              <a:t> XYZ </a:t>
            </a:r>
            <a:r>
              <a:rPr lang="it-IT" sz="1400" dirty="0" err="1"/>
              <a:t>as</a:t>
            </a:r>
            <a:r>
              <a:rPr lang="it-IT" sz="1400" dirty="0"/>
              <a:t> the </a:t>
            </a:r>
            <a:r>
              <a:rPr lang="it-IT" sz="1400" dirty="0" err="1"/>
              <a:t>final</a:t>
            </a:r>
            <a:r>
              <a:rPr lang="it-IT" sz="1400" dirty="0"/>
              <a:t> model.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this</a:t>
            </a:r>
            <a:r>
              <a:rPr lang="it-IT" sz="1400" dirty="0">
                <a:solidFill>
                  <a:srgbClr val="FF0000"/>
                </a:solidFill>
              </a:rPr>
              <a:t> model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/>
              <a:t>… 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6A2D120-85CC-4BB3-0D21-B25E88A6BDC8}"/>
              </a:ext>
            </a:extLst>
          </p:cNvPr>
          <p:cNvSpPr/>
          <p:nvPr/>
        </p:nvSpPr>
        <p:spPr>
          <a:xfrm>
            <a:off x="4910082" y="1748230"/>
            <a:ext cx="3836658" cy="256656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Other</a:t>
            </a:r>
            <a:r>
              <a:rPr lang="it-IT" dirty="0"/>
              <a:t> cool plot for the </a:t>
            </a:r>
            <a:r>
              <a:rPr lang="it-IT" dirty="0" err="1"/>
              <a:t>final</a:t>
            </a:r>
            <a:r>
              <a:rPr lang="it-IT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7970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CUP</a:t>
            </a: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Results: final model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0083C99-8290-44C9-AB12-6D72EC62BA1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19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03CD9-5D4B-7181-8758-3C5F98479B49}"/>
              </a:ext>
            </a:extLst>
          </p:cNvPr>
          <p:cNvSpPr txBox="1"/>
          <p:nvPr/>
        </p:nvSpPr>
        <p:spPr>
          <a:xfrm>
            <a:off x="311760" y="572400"/>
            <a:ext cx="88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Table</a:t>
            </a:r>
            <a:r>
              <a:rPr lang="it-IT" sz="1400" dirty="0"/>
              <a:t> 4 reports a </a:t>
            </a:r>
            <a:r>
              <a:rPr lang="it-IT" sz="1400" dirty="0" err="1"/>
              <a:t>summary</a:t>
            </a:r>
            <a:r>
              <a:rPr lang="it-IT" sz="1400" dirty="0"/>
              <a:t> of the </a:t>
            </a:r>
            <a:r>
              <a:rPr lang="it-IT" sz="1400" dirty="0" err="1"/>
              <a:t>chosen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r>
              <a:rPr lang="it-IT" sz="1400" dirty="0"/>
              <a:t>. The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achieved</a:t>
            </a:r>
            <a:r>
              <a:rPr lang="it-IT" sz="1400" dirty="0"/>
              <a:t> by </a:t>
            </a:r>
            <a:r>
              <a:rPr lang="it-IT" sz="1400" dirty="0" err="1"/>
              <a:t>this</a:t>
            </a:r>
            <a:r>
              <a:rPr lang="it-IT" sz="1400" dirty="0"/>
              <a:t> model can be </a:t>
            </a:r>
            <a:r>
              <a:rPr lang="it-IT" sz="1400" dirty="0" err="1"/>
              <a:t>seen</a:t>
            </a:r>
            <a:r>
              <a:rPr lang="it-IT" sz="1400" dirty="0"/>
              <a:t> in </a:t>
            </a:r>
            <a:r>
              <a:rPr lang="it-IT" sz="1400" dirty="0" err="1"/>
              <a:t>Table</a:t>
            </a:r>
            <a:r>
              <a:rPr lang="it-IT" sz="1400" dirty="0"/>
              <a:t> 5. 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777633CE-63A0-BCE9-FC8D-732B7C7A8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700322"/>
              </p:ext>
            </p:extLst>
          </p:nvPr>
        </p:nvGraphicFramePr>
        <p:xfrm>
          <a:off x="311763" y="1584600"/>
          <a:ext cx="3532096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766048">
                  <a:extLst>
                    <a:ext uri="{9D8B030D-6E8A-4147-A177-3AD203B41FA5}">
                      <a16:colId xmlns:a16="http://schemas.microsoft.com/office/drawing/2014/main" val="3787004382"/>
                    </a:ext>
                  </a:extLst>
                </a:gridCol>
                <a:gridCol w="1766048">
                  <a:extLst>
                    <a:ext uri="{9D8B030D-6E8A-4147-A177-3AD203B41FA5}">
                      <a16:colId xmlns:a16="http://schemas.microsoft.com/office/drawing/2014/main" val="3118583425"/>
                    </a:ext>
                  </a:extLst>
                </a:gridCol>
              </a:tblGrid>
              <a:tr h="319523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Hyperparameter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Value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6097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997882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143604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024146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Nesterov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131355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 err="1"/>
                        <a:t>Activation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function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601177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9440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dirty="0"/>
                        <a:t>Dropout </a:t>
                      </a:r>
                      <a:r>
                        <a:rPr lang="it-IT" sz="1400" dirty="0" err="1"/>
                        <a:t>hyperp</a:t>
                      </a:r>
                      <a:r>
                        <a:rPr lang="it-IT" sz="1400" dirty="0"/>
                        <a:t>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866869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43018"/>
                  </a:ext>
                </a:extLst>
              </a:tr>
              <a:tr h="290476">
                <a:tc>
                  <a:txBody>
                    <a:bodyPr/>
                    <a:lstStyle/>
                    <a:p>
                      <a:r>
                        <a:rPr lang="it-IT" sz="1400" i="1" dirty="0"/>
                        <a:t>Other2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216586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2BA1DF-F72B-638D-1318-03E4102720C5}"/>
              </a:ext>
            </a:extLst>
          </p:cNvPr>
          <p:cNvSpPr txBox="1"/>
          <p:nvPr/>
        </p:nvSpPr>
        <p:spPr>
          <a:xfrm>
            <a:off x="311760" y="1276823"/>
            <a:ext cx="3532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4</a:t>
            </a:r>
            <a:r>
              <a:rPr lang="it-IT" sz="1400" dirty="0"/>
              <a:t>: </a:t>
            </a:r>
            <a:r>
              <a:rPr lang="it-IT" sz="1400" dirty="0" err="1"/>
              <a:t>Final</a:t>
            </a:r>
            <a:r>
              <a:rPr lang="it-IT" sz="1400" dirty="0"/>
              <a:t> </a:t>
            </a:r>
            <a:r>
              <a:rPr lang="it-IT" sz="1400" dirty="0" err="1"/>
              <a:t>model’s</a:t>
            </a:r>
            <a:r>
              <a:rPr lang="it-IT" sz="1400" dirty="0"/>
              <a:t> </a:t>
            </a:r>
            <a:r>
              <a:rPr lang="it-IT" sz="1400" dirty="0" err="1"/>
              <a:t>summary</a:t>
            </a:r>
            <a:endParaRPr lang="it-IT" sz="14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0EE3416-EDB5-199A-8539-2AD3786AE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2323"/>
              </p:ext>
            </p:extLst>
          </p:nvPr>
        </p:nvGraphicFramePr>
        <p:xfrm>
          <a:off x="4729118" y="1979043"/>
          <a:ext cx="3836660" cy="6096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959165">
                  <a:extLst>
                    <a:ext uri="{9D8B030D-6E8A-4147-A177-3AD203B41FA5}">
                      <a16:colId xmlns:a16="http://schemas.microsoft.com/office/drawing/2014/main" val="1649054938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4019716620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1120584406"/>
                    </a:ext>
                  </a:extLst>
                </a:gridCol>
                <a:gridCol w="959165">
                  <a:extLst>
                    <a:ext uri="{9D8B030D-6E8A-4147-A177-3AD203B41FA5}">
                      <a16:colId xmlns:a16="http://schemas.microsoft.com/office/drawing/2014/main" val="3881263521"/>
                    </a:ext>
                  </a:extLst>
                </a:gridCol>
              </a:tblGrid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Dataset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138711"/>
                  </a:ext>
                </a:extLst>
              </a:tr>
              <a:tr h="294067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/>
                        <a:t>MEE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>
                    <a:lnL w="12700" cap="flat" cmpd="sng" algn="ctr">
                      <a:solidFill>
                        <a:srgbClr val="7B7B7B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263719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4C7860-14BA-5467-A384-1E8512A6D36C}"/>
              </a:ext>
            </a:extLst>
          </p:cNvPr>
          <p:cNvSpPr txBox="1"/>
          <p:nvPr/>
        </p:nvSpPr>
        <p:spPr>
          <a:xfrm>
            <a:off x="4729119" y="1668020"/>
            <a:ext cx="3836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400" b="1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Table</a:t>
            </a:r>
            <a:r>
              <a:rPr lang="it-IT" sz="1400" b="1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5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: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it-IT" sz="14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model’s</a:t>
            </a:r>
            <a:r>
              <a:rPr lang="it-IT" sz="1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MEE on the datasets</a:t>
            </a:r>
            <a:endParaRPr lang="it-IT" sz="11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0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Objectives</a:t>
            </a:r>
            <a:endParaRPr lang="it-IT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22EB19-DDEA-4A7A-811B-6D3A1B5AF3ED}"/>
              </a:ext>
            </a:extLst>
          </p:cNvPr>
          <p:cNvSpPr txBox="1"/>
          <p:nvPr/>
        </p:nvSpPr>
        <p:spPr>
          <a:xfrm>
            <a:off x="311760" y="3795622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</a:t>
            </a:r>
            <a:r>
              <a:rPr lang="it-IT" sz="1400" dirty="0" err="1"/>
              <a:t>three</a:t>
            </a:r>
            <a:r>
              <a:rPr lang="it-IT" sz="1400" dirty="0"/>
              <a:t> classes of models: SVR, </a:t>
            </a:r>
            <a:r>
              <a:rPr lang="it-IT" sz="1400" dirty="0" err="1"/>
              <a:t>Neural</a:t>
            </a:r>
            <a:r>
              <a:rPr lang="it-IT" sz="1400" dirty="0"/>
              <a:t> Network, Random </a:t>
            </a:r>
            <a:r>
              <a:rPr lang="it-IT" sz="1400" dirty="0" err="1"/>
              <a:t>Forest</a:t>
            </a:r>
            <a:r>
              <a:rPr lang="it-IT" sz="1400" dirty="0"/>
              <a:t>. The </a:t>
            </a:r>
            <a:r>
              <a:rPr lang="it-IT" sz="1400" dirty="0" err="1"/>
              <a:t>latter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part of the </a:t>
            </a:r>
            <a:r>
              <a:rPr lang="it-IT" sz="1400" dirty="0" err="1"/>
              <a:t>program</a:t>
            </a:r>
            <a:r>
              <a:rPr lang="it-IT" sz="1400" dirty="0"/>
              <a:t> for the ML </a:t>
            </a:r>
            <a:r>
              <a:rPr lang="it-IT" sz="1400" dirty="0" err="1"/>
              <a:t>exam</a:t>
            </a:r>
            <a:r>
              <a:rPr lang="it-IT" sz="1400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4CC786-9C95-956C-19E6-8F32E13A6A18}"/>
              </a:ext>
            </a:extLst>
          </p:cNvPr>
          <p:cNvSpPr txBox="1"/>
          <p:nvPr/>
        </p:nvSpPr>
        <p:spPr>
          <a:xfrm>
            <a:off x="311758" y="1108862"/>
            <a:ext cx="8520119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Our</a:t>
            </a:r>
            <a:r>
              <a:rPr lang="it-IT" sz="1400" dirty="0"/>
              <a:t> </a:t>
            </a:r>
            <a:r>
              <a:rPr lang="it-IT" sz="1400" dirty="0" err="1"/>
              <a:t>aim</a:t>
            </a:r>
            <a:r>
              <a:rPr lang="it-IT" sz="1400" dirty="0"/>
              <a:t> for </a:t>
            </a:r>
            <a:r>
              <a:rPr lang="it-IT" sz="1400" dirty="0" err="1"/>
              <a:t>this</a:t>
            </a:r>
            <a:r>
              <a:rPr lang="it-IT" sz="1400" dirty="0"/>
              <a:t> project </a:t>
            </a:r>
            <a:r>
              <a:rPr lang="it-IT" sz="1400" dirty="0" err="1"/>
              <a:t>was</a:t>
            </a:r>
            <a:r>
              <a:rPr lang="it-IT" sz="1400" dirty="0"/>
              <a:t> to test </a:t>
            </a:r>
            <a:r>
              <a:rPr lang="it-IT" sz="1400" dirty="0" err="1"/>
              <a:t>various</a:t>
            </a:r>
            <a:r>
              <a:rPr lang="it-IT" sz="1400" dirty="0"/>
              <a:t> models, </a:t>
            </a:r>
            <a:r>
              <a:rPr lang="it-IT" sz="1400" dirty="0" err="1"/>
              <a:t>built</a:t>
            </a:r>
            <a:r>
              <a:rPr lang="it-IT" sz="1400" dirty="0"/>
              <a:t> with the help of some libraries (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see 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hlinkClick r:id="rId2" action="ppaction://hlinksldjump"/>
              </a:rPr>
              <a:t>bibliography</a:t>
            </a:r>
            <a:r>
              <a:rPr lang="it" sz="1400" spc="-1" dirty="0">
                <a:solidFill>
                  <a:srgbClr val="00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), on the Monk and ML23 CUP tasks.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8C2F6E-07DF-B0D2-6063-35A5B0991D94}"/>
              </a:ext>
            </a:extLst>
          </p:cNvPr>
          <p:cNvSpPr txBox="1"/>
          <p:nvPr/>
        </p:nvSpPr>
        <p:spPr>
          <a:xfrm>
            <a:off x="311759" y="1828538"/>
            <a:ext cx="852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</a:t>
            </a:r>
            <a:r>
              <a:rPr lang="it-IT" sz="1400" dirty="0" err="1"/>
              <a:t>particular</a:t>
            </a:r>
            <a:r>
              <a:rPr lang="it-IT" sz="1400" dirty="0"/>
              <a:t>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were</a:t>
            </a:r>
            <a:r>
              <a:rPr lang="it-IT" sz="1400" dirty="0"/>
              <a:t> </a:t>
            </a:r>
            <a:r>
              <a:rPr lang="it-IT" sz="1400" dirty="0" err="1"/>
              <a:t>interested</a:t>
            </a:r>
            <a:r>
              <a:rPr lang="it-IT" sz="1400" dirty="0"/>
              <a:t> in seeing </a:t>
            </a:r>
            <a:r>
              <a:rPr lang="it-IT" sz="1400" dirty="0" err="1"/>
              <a:t>how</a:t>
            </a:r>
            <a:r>
              <a:rPr lang="it-IT" sz="1400" dirty="0"/>
              <a:t> </a:t>
            </a:r>
            <a:r>
              <a:rPr lang="it-IT" sz="1400" dirty="0" err="1"/>
              <a:t>various</a:t>
            </a:r>
            <a:r>
              <a:rPr lang="it-IT" sz="1400" dirty="0"/>
              <a:t> </a:t>
            </a:r>
            <a:r>
              <a:rPr lang="it-IT" sz="1400" dirty="0" err="1"/>
              <a:t>combinations</a:t>
            </a:r>
            <a:r>
              <a:rPr lang="it-IT" sz="1400" dirty="0"/>
              <a:t> of </a:t>
            </a:r>
            <a:r>
              <a:rPr lang="it-IT" sz="1400" dirty="0" err="1"/>
              <a:t>both</a:t>
            </a:r>
            <a:r>
              <a:rPr lang="it-IT" sz="1400" dirty="0"/>
              <a:t> standard and </a:t>
            </a:r>
            <a:r>
              <a:rPr lang="it-IT" sz="1400" dirty="0" err="1"/>
              <a:t>nonstandard</a:t>
            </a:r>
            <a:r>
              <a:rPr lang="it-IT" sz="1400" dirty="0"/>
              <a:t> techniques </a:t>
            </a:r>
            <a:r>
              <a:rPr lang="it-IT" sz="1400" dirty="0" err="1"/>
              <a:t>would</a:t>
            </a:r>
            <a:r>
              <a:rPr lang="it-IT" sz="1400" dirty="0"/>
              <a:t> </a:t>
            </a:r>
            <a:r>
              <a:rPr lang="it-IT" sz="1400" dirty="0" err="1"/>
              <a:t>perform</a:t>
            </a:r>
            <a:r>
              <a:rPr lang="it-IT" sz="1400" dirty="0"/>
              <a:t> in the tasks </a:t>
            </a:r>
            <a:r>
              <a:rPr lang="it-IT" sz="1400" dirty="0" err="1"/>
              <a:t>at</a:t>
            </a:r>
            <a:r>
              <a:rPr lang="it-IT" sz="1400" dirty="0"/>
              <a:t> hand (</a:t>
            </a:r>
            <a:r>
              <a:rPr lang="it-IT" sz="1400" dirty="0" err="1"/>
              <a:t>expecially</a:t>
            </a:r>
            <a:r>
              <a:rPr lang="it-IT" sz="1400" dirty="0"/>
              <a:t> in the ML23 CUP).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8196D9-C4A4-66B2-3D6E-2443E7024140}"/>
              </a:ext>
            </a:extLst>
          </p:cNvPr>
          <p:cNvSpPr txBox="1"/>
          <p:nvPr/>
        </p:nvSpPr>
        <p:spPr>
          <a:xfrm>
            <a:off x="311758" y="2596636"/>
            <a:ext cx="8520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Ultimately, we aimed at achieving the best possible result for the blind competition, while also learning more about the impact that our choices have on such results. Therefore, a broad exploration of the performance of various models and </a:t>
            </a:r>
            <a:r>
              <a:rPr lang="en-US" sz="1400" dirty="0" err="1"/>
              <a:t>hyperparamenters</a:t>
            </a:r>
            <a:r>
              <a:rPr lang="en-US" sz="1400" dirty="0"/>
              <a:t>' configurations was performed, as this is necessary to achieve such goals.</a:t>
            </a:r>
            <a:endParaRPr lang="it-IT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Discussion (may be more slides)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Discuss whether any proposed techniques or novelties  improved or not the results, in terms of any performance (efficacy, efficiency, …) 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Don’t forget to empathize the novelties that you introduced in your model (prj A or B) or used advanced techniques (prj B) w.r.t. to the results and/or any significant/critical analyses and any interesting finding/insight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Calibri"/>
              <a:buChar char="●"/>
              <a:tabLst>
                <a:tab pos="0" algn="l"/>
              </a:tabLst>
            </a:pPr>
            <a:r>
              <a:rPr lang="it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I.e: don’t forget a “Discussion/Analysis” answering “what did you learn?” on the Models/Hyperparameters/Results/Efficacy/Efficiency, selecting/highlighting what is more significant in your opinion (time and space constraints helps!)</a:t>
            </a: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it-IT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566EBC-D211-4A49-9CB5-B894905094F3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20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Conclusions [</a:t>
            </a:r>
            <a:r>
              <a:rPr lang="it" sz="2600" b="0" strike="noStrike" spc="-1" dirty="0">
                <a:solidFill>
                  <a:srgbClr val="FF0000"/>
                </a:solidFill>
                <a:latin typeface="Arial"/>
                <a:ea typeface="Arial"/>
              </a:rPr>
              <a:t>fare</a:t>
            </a: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What you have drawn and what you learned (in short)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it" sz="1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Blind Test Results: name of the result files and your nickname</a:t>
            </a: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it-IT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290D2CD-F684-4A0F-9162-8897609F2911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21</a:t>
            </a:fld>
            <a:endParaRPr lang="it-IT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 – 1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22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702427" y="944432"/>
            <a:ext cx="77387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400" dirty="0"/>
              <a:t>F. </a:t>
            </a:r>
            <a:r>
              <a:rPr lang="it-IT" sz="1400" dirty="0" err="1"/>
              <a:t>Chollet</a:t>
            </a:r>
            <a:r>
              <a:rPr lang="it-IT" sz="1400" dirty="0"/>
              <a:t>, </a:t>
            </a:r>
            <a:r>
              <a:rPr lang="it-IT" sz="1400" i="1" dirty="0" err="1"/>
              <a:t>Keras</a:t>
            </a:r>
            <a:r>
              <a:rPr lang="it-IT" sz="1400" dirty="0"/>
              <a:t>, GitHub,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2"/>
              </a:rPr>
              <a:t>GitHub Repository</a:t>
            </a:r>
            <a:r>
              <a:rPr lang="it-IT" sz="1400" dirty="0"/>
              <a:t>, (2015) </a:t>
            </a:r>
            <a:r>
              <a:rPr lang="it-IT" sz="1400" dirty="0" err="1"/>
              <a:t>version</a:t>
            </a:r>
            <a:r>
              <a:rPr lang="it-IT" sz="1400" dirty="0"/>
              <a:t> </a:t>
            </a:r>
            <a:r>
              <a:rPr lang="it-IT" sz="1400" dirty="0">
                <a:hlinkClick r:id="rId3"/>
              </a:rPr>
              <a:t>3.0.2</a:t>
            </a:r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M. Abadi, A.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Agarwal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al., 2015,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Ten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sorFlow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Large-scale machine learning on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heterogeneous</a:t>
            </a:r>
            <a:r>
              <a:rPr kumimoji="0" lang="it-IT" altLang="it-IT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systems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www.tensorflow.org</a:t>
            </a:r>
            <a:endParaRPr kumimoji="0" lang="it-IT" altLang="it-IT" sz="1400" b="0" i="0" u="none" strike="noStrike" cap="none" spc="-1" normalizeH="0" baseline="0" dirty="0">
              <a:ln>
                <a:noFill/>
              </a:ln>
              <a:solidFill>
                <a:srgbClr val="000000"/>
              </a:solidFill>
              <a:effectLst/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F.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Pedergosa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G.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Varoquaux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Machine Learning in Python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JMLR, 12(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Oct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), (2011), pp.2825-2830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spc="-1" dirty="0">
                <a:solidFill>
                  <a:srgbClr val="000000"/>
                </a:solidFill>
                <a:latin typeface="Arial"/>
              </a:rPr>
              <a:t>A. Garcia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Badaracco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et al, </a:t>
            </a:r>
            <a:r>
              <a:rPr lang="it-IT" sz="1400" i="1" spc="-1" dirty="0" err="1">
                <a:solidFill>
                  <a:srgbClr val="FF0000"/>
                </a:solidFill>
                <a:latin typeface="Arial"/>
              </a:rPr>
              <a:t>SciKeras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Scikit-Learn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wrapper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for </a:t>
            </a:r>
            <a:r>
              <a:rPr lang="it-IT" sz="1400" i="1" spc="-1" dirty="0" err="1">
                <a:solidFill>
                  <a:srgbClr val="000000"/>
                </a:solidFill>
                <a:latin typeface="Arial"/>
              </a:rPr>
              <a:t>Keras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GitHub,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5"/>
              </a:rPr>
              <a:t>GitHub Repository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, (2020) </a:t>
            </a:r>
            <a:r>
              <a:rPr lang="it-IT" sz="1400" spc="-1" dirty="0" err="1">
                <a:solidFill>
                  <a:srgbClr val="000000"/>
                </a:solidFill>
                <a:latin typeface="Arial"/>
              </a:rPr>
              <a:t>version</a:t>
            </a:r>
            <a:r>
              <a:rPr lang="it-IT" sz="1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i="1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1400" spc="-1" dirty="0">
                <a:solidFill>
                  <a:srgbClr val="000000"/>
                </a:solidFill>
                <a:latin typeface="Arial"/>
                <a:hlinkClick r:id="rId6"/>
              </a:rPr>
              <a:t>0.12.0</a:t>
            </a:r>
            <a:endParaRPr lang="it-IT" sz="1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T. </a:t>
            </a:r>
            <a:r>
              <a:rPr lang="it-IT" sz="1400" dirty="0" err="1"/>
              <a:t>Akiba</a:t>
            </a:r>
            <a:r>
              <a:rPr lang="it-IT" sz="1400" dirty="0"/>
              <a:t>, S. Sano, T. </a:t>
            </a:r>
            <a:r>
              <a:rPr lang="it-IT" sz="1400" dirty="0" err="1"/>
              <a:t>Yanase</a:t>
            </a:r>
            <a:r>
              <a:rPr lang="it-IT" sz="1400" dirty="0"/>
              <a:t>, T. </a:t>
            </a:r>
            <a:r>
              <a:rPr lang="it-IT" sz="1400" dirty="0" err="1"/>
              <a:t>Ohta</a:t>
            </a:r>
            <a:r>
              <a:rPr lang="it-IT" sz="1400" dirty="0"/>
              <a:t>, M. </a:t>
            </a:r>
            <a:r>
              <a:rPr lang="it-IT" sz="1400" dirty="0" err="1"/>
              <a:t>Koyama</a:t>
            </a:r>
            <a:r>
              <a:rPr lang="it-IT" sz="1400" dirty="0"/>
              <a:t>, </a:t>
            </a:r>
            <a:r>
              <a:rPr lang="it-IT" sz="1400" i="1" dirty="0" err="1"/>
              <a:t>Optuna</a:t>
            </a:r>
            <a:r>
              <a:rPr lang="it-IT" sz="1400" i="1" dirty="0"/>
              <a:t>: A Next-generation </a:t>
            </a:r>
            <a:r>
              <a:rPr lang="it-IT" sz="1400" i="1" dirty="0" err="1"/>
              <a:t>Hyperparameter</a:t>
            </a:r>
            <a:r>
              <a:rPr lang="it-IT" sz="1400" i="1" dirty="0"/>
              <a:t> </a:t>
            </a:r>
            <a:r>
              <a:rPr lang="it-IT" sz="1400" i="1" dirty="0" err="1"/>
              <a:t>Optimization</a:t>
            </a:r>
            <a:r>
              <a:rPr lang="it-IT" sz="1400" i="1" dirty="0"/>
              <a:t> Framework</a:t>
            </a:r>
            <a:r>
              <a:rPr lang="it-IT" sz="1400" dirty="0"/>
              <a:t>, KDD, (2019), pp.2623-2631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702427" y="57510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4819BF-A96F-A9B0-EADB-B6E080EAD083}"/>
              </a:ext>
            </a:extLst>
          </p:cNvPr>
          <p:cNvSpPr txBox="1"/>
          <p:nvPr/>
        </p:nvSpPr>
        <p:spPr>
          <a:xfrm>
            <a:off x="702426" y="3244638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Documentation</a:t>
            </a:r>
            <a:r>
              <a:rPr lang="it-IT" dirty="0"/>
              <a:t> of </a:t>
            </a:r>
            <a:r>
              <a:rPr lang="it-IT" dirty="0" err="1"/>
              <a:t>main</a:t>
            </a:r>
            <a:r>
              <a:rPr lang="it-IT" dirty="0"/>
              <a:t> libraries and software tools </a:t>
            </a:r>
            <a:r>
              <a:rPr lang="it-IT" dirty="0" err="1"/>
              <a:t>used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project: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6FDCFC4-2D63-71BA-90AE-2B88AEF84FF3}"/>
              </a:ext>
            </a:extLst>
          </p:cNvPr>
          <p:cNvSpPr txBox="1"/>
          <p:nvPr/>
        </p:nvSpPr>
        <p:spPr>
          <a:xfrm>
            <a:off x="702425" y="3613970"/>
            <a:ext cx="7738783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Keras</a:t>
            </a:r>
            <a:r>
              <a:rPr lang="it-IT" sz="1400" dirty="0"/>
              <a:t> 3 </a:t>
            </a:r>
            <a:r>
              <a:rPr lang="it-IT" sz="1400" dirty="0" err="1">
                <a:hlinkClick r:id="rId7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Scikit-learn</a:t>
            </a:r>
            <a:r>
              <a:rPr lang="it-IT" sz="1400" dirty="0"/>
              <a:t> </a:t>
            </a:r>
            <a:r>
              <a:rPr lang="it-IT" sz="1400" dirty="0">
                <a:hlinkClick r:id="rId8"/>
              </a:rPr>
              <a:t>API </a:t>
            </a:r>
            <a:r>
              <a:rPr lang="it-IT" sz="1400" dirty="0" err="1">
                <a:hlinkClick r:id="rId8"/>
              </a:rPr>
              <a:t>reference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r>
              <a:rPr lang="it-IT" sz="1400" dirty="0" err="1"/>
              <a:t>SciKeras</a:t>
            </a:r>
            <a:r>
              <a:rPr lang="it-IT" sz="1400" dirty="0"/>
              <a:t> 0.12 </a:t>
            </a:r>
            <a:r>
              <a:rPr lang="it-IT" sz="1400" dirty="0" err="1">
                <a:hlinkClick r:id="rId9"/>
              </a:rPr>
              <a:t>documentation</a:t>
            </a: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endParaRPr lang="it-IT" sz="1400" dirty="0"/>
          </a:p>
          <a:p>
            <a:pPr marL="342900" indent="-342900">
              <a:buFont typeface="+mj-lt"/>
              <a:buAutoNum type="arabicPeriod" startAt="6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1447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6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Bibliography</a:t>
            </a:r>
            <a:r>
              <a:rPr lang="it" sz="2600" spc="-1" dirty="0">
                <a:solidFill>
                  <a:srgbClr val="000000"/>
                </a:solidFill>
                <a:latin typeface="Arial"/>
                <a:ea typeface="Arial"/>
              </a:rPr>
              <a:t> – 2 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1974EC4-68EB-45C8-A197-A860EB4D25E8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23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4DC5D3-954B-DA47-8F5D-D2825032294C}"/>
              </a:ext>
            </a:extLst>
          </p:cNvPr>
          <p:cNvSpPr txBox="1"/>
          <p:nvPr/>
        </p:nvSpPr>
        <p:spPr>
          <a:xfrm>
            <a:off x="490817" y="1452282"/>
            <a:ext cx="77387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it-IT" sz="1400" dirty="0"/>
              <a:t>K. He, X. Zhang, S. </a:t>
            </a:r>
            <a:r>
              <a:rPr lang="it-IT" sz="1400" dirty="0" err="1"/>
              <a:t>Ren</a:t>
            </a:r>
            <a:r>
              <a:rPr lang="it-IT" sz="1400" dirty="0"/>
              <a:t>, J. Sun, </a:t>
            </a:r>
            <a:r>
              <a:rPr lang="it-IT" sz="1400" i="1" dirty="0" err="1"/>
              <a:t>Delving</a:t>
            </a:r>
            <a:r>
              <a:rPr lang="it-IT" sz="1400" i="1" dirty="0"/>
              <a:t> Deep </a:t>
            </a:r>
            <a:r>
              <a:rPr lang="it-IT" sz="1400" i="1" dirty="0" err="1"/>
              <a:t>into</a:t>
            </a:r>
            <a:r>
              <a:rPr lang="it-IT" sz="1400" i="1" dirty="0"/>
              <a:t> </a:t>
            </a:r>
            <a:r>
              <a:rPr lang="it-IT" sz="1400" i="1" dirty="0" err="1"/>
              <a:t>Rectifiers</a:t>
            </a:r>
            <a:r>
              <a:rPr lang="it-IT" sz="1400" i="1" dirty="0"/>
              <a:t>: </a:t>
            </a:r>
            <a:r>
              <a:rPr lang="it-IT" sz="1400" i="1" dirty="0" err="1"/>
              <a:t>Surpassing</a:t>
            </a:r>
            <a:r>
              <a:rPr lang="it-IT" sz="1400" i="1" dirty="0"/>
              <a:t> Human-Level Performance on </a:t>
            </a:r>
            <a:r>
              <a:rPr lang="it-IT" sz="1400" i="1" dirty="0" err="1"/>
              <a:t>ImageNet</a:t>
            </a:r>
            <a:r>
              <a:rPr lang="it-IT" sz="1400" i="1" dirty="0"/>
              <a:t> </a:t>
            </a:r>
            <a:r>
              <a:rPr lang="it-IT" sz="1400" i="1" dirty="0" err="1"/>
              <a:t>Classification</a:t>
            </a:r>
            <a:r>
              <a:rPr lang="it-IT" sz="1400" dirty="0"/>
              <a:t>, </a:t>
            </a:r>
            <a:r>
              <a:rPr lang="it-IT" sz="1400" i="1" dirty="0"/>
              <a:t>2015 IEEE International Conference on Computer Vision (ICCV)</a:t>
            </a:r>
            <a:r>
              <a:rPr lang="it-IT" sz="1400" dirty="0"/>
              <a:t>, Santiago, Chile, 2015, pp. 1026-1034,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it-IT" sz="1400" dirty="0"/>
              <a:t>Articolo 2</a:t>
            </a:r>
          </a:p>
          <a:p>
            <a:pPr marL="342900" indent="-342900">
              <a:buFont typeface="+mj-lt"/>
              <a:buAutoNum type="arabicPeriod" startAt="9"/>
            </a:pPr>
            <a:endParaRPr lang="it-IT" sz="1400" dirty="0"/>
          </a:p>
          <a:p>
            <a:pPr marL="342900" indent="-342900">
              <a:buFont typeface="+mj-lt"/>
              <a:buAutoNum type="arabicPeriod" startAt="9"/>
            </a:pPr>
            <a:endParaRPr lang="it-IT" sz="14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04B3224-8AD6-EBFB-578E-76DA67AAD1D4}"/>
              </a:ext>
            </a:extLst>
          </p:cNvPr>
          <p:cNvSpPr txBox="1"/>
          <p:nvPr/>
        </p:nvSpPr>
        <p:spPr>
          <a:xfrm>
            <a:off x="490817" y="1082950"/>
            <a:ext cx="77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Bibliographical</a:t>
            </a:r>
            <a:r>
              <a:rPr lang="it-IT" dirty="0"/>
              <a:t> sources:</a:t>
            </a:r>
          </a:p>
        </p:txBody>
      </p:sp>
    </p:spTree>
    <p:extLst>
      <p:ext uri="{BB962C8B-B14F-4D97-AF65-F5344CB8AC3E}">
        <p14:creationId xmlns:p14="http://schemas.microsoft.com/office/powerpoint/2010/main" val="29077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1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searches for the Monk tasks: SVM</a:t>
            </a:r>
            <a:br>
              <a:rPr lang="it-IT" sz="1050" dirty="0"/>
            </a:b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24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coefficient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dirty="0"/>
                            <a:t>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two-layer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perceptron</a:t>
                          </a:r>
                          <a:r>
                            <a:rPr lang="it-IT" sz="1400" i="0" dirty="0"/>
                            <a:t> kernel</a:t>
                          </a:r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Translation </a:t>
                          </a:r>
                          <a:r>
                            <a:rPr lang="it-IT" sz="1400" i="1" dirty="0" err="1"/>
                            <a:t>term</a:t>
                          </a:r>
                          <a:r>
                            <a:rPr lang="it-IT" sz="1400" i="1" dirty="0"/>
                            <a:t> k0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i="0" dirty="0"/>
                            <a:t>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. kernel: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it-IT" sz="1400" i="0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d>
                                        <m:dPr>
                                          <m:begChr m:val="⟨"/>
                                          <m:endChr m:val=""/>
                                          <m:ctrlPr>
                                            <a:rPr lang="it-IT" sz="14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⟩"/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it-IT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40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145886">
                    <a:tc gridSpan="2"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Kernel’s </a:t>
                          </a:r>
                          <a:r>
                            <a:rPr lang="it-IT" sz="1400" i="1" dirty="0" err="1"/>
                            <a:t>parameter</a:t>
                          </a:r>
                          <a:r>
                            <a:rPr lang="it-IT" sz="1400" i="1" dirty="0"/>
                            <a:t> γ </a:t>
                          </a:r>
                          <a:r>
                            <a:rPr lang="it-IT" sz="14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it-IT" sz="1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d>
                                <m:d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it-IT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it-IT" sz="1400" i="0" dirty="0"/>
                            <a:t> for RBF,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1400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⋅⟨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i="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poly</a:t>
                          </a:r>
                          <a:r>
                            <a:rPr lang="it-IT" sz="1400" i="0" dirty="0"/>
                            <a:t> kernel,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1400" i="0" dirty="0"/>
                            <a:t> for </a:t>
                          </a:r>
                          <a:r>
                            <a:rPr lang="it-IT" sz="1400" i="0" dirty="0" err="1"/>
                            <a:t>sigmoid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6DB18CC-5981-B89A-93BB-7E019B823C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3247425"/>
                  </p:ext>
                </p:extLst>
              </p:nvPr>
            </p:nvGraphicFramePr>
            <p:xfrm>
              <a:off x="383260" y="1687140"/>
              <a:ext cx="8363480" cy="26670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833467">
                      <a:extLst>
                        <a:ext uri="{9D8B030D-6E8A-4147-A177-3AD203B41FA5}">
                          <a16:colId xmlns:a16="http://schemas.microsoft.com/office/drawing/2014/main" val="1646026988"/>
                        </a:ext>
                      </a:extLst>
                    </a:gridCol>
                    <a:gridCol w="2348273">
                      <a:extLst>
                        <a:ext uri="{9D8B030D-6E8A-4147-A177-3AD203B41FA5}">
                          <a16:colId xmlns:a16="http://schemas.microsoft.com/office/drawing/2014/main" val="2209079661"/>
                        </a:ext>
                      </a:extLst>
                    </a:gridCol>
                    <a:gridCol w="2985727">
                      <a:extLst>
                        <a:ext uri="{9D8B030D-6E8A-4147-A177-3AD203B41FA5}">
                          <a16:colId xmlns:a16="http://schemas.microsoft.com/office/drawing/2014/main" val="476101989"/>
                        </a:ext>
                      </a:extLst>
                    </a:gridCol>
                    <a:gridCol w="1196013">
                      <a:extLst>
                        <a:ext uri="{9D8B030D-6E8A-4147-A177-3AD203B41FA5}">
                          <a16:colId xmlns:a16="http://schemas.microsoft.com/office/drawing/2014/main" val="1098860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Hyperparameter</a:t>
                          </a:r>
                          <a:endParaRPr lang="it-IT" sz="1600" i="0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i="0" dirty="0" err="1"/>
                            <a:t>Values</a:t>
                          </a:r>
                          <a:endParaRPr lang="it-IT" sz="160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442828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Kernel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dirty="0"/>
                            <a:t>RBF, </a:t>
                          </a:r>
                          <a:r>
                            <a:rPr lang="it-IT" sz="1400" dirty="0" err="1"/>
                            <a:t>polynomial</a:t>
                          </a:r>
                          <a:r>
                            <a:rPr lang="it-IT" sz="1400" dirty="0"/>
                            <a:t>, </a:t>
                          </a:r>
                          <a:r>
                            <a:rPr lang="it-IT" sz="1400" dirty="0" err="1"/>
                            <a:t>sigmoid</a:t>
                          </a:r>
                          <a:r>
                            <a:rPr lang="it-IT" sz="1400" dirty="0"/>
                            <a:t> (</a:t>
                          </a:r>
                          <a:r>
                            <a:rPr lang="it-IT" sz="1400" dirty="0" err="1"/>
                            <a:t>aka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two-layer</a:t>
                          </a:r>
                          <a:r>
                            <a:rPr lang="it-IT" sz="1400" dirty="0"/>
                            <a:t> </a:t>
                          </a:r>
                          <a:r>
                            <a:rPr lang="it-IT" sz="1400" dirty="0" err="1"/>
                            <a:t>perceptron</a:t>
                          </a:r>
                          <a:r>
                            <a:rPr lang="it-IT" sz="1400" dirty="0"/>
                            <a:t>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72941" r="-40204" b="-35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433839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C </a:t>
                          </a:r>
                          <a:r>
                            <a:rPr lang="it-IT" sz="1400" i="1" dirty="0" err="1"/>
                            <a:t>regularization</a:t>
                          </a:r>
                          <a:r>
                            <a:rPr lang="it-IT" sz="1400" i="1" dirty="0"/>
                            <a:t> </a:t>
                          </a:r>
                          <a:r>
                            <a:rPr lang="it-IT" sz="1400" i="1" dirty="0" err="1"/>
                            <a:t>hyperparameter</a:t>
                          </a:r>
                          <a:endParaRPr lang="it-IT" sz="1400" i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0.1, 1, 10, 100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40204" t="-170930" r="-40204" b="-25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0, 1, 2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4525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sz="1400" i="1" dirty="0"/>
                            <a:t>ε </a:t>
                          </a:r>
                          <a:r>
                            <a:rPr lang="it-IT" sz="1400" i="0" dirty="0"/>
                            <a:t>(</a:t>
                          </a:r>
                          <a:r>
                            <a:rPr lang="it-IT" sz="1400" i="0" dirty="0" err="1"/>
                            <a:t>regression</a:t>
                          </a:r>
                          <a:r>
                            <a:rPr lang="it-IT" sz="1400" i="0" dirty="0"/>
                            <a:t> </a:t>
                          </a:r>
                          <a:r>
                            <a:rPr lang="it-IT" sz="1400" i="0" dirty="0" err="1"/>
                            <a:t>only</a:t>
                          </a:r>
                          <a:r>
                            <a:rPr lang="it-IT" sz="1400" i="0" dirty="0"/>
                            <a:t>)</a:t>
                          </a:r>
                          <a:endParaRPr lang="it-IT" sz="1400" i="1" dirty="0"/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0.01, 0.1, 1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400" i="1" dirty="0"/>
                            <a:t>Degree p </a:t>
                          </a:r>
                          <a:r>
                            <a:rPr lang="it-IT" sz="1400" i="0" dirty="0"/>
                            <a:t>(for </a:t>
                          </a:r>
                          <a:r>
                            <a:rPr lang="it-IT" sz="1400" i="0" dirty="0" err="1"/>
                            <a:t>polynomial</a:t>
                          </a:r>
                          <a:r>
                            <a:rPr lang="it-IT" sz="1400" i="0" dirty="0"/>
                            <a:t> kernel)</a:t>
                          </a:r>
                          <a:endParaRPr lang="it-IT" sz="1400" i="1" dirty="0"/>
                        </a:p>
                      </a:txBody>
                      <a:tcPr anchor="ctr">
                        <a:lnL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2, 3, 4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524001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Hyperparameter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i="0" dirty="0" err="1"/>
                            <a:t>Values</a:t>
                          </a:r>
                          <a:endParaRPr lang="it-IT" sz="1600" b="1" i="0" dirty="0"/>
                        </a:p>
                      </a:txBody>
                      <a:tcPr anchor="ctr">
                        <a:lnT w="12700" cap="flat" cmpd="sng" algn="ctr">
                          <a:solidFill>
                            <a:srgbClr val="61616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0038678"/>
                      </a:ext>
                    </a:extLst>
                  </a:tr>
                  <a:tr h="518160">
                    <a:tc gridSpan="2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417647" r="-100000" b="-1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>
                        <a:lnR w="12700" cap="flat" cmpd="sng" algn="ctr">
                          <a:solidFill>
                            <a:srgbClr val="3D3D3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sz="1400" i="0" dirty="0"/>
                            <a:t>0.1, 0.01, 0.001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it-IT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864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83260" y="1379363"/>
            <a:ext cx="836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n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</a:t>
            </a:r>
            <a:r>
              <a:rPr lang="it-IT" sz="1400" dirty="0" err="1"/>
              <a:t>SVMs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2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searches for the Monk tasks: Random Forests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EA9238-0A19-F871-A93C-3E30D45F3039}"/>
              </a:ext>
            </a:extLst>
          </p:cNvPr>
          <p:cNvSpPr txBox="1"/>
          <p:nvPr/>
        </p:nvSpPr>
        <p:spPr>
          <a:xfrm>
            <a:off x="311940" y="1222945"/>
            <a:ext cx="852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 err="1"/>
              <a:t>Table</a:t>
            </a:r>
            <a:r>
              <a:rPr lang="it-IT" sz="1400" b="1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n+1</a:t>
            </a:r>
            <a:r>
              <a:rPr lang="it-IT" sz="1400" dirty="0"/>
              <a:t>: </a:t>
            </a:r>
            <a:r>
              <a:rPr lang="it-IT" sz="1400" dirty="0" err="1"/>
              <a:t>Hyperparameter’s</a:t>
            </a:r>
            <a:r>
              <a:rPr lang="it-IT" sz="1400" dirty="0"/>
              <a:t> </a:t>
            </a:r>
            <a:r>
              <a:rPr lang="it-IT" sz="1400" dirty="0" err="1"/>
              <a:t>values</a:t>
            </a:r>
            <a:r>
              <a:rPr lang="it-IT" sz="1400" dirty="0"/>
              <a:t> for the Random </a:t>
            </a:r>
            <a:r>
              <a:rPr lang="it-IT" sz="1400" dirty="0" err="1"/>
              <a:t>Forests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for the </a:t>
            </a:r>
            <a:r>
              <a:rPr lang="it-IT" sz="1400" dirty="0" err="1"/>
              <a:t>three</a:t>
            </a:r>
            <a:r>
              <a:rPr lang="it-IT" sz="1400" dirty="0"/>
              <a:t> Monk tasks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FB73CB9E-9A5F-9977-AD92-AA9DF7D2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235801"/>
              </p:ext>
            </p:extLst>
          </p:nvPr>
        </p:nvGraphicFramePr>
        <p:xfrm>
          <a:off x="311940" y="1530722"/>
          <a:ext cx="8520120" cy="281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58254">
                  <a:extLst>
                    <a:ext uri="{9D8B030D-6E8A-4147-A177-3AD203B41FA5}">
                      <a16:colId xmlns:a16="http://schemas.microsoft.com/office/drawing/2014/main" val="1646026988"/>
                    </a:ext>
                  </a:extLst>
                </a:gridCol>
                <a:gridCol w="1586753">
                  <a:extLst>
                    <a:ext uri="{9D8B030D-6E8A-4147-A177-3AD203B41FA5}">
                      <a16:colId xmlns:a16="http://schemas.microsoft.com/office/drawing/2014/main" val="2209079661"/>
                    </a:ext>
                  </a:extLst>
                </a:gridCol>
                <a:gridCol w="2299447">
                  <a:extLst>
                    <a:ext uri="{9D8B030D-6E8A-4147-A177-3AD203B41FA5}">
                      <a16:colId xmlns:a16="http://schemas.microsoft.com/office/drawing/2014/main" val="476101989"/>
                    </a:ext>
                  </a:extLst>
                </a:gridCol>
                <a:gridCol w="1375666">
                  <a:extLst>
                    <a:ext uri="{9D8B030D-6E8A-4147-A177-3AD203B41FA5}">
                      <a16:colId xmlns:a16="http://schemas.microsoft.com/office/drawing/2014/main" val="109886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Hyperparameter</a:t>
                      </a:r>
                      <a:endParaRPr lang="it-IT" sz="1600" i="0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0" dirty="0" err="1"/>
                        <a:t>Values</a:t>
                      </a:r>
                      <a:endParaRPr lang="it-IT" sz="16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42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N° of </a:t>
                      </a:r>
                      <a:r>
                        <a:rPr lang="it-IT" sz="1400" i="1" dirty="0" err="1"/>
                        <a:t>estimators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aka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trees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20, 50, 100, 200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Maximum </a:t>
                      </a:r>
                      <a:r>
                        <a:rPr lang="it-IT" sz="1400" i="1" dirty="0" err="1"/>
                        <a:t>depth</a:t>
                      </a:r>
                      <a:r>
                        <a:rPr lang="it-IT" sz="1400" i="1" dirty="0"/>
                        <a:t> of the </a:t>
                      </a:r>
                      <a:r>
                        <a:rPr lang="it-IT" sz="1400" i="1" dirty="0" err="1"/>
                        <a:t>tree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None, 10, 20, 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338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to split an </a:t>
                      </a:r>
                      <a:r>
                        <a:rPr lang="it-IT" sz="1400" i="1" dirty="0" err="1"/>
                        <a:t>internal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2, 4, 6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Minimum n° of samples </a:t>
                      </a:r>
                      <a:r>
                        <a:rPr lang="it-IT" sz="1400" i="1" dirty="0" err="1"/>
                        <a:t>required</a:t>
                      </a:r>
                      <a:r>
                        <a:rPr lang="it-IT" sz="1400" i="1" dirty="0"/>
                        <a:t> to be a </a:t>
                      </a:r>
                      <a:r>
                        <a:rPr lang="it-IT" sz="1400" i="1" dirty="0" err="1"/>
                        <a:t>leaf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node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1, 2, 4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3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i="1" dirty="0"/>
                        <a:t>Bootstrap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True, False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Criterion to </a:t>
                      </a:r>
                      <a:r>
                        <a:rPr lang="it-IT" sz="1400" i="1" dirty="0" err="1"/>
                        <a:t>evaluate</a:t>
                      </a:r>
                      <a:r>
                        <a:rPr lang="it-IT" sz="1400" i="1" dirty="0"/>
                        <a:t> split </a:t>
                      </a:r>
                      <a:r>
                        <a:rPr lang="it-IT" sz="1400" i="1" dirty="0" err="1"/>
                        <a:t>quality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6161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Gini, </a:t>
                      </a:r>
                      <a:r>
                        <a:rPr lang="it-IT" sz="1400" dirty="0" err="1"/>
                        <a:t>Entropy</a:t>
                      </a:r>
                      <a:endParaRPr lang="it-IT" sz="1400" dirty="0"/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2552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038678"/>
                  </a:ext>
                </a:extLst>
              </a:tr>
              <a:tr h="145886">
                <a:tc gridSpan="2">
                  <a:txBody>
                    <a:bodyPr/>
                    <a:lstStyle/>
                    <a:p>
                      <a:r>
                        <a:rPr lang="it-IT" sz="1400" i="1" dirty="0" err="1"/>
                        <a:t>Number</a:t>
                      </a:r>
                      <a:r>
                        <a:rPr lang="it-IT" sz="1400" i="1" dirty="0"/>
                        <a:t> of features to </a:t>
                      </a:r>
                      <a:r>
                        <a:rPr lang="it-IT" sz="1400" i="1" dirty="0" err="1"/>
                        <a:t>consider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when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looking</a:t>
                      </a:r>
                      <a:r>
                        <a:rPr lang="it-IT" sz="1400" i="1" dirty="0"/>
                        <a:t> for the best split</a:t>
                      </a:r>
                      <a:endParaRPr lang="it-IT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>
                    <a:lnR w="12700" cap="flat" cmpd="sng" algn="ctr">
                      <a:solidFill>
                        <a:srgbClr val="3D3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i="0" dirty="0" err="1"/>
                        <a:t>Squared_root</a:t>
                      </a:r>
                      <a:r>
                        <a:rPr lang="it-IT" sz="1400" i="0" dirty="0"/>
                        <a:t>, log2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64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33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-2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– 3</a:t>
            </a:r>
            <a:b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Full grid searches for the Monk tasks: Neural Networks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26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B758C0D4-1924-E26E-4974-3F6093060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6295"/>
              </p:ext>
            </p:extLst>
          </p:nvPr>
        </p:nvGraphicFramePr>
        <p:xfrm>
          <a:off x="311760" y="1208619"/>
          <a:ext cx="8428828" cy="303784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2107207">
                  <a:extLst>
                    <a:ext uri="{9D8B030D-6E8A-4147-A177-3AD203B41FA5}">
                      <a16:colId xmlns:a16="http://schemas.microsoft.com/office/drawing/2014/main" val="3556089797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454546000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1586740685"/>
                    </a:ext>
                  </a:extLst>
                </a:gridCol>
                <a:gridCol w="2107207">
                  <a:extLst>
                    <a:ext uri="{9D8B030D-6E8A-4147-A177-3AD203B41FA5}">
                      <a16:colId xmlns:a16="http://schemas.microsoft.com/office/drawing/2014/main" val="37376085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Hyperparameter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 err="1"/>
                        <a:t>Values</a:t>
                      </a:r>
                      <a:endParaRPr lang="it-IT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502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Architecture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dirty="0"/>
                        <a:t>(</a:t>
                      </a:r>
                      <a:r>
                        <a:rPr lang="it-IT" sz="1400" i="1" dirty="0"/>
                        <a:t>x</a:t>
                      </a:r>
                      <a:r>
                        <a:rPr lang="it-IT" sz="1400" i="1" baseline="-25000" dirty="0"/>
                        <a:t>1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/>
                        <a:t>…</a:t>
                      </a:r>
                      <a:r>
                        <a:rPr lang="it-IT" sz="1400" dirty="0"/>
                        <a:t>,</a:t>
                      </a:r>
                      <a:r>
                        <a:rPr lang="it-IT" sz="1400" i="1" dirty="0" err="1"/>
                        <a:t>x</a:t>
                      </a:r>
                      <a:r>
                        <a:rPr lang="it-IT" sz="1400" i="1" baseline="-25000" dirty="0" err="1"/>
                        <a:t>n</a:t>
                      </a:r>
                      <a:r>
                        <a:rPr lang="it-IT" sz="1400" dirty="0"/>
                        <a:t>): </a:t>
                      </a:r>
                      <a:r>
                        <a:rPr lang="it-IT" sz="1400" i="1" dirty="0"/>
                        <a:t>n 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1" dirty="0"/>
                        <a:t>, </a:t>
                      </a:r>
                      <a:r>
                        <a:rPr lang="it-IT" sz="1400" i="1" dirty="0" err="1"/>
                        <a:t>layer</a:t>
                      </a:r>
                      <a:r>
                        <a:rPr lang="it-IT" sz="1400" i="1" dirty="0"/>
                        <a:t> i </a:t>
                      </a:r>
                      <a:r>
                        <a:rPr lang="it-IT" sz="1400" i="1" dirty="0" err="1"/>
                        <a:t>has</a:t>
                      </a:r>
                      <a:r>
                        <a:rPr lang="it-IT" sz="1400" i="1" dirty="0"/>
                        <a:t> x</a:t>
                      </a:r>
                      <a:r>
                        <a:rPr lang="it-IT" sz="1400" i="1" baseline="-25000" dirty="0"/>
                        <a:t>i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units</a:t>
                      </a:r>
                      <a:r>
                        <a:rPr lang="it-IT" sz="1400" i="0" dirty="0"/>
                        <a:t>)</a:t>
                      </a:r>
                      <a:endParaRPr lang="it-IT" sz="1400" dirty="0"/>
                    </a:p>
                  </a:txBody>
                  <a:tcPr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(8), (8,8), (8,8,8), (8,8,8,8)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78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Hyperparameter</a:t>
                      </a:r>
                      <a:endParaRPr lang="it-IT" sz="1600" b="1" i="0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i="0" dirty="0" err="1"/>
                        <a:t>Values</a:t>
                      </a:r>
                      <a:endParaRPr lang="it-IT" sz="1600" b="1" i="0" dirty="0"/>
                    </a:p>
                  </a:txBody>
                  <a:tcPr anchor="ctr">
                    <a:lnT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9267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Learning rate η</a:t>
                      </a:r>
                      <a:endParaRPr lang="it-IT" sz="14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0.1, 0.3, 0.5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Optimization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algorithm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SGD</a:t>
                      </a:r>
                      <a:endParaRPr lang="it-IT" sz="1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59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L2 </a:t>
                      </a:r>
                      <a:r>
                        <a:rPr lang="it-IT" sz="1400" i="1" dirty="0" err="1"/>
                        <a:t>regularization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0.01</a:t>
                      </a:r>
                      <a:endParaRPr lang="it-IT" sz="1400" baseline="30000" dirty="0"/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i="1" dirty="0" err="1"/>
                        <a:t>Activation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function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/>
                        <a:t>(</a:t>
                      </a:r>
                      <a:r>
                        <a:rPr lang="it-IT" sz="1400" i="1" dirty="0" err="1"/>
                        <a:t>hidden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layers</a:t>
                      </a:r>
                      <a:r>
                        <a:rPr lang="it-IT" sz="1400" i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ReLU</a:t>
                      </a:r>
                      <a:endParaRPr lang="it-I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009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Momentum </a:t>
                      </a:r>
                      <a:r>
                        <a:rPr lang="it-IT" sz="1400" i="1" dirty="0" err="1"/>
                        <a:t>hyperparameter</a:t>
                      </a:r>
                      <a:r>
                        <a:rPr lang="it-IT" sz="1400" i="1" dirty="0"/>
                        <a:t> 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0.6, 0.8, 0.9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 err="1"/>
                        <a:t>epochs</a:t>
                      </a:r>
                      <a:endParaRPr lang="it-IT" sz="1400" i="1" dirty="0"/>
                    </a:p>
                  </a:txBody>
                  <a:tcPr anchor="ctr"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532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i="1" dirty="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6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6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4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model novelties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27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/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Data </a:t>
                </a:r>
                <a:r>
                  <a:rPr lang="it-IT" sz="1400" b="1" dirty="0" err="1"/>
                  <a:t>normalization</a:t>
                </a:r>
                <a:r>
                  <a:rPr lang="it-IT" sz="1400" dirty="0"/>
                  <a:t>:</a:t>
                </a:r>
              </a:p>
              <a:p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rescales</a:t>
                </a:r>
                <a:r>
                  <a:rPr lang="it-IT" sz="1400" dirty="0"/>
                  <a:t> the data </a:t>
                </a:r>
                <a:r>
                  <a:rPr lang="it-IT" sz="1400" dirty="0" err="1"/>
                  <a:t>according</a:t>
                </a:r>
                <a:r>
                  <a:rPr lang="it-IT" sz="1400" dirty="0"/>
                  <a:t> to the formula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sz="1400" b="0" i="0" smtClean="0">
                            <a:latin typeface="Cambria Math" panose="02040503050406030204" pitchFamily="18" charset="0"/>
                          </a:rPr>
                          <m:t>med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𝐼𝑄𝑅</m:t>
                        </m:r>
                      </m:den>
                    </m:f>
                  </m:oMath>
                </a14:m>
                <a:r>
                  <a:rPr lang="it-IT" sz="1400" dirty="0"/>
                  <a:t>, </a:t>
                </a:r>
                <a:r>
                  <a:rPr lang="it-IT" sz="1400" dirty="0" err="1"/>
                  <a:t>where</a:t>
                </a:r>
                <a:r>
                  <a:rPr lang="it-IT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</a:rPr>
                      <m:t>med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median</a:t>
                </a:r>
                <a:r>
                  <a:rPr lang="it-IT" sz="1400" dirty="0"/>
                  <a:t> of the design set and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it-IT" sz="1400" dirty="0"/>
                  <a:t> </a:t>
                </a:r>
                <a:r>
                  <a:rPr lang="it-IT" sz="1400" dirty="0" err="1"/>
                  <a:t>is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interquantile</a:t>
                </a:r>
                <a:r>
                  <a:rPr lang="it-IT" sz="1400" dirty="0"/>
                  <a:t> range. </a:t>
                </a:r>
                <a:r>
                  <a:rPr lang="it-IT" sz="1400" dirty="0" err="1"/>
                  <a:t>This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was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chosen</a:t>
                </a:r>
                <a:r>
                  <a:rPr lang="it-IT" sz="1400" dirty="0"/>
                  <a:t> for </a:t>
                </a:r>
                <a:r>
                  <a:rPr lang="it-IT" sz="1400" dirty="0" err="1"/>
                  <a:t>its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robustness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(in the </a:t>
                </a:r>
                <a:r>
                  <a:rPr lang="it-IT" sz="1400" dirty="0" err="1"/>
                  <a:t>sense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removing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them</a:t>
                </a:r>
                <a:r>
                  <a:rPr lang="it-IT" sz="1400" dirty="0"/>
                  <a:t> yields </a:t>
                </a:r>
                <a:r>
                  <a:rPr lang="it-IT" sz="1400" dirty="0" err="1"/>
                  <a:t>approximately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same</a:t>
                </a:r>
                <a:r>
                  <a:rPr lang="it-IT" sz="1400" dirty="0"/>
                  <a:t> </a:t>
                </a:r>
                <a:r>
                  <a:rPr lang="it-IT" sz="1400" dirty="0" err="1"/>
                  <a:t>transformation</a:t>
                </a:r>
                <a:r>
                  <a:rPr lang="it-IT" sz="1400" dirty="0"/>
                  <a:t>) </a:t>
                </a:r>
                <a:r>
                  <a:rPr lang="it-IT" sz="1400" dirty="0" err="1"/>
                  <a:t>compared</a:t>
                </a:r>
                <a:r>
                  <a:rPr lang="it-IT" sz="1400" dirty="0"/>
                  <a:t> to the </a:t>
                </a:r>
                <a:r>
                  <a:rPr lang="it-IT" sz="1400" dirty="0" err="1"/>
                  <a:t>usual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normalization</a:t>
                </a:r>
                <a:r>
                  <a:rPr lang="it-IT" sz="1400" dirty="0"/>
                  <a:t>. In </a:t>
                </a:r>
                <a:r>
                  <a:rPr lang="it-IT" sz="1400" dirty="0" err="1"/>
                  <a:t>fact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outliers</a:t>
                </a:r>
                <a:r>
                  <a:rPr lang="it-IT" sz="1400" dirty="0"/>
                  <a:t> can </a:t>
                </a:r>
                <a:r>
                  <a:rPr lang="it-IT" sz="1400" dirty="0" err="1"/>
                  <a:t>greatly</a:t>
                </a:r>
                <a:r>
                  <a:rPr lang="it-IT" sz="1400" dirty="0"/>
                  <a:t> impact the </a:t>
                </a:r>
                <a:r>
                  <a:rPr lang="it-IT" sz="1400" dirty="0" err="1"/>
                  <a:t>computation</a:t>
                </a:r>
                <a:r>
                  <a:rPr lang="it-IT" sz="1400" dirty="0"/>
                  <a:t> of the </a:t>
                </a:r>
                <a:r>
                  <a:rPr lang="it-IT" sz="1400" dirty="0" err="1"/>
                  <a:t>mean</a:t>
                </a:r>
                <a:r>
                  <a:rPr lang="it-IT" sz="1400" dirty="0"/>
                  <a:t> and standard </a:t>
                </a:r>
                <a:r>
                  <a:rPr lang="it-IT" sz="1400" dirty="0" err="1"/>
                  <a:t>deviation</a:t>
                </a:r>
                <a:r>
                  <a:rPr lang="it-IT" sz="1400" dirty="0"/>
                  <a:t>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RobustScaler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uses</a:t>
                </a:r>
                <a:r>
                  <a:rPr lang="it-IT" sz="1400" dirty="0"/>
                  <a:t> </a:t>
                </a:r>
                <a:r>
                  <a:rPr lang="it-IT" sz="1400" dirty="0" err="1"/>
                  <a:t>percentiles</a:t>
                </a:r>
                <a:r>
                  <a:rPr lang="it-IT" sz="1400" dirty="0"/>
                  <a:t>. </a:t>
                </a:r>
              </a:p>
              <a:p>
                <a:r>
                  <a:rPr lang="it-IT" sz="1400" dirty="0" err="1"/>
                  <a:t>Many</a:t>
                </a:r>
                <a:r>
                  <a:rPr lang="it-IT" sz="1400" dirty="0"/>
                  <a:t> ML models are sensitive to the scaling of data, </a:t>
                </a:r>
                <a:r>
                  <a:rPr lang="it-IT" sz="1400" dirty="0" err="1"/>
                  <a:t>but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noticeably</a:t>
                </a:r>
                <a:r>
                  <a:rPr lang="it-IT" sz="1400" dirty="0"/>
                  <a:t> Random </a:t>
                </a:r>
                <a:r>
                  <a:rPr lang="it-IT" sz="1400" dirty="0" err="1"/>
                  <a:t>Forests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unaffected</a:t>
                </a:r>
                <a:r>
                  <a:rPr lang="it-IT" sz="1400" dirty="0"/>
                  <a:t> by </a:t>
                </a:r>
                <a:r>
                  <a:rPr lang="it-IT" sz="1400" dirty="0" err="1"/>
                  <a:t>it</a:t>
                </a:r>
                <a:r>
                  <a:rPr lang="it-IT" sz="1400" dirty="0"/>
                  <a:t>.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CCC4CA0-1069-22D1-AB63-0580000FF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1111323"/>
                <a:ext cx="8520119" cy="1600438"/>
              </a:xfrm>
              <a:prstGeom prst="rect">
                <a:avLst/>
              </a:prstGeom>
              <a:blipFill>
                <a:blip r:embed="rId2"/>
                <a:stretch>
                  <a:fillRect l="-215" t="-4563" b="-3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8009A4C-6B9B-7DD5-8636-608154FE9635}"/>
              </a:ext>
            </a:extLst>
          </p:cNvPr>
          <p:cNvSpPr txBox="1"/>
          <p:nvPr/>
        </p:nvSpPr>
        <p:spPr>
          <a:xfrm>
            <a:off x="311760" y="2887201"/>
            <a:ext cx="81608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Pipeline</a:t>
            </a:r>
            <a:r>
              <a:rPr lang="it-IT" sz="1400" dirty="0"/>
              <a:t>:</a:t>
            </a:r>
          </a:p>
          <a:p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tool </a:t>
            </a:r>
            <a:r>
              <a:rPr lang="it-IT" sz="1400" dirty="0" err="1"/>
              <a:t>provided</a:t>
            </a:r>
            <a:r>
              <a:rPr lang="it-IT" sz="1400" dirty="0"/>
              <a:t> by </a:t>
            </a:r>
            <a:r>
              <a:rPr lang="it-IT" sz="1400" dirty="0" err="1"/>
              <a:t>Scikit-Learn</a:t>
            </a:r>
            <a:r>
              <a:rPr lang="it-IT" sz="1400" dirty="0"/>
              <a:t> to chain </a:t>
            </a:r>
            <a:r>
              <a:rPr lang="it-IT" sz="1400" dirty="0" err="1"/>
              <a:t>together</a:t>
            </a:r>
            <a:r>
              <a:rPr lang="it-IT" sz="1400" dirty="0"/>
              <a:t> multiple steps of a machine learning </a:t>
            </a:r>
            <a:r>
              <a:rPr lang="it-IT" sz="1400" dirty="0" err="1"/>
              <a:t>process</a:t>
            </a:r>
            <a:r>
              <a:rPr lang="it-IT" sz="1400" dirty="0"/>
              <a:t>. Pipelines helps to create a </a:t>
            </a:r>
            <a:r>
              <a:rPr lang="it-IT" sz="1400" dirty="0" err="1"/>
              <a:t>clean</a:t>
            </a:r>
            <a:r>
              <a:rPr lang="it-IT" sz="1400" dirty="0"/>
              <a:t>, </a:t>
            </a:r>
            <a:r>
              <a:rPr lang="it-IT" sz="1400" dirty="0" err="1"/>
              <a:t>simple</a:t>
            </a:r>
            <a:r>
              <a:rPr lang="it-IT" sz="1400" dirty="0"/>
              <a:t> model in </a:t>
            </a:r>
            <a:r>
              <a:rPr lang="it-IT" sz="1400" dirty="0" err="1"/>
              <a:t>which</a:t>
            </a:r>
            <a:r>
              <a:rPr lang="it-IT" sz="1400" dirty="0"/>
              <a:t> data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transformed</a:t>
            </a:r>
            <a:r>
              <a:rPr lang="it-IT" sz="1400" dirty="0"/>
              <a:t> and </a:t>
            </a:r>
            <a:r>
              <a:rPr lang="it-IT" sz="1400" dirty="0" err="1"/>
              <a:t>fitted</a:t>
            </a:r>
            <a:r>
              <a:rPr lang="it-IT" sz="1400" dirty="0"/>
              <a:t> in one go. </a:t>
            </a:r>
            <a:r>
              <a:rPr lang="it-IT" sz="1400" dirty="0" err="1"/>
              <a:t>Predictions</a:t>
            </a:r>
            <a:r>
              <a:rPr lang="it-IT" sz="1400" dirty="0"/>
              <a:t> </a:t>
            </a:r>
            <a:r>
              <a:rPr lang="it-IT" sz="1400" dirty="0" err="1"/>
              <a:t>have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scale of the </a:t>
            </a:r>
            <a:r>
              <a:rPr lang="it-IT" sz="1400" dirty="0" err="1"/>
              <a:t>original</a:t>
            </a:r>
            <a:r>
              <a:rPr lang="it-IT" sz="1400" dirty="0"/>
              <a:t> data, so a post-processing </a:t>
            </a:r>
            <a:r>
              <a:rPr lang="it-IT" sz="1400" dirty="0" err="1"/>
              <a:t>phase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r>
              <a:rPr lang="it-IT" sz="1400" dirty="0"/>
              <a:t>.</a:t>
            </a:r>
            <a:br>
              <a:rPr lang="it-IT" sz="1400" dirty="0"/>
            </a:br>
            <a:r>
              <a:rPr lang="it-IT" sz="1400" dirty="0" err="1"/>
              <a:t>Furthermore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prevents</a:t>
            </a:r>
            <a:r>
              <a:rPr lang="it-IT" sz="1400" dirty="0"/>
              <a:t> TR and VL sets to contaminate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other</a:t>
            </a:r>
            <a:r>
              <a:rPr lang="it-IT" sz="1400" dirty="0"/>
              <a:t> in cross-</a:t>
            </a:r>
            <a:r>
              <a:rPr lang="it-IT" sz="1400" dirty="0" err="1"/>
              <a:t>validation</a:t>
            </a:r>
            <a:r>
              <a:rPr lang="it-IT" sz="1400" dirty="0"/>
              <a:t>, by making sure </a:t>
            </a:r>
            <a:r>
              <a:rPr lang="it-IT" sz="1400" dirty="0" err="1"/>
              <a:t>that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samples are </a:t>
            </a:r>
            <a:r>
              <a:rPr lang="it-IT" sz="1400" dirty="0" err="1"/>
              <a:t>used</a:t>
            </a:r>
            <a:r>
              <a:rPr lang="it-IT" sz="1400" dirty="0"/>
              <a:t> to </a:t>
            </a:r>
            <a:r>
              <a:rPr lang="it-IT" sz="1400" dirty="0" err="1"/>
              <a:t>train</a:t>
            </a:r>
            <a:r>
              <a:rPr lang="it-IT" sz="1400" dirty="0"/>
              <a:t> the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and the model.</a:t>
            </a:r>
          </a:p>
        </p:txBody>
      </p:sp>
    </p:spTree>
    <p:extLst>
      <p:ext uri="{BB962C8B-B14F-4D97-AF65-F5344CB8AC3E}">
        <p14:creationId xmlns:p14="http://schemas.microsoft.com/office/powerpoint/2010/main" val="923663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5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model novelties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28</a:t>
            </a:fld>
            <a:endParaRPr lang="it-IT" sz="1000" b="0" strike="noStrike" spc="-1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/>
              <p:nvPr/>
            </p:nvSpPr>
            <p:spPr>
              <a:xfrm>
                <a:off x="311759" y="3134950"/>
                <a:ext cx="8520120" cy="1202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/>
                  <a:t>Weight </a:t>
                </a:r>
                <a:r>
                  <a:rPr lang="it-IT" sz="1400" b="1" dirty="0" err="1"/>
                  <a:t>constraints</a:t>
                </a:r>
                <a:r>
                  <a:rPr lang="it-IT" sz="1400" dirty="0"/>
                  <a:t>:</a:t>
                </a:r>
                <a:br>
                  <a:rPr lang="it-IT" sz="1400" dirty="0"/>
                </a:br>
                <a:r>
                  <a:rPr lang="it-IT" sz="1400" dirty="0" err="1"/>
                  <a:t>Keras</a:t>
                </a:r>
                <a:r>
                  <a:rPr lang="it-IT" sz="1400" dirty="0"/>
                  <a:t>’ </a:t>
                </a:r>
                <a:r>
                  <a:rPr lang="it-IT" sz="1400" dirty="0" err="1">
                    <a:latin typeface="Consolas" panose="020B0609020204030204" pitchFamily="49" charset="0"/>
                  </a:rPr>
                  <a:t>MaxNorm</a:t>
                </a:r>
                <a:r>
                  <a:rPr lang="it-IT" sz="1400" dirty="0">
                    <a:latin typeface="Consolas" panose="020B0609020204030204" pitchFamily="49" charset="0"/>
                  </a:rPr>
                  <a:t>(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latin typeface="Consolas" panose="020B0609020204030204" pitchFamily="49" charset="0"/>
                  </a:rPr>
                  <a:t>)</a:t>
                </a:r>
                <a:r>
                  <a:rPr lang="it-IT" sz="1400" dirty="0"/>
                  <a:t> </a:t>
                </a:r>
                <a:r>
                  <a:rPr lang="it-IT" sz="1400" dirty="0" err="1"/>
                  <a:t>constraints</a:t>
                </a:r>
                <a:r>
                  <a:rPr lang="it-IT" sz="1400" dirty="0"/>
                  <a:t> the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of the weights in the following way: for </a:t>
                </a:r>
                <a:r>
                  <a:rPr lang="it-IT" sz="1400" dirty="0" err="1"/>
                  <a:t>each</a:t>
                </a:r>
                <a:r>
                  <a:rPr lang="it-IT" sz="1400" dirty="0"/>
                  <a:t> </a:t>
                </a:r>
                <a:r>
                  <a:rPr lang="it-IT" sz="1400" dirty="0" err="1"/>
                  <a:t>hidden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, the </a:t>
                </a:r>
                <a:r>
                  <a:rPr lang="it-IT" sz="1400" dirty="0" err="1"/>
                  <a:t>vector</a:t>
                </a:r>
                <a:r>
                  <a:rPr lang="it-IT" sz="1400" dirty="0"/>
                  <a:t> of the weights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incident</a:t>
                </a:r>
                <a:r>
                  <a:rPr lang="it-IT" sz="1400" dirty="0"/>
                  <a:t> in </a:t>
                </a:r>
                <a:r>
                  <a:rPr lang="it-IT" sz="1400" dirty="0" err="1"/>
                  <a:t>that</a:t>
                </a:r>
                <a:r>
                  <a:rPr lang="it-IT" sz="1400" dirty="0"/>
                  <a:t> </a:t>
                </a:r>
                <a:r>
                  <a:rPr lang="it-IT" sz="1400" dirty="0" err="1"/>
                  <a:t>unit</a:t>
                </a:r>
                <a:r>
                  <a:rPr lang="it-IT" sz="1400" dirty="0"/>
                  <a:t> are </a:t>
                </a:r>
                <a:r>
                  <a:rPr lang="it-IT" sz="1400" dirty="0" err="1"/>
                  <a:t>constrained</a:t>
                </a:r>
                <a:r>
                  <a:rPr lang="it-IT" sz="1400" dirty="0"/>
                  <a:t> to </a:t>
                </a:r>
                <a:r>
                  <a:rPr lang="it-IT" sz="1400" dirty="0" err="1"/>
                  <a:t>have</a:t>
                </a:r>
                <a:r>
                  <a:rPr lang="it-IT" sz="1400" dirty="0"/>
                  <a:t> maximum </a:t>
                </a:r>
                <a:r>
                  <a:rPr lang="it-IT" sz="1400" dirty="0" err="1"/>
                  <a:t>norm</a:t>
                </a:r>
                <a:r>
                  <a:rPr lang="it-IT" sz="1400" dirty="0"/>
                  <a:t> </a:t>
                </a:r>
                <a:r>
                  <a:rPr lang="it-IT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/>
                  <a:t> (i.e.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t-I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1400" dirty="0"/>
                  <a:t>).</a:t>
                </a:r>
              </a:p>
              <a:p>
                <a:r>
                  <a:rPr lang="it-IT" sz="1400" dirty="0" err="1">
                    <a:solidFill>
                      <a:srgbClr val="FF0000"/>
                    </a:solidFill>
                  </a:rPr>
                  <a:t>We</a:t>
                </a:r>
                <a:r>
                  <a:rPr lang="it-IT" sz="1400" dirty="0">
                    <a:solidFill>
                      <a:srgbClr val="FF0000"/>
                    </a:solidFill>
                  </a:rPr>
                  <a:t> </a:t>
                </a:r>
                <a:r>
                  <a:rPr lang="it-IT" sz="1400" dirty="0" err="1">
                    <a:solidFill>
                      <a:srgbClr val="FF0000"/>
                    </a:solidFill>
                  </a:rPr>
                  <a:t>chose</a:t>
                </a:r>
                <a:r>
                  <a:rPr lang="it-IT" sz="1400" dirty="0">
                    <a:solidFill>
                      <a:srgbClr val="FF0000"/>
                    </a:solidFill>
                  </a:rPr>
                  <a:t> the </a:t>
                </a:r>
                <a:r>
                  <a:rPr lang="it-IT" sz="1400" dirty="0" err="1">
                    <a:solidFill>
                      <a:srgbClr val="FF0000"/>
                    </a:solidFill>
                  </a:rPr>
                  <a:t>value</a:t>
                </a:r>
                <a:r>
                  <a:rPr lang="it-IT" sz="1400" dirty="0">
                    <a:solidFill>
                      <a:srgbClr val="FF0000"/>
                    </a:solidFill>
                  </a:rPr>
                  <a:t> </a:t>
                </a:r>
                <a:r>
                  <a:rPr lang="it-IT" sz="1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it-IT" sz="1400" dirty="0">
                    <a:solidFill>
                      <a:srgbClr val="FF0000"/>
                    </a:solidFill>
                  </a:rPr>
                  <a:t>=3 </a:t>
                </a:r>
                <a:r>
                  <a:rPr lang="it-IT" sz="1400" dirty="0" err="1">
                    <a:solidFill>
                      <a:srgbClr val="FF0000"/>
                    </a:solidFill>
                  </a:rPr>
                  <a:t>because</a:t>
                </a:r>
                <a:r>
                  <a:rPr lang="it-IT" sz="1400" dirty="0">
                    <a:solidFill>
                      <a:srgbClr val="FF0000"/>
                    </a:solidFill>
                  </a:rPr>
                  <a:t>…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77CEF4F-ABAC-4F22-36BA-C76BB6E43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3134950"/>
                <a:ext cx="8520120" cy="1202252"/>
              </a:xfrm>
              <a:prstGeom prst="rect">
                <a:avLst/>
              </a:prstGeom>
              <a:blipFill>
                <a:blip r:embed="rId2"/>
                <a:stretch>
                  <a:fillRect l="-215" t="-508" b="-50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/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Weight </a:t>
                </a:r>
                <a:r>
                  <a:rPr lang="it-IT" sz="14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weight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HeNormal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weights’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sampled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a</a:t>
                </a:r>
                <a:r>
                  <a:rPr lang="it-IT" sz="1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>
                    <a:cs typeface="Arial" panose="020B0604020202020204" pitchFamily="34" charset="0"/>
                  </a:rPr>
                  <a:t>distribution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fan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it-IT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in</m:t>
                            </m:r>
                          </m:den>
                        </m:f>
                      </m:e>
                    </m:rad>
                  </m:oMath>
                </a14:m>
                <a:r>
                  <a:rPr lang="it-IT" sz="1400" dirty="0">
                    <a:latin typeface="+mj-lt"/>
                  </a:rPr>
                  <a:t>, </a:t>
                </a:r>
                <a:r>
                  <a:rPr lang="it-IT" sz="1400" dirty="0" err="1">
                    <a:latin typeface="+mj-lt"/>
                  </a:rPr>
                  <a:t>where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fan_in</a:t>
                </a:r>
                <a:r>
                  <a:rPr lang="it-IT" sz="1400" dirty="0">
                    <a:latin typeface="+mj-lt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incoming connections for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weight. 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idea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preserve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output) of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layers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leads to the weights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having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afromentioned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law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initialization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proven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superior to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GlorotNormal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it-IT" sz="1400" dirty="0" err="1">
                    <a:latin typeface="Consolas" panose="020B0609020204030204" pitchFamily="49" charset="0"/>
                    <a:cs typeface="Arial" panose="020B0604020202020204" pitchFamily="34" charset="0"/>
                  </a:rPr>
                  <a:t>GlorotUniform</a:t>
                </a:r>
                <a:r>
                  <a:rPr lang="it-IT" sz="1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()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Xavier) for deep networks with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ReLU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[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hlinkClick r:id="rId3" action="ppaction://hlinksldjump"/>
                  </a:rPr>
                  <a:t>9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8493552-C956-9485-1EF8-0D4DE2A9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163172"/>
                <a:ext cx="8520119" cy="1645900"/>
              </a:xfrm>
              <a:prstGeom prst="rect">
                <a:avLst/>
              </a:prstGeom>
              <a:blipFill>
                <a:blip r:embed="rId4"/>
                <a:stretch>
                  <a:fillRect l="-215" t="-741" b="-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546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79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Appendix – 6</a:t>
            </a:r>
            <a:b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</a:br>
            <a:r>
              <a:rPr lang="it" sz="2000" spc="-1" dirty="0">
                <a:solidFill>
                  <a:srgbClr val="3F3F3F"/>
                </a:solidFill>
                <a:latin typeface="Arial"/>
                <a:ea typeface="Arial"/>
              </a:rPr>
              <a:t>Further details on model novelties</a:t>
            </a:r>
            <a:endParaRPr lang="it-IT" sz="2400" b="0" strike="noStrike" spc="-1" dirty="0">
              <a:solidFill>
                <a:srgbClr val="3F3F3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5B94CD5-D627-49BE-818E-4A00F2BB16DF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29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77CEF4F-ABAC-4F22-36BA-C76BB6E4367F}"/>
              </a:ext>
            </a:extLst>
          </p:cNvPr>
          <p:cNvSpPr txBox="1"/>
          <p:nvPr/>
        </p:nvSpPr>
        <p:spPr>
          <a:xfrm>
            <a:off x="311760" y="887506"/>
            <a:ext cx="85201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/>
              <a:t>Optuna</a:t>
            </a:r>
            <a:r>
              <a:rPr lang="it-IT" sz="1400" dirty="0"/>
              <a:t>:</a:t>
            </a:r>
            <a:br>
              <a:rPr lang="it-IT" sz="1400" dirty="0"/>
            </a:b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software </a:t>
            </a:r>
            <a:r>
              <a:rPr lang="it-IT" sz="1400" dirty="0" err="1"/>
              <a:t>that</a:t>
            </a:r>
            <a:r>
              <a:rPr lang="it-IT" sz="1400" dirty="0"/>
              <a:t> follows the </a:t>
            </a:r>
            <a:r>
              <a:rPr lang="it-IT" sz="1400" dirty="0" err="1"/>
              <a:t>define</a:t>
            </a:r>
            <a:r>
              <a:rPr lang="it-IT" sz="1400" dirty="0"/>
              <a:t>-by-</a:t>
            </a:r>
            <a:r>
              <a:rPr lang="it-IT" sz="1400" dirty="0" err="1"/>
              <a:t>run</a:t>
            </a:r>
            <a:r>
              <a:rPr lang="it-IT" sz="1400" dirty="0"/>
              <a:t> </a:t>
            </a:r>
            <a:r>
              <a:rPr lang="it-IT" sz="1400" dirty="0" err="1"/>
              <a:t>principle</a:t>
            </a:r>
            <a:r>
              <a:rPr lang="it-IT" sz="1400" dirty="0"/>
              <a:t> (i.e., </a:t>
            </a:r>
            <a:r>
              <a:rPr lang="it-IT" sz="1400" dirty="0" err="1"/>
              <a:t>allows</a:t>
            </a:r>
            <a:r>
              <a:rPr lang="it-IT" sz="1400" dirty="0"/>
              <a:t> the user to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construct</a:t>
            </a:r>
            <a:r>
              <a:rPr lang="it-IT" sz="1400" dirty="0"/>
              <a:t>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). Key </a:t>
            </a:r>
            <a:r>
              <a:rPr lang="it-IT" sz="1400" dirty="0" err="1"/>
              <a:t>characteristics</a:t>
            </a:r>
            <a:r>
              <a:rPr lang="it-IT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formulated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process</a:t>
            </a:r>
            <a:r>
              <a:rPr lang="it-IT" sz="1400" dirty="0"/>
              <a:t> of </a:t>
            </a:r>
            <a:r>
              <a:rPr lang="it-IT" sz="1400" dirty="0" err="1"/>
              <a:t>maximizing</a:t>
            </a:r>
            <a:r>
              <a:rPr lang="it-IT" sz="1400" dirty="0"/>
              <a:t> an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takes a set of </a:t>
            </a:r>
            <a:r>
              <a:rPr lang="it-IT" sz="1400" dirty="0" err="1"/>
              <a:t>hyperparameters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built</a:t>
            </a:r>
            <a:r>
              <a:rPr lang="it-IT" sz="1400" dirty="0"/>
              <a:t> </a:t>
            </a:r>
            <a:r>
              <a:rPr lang="it-IT" sz="1400" dirty="0" err="1"/>
              <a:t>gradually</a:t>
            </a:r>
            <a:r>
              <a:rPr lang="it-IT" sz="1400" dirty="0"/>
              <a:t>: the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space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constructed</a:t>
            </a:r>
            <a:r>
              <a:rPr lang="it-IT" sz="1400" dirty="0"/>
              <a:t> </a:t>
            </a:r>
            <a:r>
              <a:rPr lang="it-IT" sz="1400" dirty="0" err="1"/>
              <a:t>dynamically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runtime</a:t>
            </a:r>
            <a:r>
              <a:rPr lang="it-IT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 </a:t>
            </a:r>
            <a:r>
              <a:rPr lang="it-IT" sz="1400" dirty="0" err="1"/>
              <a:t>object</a:t>
            </a:r>
            <a:r>
              <a:rPr lang="it-IT" sz="1400" dirty="0"/>
              <a:t> </a:t>
            </a:r>
            <a:r>
              <a:rPr lang="it-IT" sz="1400" dirty="0" err="1"/>
              <a:t>represents</a:t>
            </a:r>
            <a:r>
              <a:rPr lang="it-IT" sz="1400" dirty="0"/>
              <a:t> an </a:t>
            </a:r>
            <a:r>
              <a:rPr lang="it-IT" sz="1400" dirty="0" err="1"/>
              <a:t>evaluation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en-US" sz="1400" dirty="0"/>
              <a:t>Hyperparameters are dynamically generated by calling </a:t>
            </a:r>
            <a:r>
              <a:rPr lang="en-US" sz="1400" dirty="0">
                <a:latin typeface="Consolas" panose="020B0609020204030204" pitchFamily="49" charset="0"/>
              </a:rPr>
              <a:t>suggest</a:t>
            </a:r>
            <a:r>
              <a:rPr lang="en-US" sz="1400" dirty="0"/>
              <a:t> methods inside the objective function, with the desired range specified as arguments.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Upon</a:t>
            </a:r>
            <a:r>
              <a:rPr lang="it-IT" sz="1400" dirty="0"/>
              <a:t> the </a:t>
            </a:r>
            <a:r>
              <a:rPr lang="it-IT" sz="1400" dirty="0" err="1"/>
              <a:t>invocation</a:t>
            </a:r>
            <a:r>
              <a:rPr lang="it-IT" sz="1400" dirty="0"/>
              <a:t> of a </a:t>
            </a:r>
            <a:r>
              <a:rPr lang="it-IT" sz="1400" dirty="0" err="1">
                <a:latin typeface="Consolas" panose="020B0609020204030204" pitchFamily="49" charset="0"/>
              </a:rPr>
              <a:t>suggest</a:t>
            </a:r>
            <a:r>
              <a:rPr lang="it-IT" sz="1400" dirty="0"/>
              <a:t> </a:t>
            </a:r>
            <a:r>
              <a:rPr lang="it-IT" sz="1400" dirty="0" err="1"/>
              <a:t>method</a:t>
            </a:r>
            <a:r>
              <a:rPr lang="it-IT" sz="1400" dirty="0"/>
              <a:t>, an </a:t>
            </a:r>
            <a:r>
              <a:rPr lang="it-IT" sz="1400" dirty="0" err="1"/>
              <a:t>hyperparameter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statistically</a:t>
            </a:r>
            <a:r>
              <a:rPr lang="it-IT" sz="1400" dirty="0"/>
              <a:t> </a:t>
            </a:r>
            <a:r>
              <a:rPr lang="it-IT" sz="1400" dirty="0" err="1"/>
              <a:t>sampled</a:t>
            </a:r>
            <a:r>
              <a:rPr lang="it-IT" sz="1400" dirty="0"/>
              <a:t> </a:t>
            </a:r>
            <a:r>
              <a:rPr lang="it-IT" sz="1400" dirty="0" err="1"/>
              <a:t>based</a:t>
            </a:r>
            <a:r>
              <a:rPr lang="it-IT" sz="1400" dirty="0"/>
              <a:t> on the history of </a:t>
            </a:r>
            <a:r>
              <a:rPr lang="it-IT" sz="1400" dirty="0" err="1"/>
              <a:t>previously</a:t>
            </a:r>
            <a:r>
              <a:rPr lang="it-IT" sz="1400" dirty="0"/>
              <a:t> </a:t>
            </a:r>
            <a:r>
              <a:rPr lang="it-IT" sz="1400" dirty="0" err="1"/>
              <a:t>evaluated</a:t>
            </a:r>
            <a:r>
              <a:rPr lang="it-IT" sz="1400" dirty="0"/>
              <a:t> </a:t>
            </a:r>
            <a:r>
              <a:rPr lang="it-IT" sz="1400" dirty="0">
                <a:latin typeface="Consolas" panose="020B0609020204030204" pitchFamily="49" charset="0"/>
              </a:rPr>
              <a:t>trial</a:t>
            </a:r>
            <a:r>
              <a:rPr lang="it-IT" sz="1400" dirty="0"/>
              <a:t>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embeds</a:t>
            </a:r>
            <a:r>
              <a:rPr lang="it-IT" sz="1400" dirty="0"/>
              <a:t> </a:t>
            </a:r>
            <a:r>
              <a:rPr lang="it-IT" sz="1400" dirty="0" err="1"/>
              <a:t>pruning</a:t>
            </a:r>
            <a:r>
              <a:rPr lang="it-IT" sz="1400" dirty="0"/>
              <a:t> </a:t>
            </a:r>
            <a:r>
              <a:rPr lang="it-IT" sz="1400" dirty="0" err="1"/>
              <a:t>mechanisms</a:t>
            </a:r>
            <a:r>
              <a:rPr lang="it-IT" sz="1400" dirty="0"/>
              <a:t>, </a:t>
            </a:r>
            <a:r>
              <a:rPr lang="it-IT" sz="1400" dirty="0" err="1"/>
              <a:t>that</a:t>
            </a:r>
            <a:r>
              <a:rPr lang="it-IT" sz="1400" dirty="0"/>
              <a:t> terminate </a:t>
            </a:r>
            <a:r>
              <a:rPr lang="it-IT" sz="1400" dirty="0" err="1"/>
              <a:t>unpromising</a:t>
            </a:r>
            <a:r>
              <a:rPr lang="it-IT" sz="1400" dirty="0"/>
              <a:t> trials.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efficient</a:t>
            </a:r>
            <a:r>
              <a:rPr lang="it-IT" sz="1400" dirty="0"/>
              <a:t> strategies for </a:t>
            </a:r>
            <a:r>
              <a:rPr lang="it-IT" sz="1400" dirty="0" err="1"/>
              <a:t>both</a:t>
            </a:r>
            <a:r>
              <a:rPr lang="it-IT" sz="1400" dirty="0"/>
              <a:t> </a:t>
            </a:r>
            <a:r>
              <a:rPr lang="it-IT" sz="1400" dirty="0" err="1"/>
              <a:t>searching</a:t>
            </a:r>
            <a:r>
              <a:rPr lang="it-IT" sz="1400" dirty="0"/>
              <a:t> (i.e. </a:t>
            </a:r>
            <a:r>
              <a:rPr lang="it-IT" sz="1400" dirty="0" err="1"/>
              <a:t>determining</a:t>
            </a:r>
            <a:r>
              <a:rPr lang="it-IT" sz="1400" dirty="0"/>
              <a:t> the sets of </a:t>
            </a:r>
            <a:r>
              <a:rPr lang="it-IT" sz="1400" dirty="0" err="1"/>
              <a:t>parameters</a:t>
            </a:r>
            <a:r>
              <a:rPr lang="it-IT" sz="1400" dirty="0"/>
              <a:t> to investigate </a:t>
            </a:r>
            <a:r>
              <a:rPr lang="it-IT" sz="1400" dirty="0" err="1"/>
              <a:t>next</a:t>
            </a:r>
            <a:r>
              <a:rPr lang="it-IT" sz="1400" dirty="0"/>
              <a:t>) and performance </a:t>
            </a:r>
            <a:r>
              <a:rPr lang="it-IT" sz="1400" dirty="0" err="1"/>
              <a:t>estimation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Optuna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the </a:t>
            </a:r>
            <a:r>
              <a:rPr lang="it-IT" sz="1400" dirty="0" err="1"/>
              <a:t>ability</a:t>
            </a:r>
            <a:r>
              <a:rPr lang="it-IT" sz="1400" dirty="0"/>
              <a:t> to </a:t>
            </a:r>
            <a:r>
              <a:rPr lang="it-IT" sz="1400" dirty="0" err="1"/>
              <a:t>identify</a:t>
            </a:r>
            <a:r>
              <a:rPr lang="it-IT" sz="1400" dirty="0"/>
              <a:t> </a:t>
            </a:r>
            <a:r>
              <a:rPr lang="it-IT" sz="1400" dirty="0" err="1"/>
              <a:t>evaluations</a:t>
            </a:r>
            <a:r>
              <a:rPr lang="it-IT" sz="1400" dirty="0"/>
              <a:t> of the </a:t>
            </a:r>
            <a:r>
              <a:rPr lang="it-IT" sz="1400" dirty="0" err="1"/>
              <a:t>objective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informative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concurrence</a:t>
            </a:r>
            <a:r>
              <a:rPr lang="it-IT" sz="1400" dirty="0"/>
              <a:t> relations </a:t>
            </a:r>
            <a:r>
              <a:rPr lang="it-IT" sz="1400" dirty="0" err="1"/>
              <a:t>between</a:t>
            </a:r>
            <a:r>
              <a:rPr lang="it-IT" sz="1400" dirty="0"/>
              <a:t> </a:t>
            </a:r>
            <a:r>
              <a:rPr lang="it-IT" sz="1400" dirty="0" err="1"/>
              <a:t>hyperparameters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0333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DE5831E-EF50-4AF8-82C3-EBDE88F03D8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it-IT" sz="1000" b="0" strike="noStrike" spc="-1" dirty="0">
              <a:latin typeface="Times New Roman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80C918E8-6CF7-0E0B-D3EF-88419C82AA81}"/>
              </a:ext>
            </a:extLst>
          </p:cNvPr>
          <p:cNvSpPr txBox="1">
            <a:spLocks/>
          </p:cNvSpPr>
          <p:nvPr/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500" spc="-1" dirty="0">
                <a:solidFill>
                  <a:srgbClr val="000000"/>
                </a:solidFill>
                <a:latin typeface="Arial"/>
                <a:ea typeface="Arial"/>
              </a:rPr>
              <a:t>Code structure, models overview </a:t>
            </a:r>
            <a:r>
              <a:rPr lang="it" sz="2500" spc="-1" dirty="0">
                <a:solidFill>
                  <a:srgbClr val="FF0000"/>
                </a:solidFill>
                <a:latin typeface="Arial"/>
                <a:ea typeface="Arial"/>
              </a:rPr>
              <a:t>da rivedere</a:t>
            </a:r>
            <a:endParaRPr lang="it-IT" sz="2400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F77B32-FB82-2079-F53B-1131754C4D18}"/>
              </a:ext>
            </a:extLst>
          </p:cNvPr>
          <p:cNvSpPr txBox="1"/>
          <p:nvPr/>
        </p:nvSpPr>
        <p:spPr>
          <a:xfrm>
            <a:off x="311761" y="693013"/>
            <a:ext cx="85201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Basic </a:t>
            </a:r>
            <a:r>
              <a:rPr lang="it-IT" sz="1400" dirty="0" err="1"/>
              <a:t>structure</a:t>
            </a:r>
            <a:r>
              <a:rPr lang="it-IT" sz="1400" dirty="0"/>
              <a:t> of the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2"/>
              </a:rPr>
              <a:t>GitHub repo</a:t>
            </a:r>
            <a:r>
              <a:rPr lang="it-IT" sz="1400" dirty="0"/>
              <a:t> in </a:t>
            </a:r>
            <a:r>
              <a:rPr lang="it-IT" sz="1400" dirty="0" err="1"/>
              <a:t>which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stored</a:t>
            </a:r>
            <a:r>
              <a:rPr lang="it-IT" sz="1400" dirty="0"/>
              <a:t> the datasets, images, notebooks and </a:t>
            </a:r>
            <a:r>
              <a:rPr lang="it-IT" sz="1400" dirty="0" err="1"/>
              <a:t>saved</a:t>
            </a:r>
            <a:r>
              <a:rPr lang="it-IT" sz="1400" dirty="0"/>
              <a:t>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notebook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three</a:t>
            </a:r>
            <a:r>
              <a:rPr lang="it-IT" sz="1400" dirty="0"/>
              <a:t> classes of models, for </a:t>
            </a:r>
            <a:r>
              <a:rPr lang="it-IT" sz="1400" dirty="0" err="1"/>
              <a:t>each</a:t>
            </a:r>
            <a:r>
              <a:rPr lang="it-IT" sz="1400" dirty="0"/>
              <a:t> of the </a:t>
            </a:r>
            <a:r>
              <a:rPr lang="it-IT" sz="1400" dirty="0" err="1"/>
              <a:t>two</a:t>
            </a:r>
            <a:r>
              <a:rPr lang="it-IT" sz="1400" dirty="0"/>
              <a:t>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In </a:t>
            </a:r>
            <a:r>
              <a:rPr lang="it-IT" sz="1400" dirty="0" err="1"/>
              <a:t>each</a:t>
            </a:r>
            <a:r>
              <a:rPr lang="it-IT" sz="1400" dirty="0"/>
              <a:t> notebook: import and </a:t>
            </a:r>
            <a:r>
              <a:rPr lang="it-IT" sz="1400" dirty="0" err="1"/>
              <a:t>process</a:t>
            </a:r>
            <a:r>
              <a:rPr lang="it-IT" sz="1400" dirty="0"/>
              <a:t> the data, create the model (</a:t>
            </a:r>
            <a:r>
              <a:rPr lang="it-IT" sz="1400" dirty="0" err="1"/>
              <a:t>often</a:t>
            </a:r>
            <a:r>
              <a:rPr lang="it-IT" sz="1400" dirty="0"/>
              <a:t> by </a:t>
            </a:r>
            <a:r>
              <a:rPr lang="it-IT" sz="1400" dirty="0" err="1"/>
              <a:t>calling</a:t>
            </a:r>
            <a:r>
              <a:rPr lang="it-IT" sz="1400" dirty="0"/>
              <a:t> a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provided</a:t>
            </a:r>
            <a:r>
              <a:rPr lang="it-IT" sz="1400" dirty="0"/>
              <a:t> by the library), set up the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and training </a:t>
            </a:r>
            <a:r>
              <a:rPr lang="it-IT" sz="1400" dirty="0" err="1"/>
              <a:t>process</a:t>
            </a:r>
            <a:r>
              <a:rPr lang="it-IT" sz="1400" dirty="0"/>
              <a:t>, </a:t>
            </a:r>
            <a:r>
              <a:rPr lang="it-IT" sz="1400" dirty="0" err="1"/>
              <a:t>select</a:t>
            </a:r>
            <a:r>
              <a:rPr lang="it-IT" sz="1400" dirty="0"/>
              <a:t> best </a:t>
            </a:r>
            <a:r>
              <a:rPr lang="it-IT" sz="1400" dirty="0" err="1"/>
              <a:t>hyperparameters</a:t>
            </a:r>
            <a:r>
              <a:rPr lang="it-IT" sz="1400" dirty="0"/>
              <a:t> and plot the learning curve, </a:t>
            </a:r>
            <a:r>
              <a:rPr lang="it-IT" sz="1400" dirty="0" err="1"/>
              <a:t>save</a:t>
            </a:r>
            <a:r>
              <a:rPr lang="it-IT" sz="1400" dirty="0"/>
              <a:t> the model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51AB5E-028C-4751-79BA-2BAF6E8174EA}"/>
              </a:ext>
            </a:extLst>
          </p:cNvPr>
          <p:cNvSpPr txBox="1"/>
          <p:nvPr/>
        </p:nvSpPr>
        <p:spPr>
          <a:xfrm>
            <a:off x="311760" y="231014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 the </a:t>
            </a:r>
            <a:r>
              <a:rPr lang="it-IT" sz="1400" b="1" dirty="0"/>
              <a:t>Random </a:t>
            </a:r>
            <a:r>
              <a:rPr lang="it-IT" sz="1400" b="1" dirty="0" err="1"/>
              <a:t>Forests</a:t>
            </a:r>
            <a:r>
              <a:rPr lang="it-IT" sz="1400" dirty="0"/>
              <a:t> from </a:t>
            </a:r>
            <a:r>
              <a:rPr lang="it-IT" sz="1400" dirty="0" err="1"/>
              <a:t>Scikit-Learn</a:t>
            </a:r>
            <a:r>
              <a:rPr lang="it-IT" sz="1400" dirty="0"/>
              <a:t>, in </a:t>
            </a:r>
            <a:r>
              <a:rPr lang="it-IT" sz="1400" dirty="0" err="1"/>
              <a:t>particular</a:t>
            </a:r>
            <a:r>
              <a:rPr lang="it-IT" sz="1400" dirty="0"/>
              <a:t>: </a:t>
            </a:r>
            <a:r>
              <a:rPr lang="it-IT" sz="1400" dirty="0" err="1">
                <a:latin typeface="Consolas" panose="020B0609020204030204" pitchFamily="49" charset="0"/>
              </a:rPr>
              <a:t>RandomForestClassifier</a:t>
            </a:r>
            <a:r>
              <a:rPr lang="it-IT" sz="1400" dirty="0"/>
              <a:t>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RandomForestRegressor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4A39E5-AE7A-203B-D191-5613A64E4624}"/>
              </a:ext>
            </a:extLst>
          </p:cNvPr>
          <p:cNvSpPr txBox="1"/>
          <p:nvPr/>
        </p:nvSpPr>
        <p:spPr>
          <a:xfrm>
            <a:off x="311760" y="2833849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Also</a:t>
            </a:r>
            <a:r>
              <a:rPr lang="it-IT" sz="1400" dirty="0"/>
              <a:t> for the </a:t>
            </a:r>
            <a:r>
              <a:rPr lang="it-IT" sz="1400" b="1" dirty="0" err="1"/>
              <a:t>SVM</a:t>
            </a:r>
            <a:r>
              <a:rPr lang="it-IT" sz="1400" dirty="0" err="1"/>
              <a:t>s</a:t>
            </a:r>
            <a:r>
              <a:rPr lang="it-IT" sz="1400" dirty="0"/>
              <a:t>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exploited</a:t>
            </a:r>
            <a:r>
              <a:rPr lang="it-IT" sz="1400" dirty="0"/>
              <a:t> </a:t>
            </a:r>
            <a:r>
              <a:rPr lang="it-IT" sz="1400" dirty="0" err="1"/>
              <a:t>Scikit-Learn</a:t>
            </a:r>
            <a:r>
              <a:rPr lang="it-IT" sz="1400" dirty="0"/>
              <a:t>. In </a:t>
            </a:r>
            <a:r>
              <a:rPr lang="it-IT" sz="1400" dirty="0" err="1"/>
              <a:t>particular</a:t>
            </a:r>
            <a:r>
              <a:rPr lang="it-IT" sz="1400" dirty="0"/>
              <a:t>: SVC for the Monk task; </a:t>
            </a:r>
            <a:r>
              <a:rPr lang="it-IT" sz="1400" dirty="0" err="1"/>
              <a:t>Scikit-Learn’s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MultiOutputRegressor</a:t>
            </a:r>
            <a:r>
              <a:rPr lang="it-IT" sz="1400" dirty="0"/>
              <a:t> </a:t>
            </a:r>
            <a:r>
              <a:rPr lang="it-IT" sz="1400" dirty="0" err="1"/>
              <a:t>applied</a:t>
            </a:r>
            <a:r>
              <a:rPr lang="it-IT" sz="1400" dirty="0"/>
              <a:t> to a </a:t>
            </a:r>
            <a:r>
              <a:rPr lang="it-IT" sz="1400" dirty="0">
                <a:latin typeface="Consolas" panose="020B0609020204030204" pitchFamily="49" charset="0"/>
              </a:rPr>
              <a:t>SVR</a:t>
            </a:r>
            <a:r>
              <a:rPr lang="it-IT" sz="1400" dirty="0"/>
              <a:t>, in pipeline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41B4B7-E882-E74D-F760-60AAB85D531B}"/>
              </a:ext>
            </a:extLst>
          </p:cNvPr>
          <p:cNvSpPr txBox="1"/>
          <p:nvPr/>
        </p:nvSpPr>
        <p:spPr>
          <a:xfrm>
            <a:off x="311760" y="3357069"/>
            <a:ext cx="852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/>
              <a:t>multilayer</a:t>
            </a:r>
            <a:r>
              <a:rPr lang="it-IT" sz="1400" dirty="0"/>
              <a:t> </a:t>
            </a:r>
            <a:r>
              <a:rPr lang="it-IT" sz="1400" dirty="0" err="1"/>
              <a:t>feedforward</a:t>
            </a:r>
            <a:r>
              <a:rPr lang="it-IT" sz="1400" dirty="0"/>
              <a:t> </a:t>
            </a:r>
            <a:r>
              <a:rPr lang="it-IT" sz="1400" b="1" dirty="0" err="1"/>
              <a:t>Neural</a:t>
            </a:r>
            <a:r>
              <a:rPr lang="it-IT" sz="1400" b="1" dirty="0"/>
              <a:t> Networks</a:t>
            </a:r>
            <a:r>
              <a:rPr lang="it-IT" sz="1400" dirty="0"/>
              <a:t>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.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/>
              <a:t>For the ML23 CUP task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in pipeline with a </a:t>
            </a:r>
            <a:r>
              <a:rPr lang="it-IT" sz="1400" dirty="0" err="1"/>
              <a:t>Neural</a:t>
            </a:r>
            <a:r>
              <a:rPr lang="it-IT" sz="1400" dirty="0"/>
              <a:t> Network.</a:t>
            </a:r>
          </a:p>
          <a:p>
            <a:r>
              <a:rPr lang="en-US" sz="1400" dirty="0"/>
              <a:t>The Neural Network class in our code is designed for seamless integration with Scikit-Learn.</a:t>
            </a:r>
            <a:endParaRPr lang="it-IT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03EBDB9-88F0-E455-63E2-1D1CE308D764}"/>
              </a:ext>
            </a:extLst>
          </p:cNvPr>
          <p:cNvSpPr txBox="1"/>
          <p:nvPr/>
        </p:nvSpPr>
        <p:spPr>
          <a:xfrm>
            <a:off x="311760" y="4356847"/>
            <a:ext cx="804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For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these</a:t>
            </a:r>
            <a:r>
              <a:rPr lang="it-IT" sz="1400" dirty="0"/>
              <a:t> models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tried</a:t>
            </a:r>
            <a:r>
              <a:rPr lang="it-IT" sz="1400" dirty="0"/>
              <a:t> out </a:t>
            </a:r>
            <a:r>
              <a:rPr lang="it-IT" sz="1400" dirty="0" err="1"/>
              <a:t>many</a:t>
            </a:r>
            <a:r>
              <a:rPr lang="it-IT" sz="1400" dirty="0"/>
              <a:t> </a:t>
            </a:r>
            <a:r>
              <a:rPr lang="it-IT" sz="1400" dirty="0" err="1"/>
              <a:t>configurations</a:t>
            </a:r>
            <a:r>
              <a:rPr lang="it-IT" sz="1400" dirty="0"/>
              <a:t> of </a:t>
            </a:r>
            <a:r>
              <a:rPr lang="it-IT" sz="1400" dirty="0" err="1"/>
              <a:t>hyperparameters</a:t>
            </a:r>
            <a:r>
              <a:rPr lang="it-IT" sz="1400" dirty="0"/>
              <a:t>. </a:t>
            </a:r>
            <a:r>
              <a:rPr lang="it-IT" sz="1400" dirty="0">
                <a:solidFill>
                  <a:srgbClr val="FF0000"/>
                </a:solidFill>
              </a:rPr>
              <a:t>Precise </a:t>
            </a:r>
            <a:r>
              <a:rPr lang="it-IT" sz="1400" dirty="0" err="1">
                <a:solidFill>
                  <a:srgbClr val="FF0000"/>
                </a:solidFill>
              </a:rPr>
              <a:t>details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will</a:t>
            </a:r>
            <a:r>
              <a:rPr lang="it-IT" sz="1400" dirty="0">
                <a:solidFill>
                  <a:srgbClr val="FF0000"/>
                </a:solidFill>
              </a:rPr>
              <a:t> be </a:t>
            </a:r>
            <a:r>
              <a:rPr lang="it-IT" sz="1400" dirty="0" err="1">
                <a:solidFill>
                  <a:srgbClr val="FF0000"/>
                </a:solidFill>
              </a:rPr>
              <a:t>given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later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500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novelties – 1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6AF47E-89D0-EB4C-7E1D-D0BC2882EA8B}"/>
              </a:ext>
            </a:extLst>
          </p:cNvPr>
          <p:cNvSpPr txBox="1"/>
          <p:nvPr/>
        </p:nvSpPr>
        <p:spPr>
          <a:xfrm>
            <a:off x="311760" y="881377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All of the models </a:t>
            </a:r>
            <a:r>
              <a:rPr lang="it-IT" sz="1400" dirty="0" err="1"/>
              <a:t>used</a:t>
            </a:r>
            <a:r>
              <a:rPr lang="it-IT" sz="1400" dirty="0"/>
              <a:t> for the ML23 CUP task are in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with a </a:t>
            </a: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RobustScaler</a:t>
            </a:r>
            <a:r>
              <a:rPr lang="it-IT" sz="1400" dirty="0"/>
              <a:t> </a:t>
            </a:r>
            <a:r>
              <a:rPr lang="it-IT" sz="1400" dirty="0" err="1"/>
              <a:t>preprocesses</a:t>
            </a:r>
            <a:r>
              <a:rPr lang="it-IT" sz="1400" dirty="0"/>
              <a:t> the input data by </a:t>
            </a:r>
            <a:r>
              <a:rPr lang="it-IT" sz="1400" dirty="0" err="1"/>
              <a:t>rescaling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. </a:t>
            </a:r>
            <a:r>
              <a:rPr lang="it-IT" sz="1400" dirty="0" err="1"/>
              <a:t>Rescaling</a:t>
            </a:r>
            <a:r>
              <a:rPr lang="it-IT" sz="1400" dirty="0"/>
              <a:t> of data </a:t>
            </a:r>
            <a:r>
              <a:rPr lang="it-IT" sz="1400" dirty="0" err="1"/>
              <a:t>is</a:t>
            </a:r>
            <a:r>
              <a:rPr lang="it-IT" sz="1400" dirty="0"/>
              <a:t> a common procedure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improves</a:t>
            </a:r>
            <a:r>
              <a:rPr lang="it-IT" sz="1400" dirty="0"/>
              <a:t> the performance of </a:t>
            </a:r>
            <a:r>
              <a:rPr lang="it-IT" sz="1400" dirty="0" err="1"/>
              <a:t>many</a:t>
            </a:r>
            <a:r>
              <a:rPr lang="it-IT" sz="1400" dirty="0"/>
              <a:t> ML models. (The </a:t>
            </a:r>
            <a:r>
              <a:rPr lang="it-IT" sz="1400" dirty="0" err="1"/>
              <a:t>preprocessing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after the </a:t>
            </a:r>
            <a:r>
              <a:rPr lang="it-IT" sz="1400" dirty="0" err="1"/>
              <a:t>internal</a:t>
            </a:r>
            <a:r>
              <a:rPr lang="it-IT" sz="1400" dirty="0"/>
              <a:t> test set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isolated</a:t>
            </a:r>
            <a:r>
              <a:rPr lang="it-IT" sz="14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A </a:t>
            </a:r>
            <a:r>
              <a:rPr lang="it-IT" sz="1400" dirty="0">
                <a:latin typeface="Consolas" panose="020B0609020204030204" pitchFamily="49" charset="0"/>
              </a:rPr>
              <a:t>Pipeline</a:t>
            </a:r>
            <a:r>
              <a:rPr lang="it-IT" sz="1400" dirty="0"/>
              <a:t> groups </a:t>
            </a:r>
            <a:r>
              <a:rPr lang="it-IT" sz="1400" dirty="0" err="1"/>
              <a:t>together</a:t>
            </a:r>
            <a:r>
              <a:rPr lang="it-IT" sz="1400" dirty="0"/>
              <a:t> </a:t>
            </a:r>
            <a:r>
              <a:rPr lang="it-IT" sz="1400" dirty="0" err="1"/>
              <a:t>many</a:t>
            </a:r>
            <a:r>
              <a:rPr lang="it-IT" sz="1400" dirty="0"/>
              <a:t> steps of a ML </a:t>
            </a:r>
            <a:r>
              <a:rPr lang="it-IT" sz="1400" dirty="0" err="1"/>
              <a:t>process</a:t>
            </a:r>
            <a:r>
              <a:rPr lang="it-IT" sz="1400" dirty="0"/>
              <a:t> </a:t>
            </a:r>
            <a:r>
              <a:rPr lang="it-IT" sz="1400" dirty="0" err="1"/>
              <a:t>into</a:t>
            </a:r>
            <a:r>
              <a:rPr lang="it-IT" sz="1400" dirty="0"/>
              <a:t> a single estimator. </a:t>
            </a:r>
            <a:r>
              <a:rPr lang="it-IT" sz="1400" dirty="0" err="1"/>
              <a:t>It</a:t>
            </a:r>
            <a:r>
              <a:rPr lang="it-IT" sz="1400" dirty="0"/>
              <a:t> helps to make the code </a:t>
            </a:r>
            <a:r>
              <a:rPr lang="it-IT" sz="1400" dirty="0" err="1"/>
              <a:t>cleaner</a:t>
            </a:r>
            <a:r>
              <a:rPr lang="it-IT" sz="1400" dirty="0"/>
              <a:t> and </a:t>
            </a:r>
            <a:r>
              <a:rPr lang="it-IT" sz="1400" dirty="0" err="1"/>
              <a:t>safer</a:t>
            </a:r>
            <a:r>
              <a:rPr lang="it-IT" sz="1400" dirty="0"/>
              <a:t>.</a:t>
            </a:r>
            <a:endParaRPr lang="it-IT" sz="1400" dirty="0">
              <a:latin typeface="+mj-l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351AEB-9CFD-C01E-6BBA-4399E7ADB77E}"/>
              </a:ext>
            </a:extLst>
          </p:cNvPr>
          <p:cNvSpPr txBox="1"/>
          <p:nvPr/>
        </p:nvSpPr>
        <p:spPr>
          <a:xfrm>
            <a:off x="311760" y="2571750"/>
            <a:ext cx="8520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Structure</a:t>
            </a:r>
            <a:r>
              <a:rPr lang="it-IT" sz="1400" dirty="0"/>
              <a:t> of the </a:t>
            </a:r>
            <a:r>
              <a:rPr lang="it-IT" sz="1400" dirty="0" err="1"/>
              <a:t>Neural</a:t>
            </a:r>
            <a:r>
              <a:rPr lang="it-IT" sz="1400" dirty="0"/>
              <a:t> Networks: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Consolas" panose="020B0609020204030204" pitchFamily="49" charset="0"/>
              </a:rPr>
              <a:t>Sequential</a:t>
            </a:r>
            <a:r>
              <a:rPr lang="it-IT" sz="1400" dirty="0"/>
              <a:t> model from </a:t>
            </a:r>
            <a:r>
              <a:rPr lang="it-IT" sz="1400" dirty="0" err="1"/>
              <a:t>Keras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(</a:t>
            </a:r>
            <a:r>
              <a:rPr lang="it-IT" sz="1400" dirty="0" err="1"/>
              <a:t>hidden</a:t>
            </a:r>
            <a:r>
              <a:rPr lang="it-IT" sz="1400" dirty="0"/>
              <a:t>)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interleaved</a:t>
            </a:r>
            <a:r>
              <a:rPr lang="it-IT" sz="1400" dirty="0"/>
              <a:t> by </a:t>
            </a:r>
            <a:r>
              <a:rPr lang="it-IT" sz="1400" dirty="0">
                <a:latin typeface="Consolas" panose="020B0609020204030204" pitchFamily="49" charset="0"/>
              </a:rPr>
              <a:t>Dropout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. The dropout rate (for input and </a:t>
            </a:r>
            <a:r>
              <a:rPr lang="it-IT" sz="1400" dirty="0" err="1"/>
              <a:t>hidden</a:t>
            </a:r>
            <a:r>
              <a:rPr lang="it-IT" sz="1400" dirty="0"/>
              <a:t> </a:t>
            </a:r>
            <a:r>
              <a:rPr lang="it-IT" sz="1400" dirty="0" err="1"/>
              <a:t>layer</a:t>
            </a:r>
            <a:r>
              <a:rPr lang="it-IT" sz="1400" dirty="0"/>
              <a:t>)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on </a:t>
            </a:r>
            <a:r>
              <a:rPr lang="it-IT" sz="1400" dirty="0" err="1"/>
              <a:t>which</a:t>
            </a:r>
            <a:r>
              <a:rPr lang="it-IT" sz="1400" dirty="0"/>
              <a:t> a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performed</a:t>
            </a:r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/>
              <a:t>As</a:t>
            </a:r>
            <a:r>
              <a:rPr lang="it-IT" sz="1400" dirty="0"/>
              <a:t> a </a:t>
            </a:r>
            <a:r>
              <a:rPr lang="it-IT" sz="1400" dirty="0" err="1"/>
              <a:t>further</a:t>
            </a:r>
            <a:r>
              <a:rPr lang="it-IT" sz="1400" dirty="0"/>
              <a:t> </a:t>
            </a:r>
            <a:r>
              <a:rPr lang="it-IT" sz="1400" dirty="0" err="1"/>
              <a:t>form</a:t>
            </a:r>
            <a:r>
              <a:rPr lang="it-IT" sz="1400" dirty="0"/>
              <a:t> of </a:t>
            </a:r>
            <a:r>
              <a:rPr lang="it-IT" sz="1400" dirty="0" err="1"/>
              <a:t>regularization</a:t>
            </a:r>
            <a:r>
              <a:rPr lang="it-IT" sz="1400" dirty="0"/>
              <a:t>, the weights of the </a:t>
            </a:r>
            <a:r>
              <a:rPr lang="it-IT" sz="1400" dirty="0">
                <a:latin typeface="Consolas" panose="020B0609020204030204" pitchFamily="49" charset="0"/>
              </a:rPr>
              <a:t>Dense</a:t>
            </a:r>
            <a:r>
              <a:rPr lang="it-IT" sz="1400" dirty="0"/>
              <a:t> </a:t>
            </a:r>
            <a:r>
              <a:rPr lang="it-IT" sz="1400" dirty="0" err="1"/>
              <a:t>layers</a:t>
            </a:r>
            <a:r>
              <a:rPr lang="it-IT" sz="1400" dirty="0"/>
              <a:t> are </a:t>
            </a:r>
            <a:r>
              <a:rPr lang="it-IT" sz="1400" dirty="0" err="1"/>
              <a:t>constrained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</a:t>
            </a:r>
            <a:r>
              <a:rPr lang="it-IT" sz="1400" dirty="0" err="1"/>
              <a:t>Keras</a:t>
            </a:r>
            <a:r>
              <a:rPr lang="it-IT" sz="1400" dirty="0"/>
              <a:t>’ </a:t>
            </a:r>
            <a:r>
              <a:rPr lang="it-IT" sz="1400" dirty="0" err="1">
                <a:latin typeface="Consolas" panose="020B0609020204030204" pitchFamily="49" charset="0"/>
              </a:rPr>
              <a:t>MaxNorm</a:t>
            </a:r>
            <a:r>
              <a:rPr lang="it-IT" sz="1400" dirty="0">
                <a:latin typeface="Consolas" panose="020B0609020204030204" pitchFamily="49" charset="0"/>
              </a:rPr>
              <a:t>(3)</a:t>
            </a:r>
            <a:r>
              <a:rPr lang="it-IT" sz="1400" dirty="0"/>
              <a:t>. </a:t>
            </a:r>
            <a:r>
              <a:rPr lang="it-IT" sz="1400" dirty="0" err="1">
                <a:solidFill>
                  <a:srgbClr val="FF0000"/>
                </a:solidFill>
              </a:rPr>
              <a:t>We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  <a:r>
              <a:rPr lang="it-IT" sz="1400" dirty="0" err="1">
                <a:solidFill>
                  <a:srgbClr val="FF0000"/>
                </a:solidFill>
              </a:rPr>
              <a:t>chose</a:t>
            </a:r>
            <a:r>
              <a:rPr lang="it-IT" sz="1400" dirty="0">
                <a:solidFill>
                  <a:srgbClr val="FF0000"/>
                </a:solidFill>
              </a:rPr>
              <a:t> the </a:t>
            </a:r>
            <a:r>
              <a:rPr lang="it-IT" sz="1400" dirty="0" err="1">
                <a:solidFill>
                  <a:srgbClr val="FF0000"/>
                </a:solidFill>
              </a:rPr>
              <a:t>value</a:t>
            </a:r>
            <a:r>
              <a:rPr lang="it-IT" sz="1400" dirty="0">
                <a:solidFill>
                  <a:srgbClr val="FF0000"/>
                </a:solidFill>
              </a:rPr>
              <a:t> 3 </a:t>
            </a:r>
            <a:r>
              <a:rPr lang="it-IT" sz="1400" dirty="0" err="1">
                <a:solidFill>
                  <a:srgbClr val="FF0000"/>
                </a:solidFill>
              </a:rPr>
              <a:t>because</a:t>
            </a:r>
            <a:r>
              <a:rPr lang="it-IT" sz="1400" dirty="0">
                <a:solidFill>
                  <a:srgbClr val="FF0000"/>
                </a:solidFill>
              </a:rPr>
              <a:t>…</a:t>
            </a:r>
            <a:r>
              <a:rPr lang="it-IT" sz="1400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novelties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BFE2FB-1549-5F1C-9485-2E27BF45EB53}"/>
              </a:ext>
            </a:extLst>
          </p:cNvPr>
          <p:cNvSpPr txBox="1"/>
          <p:nvPr/>
        </p:nvSpPr>
        <p:spPr>
          <a:xfrm>
            <a:off x="311760" y="947200"/>
            <a:ext cx="8520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Stop </a:t>
            </a:r>
            <a:r>
              <a:rPr lang="it-IT" sz="1400" dirty="0" err="1"/>
              <a:t>conditions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decided</a:t>
            </a:r>
            <a:r>
              <a:rPr lang="it-IT" sz="1400" dirty="0"/>
              <a:t> to </a:t>
            </a:r>
            <a:r>
              <a:rPr lang="it-IT" sz="1400" dirty="0" err="1"/>
              <a:t>keep</a:t>
            </a:r>
            <a:r>
              <a:rPr lang="it-IT" sz="1400" dirty="0"/>
              <a:t> the </a:t>
            </a:r>
            <a:r>
              <a:rPr lang="it-IT" sz="1400" dirty="0" err="1"/>
              <a:t>number</a:t>
            </a:r>
            <a:r>
              <a:rPr lang="it-IT" sz="1400" dirty="0"/>
              <a:t> of </a:t>
            </a:r>
            <a:r>
              <a:rPr lang="it-IT" sz="1400" dirty="0" err="1"/>
              <a:t>epoch</a:t>
            </a:r>
            <a:r>
              <a:rPr lang="it-IT" sz="1400" dirty="0"/>
              <a:t> </a:t>
            </a:r>
            <a:r>
              <a:rPr lang="it-IT" sz="1400" dirty="0" err="1"/>
              <a:t>fixed</a:t>
            </a:r>
            <a:r>
              <a:rPr lang="it-IT" sz="1400" dirty="0"/>
              <a:t>, </a:t>
            </a:r>
            <a:r>
              <a:rPr lang="it-IT" sz="1400" dirty="0" err="1"/>
              <a:t>but</a:t>
            </a:r>
            <a:r>
              <a:rPr lang="it-IT" sz="1400" dirty="0"/>
              <a:t> interrupt the training </a:t>
            </a:r>
            <a:r>
              <a:rPr lang="it-IT" sz="1400" dirty="0" err="1"/>
              <a:t>when</a:t>
            </a:r>
            <a:r>
              <a:rPr lang="it-IT" sz="1400" dirty="0"/>
              <a:t> the </a:t>
            </a:r>
            <a:r>
              <a:rPr lang="it-IT" sz="1400" dirty="0" err="1"/>
              <a:t>loss</a:t>
            </a:r>
            <a:r>
              <a:rPr lang="it-IT" sz="1400" dirty="0"/>
              <a:t> </a:t>
            </a:r>
            <a:r>
              <a:rPr lang="it-IT" sz="1400" dirty="0" err="1"/>
              <a:t>stops</a:t>
            </a:r>
            <a:r>
              <a:rPr lang="it-IT" sz="1400" dirty="0"/>
              <a:t> </a:t>
            </a:r>
            <a:r>
              <a:rPr lang="it-IT" sz="1400" dirty="0" err="1"/>
              <a:t>improving</a:t>
            </a:r>
            <a:r>
              <a:rPr lang="it-IT" sz="1400" dirty="0"/>
              <a:t>, </a:t>
            </a:r>
            <a:r>
              <a:rPr lang="it-IT" sz="1400" dirty="0" err="1"/>
              <a:t>barring</a:t>
            </a:r>
            <a:r>
              <a:rPr lang="it-IT" sz="1400" dirty="0"/>
              <a:t> some </a:t>
            </a:r>
            <a:r>
              <a:rPr lang="it-IT" sz="1400" dirty="0" err="1"/>
              <a:t>patience</a:t>
            </a:r>
            <a:r>
              <a:rPr lang="it-IT" sz="1400" dirty="0"/>
              <a:t>. </a:t>
            </a:r>
            <a:r>
              <a:rPr lang="it-IT" sz="1400" dirty="0" err="1"/>
              <a:t>Precisely</a:t>
            </a:r>
            <a:r>
              <a:rPr lang="it-IT" sz="1400" dirty="0"/>
              <a:t>, </a:t>
            </a:r>
            <a:r>
              <a:rPr lang="it-IT" sz="1400" dirty="0" err="1"/>
              <a:t>early</a:t>
            </a:r>
            <a:r>
              <a:rPr lang="it-IT" sz="1400" dirty="0"/>
              <a:t> </a:t>
            </a:r>
            <a:r>
              <a:rPr lang="it-IT" sz="1400" dirty="0" err="1"/>
              <a:t>stopping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implemented</a:t>
            </a:r>
            <a:r>
              <a:rPr lang="it-IT" sz="1400" dirty="0"/>
              <a:t> by </a:t>
            </a:r>
            <a:r>
              <a:rPr lang="it-IT" sz="1400" dirty="0" err="1"/>
              <a:t>using</a:t>
            </a:r>
            <a:r>
              <a:rPr lang="it-IT" sz="1400" dirty="0"/>
              <a:t> </a:t>
            </a:r>
            <a:r>
              <a:rPr lang="it-IT" sz="1400" dirty="0" err="1">
                <a:latin typeface="Consolas" panose="020B0609020204030204" pitchFamily="49" charset="0"/>
              </a:rPr>
              <a:t>EarlyStopping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keras.callbacks</a:t>
            </a:r>
            <a:r>
              <a:rPr lang="it-IT" sz="1400" dirty="0"/>
              <a:t>. </a:t>
            </a:r>
            <a:r>
              <a:rPr lang="it-IT" sz="1400" dirty="0" err="1"/>
              <a:t>Patience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a </a:t>
            </a:r>
            <a:r>
              <a:rPr lang="it-IT" sz="1400" dirty="0" err="1"/>
              <a:t>hyperparameter</a:t>
            </a:r>
            <a:r>
              <a:rPr lang="it-IT" sz="1400" dirty="0"/>
              <a:t> in the full </a:t>
            </a:r>
            <a:r>
              <a:rPr lang="it-IT" sz="1400" dirty="0" err="1"/>
              <a:t>grid</a:t>
            </a:r>
            <a:r>
              <a:rPr lang="it-IT" sz="1400" dirty="0"/>
              <a:t> </a:t>
            </a:r>
            <a:r>
              <a:rPr lang="it-IT" sz="1400" dirty="0" err="1"/>
              <a:t>search</a:t>
            </a:r>
            <a:r>
              <a:rPr lang="it-IT" sz="1400" dirty="0"/>
              <a:t>.</a:t>
            </a:r>
            <a:r>
              <a:rPr lang="it-IT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D68439-6643-E67C-81C7-93D88FFA34BF}"/>
              </a:ext>
            </a:extLst>
          </p:cNvPr>
          <p:cNvSpPr txBox="1"/>
          <p:nvPr/>
        </p:nvSpPr>
        <p:spPr>
          <a:xfrm>
            <a:off x="311760" y="3455893"/>
            <a:ext cx="7274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Training </a:t>
            </a:r>
            <a:r>
              <a:rPr lang="it-IT" sz="1400" dirty="0" err="1">
                <a:solidFill>
                  <a:srgbClr val="FF0000"/>
                </a:solidFill>
              </a:rPr>
              <a:t>algorithm</a:t>
            </a:r>
            <a:r>
              <a:rPr lang="it-IT" sz="1400" dirty="0">
                <a:solidFill>
                  <a:srgbClr val="FF0000"/>
                </a:solidFill>
              </a:rPr>
              <a:t>, </a:t>
            </a:r>
            <a:r>
              <a:rPr lang="it-IT" sz="1400" dirty="0" err="1">
                <a:solidFill>
                  <a:srgbClr val="FF0000"/>
                </a:solidFill>
              </a:rPr>
              <a:t>number</a:t>
            </a:r>
            <a:r>
              <a:rPr lang="it-IT" sz="1400" dirty="0">
                <a:solidFill>
                  <a:srgbClr val="FF0000"/>
                </a:solidFill>
              </a:rPr>
              <a:t> of </a:t>
            </a:r>
            <a:r>
              <a:rPr lang="it-IT" sz="1400" dirty="0" err="1">
                <a:solidFill>
                  <a:srgbClr val="FF0000"/>
                </a:solidFill>
              </a:rPr>
              <a:t>layers</a:t>
            </a:r>
            <a:r>
              <a:rPr lang="it-IT" sz="1400" dirty="0">
                <a:solidFill>
                  <a:srgbClr val="FF0000"/>
                </a:solidFill>
              </a:rPr>
              <a:t>. </a:t>
            </a:r>
            <a:r>
              <a:rPr lang="it-IT" sz="1400" dirty="0" err="1">
                <a:solidFill>
                  <a:srgbClr val="FF0000"/>
                </a:solidFill>
              </a:rPr>
              <a:t>These</a:t>
            </a:r>
            <a:r>
              <a:rPr lang="it-IT" sz="1400" dirty="0">
                <a:solidFill>
                  <a:srgbClr val="FF0000"/>
                </a:solidFill>
              </a:rPr>
              <a:t> are </a:t>
            </a:r>
            <a:r>
              <a:rPr lang="it-IT" sz="1400" dirty="0" err="1">
                <a:solidFill>
                  <a:srgbClr val="FF0000"/>
                </a:solidFill>
              </a:rPr>
              <a:t>assumptions</a:t>
            </a:r>
            <a:r>
              <a:rPr lang="it-IT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081EA4-AB5C-4973-40B9-5507A2C7E5EC}"/>
              </a:ext>
            </a:extLst>
          </p:cNvPr>
          <p:cNvSpPr txBox="1"/>
          <p:nvPr/>
        </p:nvSpPr>
        <p:spPr>
          <a:xfrm>
            <a:off x="311760" y="2096320"/>
            <a:ext cx="852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Weight </a:t>
            </a:r>
            <a:r>
              <a:rPr lang="it-IT" sz="1400" dirty="0" err="1"/>
              <a:t>initialization</a:t>
            </a:r>
            <a:r>
              <a:rPr lang="it-IT" sz="1400" dirty="0"/>
              <a:t> for the </a:t>
            </a:r>
            <a:r>
              <a:rPr lang="it-IT" sz="1400" dirty="0" err="1"/>
              <a:t>Neural</a:t>
            </a:r>
            <a:r>
              <a:rPr lang="it-IT" sz="1400" dirty="0"/>
              <a:t> Networks: </a:t>
            </a:r>
            <a:r>
              <a:rPr lang="it-IT" sz="1400" dirty="0" err="1">
                <a:latin typeface="Consolas" panose="020B0609020204030204" pitchFamily="49" charset="0"/>
              </a:rPr>
              <a:t>HeNormal</a:t>
            </a:r>
            <a:r>
              <a:rPr lang="it-IT" sz="1400" dirty="0">
                <a:latin typeface="Consolas" panose="020B0609020204030204" pitchFamily="49" charset="0"/>
              </a:rPr>
              <a:t>()</a:t>
            </a:r>
            <a:r>
              <a:rPr lang="it-IT" sz="1400" dirty="0"/>
              <a:t> from </a:t>
            </a:r>
            <a:r>
              <a:rPr lang="it-IT" sz="1400" dirty="0" err="1">
                <a:latin typeface="Consolas" panose="020B0609020204030204" pitchFamily="49" charset="0"/>
              </a:rPr>
              <a:t>keras.initializers</a:t>
            </a:r>
            <a:r>
              <a:rPr lang="it-IT" sz="1400" dirty="0">
                <a:latin typeface="+mj-lt"/>
              </a:rPr>
              <a:t> [</a:t>
            </a:r>
            <a:r>
              <a:rPr lang="it-IT" sz="1400" dirty="0">
                <a:latin typeface="+mj-lt"/>
                <a:hlinkClick r:id="rId2" action="ppaction://hlinksldjump"/>
              </a:rPr>
              <a:t>6</a:t>
            </a:r>
            <a:r>
              <a:rPr lang="it-IT" sz="1400" dirty="0">
                <a:latin typeface="+mj-lt"/>
              </a:rPr>
              <a:t>][</a:t>
            </a:r>
            <a:r>
              <a:rPr lang="it-IT" sz="1400" dirty="0">
                <a:latin typeface="+mj-lt"/>
                <a:hlinkClick r:id="rId3" action="ppaction://hlinksldjump"/>
              </a:rPr>
              <a:t>9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].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strategy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tailored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layers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use the </a:t>
            </a:r>
            <a:r>
              <a:rPr lang="it-IT" sz="1400" dirty="0" err="1">
                <a:latin typeface="Consolas" panose="020B0609020204030204" pitchFamily="49" charset="0"/>
                <a:cs typeface="Arial" panose="020B0604020202020204" pitchFamily="34" charset="0"/>
              </a:rPr>
              <a:t>ReLU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like the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26507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</a:t>
            </a:r>
            <a:r>
              <a:rPr lang="it" sz="2400" spc="-1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s details &amp; novelties – 2 </a:t>
            </a:r>
            <a:endParaRPr lang="it-IT" sz="24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FAC1FED-F89A-48EA-A7D9-D975C9644720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7B66B1-C503-A37D-09E3-87ED1CC4BD05}"/>
              </a:ext>
            </a:extLst>
          </p:cNvPr>
          <p:cNvSpPr txBox="1"/>
          <p:nvPr/>
        </p:nvSpPr>
        <p:spPr>
          <a:xfrm>
            <a:off x="540587" y="1025049"/>
            <a:ext cx="806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Potrebbe anche essere interessante parlare, sinteticamente, dell’ esplorazione preliminare dei dati che abbiamo condotto in </a:t>
            </a:r>
            <a:r>
              <a:rPr lang="it-IT" sz="1400" dirty="0" err="1">
                <a:solidFill>
                  <a:srgbClr val="FF0000"/>
                </a:solidFill>
              </a:rPr>
              <a:t>exploration.ipynb</a:t>
            </a:r>
            <a:r>
              <a:rPr lang="it-IT" sz="1400" dirty="0">
                <a:solidFill>
                  <a:srgbClr val="FF0000"/>
                </a:solidFill>
              </a:rPr>
              <a:t>. Cosa ha rivelato? Ha guidato la scelta degli </a:t>
            </a:r>
            <a:r>
              <a:rPr lang="it-IT" sz="1400" dirty="0" err="1">
                <a:solidFill>
                  <a:srgbClr val="FF0000"/>
                </a:solidFill>
              </a:rPr>
              <a:t>iperparametri</a:t>
            </a:r>
            <a:r>
              <a:rPr lang="it-IT" sz="1400" dirty="0">
                <a:solidFill>
                  <a:srgbClr val="FF0000"/>
                </a:solidFill>
              </a:rPr>
              <a:t>? Ha creato qualche aspettativa? Ci ha fatto formulare qualche ipotesi? Se sì, è stata confermata o smentita?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087FD7-7006-3A2A-3B0A-03880C8C49E0}"/>
              </a:ext>
            </a:extLst>
          </p:cNvPr>
          <p:cNvSpPr txBox="1"/>
          <p:nvPr/>
        </p:nvSpPr>
        <p:spPr>
          <a:xfrm>
            <a:off x="540587" y="2428205"/>
            <a:ext cx="71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strike="sngStrike" dirty="0"/>
              <a:t>Weight </a:t>
            </a:r>
            <a:r>
              <a:rPr lang="it-IT" sz="1400" strike="sngStrike" dirty="0" err="1"/>
              <a:t>init</a:t>
            </a:r>
            <a:r>
              <a:rPr lang="it-IT" sz="1400" strike="sngStrike" dirty="0"/>
              <a:t>. (Be </a:t>
            </a:r>
            <a:r>
              <a:rPr lang="it-IT" sz="1400" strike="sngStrike" dirty="0" err="1"/>
              <a:t>normal</a:t>
            </a:r>
            <a:r>
              <a:rPr lang="it-IT" sz="1400" strike="sngStrike" dirty="0"/>
              <a:t>)</a:t>
            </a:r>
            <a:r>
              <a:rPr lang="it-IT" sz="1400" dirty="0"/>
              <a:t>, dropout, </a:t>
            </a:r>
            <a:r>
              <a:rPr lang="it-IT" sz="1400" strike="sngStrike" dirty="0" err="1"/>
              <a:t>robust</a:t>
            </a:r>
            <a:r>
              <a:rPr lang="it-IT" sz="1400" strike="sngStrike" dirty="0"/>
              <a:t> </a:t>
            </a:r>
            <a:r>
              <a:rPr lang="it-IT" sz="1400" strike="sngStrike" dirty="0" err="1"/>
              <a:t>scaler</a:t>
            </a:r>
            <a:r>
              <a:rPr lang="it-IT" sz="1400" dirty="0"/>
              <a:t>, </a:t>
            </a:r>
            <a:r>
              <a:rPr lang="it-IT" sz="1400" strike="sngStrike" dirty="0" err="1"/>
              <a:t>usage</a:t>
            </a:r>
            <a:r>
              <a:rPr lang="it-IT" sz="1400" strike="sngStrike" dirty="0"/>
              <a:t> of a </a:t>
            </a:r>
            <a:r>
              <a:rPr lang="it-IT" sz="1400" strike="sngStrike" dirty="0" err="1"/>
              <a:t>Bayesian</a:t>
            </a:r>
            <a:r>
              <a:rPr lang="it-IT" sz="1400" strike="sngStrike" dirty="0"/>
              <a:t> </a:t>
            </a:r>
            <a:r>
              <a:rPr lang="it-IT" sz="1400" strike="sngStrike" dirty="0" err="1"/>
              <a:t>opt</a:t>
            </a:r>
            <a:r>
              <a:rPr lang="it-IT" sz="1400" dirty="0"/>
              <a:t>, </a:t>
            </a:r>
            <a:r>
              <a:rPr lang="it-IT" sz="1400" dirty="0" err="1"/>
              <a:t>something</a:t>
            </a:r>
            <a:r>
              <a:rPr lang="it-IT" sz="1400" dirty="0"/>
              <a:t> on the dropout? </a:t>
            </a:r>
            <a:r>
              <a:rPr lang="it-IT" sz="1400" strike="sngStrike" dirty="0" err="1"/>
              <a:t>Why</a:t>
            </a:r>
            <a:r>
              <a:rPr lang="it-IT" sz="1400" strike="sngStrike" dirty="0"/>
              <a:t> a pipeline </a:t>
            </a:r>
            <a:r>
              <a:rPr lang="it-IT" sz="1400" strike="sngStrike" dirty="0" err="1"/>
              <a:t>instead</a:t>
            </a:r>
            <a:r>
              <a:rPr lang="it-IT" sz="1400" strike="sngStrike" dirty="0"/>
              <a:t> of </a:t>
            </a:r>
            <a:r>
              <a:rPr lang="it-IT" sz="1400" strike="sngStrike" dirty="0" err="1"/>
              <a:t>sequential</a:t>
            </a:r>
            <a:r>
              <a:rPr lang="it-IT" sz="1400" strike="sngStrik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348991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 Selected grid search results – 1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08811"/>
              </p:ext>
            </p:extLst>
          </p:nvPr>
        </p:nvGraphicFramePr>
        <p:xfrm>
          <a:off x="311757" y="103988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i="1" dirty="0"/>
                        <a:t>Kernel</a:t>
                      </a:r>
                      <a:r>
                        <a:rPr lang="it-IT" sz="1600" dirty="0"/>
                        <a:t> / </a:t>
                      </a:r>
                      <a:r>
                        <a:rPr lang="it-IT" sz="1600" i="1" dirty="0"/>
                        <a:t>C </a:t>
                      </a:r>
                      <a:r>
                        <a:rPr lang="it-IT" sz="1600" dirty="0"/>
                        <a:t>/ </a:t>
                      </a:r>
                      <a:r>
                        <a:rPr lang="it-IT" sz="1600" i="1" dirty="0"/>
                        <a:t>γ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600" i="1" dirty="0"/>
                        <a:t>p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600" i="1" dirty="0"/>
                        <a:t>k0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0" dirty="0">
                          <a:latin typeface="Consolas" panose="020B0609020204030204" pitchFamily="49" charset="0"/>
                        </a:rPr>
                        <a:t>Poly</a:t>
                      </a:r>
                      <a:r>
                        <a:rPr lang="it-IT" sz="1400" i="0" dirty="0">
                          <a:latin typeface="+mj-lt"/>
                        </a:rPr>
                        <a:t> </a:t>
                      </a:r>
                      <a:r>
                        <a:rPr lang="it-IT" sz="140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1 / 1 / 2 /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6" y="70132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1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SVM</a:t>
            </a:r>
            <a:endParaRPr lang="it-IT" sz="1600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4DE0662-B539-4FAA-8D29-2412C11DB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2786"/>
              </p:ext>
            </p:extLst>
          </p:nvPr>
        </p:nvGraphicFramePr>
        <p:xfrm>
          <a:off x="311757" y="3295895"/>
          <a:ext cx="8160842" cy="16154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225137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rgbClr val="FF0000"/>
                          </a:solidFill>
                        </a:rPr>
                        <a:t>Hyperparameters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286538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9BD0DD-F384-4DFC-09C8-CA90B7F477E0}"/>
              </a:ext>
            </a:extLst>
          </p:cNvPr>
          <p:cNvSpPr txBox="1">
            <a:spLocks/>
          </p:cNvSpPr>
          <p:nvPr/>
        </p:nvSpPr>
        <p:spPr>
          <a:xfrm>
            <a:off x="311756" y="2957339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2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random </a:t>
            </a:r>
            <a:r>
              <a:rPr lang="it-IT" sz="1400" dirty="0" err="1"/>
              <a:t>forest</a:t>
            </a:r>
            <a:endParaRPr lang="it-IT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400" spc="-1" dirty="0">
                <a:solidFill>
                  <a:srgbClr val="000000"/>
                </a:solidFill>
                <a:latin typeface="Arial"/>
                <a:ea typeface="Arial"/>
              </a:rPr>
              <a:t> Selected grid search results – 2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06FC27A-D984-4D7D-8FA5-F1FA6C63CC6C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it-IT" sz="1000" b="0" strike="noStrike" spc="-1">
              <a:latin typeface="Times New Roman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675E250-FFA3-31FA-EC49-7C7764955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84029"/>
              </p:ext>
            </p:extLst>
          </p:nvPr>
        </p:nvGraphicFramePr>
        <p:xfrm>
          <a:off x="311758" y="1139467"/>
          <a:ext cx="8160842" cy="35364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72435">
                  <a:extLst>
                    <a:ext uri="{9D8B030D-6E8A-4147-A177-3AD203B41FA5}">
                      <a16:colId xmlns:a16="http://schemas.microsoft.com/office/drawing/2014/main" val="935040320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1166905258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50107376"/>
                    </a:ext>
                  </a:extLst>
                </a:gridCol>
                <a:gridCol w="1846086">
                  <a:extLst>
                    <a:ext uri="{9D8B030D-6E8A-4147-A177-3AD203B41FA5}">
                      <a16:colId xmlns:a16="http://schemas.microsoft.com/office/drawing/2014/main" val="34889993"/>
                    </a:ext>
                  </a:extLst>
                </a:gridCol>
              </a:tblGrid>
              <a:tr h="48150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i="1" dirty="0"/>
                        <a:t>Architecture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 err="1"/>
                        <a:t>optimizer</a:t>
                      </a:r>
                      <a:r>
                        <a:rPr lang="it-IT" sz="1600" i="1" dirty="0"/>
                        <a:t> </a:t>
                      </a:r>
                      <a:r>
                        <a:rPr lang="it-IT" sz="1600" i="0" dirty="0"/>
                        <a:t>/ </a:t>
                      </a:r>
                      <a:r>
                        <a:rPr lang="it-IT" sz="1400" i="1" dirty="0"/>
                        <a:t>η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α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/>
                        <a:t>λ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epochs</a:t>
                      </a:r>
                      <a:r>
                        <a:rPr lang="it-IT" sz="1600" i="0" dirty="0"/>
                        <a:t> / </a:t>
                      </a:r>
                      <a:r>
                        <a:rPr lang="it-IT" sz="1400" i="1" dirty="0" err="1"/>
                        <a:t>batch_size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0" dirty="0">
                          <a:solidFill>
                            <a:srgbClr val="FF0000"/>
                          </a:solidFill>
                        </a:rPr>
                        <a:t>/ …</a:t>
                      </a:r>
                      <a:endParaRPr lang="it-IT" sz="16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MSE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Accuracy</a:t>
                      </a:r>
                      <a:r>
                        <a:rPr lang="it-IT" sz="1600" dirty="0"/>
                        <a:t> </a:t>
                      </a:r>
                      <a:r>
                        <a:rPr lang="it-IT" sz="1400" dirty="0"/>
                        <a:t>(TR/TS)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603585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400" i="1" dirty="0"/>
                        <a:t>Best </a:t>
                      </a:r>
                      <a:r>
                        <a:rPr lang="it-IT" sz="1400" i="1" dirty="0" err="1"/>
                        <a:t>hyperparameters</a:t>
                      </a:r>
                      <a:r>
                        <a:rPr lang="it-IT" sz="1400" i="1" dirty="0"/>
                        <a:t> </a:t>
                      </a:r>
                      <a:r>
                        <a:rPr lang="it-IT" sz="1400" i="1" dirty="0" err="1"/>
                        <a:t>values</a:t>
                      </a:r>
                      <a:endParaRPr lang="it-IT" sz="1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1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854847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51443"/>
                  </a:ext>
                </a:extLst>
              </a:tr>
              <a:tr h="985780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Monk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Escludendo penalty </a:t>
                      </a:r>
                      <a:r>
                        <a:rPr lang="it-IT" sz="1100" i="1" dirty="0" err="1"/>
                        <a:t>terms</a:t>
                      </a:r>
                      <a:endParaRPr lang="it-IT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i="1" dirty="0"/>
                        <a:t>Media su diverse inizializzazioni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5537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230A9E-6BC2-8724-6E64-FC538A331645}"/>
              </a:ext>
            </a:extLst>
          </p:cNvPr>
          <p:cNvSpPr txBox="1">
            <a:spLocks/>
          </p:cNvSpPr>
          <p:nvPr/>
        </p:nvSpPr>
        <p:spPr>
          <a:xfrm>
            <a:off x="311757" y="800910"/>
            <a:ext cx="816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Table</a:t>
            </a:r>
            <a:r>
              <a:rPr lang="it-IT" sz="1600" b="1" dirty="0"/>
              <a:t> 3</a:t>
            </a:r>
            <a:r>
              <a:rPr lang="it-IT" sz="1600" dirty="0"/>
              <a:t>: </a:t>
            </a:r>
            <a:r>
              <a:rPr lang="it-IT" sz="1400" dirty="0" err="1"/>
              <a:t>Average</a:t>
            </a:r>
            <a:r>
              <a:rPr lang="it-IT" sz="1400" dirty="0"/>
              <a:t> </a:t>
            </a:r>
            <a:r>
              <a:rPr lang="it-IT" sz="1400" dirty="0" err="1"/>
              <a:t>prediction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obtained</a:t>
            </a:r>
            <a:r>
              <a:rPr lang="it-IT" sz="1400" dirty="0"/>
              <a:t> for the </a:t>
            </a:r>
            <a:r>
              <a:rPr lang="it-IT" sz="1400" dirty="0" err="1"/>
              <a:t>Monk’s</a:t>
            </a:r>
            <a:r>
              <a:rPr lang="it-IT" sz="1400" dirty="0"/>
              <a:t> task, with a </a:t>
            </a:r>
            <a:r>
              <a:rPr lang="it-IT" sz="1400" dirty="0" err="1"/>
              <a:t>Neural</a:t>
            </a:r>
            <a:r>
              <a:rPr lang="it-IT" sz="1400" dirty="0"/>
              <a:t> Network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83665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11760" y="2700"/>
            <a:ext cx="8520120" cy="576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it" sz="27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Monk Results:</a:t>
            </a:r>
            <a:r>
              <a:rPr lang="it" sz="2700" spc="-1" dirty="0">
                <a:solidFill>
                  <a:srgbClr val="000000"/>
                </a:solidFill>
                <a:latin typeface="Arial"/>
                <a:ea typeface="Arial"/>
              </a:rPr>
              <a:t> Plots – 1 </a:t>
            </a:r>
            <a:r>
              <a:rPr lang="it" sz="2700" spc="-1" dirty="0">
                <a:solidFill>
                  <a:srgbClr val="FF0000"/>
                </a:solidFill>
                <a:latin typeface="Arial"/>
                <a:ea typeface="Arial"/>
              </a:rPr>
              <a:t>DA FARE</a:t>
            </a:r>
            <a:endParaRPr lang="it-IT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it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5C65507-15BA-480B-A2F8-91DEDD4DCA22}" type="slidenum">
              <a:rPr lang="it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it-IT" sz="1000" b="0" strike="noStrike" spc="-1">
              <a:latin typeface="Times New Roman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14DA6D7-39AB-9E4A-2149-602BE3613606}"/>
              </a:ext>
            </a:extLst>
          </p:cNvPr>
          <p:cNvSpPr txBox="1"/>
          <p:nvPr/>
        </p:nvSpPr>
        <p:spPr>
          <a:xfrm>
            <a:off x="311760" y="921124"/>
            <a:ext cx="8160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i tre task del </a:t>
            </a:r>
            <a:r>
              <a:rPr lang="it-IT" sz="1400" dirty="0" err="1"/>
              <a:t>monk</a:t>
            </a:r>
            <a:r>
              <a:rPr lang="it-IT" sz="1400" dirty="0"/>
              <a:t>, vuole la learning curve (su TR set e TS set) (MSE per epoca, nel caso di </a:t>
            </a:r>
            <a:r>
              <a:rPr lang="it-IT" sz="1400" dirty="0" err="1"/>
              <a:t>sgd</a:t>
            </a:r>
            <a:r>
              <a:rPr lang="it-IT" sz="1400" dirty="0"/>
              <a:t>/</a:t>
            </a:r>
            <a:r>
              <a:rPr lang="it-IT" sz="1400" dirty="0" err="1"/>
              <a:t>minibatch</a:t>
            </a:r>
            <a:r>
              <a:rPr lang="it-IT" sz="1400" dirty="0"/>
              <a:t> vuole che ogni punto corrisponda alla media sull’epoca a cui tale punto si riferisce. Mi sa che le librerie calcolano ciò da sole?)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658CF0-E730-C2EB-9FE8-FEF7B463973B}"/>
              </a:ext>
            </a:extLst>
          </p:cNvPr>
          <p:cNvSpPr txBox="1"/>
          <p:nvPr/>
        </p:nvSpPr>
        <p:spPr>
          <a:xfrm>
            <a:off x="311760" y="2128922"/>
            <a:ext cx="81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i tre task del </a:t>
            </a:r>
            <a:r>
              <a:rPr lang="it-IT" dirty="0" err="1"/>
              <a:t>monk</a:t>
            </a:r>
            <a:r>
              <a:rPr lang="it-IT" dirty="0"/>
              <a:t>, bisogna anche plottare l’</a:t>
            </a:r>
            <a:r>
              <a:rPr lang="it-IT" dirty="0" err="1"/>
              <a:t>accuracy</a:t>
            </a:r>
            <a:r>
              <a:rPr lang="it-IT" dirty="0"/>
              <a:t> (su TR set e TS set) ma su un grafico diverso.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</TotalTime>
  <Words>3258</Words>
  <Application>Microsoft Office PowerPoint</Application>
  <PresentationFormat>Presentazione su schermo (16:9)</PresentationFormat>
  <Paragraphs>334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29</vt:i4>
      </vt:variant>
    </vt:vector>
  </HeadingPairs>
  <TitlesOfParts>
    <vt:vector size="39" baseType="lpstr">
      <vt:lpstr>Arial</vt:lpstr>
      <vt:lpstr>Arial Unicode MS</vt:lpstr>
      <vt:lpstr>Calibri</vt:lpstr>
      <vt:lpstr>Cambria Math</vt:lpstr>
      <vt:lpstr>Consolas</vt:lpstr>
      <vt:lpstr>Symbol</vt:lpstr>
      <vt:lpstr>Times New Roman</vt:lpstr>
      <vt:lpstr>Wingdings</vt:lpstr>
      <vt:lpstr>Office Theme</vt:lpstr>
      <vt:lpstr>Office Theme</vt:lpstr>
      <vt:lpstr>ML 2023 Project</vt:lpstr>
      <vt:lpstr>Presentazione standard di PowerPoint</vt:lpstr>
      <vt:lpstr>Presentazione standard di PowerPoint</vt:lpstr>
      <vt:lpstr>Models details &amp; novelties – 1</vt:lpstr>
      <vt:lpstr>Models details &amp; novelties – 2 </vt:lpstr>
      <vt:lpstr>Models details &amp; novelties – 2 </vt:lpstr>
      <vt:lpstr>Monk Results: Selected grid search results – 1 </vt:lpstr>
      <vt:lpstr>Monk Results: Selected grid search results – 2</vt:lpstr>
      <vt:lpstr>Monk Results: Plots – 1 DA FARE</vt:lpstr>
      <vt:lpstr>Monk Results: Plots – 2 DA FARE</vt:lpstr>
      <vt:lpstr>CUP Validation schema: data splitting Aggiungere?</vt:lpstr>
      <vt:lpstr>CUP Validation schema: model selection [da riempire]</vt:lpstr>
      <vt:lpstr>Random Forest hyperparameters’ values</vt:lpstr>
      <vt:lpstr>Support Vector Regressors hyperparameters’ values</vt:lpstr>
      <vt:lpstr>Neural Network hyperparameters’ values</vt:lpstr>
      <vt:lpstr>CUP Results: selected grid search results</vt:lpstr>
      <vt:lpstr>CUP Results: comparisons between models</vt:lpstr>
      <vt:lpstr>CUP Results: final model – 1 </vt:lpstr>
      <vt:lpstr>CUP Results: final model – 2</vt:lpstr>
      <vt:lpstr>Discussion (may be more slides)</vt:lpstr>
      <vt:lpstr>Conclusions [fare]</vt:lpstr>
      <vt:lpstr>Bibliography – 1</vt:lpstr>
      <vt:lpstr>Bibliography – 2 </vt:lpstr>
      <vt:lpstr>Appendix – 1 Full grid searches for the Monk tasks: SVM </vt:lpstr>
      <vt:lpstr>Appendix – 2 Full grid searches for the Monk tasks: Random Forests</vt:lpstr>
      <vt:lpstr>Appendix – 3 Full grid searches for the Monk tasks: Neural Networks</vt:lpstr>
      <vt:lpstr>Appendix – 4 Further details on model novelties</vt:lpstr>
      <vt:lpstr>Appendix – 5 Further details on model novelties</vt:lpstr>
      <vt:lpstr>Appendix – 6 Further details on model novelties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2023 Project  Slides demo (V0.1) </dc:title>
  <dc:subject/>
  <dc:creator/>
  <dc:description/>
  <cp:lastModifiedBy>Andrea Marino</cp:lastModifiedBy>
  <cp:revision>65</cp:revision>
  <dcterms:modified xsi:type="dcterms:W3CDTF">2024-01-20T19:50:07Z</dcterms:modified>
  <dc:language>it-IT</dc:language>
</cp:coreProperties>
</file>