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2"/>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64" r:id="rId18"/>
    <p:sldId id="319" r:id="rId19"/>
    <p:sldId id="316" r:id="rId20"/>
    <p:sldId id="274" r:id="rId21"/>
    <p:sldId id="309" r:id="rId22"/>
    <p:sldId id="312" r:id="rId23"/>
    <p:sldId id="272" r:id="rId24"/>
    <p:sldId id="275" r:id="rId25"/>
    <p:sldId id="265" r:id="rId26"/>
    <p:sldId id="266" r:id="rId27"/>
    <p:sldId id="273" r:id="rId28"/>
    <p:sldId id="302" r:id="rId29"/>
    <p:sldId id="268" r:id="rId30"/>
    <p:sldId id="282" r:id="rId31"/>
    <p:sldId id="283" r:id="rId32"/>
    <p:sldId id="288" r:id="rId33"/>
    <p:sldId id="291" r:id="rId34"/>
    <p:sldId id="292" r:id="rId35"/>
    <p:sldId id="293" r:id="rId36"/>
    <p:sldId id="281" r:id="rId37"/>
    <p:sldId id="284" r:id="rId38"/>
    <p:sldId id="286" r:id="rId39"/>
    <p:sldId id="306" r:id="rId40"/>
    <p:sldId id="295" r:id="rId41"/>
    <p:sldId id="298" r:id="rId42"/>
    <p:sldId id="299" r:id="rId43"/>
    <p:sldId id="315" r:id="rId44"/>
    <p:sldId id="300" r:id="rId45"/>
    <p:sldId id="296" r:id="rId46"/>
    <p:sldId id="307" r:id="rId47"/>
    <p:sldId id="318" r:id="rId48"/>
    <p:sldId id="308" r:id="rId49"/>
    <p:sldId id="310" r:id="rId50"/>
    <p:sldId id="313" r:id="rId51"/>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29/01/2024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3.xml"/><Relationship Id="rId4" Type="http://schemas.openxmlformats.org/officeDocument/2006/relationships/slide" Target="slide39.xml"/></Relationships>
</file>

<file path=ppt/slides/_rels/slide1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44.xml"/><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45.xml"/></Relationships>
</file>

<file path=ppt/slides/_rels/slide1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80.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0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6.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37.xml"/><Relationship Id="rId1" Type="http://schemas.openxmlformats.org/officeDocument/2006/relationships/slideLayout" Target="../slideLayouts/slideLayout15.xml"/><Relationship Id="rId4" Type="http://schemas.openxmlformats.org/officeDocument/2006/relationships/slide" Target="slide3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0.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70"/>
            <a:ext cx="8415720" cy="1201330"/>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endParaRPr lang="it" sz="1600" spc="-1" dirty="0">
              <a:solidFill>
                <a:srgbClr val="000000"/>
              </a:solidFill>
              <a:latin typeface="Arial"/>
            </a:endParaRP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952038369"/>
              </p:ext>
            </p:extLst>
          </p:nvPr>
        </p:nvGraphicFramePr>
        <p:xfrm>
          <a:off x="358825" y="1989518"/>
          <a:ext cx="8472664" cy="244348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tc>
                <a:tc>
                  <a:txBody>
                    <a:bodyPr/>
                    <a:lstStyle/>
                    <a:p>
                      <a:r>
                        <a:rPr lang="it-IT" sz="1400" dirty="0"/>
                        <a:t>Google </a:t>
                      </a:r>
                      <a:r>
                        <a:rPr lang="it-IT" sz="1400" dirty="0" err="1"/>
                        <a:t>Colaboratory’s</a:t>
                      </a:r>
                      <a:r>
                        <a:rPr lang="it-IT" sz="1400" dirty="0"/>
                        <a:t> CPU </a:t>
                      </a:r>
                    </a:p>
                  </a:txBody>
                  <a:tcPr/>
                </a:tc>
                <a:tc>
                  <a:txBody>
                    <a:bodyPr/>
                    <a:lstStyle/>
                    <a:p>
                      <a:endParaRPr lang="it-IT" sz="1400" dirty="0"/>
                    </a:p>
                  </a:txBody>
                  <a:tcPr anchor="ctr"/>
                </a:tc>
                <a:tc>
                  <a:txBody>
                    <a:bodyPr/>
                    <a:lstStyle/>
                    <a:p>
                      <a:r>
                        <a:rPr lang="it-IT" sz="1400" dirty="0"/>
                        <a:t>6.9s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tc>
                <a:tc>
                  <a:txBody>
                    <a:bodyPr/>
                    <a:lstStyle/>
                    <a:p>
                      <a:r>
                        <a:rPr lang="it-IT" sz="1400" dirty="0"/>
                        <a:t>Google </a:t>
                      </a:r>
                      <a:r>
                        <a:rPr lang="it-IT" sz="1400" dirty="0" err="1"/>
                        <a:t>Colaboratory’s</a:t>
                      </a:r>
                      <a:r>
                        <a:rPr lang="it-IT" sz="1400"/>
                        <a:t> CPU</a:t>
                      </a:r>
                      <a:endParaRPr lang="it-IT" sz="1400" dirty="0"/>
                    </a:p>
                  </a:txBody>
                  <a:tcPr/>
                </a:tc>
                <a:tc>
                  <a:txBody>
                    <a:bodyPr/>
                    <a:lstStyle/>
                    <a:p>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349117455"/>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349117455"/>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3311725609"/>
              </p:ext>
            </p:extLst>
          </p:nvPr>
        </p:nvGraphicFramePr>
        <p:xfrm>
          <a:off x="311940" y="935573"/>
          <a:ext cx="8343901" cy="3926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0.5, 1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50, 100, 150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(256,128)</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Neural Networks – 1 </a:t>
            </a:r>
            <a:r>
              <a:rPr lang="it" sz="2600" b="0" strike="noStrike" spc="-1" dirty="0">
                <a:solidFill>
                  <a:srgbClr val="FF0000"/>
                </a:solidFill>
                <a:latin typeface="Arial"/>
                <a:ea typeface="Arial"/>
              </a:rPr>
              <a:t>TODO</a:t>
            </a:r>
            <a:endParaRPr lang="it-IT" sz="2400" b="0" strike="noStrike" spc="-1" dirty="0">
              <a:solidFill>
                <a:srgbClr val="FF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943600" cy="2476500"/>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725174" y="1498356"/>
            <a:ext cx="2106706"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graphicFrame>
        <p:nvGraphicFramePr>
          <p:cNvPr id="10" name="Tabella 9">
            <a:extLst>
              <a:ext uri="{FF2B5EF4-FFF2-40B4-BE49-F238E27FC236}">
                <a16:creationId xmlns:a16="http://schemas.microsoft.com/office/drawing/2014/main" id="{DAF8A293-4488-3292-B448-82B5CD6AD1F2}"/>
              </a:ext>
            </a:extLst>
          </p:cNvPr>
          <p:cNvGraphicFramePr>
            <a:graphicFrameLocks noGrp="1"/>
          </p:cNvGraphicFramePr>
          <p:nvPr>
            <p:extLst>
              <p:ext uri="{D42A27DB-BD31-4B8C-83A1-F6EECF244321}">
                <p14:modId xmlns:p14="http://schemas.microsoft.com/office/powerpoint/2010/main" val="3097286510"/>
              </p:ext>
            </p:extLst>
          </p:nvPr>
        </p:nvGraphicFramePr>
        <p:xfrm>
          <a:off x="6725175" y="2021575"/>
          <a:ext cx="2106705" cy="1719148"/>
        </p:xfrm>
        <a:graphic>
          <a:graphicData uri="http://schemas.openxmlformats.org/drawingml/2006/table">
            <a:tbl>
              <a:tblPr firstRow="1" bandRow="1">
                <a:tableStyleId>{0E3FDE45-AF77-4B5C-9715-49D594BDF05E}</a:tableStyleId>
              </a:tblPr>
              <a:tblGrid>
                <a:gridCol w="840205">
                  <a:extLst>
                    <a:ext uri="{9D8B030D-6E8A-4147-A177-3AD203B41FA5}">
                      <a16:colId xmlns:a16="http://schemas.microsoft.com/office/drawing/2014/main" val="648467169"/>
                    </a:ext>
                  </a:extLst>
                </a:gridCol>
                <a:gridCol w="652183">
                  <a:extLst>
                    <a:ext uri="{9D8B030D-6E8A-4147-A177-3AD203B41FA5}">
                      <a16:colId xmlns:a16="http://schemas.microsoft.com/office/drawing/2014/main" val="763559824"/>
                    </a:ext>
                  </a:extLst>
                </a:gridCol>
                <a:gridCol w="614317">
                  <a:extLst>
                    <a:ext uri="{9D8B030D-6E8A-4147-A177-3AD203B41FA5}">
                      <a16:colId xmlns:a16="http://schemas.microsoft.com/office/drawing/2014/main" val="2350259721"/>
                    </a:ext>
                  </a:extLst>
                </a:gridCol>
              </a:tblGrid>
              <a:tr h="429787">
                <a:tc>
                  <a:txBody>
                    <a:bodyPr/>
                    <a:lstStyle/>
                    <a:p>
                      <a:pPr algn="ctr"/>
                      <a:r>
                        <a:rPr lang="it-IT" sz="1400" dirty="0"/>
                        <a:t>Dataset</a:t>
                      </a:r>
                    </a:p>
                  </a:txBody>
                  <a:tcPr anchor="ctr"/>
                </a:tc>
                <a:tc>
                  <a:txBody>
                    <a:bodyPr/>
                    <a:lstStyle/>
                    <a:p>
                      <a:pPr algn="ctr"/>
                      <a:r>
                        <a:rPr lang="it-IT" sz="1400" dirty="0"/>
                        <a:t>MEE</a:t>
                      </a:r>
                    </a:p>
                  </a:txBody>
                  <a:tcPr anchor="ctr"/>
                </a:tc>
                <a:tc>
                  <a:txBody>
                    <a:bodyPr/>
                    <a:lstStyle/>
                    <a:p>
                      <a:pPr algn="ctr"/>
                      <a:r>
                        <a:rPr lang="it-IT" sz="1400" dirty="0" err="1"/>
                        <a:t>std</a:t>
                      </a:r>
                      <a:endParaRPr lang="it-IT" sz="1400" dirty="0"/>
                    </a:p>
                  </a:txBody>
                  <a:tcPr anchor="ctr"/>
                </a:tc>
                <a:extLst>
                  <a:ext uri="{0D108BD9-81ED-4DB2-BD59-A6C34878D82A}">
                    <a16:rowId xmlns:a16="http://schemas.microsoft.com/office/drawing/2014/main" val="3609032032"/>
                  </a:ext>
                </a:extLst>
              </a:tr>
              <a:tr h="429787">
                <a:tc>
                  <a:txBody>
                    <a:bodyPr/>
                    <a:lstStyle/>
                    <a:p>
                      <a:pPr algn="ctr"/>
                      <a:r>
                        <a:rPr lang="it-IT" sz="1400" dirty="0"/>
                        <a:t>TR</a:t>
                      </a:r>
                    </a:p>
                  </a:txBody>
                  <a:tcPr anchor="ctr"/>
                </a:tc>
                <a:tc>
                  <a:txBody>
                    <a:bodyPr/>
                    <a:lstStyle/>
                    <a:p>
                      <a:pPr algn="ctr"/>
                      <a:r>
                        <a:rPr lang="it-IT" sz="1400" dirty="0"/>
                        <a:t>4.071</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1122651993"/>
                  </a:ext>
                </a:extLst>
              </a:tr>
              <a:tr h="429787">
                <a:tc>
                  <a:txBody>
                    <a:bodyPr/>
                    <a:lstStyle/>
                    <a:p>
                      <a:pPr algn="ctr"/>
                      <a:r>
                        <a:rPr lang="it-IT" sz="1400" dirty="0"/>
                        <a:t>VL</a:t>
                      </a:r>
                    </a:p>
                  </a:txBody>
                  <a:tcPr anchor="ctr"/>
                </a:tc>
                <a:tc>
                  <a:txBody>
                    <a:bodyPr/>
                    <a:lstStyle/>
                    <a:p>
                      <a:pPr algn="ctr"/>
                      <a:r>
                        <a:rPr lang="it-IT" sz="1400" dirty="0"/>
                        <a:t>28.00</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213585604"/>
                  </a:ext>
                </a:extLst>
              </a:tr>
              <a:tr h="429787">
                <a:tc>
                  <a:txBody>
                    <a:bodyPr/>
                    <a:lstStyle/>
                    <a:p>
                      <a:pPr algn="ctr"/>
                      <a:r>
                        <a:rPr lang="it-IT" sz="1400" dirty="0"/>
                        <a:t>TS</a:t>
                      </a:r>
                    </a:p>
                  </a:txBody>
                  <a:tcPr anchor="ctr"/>
                </a:tc>
                <a:tc>
                  <a:txBody>
                    <a:bodyPr/>
                    <a:lstStyle/>
                    <a:p>
                      <a:pPr algn="ctr"/>
                      <a:r>
                        <a:rPr lang="it-IT" sz="1400" dirty="0"/>
                        <a:t>1.486</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3507291681"/>
                  </a:ext>
                </a:extLst>
              </a:tr>
            </a:tbl>
          </a:graphicData>
        </a:graphic>
      </p:graphicFrame>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solidFill>
                  <a:srgbClr val="FF0000"/>
                </a:solidFill>
              </a:rPr>
              <a:t>Appendix</a:t>
            </a:r>
            <a:r>
              <a:rPr lang="it-IT" sz="1400" dirty="0">
                <a:solidFill>
                  <a:srgbClr val="FF0000"/>
                </a:solidFill>
              </a:rPr>
              <a:t> </a:t>
            </a:r>
            <a:r>
              <a:rPr lang="it-IT" sz="1400" dirty="0" err="1">
                <a:solidFill>
                  <a:srgbClr val="FF0000"/>
                </a:solidFill>
              </a:rPr>
              <a:t>stuff</a:t>
            </a:r>
            <a:r>
              <a:rPr lang="it-IT" sz="1400" dirty="0">
                <a:solidFill>
                  <a:srgbClr val="FF0000"/>
                </a:solidFill>
              </a:rPr>
              <a:t> and </a:t>
            </a:r>
            <a:r>
              <a:rPr lang="it-IT" sz="1400" dirty="0" err="1">
                <a:solidFill>
                  <a:srgbClr val="FF0000"/>
                </a:solidFill>
              </a:rPr>
              <a:t>comments</a:t>
            </a:r>
            <a:r>
              <a:rPr lang="it-IT" sz="1400" dirty="0">
                <a:solidFill>
                  <a:srgbClr val="FF0000"/>
                </a:solidFill>
              </a:rPr>
              <a:t>?</a:t>
            </a:r>
            <a:r>
              <a:rPr lang="it-IT" sz="14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Neural Networks – 1 </a:t>
            </a:r>
            <a:r>
              <a:rPr lang="it" sz="2600" b="0" strike="noStrike" spc="-1" dirty="0">
                <a:solidFill>
                  <a:srgbClr val="FF0000"/>
                </a:solidFill>
                <a:latin typeface="Arial"/>
                <a:ea typeface="Arial"/>
              </a:rPr>
              <a:t>TODO</a:t>
            </a:r>
            <a:endParaRPr lang="it-IT" sz="2400" b="0" strike="noStrike" spc="-1" dirty="0">
              <a:solidFill>
                <a:srgbClr val="FF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725174" y="1498356"/>
            <a:ext cx="2106706"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graphicFrame>
        <p:nvGraphicFramePr>
          <p:cNvPr id="10" name="Tabella 9">
            <a:extLst>
              <a:ext uri="{FF2B5EF4-FFF2-40B4-BE49-F238E27FC236}">
                <a16:creationId xmlns:a16="http://schemas.microsoft.com/office/drawing/2014/main" id="{DAF8A293-4488-3292-B448-82B5CD6AD1F2}"/>
              </a:ext>
            </a:extLst>
          </p:cNvPr>
          <p:cNvGraphicFramePr>
            <a:graphicFrameLocks noGrp="1"/>
          </p:cNvGraphicFramePr>
          <p:nvPr>
            <p:extLst>
              <p:ext uri="{D42A27DB-BD31-4B8C-83A1-F6EECF244321}">
                <p14:modId xmlns:p14="http://schemas.microsoft.com/office/powerpoint/2010/main" val="4255187563"/>
              </p:ext>
            </p:extLst>
          </p:nvPr>
        </p:nvGraphicFramePr>
        <p:xfrm>
          <a:off x="6725175" y="2021575"/>
          <a:ext cx="2106705" cy="1719148"/>
        </p:xfrm>
        <a:graphic>
          <a:graphicData uri="http://schemas.openxmlformats.org/drawingml/2006/table">
            <a:tbl>
              <a:tblPr firstRow="1" bandRow="1">
                <a:tableStyleId>{0E3FDE45-AF77-4B5C-9715-49D594BDF05E}</a:tableStyleId>
              </a:tblPr>
              <a:tblGrid>
                <a:gridCol w="840205">
                  <a:extLst>
                    <a:ext uri="{9D8B030D-6E8A-4147-A177-3AD203B41FA5}">
                      <a16:colId xmlns:a16="http://schemas.microsoft.com/office/drawing/2014/main" val="648467169"/>
                    </a:ext>
                  </a:extLst>
                </a:gridCol>
                <a:gridCol w="652183">
                  <a:extLst>
                    <a:ext uri="{9D8B030D-6E8A-4147-A177-3AD203B41FA5}">
                      <a16:colId xmlns:a16="http://schemas.microsoft.com/office/drawing/2014/main" val="763559824"/>
                    </a:ext>
                  </a:extLst>
                </a:gridCol>
                <a:gridCol w="614317">
                  <a:extLst>
                    <a:ext uri="{9D8B030D-6E8A-4147-A177-3AD203B41FA5}">
                      <a16:colId xmlns:a16="http://schemas.microsoft.com/office/drawing/2014/main" val="2350259721"/>
                    </a:ext>
                  </a:extLst>
                </a:gridCol>
              </a:tblGrid>
              <a:tr h="429787">
                <a:tc>
                  <a:txBody>
                    <a:bodyPr/>
                    <a:lstStyle/>
                    <a:p>
                      <a:pPr algn="ctr"/>
                      <a:r>
                        <a:rPr lang="it-IT" sz="1400" dirty="0"/>
                        <a:t>Dataset</a:t>
                      </a:r>
                    </a:p>
                  </a:txBody>
                  <a:tcPr anchor="ctr"/>
                </a:tc>
                <a:tc>
                  <a:txBody>
                    <a:bodyPr/>
                    <a:lstStyle/>
                    <a:p>
                      <a:pPr algn="ctr"/>
                      <a:r>
                        <a:rPr lang="it-IT" sz="1400" dirty="0"/>
                        <a:t>MEE</a:t>
                      </a:r>
                    </a:p>
                  </a:txBody>
                  <a:tcPr anchor="ctr"/>
                </a:tc>
                <a:tc>
                  <a:txBody>
                    <a:bodyPr/>
                    <a:lstStyle/>
                    <a:p>
                      <a:pPr algn="ctr"/>
                      <a:r>
                        <a:rPr lang="it-IT" sz="1400" dirty="0" err="1"/>
                        <a:t>std</a:t>
                      </a:r>
                      <a:endParaRPr lang="it-IT" sz="1400" dirty="0"/>
                    </a:p>
                  </a:txBody>
                  <a:tcPr anchor="ctr"/>
                </a:tc>
                <a:extLst>
                  <a:ext uri="{0D108BD9-81ED-4DB2-BD59-A6C34878D82A}">
                    <a16:rowId xmlns:a16="http://schemas.microsoft.com/office/drawing/2014/main" val="3609032032"/>
                  </a:ext>
                </a:extLst>
              </a:tr>
              <a:tr h="429787">
                <a:tc>
                  <a:txBody>
                    <a:bodyPr/>
                    <a:lstStyle/>
                    <a:p>
                      <a:pPr algn="ctr"/>
                      <a:r>
                        <a:rPr lang="it-IT" sz="1400" dirty="0"/>
                        <a:t>TR</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1122651993"/>
                  </a:ext>
                </a:extLst>
              </a:tr>
              <a:tr h="429787">
                <a:tc>
                  <a:txBody>
                    <a:bodyPr/>
                    <a:lstStyle/>
                    <a:p>
                      <a:pPr algn="ctr"/>
                      <a:r>
                        <a:rPr lang="it-IT" sz="1400" dirty="0"/>
                        <a:t>VL</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213585604"/>
                  </a:ext>
                </a:extLst>
              </a:tr>
              <a:tr h="429787">
                <a:tc>
                  <a:txBody>
                    <a:bodyPr/>
                    <a:lstStyle/>
                    <a:p>
                      <a:pPr algn="ctr"/>
                      <a:r>
                        <a:rPr lang="it-IT" sz="1400" dirty="0"/>
                        <a:t>TS</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3507291681"/>
                  </a:ext>
                </a:extLst>
              </a:tr>
            </a:tbl>
          </a:graphicData>
        </a:graphic>
      </p:graphicFrame>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solidFill>
                  <a:srgbClr val="FF0000"/>
                </a:solidFill>
              </a:rPr>
              <a:t>Appendix</a:t>
            </a:r>
            <a:r>
              <a:rPr lang="it-IT" sz="1400" dirty="0">
                <a:solidFill>
                  <a:srgbClr val="FF0000"/>
                </a:solidFill>
              </a:rPr>
              <a:t> </a:t>
            </a:r>
            <a:r>
              <a:rPr lang="it-IT" sz="1400" dirty="0" err="1">
                <a:solidFill>
                  <a:srgbClr val="FF0000"/>
                </a:solidFill>
              </a:rPr>
              <a:t>stuff</a:t>
            </a:r>
            <a:r>
              <a:rPr lang="it-IT" sz="1400" dirty="0">
                <a:solidFill>
                  <a:srgbClr val="FF0000"/>
                </a:solidFill>
              </a:rPr>
              <a:t> and </a:t>
            </a:r>
            <a:r>
              <a:rPr lang="it-IT" sz="1400" dirty="0" err="1">
                <a:solidFill>
                  <a:srgbClr val="FF0000"/>
                </a:solidFill>
              </a:rPr>
              <a:t>comments</a:t>
            </a:r>
            <a:r>
              <a:rPr lang="it-IT" sz="1400" dirty="0">
                <a:solidFill>
                  <a:srgbClr val="FF0000"/>
                </a:solidFill>
              </a:rPr>
              <a:t>?</a:t>
            </a:r>
            <a:r>
              <a:rPr lang="it-IT" sz="1400" dirty="0"/>
              <a:t> </a:t>
            </a:r>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solidFill>
              <a:schemeClr val="accent1"/>
            </a:solidFill>
          </a:ln>
        </p:spPr>
      </p:pic>
    </p:spTree>
    <p:extLst>
      <p:ext uri="{BB962C8B-B14F-4D97-AF65-F5344CB8AC3E}">
        <p14:creationId xmlns:p14="http://schemas.microsoft.com/office/powerpoint/2010/main" val="8961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selected grid search results</a:t>
            </a:r>
            <a:endParaRPr lang="it-IT" sz="2400" b="0" strike="noStrike" spc="-1" dirty="0">
              <a:solidFill>
                <a:srgbClr val="000000"/>
              </a:solidFill>
              <a:latin typeface="Arial"/>
            </a:endParaRPr>
          </a:p>
        </p:txBody>
      </p:sp>
      <p:sp>
        <p:nvSpPr>
          <p:cNvPr id="109"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buNone/>
              <a:tabLst>
                <a:tab pos="0" algn="l"/>
              </a:tabLst>
            </a:pPr>
            <a:r>
              <a:rPr lang="it-IT" sz="1500" b="0" u="sng" strike="noStrike" spc="-1" dirty="0">
                <a:solidFill>
                  <a:srgbClr val="FF0000"/>
                </a:solidFill>
                <a:latin typeface="Arial"/>
              </a:rPr>
              <a:t>OSS</a:t>
            </a:r>
            <a:r>
              <a:rPr lang="it-IT" sz="1500" b="0" strike="noStrike" spc="-1" dirty="0">
                <a:solidFill>
                  <a:srgbClr val="000000"/>
                </a:solidFill>
                <a:latin typeface="Arial"/>
              </a:rPr>
              <a:t>: Possiamo/dobbiamo mostrare dei confronti «scelti» tra diverse combinazioni di </a:t>
            </a:r>
            <a:r>
              <a:rPr lang="it-IT" sz="1500" b="0" strike="noStrike" spc="-1" dirty="0" err="1">
                <a:solidFill>
                  <a:srgbClr val="000000"/>
                </a:solidFill>
                <a:latin typeface="Arial"/>
              </a:rPr>
              <a:t>iperparametri</a:t>
            </a:r>
            <a:endParaRPr lang="it-IT" sz="15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Tree>
    <p:extLst>
      <p:ext uri="{BB962C8B-B14F-4D97-AF65-F5344CB8AC3E}">
        <p14:creationId xmlns:p14="http://schemas.microsoft.com/office/powerpoint/2010/main" val="408432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a:t>
            </a:r>
            <a:r>
              <a:rPr lang="it-IT" sz="1400" dirty="0">
                <a:solidFill>
                  <a:srgbClr val="FF0000"/>
                </a:solidFill>
              </a:rPr>
              <a:t>z:</a:t>
            </a:r>
            <a:r>
              <a:rPr lang="it-IT" sz="1400" dirty="0"/>
              <a:t>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z+1</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a:t>
                </a:r>
                <a:r>
                  <a:rPr lang="it-IT" sz="1400" dirty="0">
                    <a:solidFill>
                      <a:srgbClr val="FF0000"/>
                    </a:solidFill>
                  </a:rPr>
                  <a:t>z+1</a:t>
                </a:r>
                <a:r>
                  <a:rPr lang="it-IT" sz="1400" dirty="0"/>
                  <a:t>: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xmlns="">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a:t>
                </a:r>
                <a:r>
                  <a:rPr lang="it-IT" sz="1400" b="1" dirty="0">
                    <a:solidFill>
                      <a:srgbClr val="FF0000"/>
                    </a:solidFill>
                  </a:rPr>
                  <a:t>z+2</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xmlns="">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9C795DF3-A1E6-752D-9EAE-2C5D07A6825A}"/>
              </a:ext>
            </a:extLst>
          </p:cNvPr>
          <p:cNvPicPr>
            <a:picLocks noChangeAspect="1"/>
          </p:cNvPicPr>
          <p:nvPr/>
        </p:nvPicPr>
        <p:blipFill rotWithShape="1">
          <a:blip r:embed="rId4">
            <a:extLst>
              <a:ext uri="{28A0092B-C50C-407E-A947-70E740481C1C}">
                <a14:useLocalDpi xmlns:a14="http://schemas.microsoft.com/office/drawing/2010/main" val="0"/>
              </a:ext>
            </a:extLst>
          </a:blip>
          <a:srcRect l="12031" r="8475" b="14821"/>
          <a:stretch/>
        </p:blipFill>
        <p:spPr>
          <a:xfrm>
            <a:off x="1164026" y="966599"/>
            <a:ext cx="6815587" cy="292123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a:t>
            </a:r>
            <a:r>
              <a:rPr lang="it-IT" sz="1400" b="1" dirty="0">
                <a:solidFill>
                  <a:srgbClr val="FF0000"/>
                </a:solidFill>
              </a:rPr>
              <a:t>y</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a:t>
            </a:r>
            <a:r>
              <a:rPr lang="it-IT" sz="1400" b="1" dirty="0">
                <a:solidFill>
                  <a:srgbClr val="FF0000"/>
                </a:solidFill>
              </a:rPr>
              <a:t>y+1</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23</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mc:Choice xmlns:a14="http://schemas.microsoft.com/office/drawing/2010/main"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Discussion </a:t>
            </a:r>
            <a:r>
              <a:rPr lang="it" sz="2600" spc="-1" dirty="0">
                <a:solidFill>
                  <a:srgbClr val="000000"/>
                </a:solidFill>
                <a:latin typeface="Arial"/>
                <a:ea typeface="Arial"/>
              </a:rPr>
              <a:t>– 1</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307777"/>
          </a:xfrm>
          <a:prstGeom prst="rect">
            <a:avLst/>
          </a:prstGeom>
          <a:noFill/>
        </p:spPr>
        <p:txBody>
          <a:bodyPr wrap="square" rtlCol="0">
            <a:spAutoFit/>
          </a:bodyPr>
          <a:lstStyle/>
          <a:p>
            <a:r>
              <a:rPr lang="it-IT" sz="1400" dirty="0"/>
              <a:t>Random </a:t>
            </a:r>
            <a:r>
              <a:rPr lang="it-IT" sz="1400"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endParaRPr lang="it-IT" sz="1400" dirty="0"/>
          </a:p>
        </p:txBody>
      </p:sp>
      <p:sp>
        <p:nvSpPr>
          <p:cNvPr id="5" name="CasellaDiTesto 4">
            <a:extLst>
              <a:ext uri="{FF2B5EF4-FFF2-40B4-BE49-F238E27FC236}">
                <a16:creationId xmlns:a16="http://schemas.microsoft.com/office/drawing/2014/main" id="{FF7481DC-0E76-AE39-ABEF-F4BD24D23495}"/>
              </a:ext>
            </a:extLst>
          </p:cNvPr>
          <p:cNvSpPr txBox="1"/>
          <p:nvPr/>
        </p:nvSpPr>
        <p:spPr>
          <a:xfrm>
            <a:off x="311760" y="1418665"/>
            <a:ext cx="8520120" cy="307777"/>
          </a:xfrm>
          <a:prstGeom prst="rect">
            <a:avLst/>
          </a:prstGeom>
          <a:noFill/>
        </p:spPr>
        <p:txBody>
          <a:bodyPr wrap="square" rtlCol="0">
            <a:spAutoFit/>
          </a:bodyPr>
          <a:lstStyle/>
          <a:p>
            <a:r>
              <a:rPr lang="it-IT" sz="1400" dirty="0"/>
              <a:t>SVM: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impacts the training time. </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311760" y="2724561"/>
            <a:ext cx="8520120" cy="523220"/>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3715493"/>
            <a:ext cx="5235664" cy="307777"/>
          </a:xfrm>
          <a:prstGeom prst="rect">
            <a:avLst/>
          </a:prstGeom>
          <a:noFill/>
        </p:spPr>
        <p:txBody>
          <a:bodyPr wrap="non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endParaRPr lang="it-IT" sz="1400" dirty="0">
              <a:solidFill>
                <a:srgbClr val="FF0000"/>
              </a:solidFill>
            </a:endParaRPr>
          </a:p>
        </p:txBody>
      </p:sp>
      <p:sp>
        <p:nvSpPr>
          <p:cNvPr id="3" name="CasellaDiTesto 2">
            <a:extLst>
              <a:ext uri="{FF2B5EF4-FFF2-40B4-BE49-F238E27FC236}">
                <a16:creationId xmlns:a16="http://schemas.microsoft.com/office/drawing/2014/main" id="{3D55F772-A24E-9325-B33F-E06C02E965C4}"/>
              </a:ext>
            </a:extLst>
          </p:cNvPr>
          <p:cNvSpPr txBox="1"/>
          <p:nvPr/>
        </p:nvSpPr>
        <p:spPr>
          <a:xfrm>
            <a:off x="311760" y="4397188"/>
            <a:ext cx="8520120" cy="523220"/>
          </a:xfrm>
          <a:prstGeom prst="rect">
            <a:avLst/>
          </a:prstGeom>
          <a:noFill/>
        </p:spPr>
        <p:txBody>
          <a:bodyPr wrap="square" rtlCol="0">
            <a:spAutoFit/>
          </a:bodyPr>
          <a:lstStyle/>
          <a:p>
            <a:r>
              <a:rPr lang="it-IT" sz="1400" dirty="0">
                <a:solidFill>
                  <a:srgbClr val="FF0000"/>
                </a:solidFill>
              </a:rPr>
              <a:t>ES </a:t>
            </a:r>
            <a:r>
              <a:rPr lang="it-IT" sz="1400" dirty="0" err="1">
                <a:solidFill>
                  <a:srgbClr val="FF0000"/>
                </a:solidFill>
              </a:rPr>
              <a:t>is</a:t>
            </a:r>
            <a:r>
              <a:rPr lang="it-IT" sz="1400" dirty="0">
                <a:solidFill>
                  <a:srgbClr val="FF0000"/>
                </a:solidFill>
              </a:rPr>
              <a:t> cool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can’t</a:t>
            </a:r>
            <a:r>
              <a:rPr lang="it-IT" sz="1400" dirty="0">
                <a:solidFill>
                  <a:srgbClr val="FF0000"/>
                </a:solidFill>
              </a:rPr>
              <a:t> </a:t>
            </a:r>
            <a:r>
              <a:rPr lang="it-IT" sz="1400" dirty="0" err="1">
                <a:solidFill>
                  <a:srgbClr val="FF0000"/>
                </a:solidFill>
              </a:rPr>
              <a:t>measure</a:t>
            </a:r>
            <a:r>
              <a:rPr lang="it-IT" sz="1400" dirty="0">
                <a:solidFill>
                  <a:srgbClr val="FF0000"/>
                </a:solidFill>
              </a:rPr>
              <a:t> the </a:t>
            </a:r>
            <a:r>
              <a:rPr lang="it-IT" sz="1400" dirty="0" err="1">
                <a:solidFill>
                  <a:srgbClr val="FF0000"/>
                </a:solidFill>
              </a:rPr>
              <a:t>variance</a:t>
            </a:r>
            <a:r>
              <a:rPr lang="it-IT" sz="1400" dirty="0">
                <a:solidFill>
                  <a:srgbClr val="FF0000"/>
                </a:solidFill>
              </a:rPr>
              <a:t>. And </a:t>
            </a:r>
            <a:r>
              <a:rPr lang="it-IT" sz="1400" dirty="0" err="1">
                <a:solidFill>
                  <a:srgbClr val="FF0000"/>
                </a:solidFill>
              </a:rPr>
              <a:t>we</a:t>
            </a:r>
            <a:r>
              <a:rPr lang="it-IT" sz="1400" dirty="0">
                <a:solidFill>
                  <a:srgbClr val="FF0000"/>
                </a:solidFill>
              </a:rPr>
              <a:t> </a:t>
            </a:r>
            <a:r>
              <a:rPr lang="it-IT" sz="1400" dirty="0" err="1">
                <a:solidFill>
                  <a:srgbClr val="FF0000"/>
                </a:solidFill>
              </a:rPr>
              <a:t>had</a:t>
            </a:r>
            <a:r>
              <a:rPr lang="it-IT" sz="1400" dirty="0">
                <a:solidFill>
                  <a:srgbClr val="FF0000"/>
                </a:solidFill>
              </a:rPr>
              <a:t> the </a:t>
            </a:r>
            <a:r>
              <a:rPr lang="it-IT" sz="1400" dirty="0" err="1">
                <a:solidFill>
                  <a:srgbClr val="FF0000"/>
                </a:solidFill>
              </a:rPr>
              <a:t>number</a:t>
            </a:r>
            <a:r>
              <a:rPr lang="it-IT" sz="1400" dirty="0">
                <a:solidFill>
                  <a:srgbClr val="FF0000"/>
                </a:solidFill>
              </a:rPr>
              <a:t> of </a:t>
            </a:r>
            <a:r>
              <a:rPr lang="it-IT" sz="1400" dirty="0" err="1">
                <a:solidFill>
                  <a:srgbClr val="FF0000"/>
                </a:solidFill>
              </a:rPr>
              <a:t>epochs</a:t>
            </a:r>
            <a:r>
              <a:rPr lang="it-IT" sz="1400" dirty="0">
                <a:solidFill>
                  <a:srgbClr val="FF0000"/>
                </a:solidFill>
              </a:rPr>
              <a:t>. So </a:t>
            </a:r>
            <a:r>
              <a:rPr lang="it-IT" sz="1400" dirty="0" err="1">
                <a:solidFill>
                  <a:srgbClr val="FF0000"/>
                </a:solidFill>
              </a:rPr>
              <a:t>it’s</a:t>
            </a:r>
            <a:r>
              <a:rPr lang="it-IT" sz="1400" dirty="0">
                <a:solidFill>
                  <a:srgbClr val="FF0000"/>
                </a:solidFill>
              </a:rPr>
              <a:t> </a:t>
            </a:r>
            <a:r>
              <a:rPr lang="it-IT" sz="1400" dirty="0" err="1">
                <a:solidFill>
                  <a:srgbClr val="FF0000"/>
                </a:solidFill>
              </a:rPr>
              <a:t>not</a:t>
            </a:r>
            <a:r>
              <a:rPr lang="it-IT" sz="1400" dirty="0">
                <a:solidFill>
                  <a:srgbClr val="FF0000"/>
                </a:solidFill>
              </a:rPr>
              <a:t> like </a:t>
            </a:r>
            <a:r>
              <a:rPr lang="it-IT" sz="1400" dirty="0" err="1">
                <a:solidFill>
                  <a:srgbClr val="FF0000"/>
                </a:solidFill>
              </a:rPr>
              <a:t>we</a:t>
            </a:r>
            <a:r>
              <a:rPr lang="it-IT" sz="1400" dirty="0">
                <a:solidFill>
                  <a:srgbClr val="FF0000"/>
                </a:solidFill>
              </a:rPr>
              <a:t> </a:t>
            </a:r>
            <a:r>
              <a:rPr lang="it-IT" sz="1400" dirty="0" err="1">
                <a:solidFill>
                  <a:srgbClr val="FF0000"/>
                </a:solidFill>
              </a:rPr>
              <a:t>saved</a:t>
            </a:r>
            <a:r>
              <a:rPr lang="it-IT" sz="1400" dirty="0">
                <a:solidFill>
                  <a:srgbClr val="FF0000"/>
                </a:solidFill>
              </a:rPr>
              <a:t> so </a:t>
            </a:r>
            <a:r>
              <a:rPr lang="it-IT" sz="1400" dirty="0" err="1">
                <a:solidFill>
                  <a:srgbClr val="FF0000"/>
                </a:solidFill>
              </a:rPr>
              <a:t>much</a:t>
            </a:r>
            <a:r>
              <a:rPr lang="it-IT" sz="1400" dirty="0">
                <a:solidFill>
                  <a:srgbClr val="FF0000"/>
                </a:solidFill>
              </a:rPr>
              <a:t> with </a:t>
            </a:r>
            <a:r>
              <a:rPr lang="it-IT" sz="1400" dirty="0" err="1">
                <a:solidFill>
                  <a:srgbClr val="FF0000"/>
                </a:solidFill>
              </a:rPr>
              <a:t>it</a:t>
            </a:r>
            <a:r>
              <a:rPr lang="it-IT" sz="1400" dirty="0">
                <a:solidFill>
                  <a:srgbClr val="FF0000"/>
                </a:solidFill>
              </a:rPr>
              <a:t> </a:t>
            </a:r>
            <a:r>
              <a:rPr lang="it-IT" sz="1400" dirty="0" err="1">
                <a:solidFill>
                  <a:srgbClr val="FF0000"/>
                </a:solidFill>
              </a:rPr>
              <a:t>imho</a:t>
            </a:r>
            <a:endParaRPr lang="it-IT" sz="14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spcBef>
                <a:spcPts val="1199"/>
              </a:spcBef>
              <a:buNone/>
              <a:tabLst>
                <a:tab pos="0" algn="l"/>
              </a:tabLst>
            </a:pPr>
            <a:r>
              <a:rPr lang="it" sz="1800" b="0" strike="noStrike" spc="-1" dirty="0">
                <a:solidFill>
                  <a:srgbClr val="000000"/>
                </a:solidFill>
                <a:latin typeface="Arial"/>
                <a:ea typeface="Arial"/>
              </a:rPr>
              <a:t>What you have drawn and what you learned (in short)</a:t>
            </a:r>
            <a:endParaRPr lang="it-IT" sz="1800" b="0" strike="noStrike" spc="-1" dirty="0">
              <a:solidFill>
                <a:srgbClr val="000000"/>
              </a:solidFill>
              <a:latin typeface="Arial"/>
            </a:endParaRPr>
          </a:p>
          <a:p>
            <a:pPr>
              <a:lnSpc>
                <a:spcPct val="115000"/>
              </a:lnSpc>
              <a:spcBef>
                <a:spcPts val="1199"/>
              </a:spcBef>
              <a:buNone/>
              <a:tabLst>
                <a:tab pos="0" algn="l"/>
              </a:tabLst>
            </a:pPr>
            <a:r>
              <a:rPr lang="it" sz="1800" b="0" strike="noStrike" spc="-1" dirty="0">
                <a:solidFill>
                  <a:srgbClr val="000000"/>
                </a:solidFill>
                <a:latin typeface="Arial"/>
                <a:ea typeface="Arial"/>
              </a:rPr>
              <a:t>Blind Test Results: name of the result files and your nickname</a:t>
            </a:r>
            <a:endParaRPr lang="it-IT" sz="1800" b="0" strike="noStrike" spc="-1" dirty="0">
              <a:solidFill>
                <a:srgbClr val="000000"/>
              </a:solidFill>
              <a:latin typeface="Arial"/>
            </a:endParaRPr>
          </a:p>
          <a:p>
            <a:pPr>
              <a:lnSpc>
                <a:spcPct val="115000"/>
              </a:lnSpc>
              <a:spcBef>
                <a:spcPts val="1199"/>
              </a:spcBef>
              <a:spcAft>
                <a:spcPts val="1199"/>
              </a:spcAft>
              <a:buNone/>
              <a:tabLst>
                <a:tab pos="0" algn="l"/>
              </a:tabLst>
            </a:pPr>
            <a:endParaRPr lang="it-IT" sz="18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25</a:t>
            </a:fld>
            <a:endParaRPr lang="it-IT" sz="10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 </a:t>
            </a:r>
            <a:r>
              <a:rPr lang="it" sz="2600" b="0" strike="noStrike" spc="-1" dirty="0">
                <a:solidFill>
                  <a:srgbClr val="FF0000"/>
                </a:solidFill>
                <a:latin typeface="Arial"/>
                <a:ea typeface="Arial"/>
              </a:rPr>
              <a:t>Aggiustare?</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73304" y="1275459"/>
            <a:ext cx="7931107" cy="2592582"/>
          </a:xfrm>
          <a:prstGeom prst="rect">
            <a:avLst/>
          </a:prstGeom>
          <a:noFill/>
          <a:ln w="0">
            <a:noFill/>
          </a:ln>
        </p:spPr>
        <p:txBody>
          <a:bodyPr tIns="91440" bIns="91440" anchor="t">
            <a:normAutofit fontScale="91000"/>
          </a:bodyPr>
          <a:lstStyle/>
          <a:p>
            <a:pPr algn="ctr">
              <a:lnSpc>
                <a:spcPct val="100000"/>
              </a:lnSpc>
              <a:buNone/>
              <a:tabLst>
                <a:tab pos="0" algn="l"/>
              </a:tabLst>
            </a:pPr>
            <a:r>
              <a:rPr lang="it" sz="8000" b="0" strike="noStrike" spc="-1" dirty="0">
                <a:solidFill>
                  <a:srgbClr val="000000"/>
                </a:solidFill>
                <a:latin typeface="Arial"/>
                <a:ea typeface="Arial"/>
              </a:rPr>
              <a:t>APPENDICES</a:t>
            </a:r>
            <a:endParaRPr lang="it-IT" sz="80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27</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k+1</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k+2</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997208"/>
            <a:ext cx="8520117" cy="523220"/>
          </a:xfrm>
          <a:prstGeom prst="rect">
            <a:avLst/>
          </a:prstGeom>
          <a:noFill/>
        </p:spPr>
        <p:txBody>
          <a:bodyPr wrap="square" rtlCol="0">
            <a:spAutoFit/>
          </a:bodyPr>
          <a:lstStyle/>
          <a:p>
            <a:r>
              <a:rPr lang="it-IT" sz="1400" dirty="0" err="1">
                <a:solidFill>
                  <a:srgbClr val="FF0000"/>
                </a:solidFill>
              </a:rPr>
              <a:t>Early</a:t>
            </a:r>
            <a:r>
              <a:rPr lang="it-IT" sz="1400" dirty="0">
                <a:solidFill>
                  <a:srgbClr val="FF0000"/>
                </a:solidFill>
              </a:rPr>
              <a:t> </a:t>
            </a:r>
            <a:r>
              <a:rPr lang="it-IT" sz="1400" dirty="0" err="1">
                <a:solidFill>
                  <a:srgbClr val="FF0000"/>
                </a:solidFill>
              </a:rPr>
              <a:t>stopping</a:t>
            </a:r>
            <a:r>
              <a:rPr lang="it-IT" sz="1400" dirty="0">
                <a:solidFill>
                  <a:srgbClr val="FF0000"/>
                </a:solidFill>
              </a:rPr>
              <a:t> </a:t>
            </a:r>
            <a:r>
              <a:rPr lang="it-IT" sz="1400" dirty="0" err="1">
                <a:solidFill>
                  <a:srgbClr val="FF0000"/>
                </a:solidFill>
              </a:rPr>
              <a:t>halts</a:t>
            </a:r>
            <a:r>
              <a:rPr lang="it-IT" sz="1400" dirty="0">
                <a:solidFill>
                  <a:srgbClr val="FF0000"/>
                </a:solidFill>
              </a:rPr>
              <a:t> training </a:t>
            </a:r>
            <a:r>
              <a:rPr lang="it-IT" sz="1400" dirty="0" err="1">
                <a:solidFill>
                  <a:srgbClr val="FF0000"/>
                </a:solidFill>
              </a:rPr>
              <a:t>at</a:t>
            </a:r>
            <a:r>
              <a:rPr lang="it-IT" sz="1400" dirty="0">
                <a:solidFill>
                  <a:srgbClr val="FF0000"/>
                </a:solidFill>
              </a:rPr>
              <a:t> </a:t>
            </a:r>
            <a:r>
              <a:rPr lang="it-IT" sz="1400" dirty="0" err="1">
                <a:solidFill>
                  <a:srgbClr val="FF0000"/>
                </a:solidFill>
              </a:rPr>
              <a:t>epoch</a:t>
            </a:r>
            <a:r>
              <a:rPr lang="it-IT" sz="1400" dirty="0">
                <a:solidFill>
                  <a:srgbClr val="FF0000"/>
                </a:solidFill>
              </a:rPr>
              <a:t> 17,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saw</a:t>
            </a:r>
            <a:r>
              <a:rPr lang="it-IT" sz="1400" dirty="0">
                <a:solidFill>
                  <a:srgbClr val="FF0000"/>
                </a:solidFill>
              </a:rPr>
              <a:t> </a:t>
            </a:r>
            <a:r>
              <a:rPr lang="it-IT" sz="1400" dirty="0" err="1">
                <a:solidFill>
                  <a:srgbClr val="FF0000"/>
                </a:solidFill>
              </a:rPr>
              <a:t>that</a:t>
            </a:r>
            <a:r>
              <a:rPr lang="it-IT" sz="1400" dirty="0">
                <a:solidFill>
                  <a:srgbClr val="FF0000"/>
                </a:solidFill>
              </a:rPr>
              <a:t> </a:t>
            </a:r>
            <a:r>
              <a:rPr lang="it-IT" sz="1400" dirty="0" err="1">
                <a:solidFill>
                  <a:srgbClr val="FF0000"/>
                </a:solidFill>
              </a:rPr>
              <a:t>even</a:t>
            </a:r>
            <a:r>
              <a:rPr lang="it-IT" sz="1400" dirty="0">
                <a:solidFill>
                  <a:srgbClr val="FF0000"/>
                </a:solidFill>
              </a:rPr>
              <a:t> by </a:t>
            </a:r>
            <a:r>
              <a:rPr lang="it-IT" sz="1400" dirty="0" err="1">
                <a:solidFill>
                  <a:srgbClr val="FF0000"/>
                </a:solidFill>
              </a:rPr>
              <a:t>letting</a:t>
            </a:r>
            <a:r>
              <a:rPr lang="it-IT" sz="1400" dirty="0">
                <a:solidFill>
                  <a:srgbClr val="FF0000"/>
                </a:solidFill>
              </a:rPr>
              <a:t> the models in the ensemble </a:t>
            </a:r>
            <a:r>
              <a:rPr lang="it-IT" sz="1400" dirty="0" err="1">
                <a:solidFill>
                  <a:srgbClr val="FF0000"/>
                </a:solidFill>
              </a:rPr>
              <a:t>run</a:t>
            </a:r>
            <a:r>
              <a:rPr lang="it-IT" sz="1400" dirty="0">
                <a:solidFill>
                  <a:srgbClr val="FF0000"/>
                </a:solidFill>
              </a:rPr>
              <a:t> for more </a:t>
            </a:r>
            <a:r>
              <a:rPr lang="it-IT" sz="1400" dirty="0" err="1">
                <a:solidFill>
                  <a:srgbClr val="FF0000"/>
                </a:solidFill>
              </a:rPr>
              <a:t>epochs</a:t>
            </a:r>
            <a:r>
              <a:rPr lang="it-IT" sz="1400" dirty="0">
                <a:solidFill>
                  <a:srgbClr val="FF0000"/>
                </a:solidFill>
              </a:rPr>
              <a:t> (</a:t>
            </a:r>
            <a:r>
              <a:rPr lang="it-IT" sz="1400" dirty="0" err="1">
                <a:solidFill>
                  <a:srgbClr val="FF0000"/>
                </a:solidFill>
              </a:rPr>
              <a:t>without</a:t>
            </a:r>
            <a:r>
              <a:rPr lang="it-IT" sz="1400" dirty="0">
                <a:solidFill>
                  <a:srgbClr val="FF0000"/>
                </a:solidFill>
              </a:rPr>
              <a:t> ES) the performance </a:t>
            </a:r>
            <a:r>
              <a:rPr lang="it-IT" sz="1400" dirty="0" err="1">
                <a:solidFill>
                  <a:srgbClr val="FF0000"/>
                </a:solidFill>
              </a:rPr>
              <a:t>doesn’t</a:t>
            </a:r>
            <a:r>
              <a:rPr lang="it-IT" sz="1400" dirty="0">
                <a:solidFill>
                  <a:srgbClr val="FF0000"/>
                </a:solidFill>
              </a:rPr>
              <a:t> </a:t>
            </a:r>
            <a:r>
              <a:rPr lang="it-IT" sz="1400" dirty="0" err="1">
                <a:solidFill>
                  <a:srgbClr val="FF0000"/>
                </a:solidFill>
              </a:rPr>
              <a:t>improve</a:t>
            </a:r>
            <a:r>
              <a:rPr lang="it-IT" sz="1400" dirty="0">
                <a:solidFill>
                  <a:srgbClr val="FF0000"/>
                </a:solidFill>
              </a:rPr>
              <a:t>.</a:t>
            </a:r>
          </a:p>
        </p:txBody>
      </p:sp>
    </p:spTree>
    <p:extLst>
      <p:ext uri="{BB962C8B-B14F-4D97-AF65-F5344CB8AC3E}">
        <p14:creationId xmlns:p14="http://schemas.microsoft.com/office/powerpoint/2010/main" val="2773916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a:t>
            </a:r>
            <a:r>
              <a:rPr lang="it-IT" sz="1400" dirty="0">
                <a:solidFill>
                  <a:srgbClr val="FF0000"/>
                </a:solidFill>
              </a:rPr>
              <a:t>t</a:t>
            </a:r>
            <a:r>
              <a:rPr lang="it-IT" sz="1400" dirty="0"/>
              <a:t>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a:t>
            </a:r>
            <a:r>
              <a:rPr lang="it-IT" sz="1400" b="1" dirty="0">
                <a:solidFill>
                  <a:srgbClr val="FF0000"/>
                </a:solidFill>
              </a:rPr>
              <a:t>t</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a:t>
            </a:r>
            <a:r>
              <a:rPr lang="it-IT" sz="1400" b="1" dirty="0">
                <a:solidFill>
                  <a:srgbClr val="FF0000"/>
                </a:solidFill>
              </a:rPr>
              <a:t>t+1</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t+1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16</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25969516"/>
              </p:ext>
            </p:extLst>
          </p:nvPr>
        </p:nvGraphicFramePr>
        <p:xfrm>
          <a:off x="311760" y="1099777"/>
          <a:ext cx="8343901" cy="327152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a:t>
                      </a:r>
                      <a:endParaRPr lang="it-IT" sz="1400"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 </a:t>
                      </a:r>
                      <a:r>
                        <a:rPr lang="it-IT" sz="1400" i="1" dirty="0" err="1"/>
                        <a:t>layers</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98030"/>
            <a:ext cx="8160840" cy="307777"/>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h</a:t>
            </a:r>
            <a:r>
              <a:rPr lang="it-IT" sz="1400" b="1" dirty="0"/>
              <a:t>: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details on the results achieved with the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46</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600020" y="896358"/>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r>
              <a:rPr lang="it-IT" sz="1400" dirty="0"/>
              <a:t>,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600020" y="1419578"/>
            <a:ext cx="5947239" cy="2478016"/>
          </a:xfrm>
          <a:prstGeom prst="rect">
            <a:avLst/>
          </a:prstGeom>
          <a:ln>
            <a:solidFill>
              <a:schemeClr val="accent1"/>
            </a:solid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470647" y="4289612"/>
            <a:ext cx="2214068" cy="307777"/>
          </a:xfrm>
          <a:prstGeom prst="rect">
            <a:avLst/>
          </a:prstGeom>
          <a:noFill/>
        </p:spPr>
        <p:txBody>
          <a:bodyPr wrap="none" rtlCol="0">
            <a:spAutoFit/>
          </a:bodyPr>
          <a:lstStyle/>
          <a:p>
            <a:r>
              <a:rPr lang="it-IT" sz="1400" dirty="0"/>
              <a:t>Figure </a:t>
            </a:r>
            <a:r>
              <a:rPr lang="it-IT" sz="1400" dirty="0">
                <a:solidFill>
                  <a:srgbClr val="FF0000"/>
                </a:solidFill>
              </a:rPr>
              <a:t>v</a:t>
            </a:r>
            <a:r>
              <a:rPr lang="it-IT" sz="1400" dirty="0"/>
              <a:t> </a:t>
            </a:r>
            <a:r>
              <a:rPr lang="it-IT" sz="1400" dirty="0" err="1"/>
              <a:t>restricts</a:t>
            </a:r>
            <a:r>
              <a:rPr lang="it-IT" sz="1400" dirty="0"/>
              <a:t> the </a:t>
            </a:r>
            <a:r>
              <a:rPr lang="it-IT" sz="1400" dirty="0" err="1"/>
              <a:t>view</a:t>
            </a:r>
            <a:endParaRPr lang="it-IT" sz="1400" dirty="0"/>
          </a:p>
        </p:txBody>
      </p:sp>
    </p:spTree>
    <p:extLst>
      <p:ext uri="{BB962C8B-B14F-4D97-AF65-F5344CB8AC3E}">
        <p14:creationId xmlns:p14="http://schemas.microsoft.com/office/powerpoint/2010/main" val="1600994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47</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a:t>
            </a:r>
            <a:r>
              <a:rPr lang="en-US" sz="1400" dirty="0">
                <a:solidFill>
                  <a:srgbClr val="FF0000"/>
                </a:solidFill>
              </a:rPr>
              <a:t>t</a:t>
            </a:r>
            <a:r>
              <a:rPr lang="en-US" sz="1400" dirty="0"/>
              <a:t>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t+1</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a:t>
            </a:r>
            <a:r>
              <a:rPr lang="it-IT" sz="1400" b="1" dirty="0">
                <a:solidFill>
                  <a:srgbClr val="FF0000"/>
                </a:solidFill>
              </a:rPr>
              <a:t>t+2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954107"/>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6405</TotalTime>
  <Words>6638</Words>
  <Application>Microsoft Office PowerPoint</Application>
  <PresentationFormat>Presentazione su schermo (16:9)</PresentationFormat>
  <Paragraphs>628</Paragraphs>
  <Slides>49</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49</vt:i4>
      </vt:variant>
    </vt:vector>
  </HeadingPairs>
  <TitlesOfParts>
    <vt:vector size="59"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Neural Networks – 1 TODO</vt:lpstr>
      <vt:lpstr>CUP Results: Neural Networks – 1 TODO</vt:lpstr>
      <vt:lpstr>CUP Results: selected grid search results</vt:lpstr>
      <vt:lpstr>CUP Results: comparisons between models – 1</vt:lpstr>
      <vt:lpstr>CUP Results: comparisons between models – 2</vt:lpstr>
      <vt:lpstr>CUP Results: comparisons between models – 3</vt:lpstr>
      <vt:lpstr>CUP Results: final model – 1 </vt:lpstr>
      <vt:lpstr>CUP Results: final model – 2</vt:lpstr>
      <vt:lpstr>Discussion – 1</vt:lpstr>
      <vt:lpstr>Conclusions &amp; Acknowledgments [fare]</vt:lpstr>
      <vt:lpstr>Bibliography – 1 Aggiustare?</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To assess Further specifications on early stopping</vt:lpstr>
      <vt:lpstr>Appendix – 11 To assess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14 Original hyperparameters’ range for the grid search</vt:lpstr>
      <vt:lpstr>Appendix – 15 Optuna model selection schema</vt:lpstr>
      <vt:lpstr>Appendix – 15 Learning curves for best SVM and best Random Forest</vt:lpstr>
      <vt:lpstr>Appendix – 16 ML23 CUP Validation schema for SVM and Random Forest</vt:lpstr>
      <vt:lpstr>Appendix – 17 TODO Further details on the results achieved with the Neural Networks</vt:lpstr>
      <vt:lpstr>Appendix – 18 Further comparisons among models: predictions on individual coordinates</vt:lpstr>
      <vt:lpstr>Appendix – 19 Further comparisons among models: error on each prediction of the TS</vt:lpstr>
      <vt:lpstr>Appendix – 20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178</cp:revision>
  <dcterms:modified xsi:type="dcterms:W3CDTF">2024-01-29T19:58:22Z</dcterms:modified>
  <dc:language>it-IT</dc:language>
</cp:coreProperties>
</file>