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69" r:id="rId5"/>
    <p:sldId id="278" r:id="rId6"/>
    <p:sldId id="270" r:id="rId7"/>
    <p:sldId id="259" r:id="rId8"/>
    <p:sldId id="279" r:id="rId9"/>
    <p:sldId id="260" r:id="rId10"/>
    <p:sldId id="271" r:id="rId11"/>
    <p:sldId id="261" r:id="rId12"/>
    <p:sldId id="276" r:id="rId13"/>
    <p:sldId id="262" r:id="rId14"/>
    <p:sldId id="263" r:id="rId15"/>
    <p:sldId id="264" r:id="rId16"/>
    <p:sldId id="274" r:id="rId17"/>
    <p:sldId id="272" r:id="rId18"/>
    <p:sldId id="275" r:id="rId19"/>
    <p:sldId id="265" r:id="rId20"/>
    <p:sldId id="266" r:id="rId21"/>
    <p:sldId id="273" r:id="rId22"/>
    <p:sldId id="277" r:id="rId23"/>
    <p:sldId id="268" r:id="rId2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-junior-mollica/machine-learning-project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" TargetMode="External"/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keras.io/api/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Relationship Id="rId9" Type="http://schemas.openxmlformats.org/officeDocument/2006/relationships/hyperlink" Target="https://adriangb.com/scikeras/stable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r>
              <a:rPr lang="it" sz="126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4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940" y="863730"/>
            <a:ext cx="8435372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 full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three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models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considered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In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addition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also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optimized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neural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network’s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hyperparameters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[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 action="ppaction://hlinksldjump"/>
              </a:rPr>
              <a:t>5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].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Stando alle istruzioni, dovremmo riportare il range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. Ma è già scritto all’inizio…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it-IT" sz="1400" dirty="0"/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it-IT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940" y="3234018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 and contributions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53" y="2576316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2" y="821670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56" y="3348807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3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6" y="1297325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4" y="1837652"/>
            <a:ext cx="852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Ultimately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aimed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achieving</a:t>
            </a:r>
            <a:r>
              <a:rPr lang="it-IT" sz="1400" dirty="0"/>
              <a:t> the best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for the blind </a:t>
            </a:r>
            <a:r>
              <a:rPr lang="it-IT" sz="1400" dirty="0" err="1"/>
              <a:t>competition</a:t>
            </a:r>
            <a:r>
              <a:rPr lang="it-IT" sz="1400" dirty="0"/>
              <a:t>. A </a:t>
            </a:r>
            <a:r>
              <a:rPr lang="it-IT" sz="1400" dirty="0" err="1"/>
              <a:t>broad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of the performance of </a:t>
            </a:r>
            <a:r>
              <a:rPr lang="it-IT" sz="1400" dirty="0" err="1"/>
              <a:t>various</a:t>
            </a:r>
            <a:r>
              <a:rPr lang="it-IT" sz="1400" dirty="0"/>
              <a:t> models &amp;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configurations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 for </a:t>
            </a:r>
            <a:r>
              <a:rPr lang="it-IT" sz="1400" dirty="0" err="1"/>
              <a:t>such</a:t>
            </a:r>
            <a:r>
              <a:rPr lang="it-IT" sz="1400" dirty="0"/>
              <a:t> a goal, </a:t>
            </a:r>
            <a:r>
              <a:rPr lang="it-IT" sz="1400" dirty="0">
                <a:solidFill>
                  <a:srgbClr val="FF0000"/>
                </a:solidFill>
              </a:rPr>
              <a:t>and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taught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things</a:t>
            </a:r>
            <a:r>
              <a:rPr lang="it-IT" sz="1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8"/>
              </a:rPr>
              <a:t>API </a:t>
            </a:r>
            <a:r>
              <a:rPr lang="it-IT" sz="1400" dirty="0" err="1">
                <a:hlinkClick r:id="rId8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9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85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- not shown in the time slot</a:t>
            </a:r>
            <a:endParaRPr lang="it-IT" sz="2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(may be many slides, but still use a reasonable number) </a:t>
            </a:r>
            <a:endParaRPr lang="it-IT" sz="2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44160" y="1468800"/>
            <a:ext cx="8520120" cy="30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Material that is complementary to your presentation, but not directly presented: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lang="it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appendix for large or other tables or plots (if needed); the slides out of the limit will be not necessarily read and therefore not necessarily evaluated!!! 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Can be used to answer some questions during the oral discussion of the project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 the appendix you can use a smaller font (although readable. e.g. ≥11) and even smaller for tables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squared_root</a:t>
            </a:r>
            <a:r>
              <a:rPr lang="it-IT" sz="1400" dirty="0"/>
              <a:t>, log2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695628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SVMs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83261" y="1474131"/>
            <a:ext cx="836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</a:t>
            </a:r>
            <a:r>
              <a:rPr lang="it-IT" sz="1400" dirty="0" err="1"/>
              <a:t>both</a:t>
            </a:r>
            <a:r>
              <a:rPr lang="it-IT" sz="1400" dirty="0"/>
              <a:t> Monk and ML23 CUP):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573649"/>
                  </p:ext>
                </p:extLst>
              </p:nvPr>
            </p:nvGraphicFramePr>
            <p:xfrm>
              <a:off x="383260" y="1812685"/>
              <a:ext cx="8363480" cy="28803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 (</a:t>
                          </a:r>
                          <a:r>
                            <a:rPr lang="it-IT" sz="1400" dirty="0" err="1"/>
                            <a:t>only</a:t>
                          </a:r>
                          <a:r>
                            <a:rPr lang="it-IT" sz="1400" dirty="0"/>
                            <a:t> for </a:t>
                          </a:r>
                          <a:r>
                            <a:rPr lang="it-IT" sz="1400" dirty="0" err="1"/>
                            <a:t>regression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573649"/>
                  </p:ext>
                </p:extLst>
              </p:nvPr>
            </p:nvGraphicFramePr>
            <p:xfrm>
              <a:off x="383260" y="1812685"/>
              <a:ext cx="8363480" cy="28803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 (</a:t>
                          </a:r>
                          <a:r>
                            <a:rPr lang="it-IT" sz="1400" dirty="0" err="1"/>
                            <a:t>only</a:t>
                          </a:r>
                          <a:r>
                            <a:rPr lang="it-IT" sz="1400" dirty="0"/>
                            <a:t> for </a:t>
                          </a:r>
                          <a:r>
                            <a:rPr lang="it-IT" sz="1400" dirty="0" err="1"/>
                            <a:t>regression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51667" r="-40204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214118" r="-40204" b="-2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5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Da finire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9038" y="573885"/>
            <a:ext cx="8824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SciKeras</a:t>
            </a:r>
            <a:r>
              <a:rPr lang="it-IT" sz="1400" dirty="0"/>
              <a:t>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library to </a:t>
            </a:r>
            <a:r>
              <a:rPr lang="it-IT" sz="1400" dirty="0" err="1"/>
              <a:t>interface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model with </a:t>
            </a:r>
            <a:r>
              <a:rPr lang="it-IT" sz="1400" dirty="0" err="1"/>
              <a:t>Scikit-Learn</a:t>
            </a:r>
            <a:r>
              <a:rPr lang="it-IT" sz="1400" dirty="0"/>
              <a:t>. 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150636"/>
            <a:ext cx="4140741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Learning rate η</a:t>
            </a:r>
            <a:r>
              <a:rPr lang="it-IT" sz="1400" dirty="0"/>
              <a:t>: 0.01, 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Momentum </a:t>
            </a:r>
            <a:r>
              <a:rPr lang="it-IT" sz="1500" i="1" dirty="0" err="1"/>
              <a:t>parameter</a:t>
            </a:r>
            <a:r>
              <a:rPr lang="it-IT" sz="1500" i="1" dirty="0"/>
              <a:t> α</a:t>
            </a:r>
            <a:r>
              <a:rPr lang="it-IT" sz="1400" dirty="0"/>
              <a:t>: 0.7, 0.8, 0.9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 err="1"/>
              <a:t>Usage</a:t>
            </a:r>
            <a:r>
              <a:rPr lang="it-IT" sz="1400" i="1" dirty="0"/>
              <a:t> of </a:t>
            </a:r>
            <a:r>
              <a:rPr lang="it-IT" sz="1400" i="1" dirty="0" err="1"/>
              <a:t>Nesterov’s</a:t>
            </a:r>
            <a:r>
              <a:rPr lang="it-IT" sz="1400" i="1" dirty="0"/>
              <a:t> </a:t>
            </a:r>
            <a:r>
              <a:rPr lang="it-IT" sz="1400" i="1" dirty="0" err="1"/>
              <a:t>momentum</a:t>
            </a:r>
            <a:r>
              <a:rPr lang="it-IT" sz="1400" dirty="0"/>
              <a:t>: True, False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 err="1"/>
              <a:t>Activation</a:t>
            </a:r>
            <a:r>
              <a:rPr lang="it-IT" sz="1500" i="1" dirty="0"/>
              <a:t> </a:t>
            </a:r>
            <a:r>
              <a:rPr lang="it-IT" sz="1500" i="1" dirty="0" err="1"/>
              <a:t>function</a:t>
            </a:r>
            <a:r>
              <a:rPr lang="it-IT" sz="1500" i="1" dirty="0"/>
              <a:t> for the </a:t>
            </a:r>
            <a:r>
              <a:rPr lang="it-IT" sz="1500" i="1" dirty="0" err="1"/>
              <a:t>hidden</a:t>
            </a:r>
            <a:r>
              <a:rPr lang="it-IT" sz="1500" i="1" dirty="0"/>
              <a:t> </a:t>
            </a:r>
            <a:r>
              <a:rPr lang="it-IT" sz="1500" i="1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ReLU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9038" y="2287011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0" y="3150636"/>
            <a:ext cx="412654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/>
              <a:t>input </a:t>
            </a:r>
            <a:r>
              <a:rPr lang="it-IT" sz="1400" i="1" dirty="0" err="1"/>
              <a:t>layer</a:t>
            </a:r>
            <a:r>
              <a:rPr lang="it-IT" sz="1400" dirty="0"/>
              <a:t>): 0.1, 0.2, 0.3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Dropout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dirty="0"/>
              <a:t>(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(0.2, 0.2), (0.3,0.3), (0.3, 0.4)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L2 </a:t>
            </a:r>
            <a:r>
              <a:rPr lang="it-IT" sz="1400" i="1" dirty="0" err="1"/>
              <a:t>regularization</a:t>
            </a:r>
            <a:r>
              <a:rPr lang="it-IT" sz="1400" i="1" dirty="0"/>
              <a:t> </a:t>
            </a:r>
            <a:r>
              <a:rPr lang="it-IT" sz="1400" i="1" dirty="0" err="1"/>
              <a:t>hyperparameter</a:t>
            </a:r>
            <a:r>
              <a:rPr lang="it-IT" sz="1400" i="1" dirty="0"/>
              <a:t> λ</a:t>
            </a:r>
            <a:r>
              <a:rPr lang="it-IT" sz="1400" dirty="0"/>
              <a:t>: 10</a:t>
            </a:r>
            <a:r>
              <a:rPr lang="it-IT" sz="1400" baseline="30000" dirty="0"/>
              <a:t>-4</a:t>
            </a:r>
            <a:r>
              <a:rPr lang="it-IT" sz="1400" dirty="0"/>
              <a:t>, 10</a:t>
            </a:r>
            <a:r>
              <a:rPr lang="it-IT" sz="1400" baseline="30000" dirty="0"/>
              <a:t>-5</a:t>
            </a:r>
          </a:p>
          <a:p>
            <a:pPr>
              <a:lnSpc>
                <a:spcPct val="150000"/>
              </a:lnSpc>
            </a:pPr>
            <a:endParaRPr lang="it-IT" sz="1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A9BC0-A62F-B75F-9419-9C8914E4A9A0}"/>
              </a:ext>
            </a:extLst>
          </p:cNvPr>
          <p:cNvSpPr txBox="1"/>
          <p:nvPr/>
        </p:nvSpPr>
        <p:spPr>
          <a:xfrm>
            <a:off x="311939" y="2626182"/>
            <a:ext cx="8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Architecture </a:t>
            </a:r>
            <a:r>
              <a:rPr lang="it-IT" sz="1400" dirty="0"/>
              <a:t>(</a:t>
            </a:r>
            <a:r>
              <a:rPr lang="it-IT" sz="1400" i="1" dirty="0" err="1"/>
              <a:t>meaning</a:t>
            </a:r>
            <a:r>
              <a:rPr lang="it-IT" sz="1400" i="1" dirty="0"/>
              <a:t> of </a:t>
            </a:r>
            <a:r>
              <a:rPr lang="it-IT" sz="1400" dirty="0"/>
              <a:t>(</a:t>
            </a:r>
            <a:r>
              <a:rPr lang="it-IT" sz="1400" i="1" dirty="0"/>
              <a:t>x</a:t>
            </a:r>
            <a:r>
              <a:rPr lang="it-IT" sz="1400" i="1" baseline="-25000" dirty="0"/>
              <a:t>1</a:t>
            </a:r>
            <a:r>
              <a:rPr lang="it-IT" sz="1400" dirty="0"/>
              <a:t>,</a:t>
            </a:r>
            <a:r>
              <a:rPr lang="it-IT" sz="1400" i="1" dirty="0"/>
              <a:t>…</a:t>
            </a:r>
            <a:r>
              <a:rPr lang="it-IT" sz="1400" dirty="0"/>
              <a:t>,</a:t>
            </a:r>
            <a:r>
              <a:rPr lang="it-IT" sz="1400" i="1" dirty="0" err="1"/>
              <a:t>x</a:t>
            </a:r>
            <a:r>
              <a:rPr lang="it-IT" sz="1400" i="1" baseline="-25000" dirty="0" err="1"/>
              <a:t>n</a:t>
            </a:r>
            <a:r>
              <a:rPr lang="it-IT" sz="1400" dirty="0"/>
              <a:t>): </a:t>
            </a:r>
            <a:r>
              <a:rPr lang="it-IT" sz="1400" i="1" dirty="0"/>
              <a:t>n </a:t>
            </a:r>
            <a:r>
              <a:rPr lang="it-IT" sz="1400" i="1" dirty="0" err="1"/>
              <a:t>hidden</a:t>
            </a:r>
            <a:r>
              <a:rPr lang="it-IT" sz="1400" i="1" dirty="0"/>
              <a:t> </a:t>
            </a:r>
            <a:r>
              <a:rPr lang="it-IT" sz="1400" i="1" dirty="0" err="1"/>
              <a:t>layers</a:t>
            </a:r>
            <a:r>
              <a:rPr lang="it-IT" sz="1400" dirty="0"/>
              <a:t>. </a:t>
            </a:r>
            <a:r>
              <a:rPr lang="it-IT" sz="1400" i="1" dirty="0"/>
              <a:t>Layer i </a:t>
            </a:r>
            <a:r>
              <a:rPr lang="it-IT" sz="1400" i="1" dirty="0" err="1"/>
              <a:t>has</a:t>
            </a:r>
            <a:r>
              <a:rPr lang="it-IT" sz="1400" i="1" dirty="0"/>
              <a:t> x</a:t>
            </a:r>
            <a:r>
              <a:rPr lang="it-IT" sz="1400" i="1" baseline="-25000" dirty="0"/>
              <a:t>i</a:t>
            </a:r>
            <a:r>
              <a:rPr lang="it-IT" sz="1400" i="1" dirty="0"/>
              <a:t> </a:t>
            </a:r>
            <a:r>
              <a:rPr lang="it-IT" sz="1400" i="1" dirty="0" err="1"/>
              <a:t>units</a:t>
            </a:r>
            <a:r>
              <a:rPr lang="it-IT" sz="1400" dirty="0"/>
              <a:t>): </a:t>
            </a:r>
            <a:br>
              <a:rPr lang="it-IT" sz="1400" dirty="0"/>
            </a:br>
            <a:r>
              <a:rPr lang="it-IT" sz="1400" dirty="0"/>
              <a:t>(64, 64), (128,64), (128,128)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4C2A88-6191-5D54-C905-398AEFCF8664}"/>
              </a:ext>
            </a:extLst>
          </p:cNvPr>
          <p:cNvSpPr txBox="1"/>
          <p:nvPr/>
        </p:nvSpPr>
        <p:spPr>
          <a:xfrm>
            <a:off x="311938" y="1390370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Inizializzazione dei pesi </a:t>
            </a:r>
            <a:r>
              <a:rPr lang="it-IT" sz="1400" dirty="0"/>
              <a:t>(direi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392564-5232-114A-B13E-5A063453402A}"/>
              </a:ext>
            </a:extLst>
          </p:cNvPr>
          <p:cNvSpPr txBox="1"/>
          <p:nvPr/>
        </p:nvSpPr>
        <p:spPr>
          <a:xfrm>
            <a:off x="319038" y="1731016"/>
            <a:ext cx="883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Criterio di arresto </a:t>
            </a:r>
            <a:r>
              <a:rPr lang="it-IT" sz="1400" dirty="0"/>
              <a:t>(se necessario si descrive nel dettaglio nella </a:t>
            </a:r>
            <a:r>
              <a:rPr lang="it-IT" sz="1400" dirty="0" err="1"/>
              <a:t>prox</a:t>
            </a:r>
            <a:r>
              <a:rPr lang="it-IT" sz="1400" dirty="0"/>
              <a:t> slide). </a:t>
            </a:r>
            <a:r>
              <a:rPr lang="it-IT" sz="1400" dirty="0" err="1"/>
              <a:t>Cfr</a:t>
            </a:r>
            <a:r>
              <a:rPr lang="it-IT" sz="1400" dirty="0"/>
              <a:t> checklist di ML-23-Report-info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081EA4-AB5C-4973-40B9-5507A2C7E5EC}"/>
                  </a:ext>
                </a:extLst>
              </p:cNvPr>
              <p:cNvSpPr txBox="1"/>
              <p:nvPr/>
            </p:nvSpPr>
            <p:spPr>
              <a:xfrm>
                <a:off x="311760" y="706582"/>
                <a:ext cx="8520120" cy="1430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Weight </a:t>
                </a:r>
                <a:r>
                  <a:rPr lang="it-IT" sz="1400" dirty="0" err="1"/>
                  <a:t>initialization</a:t>
                </a:r>
                <a:r>
                  <a:rPr lang="it-IT" sz="1400" dirty="0"/>
                  <a:t> for the </a:t>
                </a:r>
                <a:r>
                  <a:rPr lang="it-IT" sz="1400" dirty="0" err="1"/>
                  <a:t>Neural</a:t>
                </a:r>
                <a:r>
                  <a:rPr lang="it-IT" sz="1400" dirty="0"/>
                  <a:t> Networks: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  <a:r>
                  <a:rPr lang="it-IT" sz="1400" dirty="0"/>
                  <a:t> from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keras.initializers</a:t>
                </a:r>
                <a:r>
                  <a:rPr lang="it-IT" sz="1400" dirty="0">
                    <a:latin typeface="+mj-lt"/>
                  </a:rPr>
                  <a:t> [</a:t>
                </a:r>
                <a:r>
                  <a:rPr lang="it-IT" sz="1400" dirty="0">
                    <a:latin typeface="+mj-lt"/>
                    <a:hlinkClick r:id="rId2" action="ppaction://hlinksldjump"/>
                  </a:rPr>
                  <a:t>6</a:t>
                </a:r>
                <a:r>
                  <a:rPr lang="it-IT" sz="1400" dirty="0">
                    <a:latin typeface="+mj-lt"/>
                  </a:rPr>
                  <a:t>][</a:t>
                </a:r>
                <a:r>
                  <a:rPr lang="it-IT" sz="1400" dirty="0">
                    <a:latin typeface="+mj-lt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].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across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leads to the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wights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strategy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tailored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use the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081EA4-AB5C-4973-40B9-5507A2C7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706582"/>
                <a:ext cx="8520120" cy="1430456"/>
              </a:xfrm>
              <a:prstGeom prst="rect">
                <a:avLst/>
              </a:prstGeom>
              <a:blipFill>
                <a:blip r:embed="rId4"/>
                <a:stretch>
                  <a:fillRect l="-215" t="-2128" b="-29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61667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884534-5F12-27F6-1B5F-8149A5D5CCB6}"/>
              </a:ext>
            </a:extLst>
          </p:cNvPr>
          <p:cNvSpPr txBox="1"/>
          <p:nvPr/>
        </p:nvSpPr>
        <p:spPr>
          <a:xfrm>
            <a:off x="311760" y="1191093"/>
            <a:ext cx="7732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Abbiamo usato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per interfacciare con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la NN fatta con </a:t>
            </a:r>
            <a:r>
              <a:rPr lang="it-IT" sz="1400" dirty="0" err="1">
                <a:solidFill>
                  <a:srgbClr val="FF0000"/>
                </a:solidFill>
              </a:rPr>
              <a:t>Keras</a:t>
            </a:r>
            <a:r>
              <a:rPr lang="it-IT" sz="1400" dirty="0">
                <a:solidFill>
                  <a:srgbClr val="FF0000"/>
                </a:solidFill>
              </a:rPr>
              <a:t>. Questo perché anche per le NN abbiamo usato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 per 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e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 migliori (ottenuti dalla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2140686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605118" y="3496235"/>
            <a:ext cx="7120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</a:t>
            </a:r>
            <a:r>
              <a:rPr lang="it-IT" sz="1400" dirty="0"/>
              <a:t>. (Be </a:t>
            </a:r>
            <a:r>
              <a:rPr lang="it-IT" sz="1400" dirty="0" err="1"/>
              <a:t>normal</a:t>
            </a:r>
            <a:r>
              <a:rPr lang="it-IT" sz="1400" dirty="0"/>
              <a:t>), dropout, </a:t>
            </a:r>
            <a:r>
              <a:rPr lang="it-IT" sz="1400" dirty="0" err="1"/>
              <a:t>robust</a:t>
            </a:r>
            <a:r>
              <a:rPr lang="it-IT" sz="1400" dirty="0"/>
              <a:t> </a:t>
            </a:r>
            <a:r>
              <a:rPr lang="it-IT" sz="1400" dirty="0" err="1"/>
              <a:t>scaler</a:t>
            </a:r>
            <a:r>
              <a:rPr lang="it-IT" sz="1400" dirty="0"/>
              <a:t>, </a:t>
            </a:r>
            <a:r>
              <a:rPr lang="it-IT" sz="1400" dirty="0" err="1"/>
              <a:t>usage</a:t>
            </a:r>
            <a:r>
              <a:rPr lang="it-IT" sz="1400" dirty="0"/>
              <a:t> of a </a:t>
            </a:r>
            <a:r>
              <a:rPr lang="it-IT" sz="1400" dirty="0" err="1"/>
              <a:t>Bayesian</a:t>
            </a:r>
            <a:r>
              <a:rPr lang="it-IT" sz="1400" dirty="0"/>
              <a:t> </a:t>
            </a:r>
            <a:r>
              <a:rPr lang="it-IT" sz="1400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</a:p>
          <a:p>
            <a:r>
              <a:rPr lang="it-IT" sz="1400" dirty="0" err="1"/>
              <a:t>Why</a:t>
            </a:r>
            <a:r>
              <a:rPr lang="it-IT" sz="1400" dirty="0"/>
              <a:t> a pipeline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sequential</a:t>
            </a:r>
            <a:r>
              <a:rPr lang="it-IT" sz="14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881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1 / 1 / 2 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2222</Words>
  <Application>Microsoft Office PowerPoint</Application>
  <PresentationFormat>Presentazione su schermo (16:9)</PresentationFormat>
  <Paragraphs>205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Random Forest</vt:lpstr>
      <vt:lpstr>Support Vector Regressors</vt:lpstr>
      <vt:lpstr>Neural Network Da finire</vt:lpstr>
      <vt:lpstr>Models details &amp; novelties</vt:lpstr>
      <vt:lpstr>Models novelties (may be more slides)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</vt:lpstr>
      <vt:lpstr>Appendix - not shown in the time slot  (may be many slides, but still use a reasonable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32</cp:revision>
  <dcterms:modified xsi:type="dcterms:W3CDTF">2024-01-18T18:31:35Z</dcterms:modified>
  <dc:language>it-IT</dc:language>
</cp:coreProperties>
</file>