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80" r:id="rId5"/>
    <p:sldId id="259" r:id="rId6"/>
    <p:sldId id="279" r:id="rId7"/>
    <p:sldId id="285" r:id="rId8"/>
    <p:sldId id="294" r:id="rId9"/>
    <p:sldId id="261" r:id="rId10"/>
    <p:sldId id="289" r:id="rId11"/>
    <p:sldId id="290" r:id="rId12"/>
    <p:sldId id="262" r:id="rId13"/>
    <p:sldId id="287" r:id="rId14"/>
    <p:sldId id="263" r:id="rId15"/>
    <p:sldId id="269" r:id="rId16"/>
    <p:sldId id="278" r:id="rId17"/>
    <p:sldId id="270" r:id="rId18"/>
    <p:sldId id="264" r:id="rId19"/>
    <p:sldId id="274" r:id="rId20"/>
    <p:sldId id="272" r:id="rId21"/>
    <p:sldId id="275" r:id="rId22"/>
    <p:sldId id="265" r:id="rId23"/>
    <p:sldId id="266" r:id="rId24"/>
    <p:sldId id="273" r:id="rId25"/>
    <p:sldId id="277" r:id="rId26"/>
    <p:sldId id="268" r:id="rId27"/>
    <p:sldId id="282" r:id="rId28"/>
    <p:sldId id="283" r:id="rId29"/>
    <p:sldId id="288" r:id="rId30"/>
    <p:sldId id="291" r:id="rId31"/>
    <p:sldId id="292" r:id="rId32"/>
    <p:sldId id="293" r:id="rId33"/>
    <p:sldId id="281" r:id="rId34"/>
    <p:sldId id="284" r:id="rId35"/>
    <p:sldId id="286" r:id="rId36"/>
    <p:sldId id="295" r:id="rId37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24/01/2024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06226"/>
              </p:ext>
            </p:extLst>
          </p:nvPr>
        </p:nvGraphicFramePr>
        <p:xfrm>
          <a:off x="311752" y="853393"/>
          <a:ext cx="8576753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262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2557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31303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7023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85293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433257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best model </a:t>
            </a:r>
            <a:r>
              <a:rPr lang="it-IT" sz="1400" dirty="0" err="1">
                <a:solidFill>
                  <a:srgbClr val="FF0000"/>
                </a:solidFill>
              </a:rPr>
              <a:t>returned</a:t>
            </a:r>
            <a:r>
              <a:rPr lang="it-IT" sz="1400" dirty="0">
                <a:solidFill>
                  <a:srgbClr val="FF0000"/>
                </a:solidFill>
              </a:rPr>
              <a:t> by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retrained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SVM and RF: 5-fold Cross-</a:t>
            </a:r>
            <a:r>
              <a:rPr lang="it-IT" sz="1400" dirty="0" err="1">
                <a:solidFill>
                  <a:srgbClr val="FF0000"/>
                </a:solidFill>
              </a:rPr>
              <a:t>Validation</a:t>
            </a:r>
            <a:r>
              <a:rPr lang="it-IT" sz="1400" dirty="0">
                <a:solidFill>
                  <a:srgbClr val="FF0000"/>
                </a:solidFill>
              </a:rPr>
              <a:t>, to </a:t>
            </a:r>
            <a:r>
              <a:rPr lang="it-IT" sz="1400" dirty="0" err="1">
                <a:solidFill>
                  <a:srgbClr val="FF0000"/>
                </a:solidFill>
              </a:rPr>
              <a:t>get</a:t>
            </a:r>
            <a:r>
              <a:rPr lang="it-IT" sz="1400" dirty="0">
                <a:solidFill>
                  <a:srgbClr val="FF0000"/>
                </a:solidFill>
              </a:rPr>
              <a:t> accurate learning </a:t>
            </a:r>
            <a:r>
              <a:rPr lang="it-IT" sz="1400" dirty="0" err="1">
                <a:solidFill>
                  <a:srgbClr val="FF0000"/>
                </a:solidFill>
              </a:rPr>
              <a:t>curves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NN: </a:t>
            </a:r>
            <a:r>
              <a:rPr lang="it-IT" sz="1400" dirty="0" err="1">
                <a:solidFill>
                  <a:srgbClr val="FF0000"/>
                </a:solidFill>
              </a:rPr>
              <a:t>early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used</a:t>
            </a:r>
            <a:r>
              <a:rPr lang="it-IT" sz="1400" dirty="0">
                <a:solidFill>
                  <a:srgbClr val="FF0000"/>
                </a:solidFill>
              </a:rPr>
              <a:t> and an ensemble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created</a:t>
            </a:r>
            <a:r>
              <a:rPr lang="it-IT" sz="1400" dirty="0">
                <a:solidFill>
                  <a:srgbClr val="FF0000"/>
                </a:solidFill>
              </a:rPr>
              <a:t>. Full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covered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appendix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48C59B-65CF-2FFD-3406-AAC12ACDA642}"/>
              </a:ext>
            </a:extLst>
          </p:cNvPr>
          <p:cNvSpPr txBox="1"/>
          <p:nvPr/>
        </p:nvSpPr>
        <p:spPr>
          <a:xfrm>
            <a:off x="358825" y="2263973"/>
            <a:ext cx="847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Range of </a:t>
            </a:r>
            <a:r>
              <a:rPr lang="it-IT" sz="1400" dirty="0" err="1">
                <a:solidFill>
                  <a:srgbClr val="FF0000"/>
                </a:solidFill>
              </a:rPr>
              <a:t>hyperparameters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89823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u="sng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u="sng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u="sng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u="sng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u="sng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u="sng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8" y="3280937"/>
            <a:ext cx="3691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best </a:t>
            </a:r>
            <a:r>
              <a:rPr lang="it-IT" sz="1400" dirty="0" err="1">
                <a:solidFill>
                  <a:srgbClr val="FF0000"/>
                </a:solidFill>
              </a:rPr>
              <a:t>hyperparameters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found</a:t>
            </a:r>
            <a:r>
              <a:rPr lang="it-IT" sz="1400" dirty="0">
                <a:solidFill>
                  <a:srgbClr val="FF0000"/>
                </a:solidFill>
              </a:rPr>
              <a:t> in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underlined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 err="1">
                <a:solidFill>
                  <a:srgbClr val="FF0000"/>
                </a:solidFill>
              </a:rPr>
              <a:t>Table</a:t>
            </a:r>
            <a:r>
              <a:rPr lang="it-IT" sz="1400" dirty="0">
                <a:solidFill>
                  <a:srgbClr val="FF0000"/>
                </a:solidFill>
              </a:rPr>
              <a:t> m shows the </a:t>
            </a:r>
            <a:r>
              <a:rPr lang="it-IT" sz="1400" dirty="0" err="1">
                <a:solidFill>
                  <a:srgbClr val="FF0000"/>
                </a:solidFill>
              </a:rPr>
              <a:t>error</a:t>
            </a:r>
            <a:r>
              <a:rPr lang="it-IT" sz="1400" dirty="0">
                <a:solidFill>
                  <a:srgbClr val="FF0000"/>
                </a:solidFill>
              </a:rPr>
              <a:t> of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98528"/>
              </p:ext>
            </p:extLst>
          </p:nvPr>
        </p:nvGraphicFramePr>
        <p:xfrm>
          <a:off x="4911224" y="4053480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5" y="3527014"/>
            <a:ext cx="383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6" y="79866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72941" r="-4028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170930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486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6863"/>
              </p:ext>
            </p:extLst>
          </p:nvPr>
        </p:nvGraphicFramePr>
        <p:xfrm>
          <a:off x="311758" y="13744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10359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590"/>
              </p:ext>
            </p:extLst>
          </p:nvPr>
        </p:nvGraphicFramePr>
        <p:xfrm>
          <a:off x="311758" y="3230520"/>
          <a:ext cx="8160844" cy="164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1924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40610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7" y="2891964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227394" y="1439101"/>
            <a:ext cx="3242158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439101"/>
            <a:ext cx="1915634" cy="1825751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52" y="1439101"/>
            <a:ext cx="3242158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4" y="1131324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9693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80270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1232922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Early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 err="1">
                <a:solidFill>
                  <a:srgbClr val="FF0000"/>
                </a:solidFill>
              </a:rPr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311760" y="3015213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116808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1719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4179</Words>
  <Application>Microsoft Office PowerPoint</Application>
  <PresentationFormat>Presentazione su schermo (16:9)</PresentationFormat>
  <Paragraphs>405</Paragraphs>
  <Slides>35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Models Novelties</vt:lpstr>
      <vt:lpstr>MONK 1 Results</vt:lpstr>
      <vt:lpstr>MONK 2 Results</vt:lpstr>
      <vt:lpstr>MONK 3 Results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 hyperparameters’ values</vt:lpstr>
      <vt:lpstr>Support Vector Regressors hyperparameters’ values</vt:lpstr>
      <vt:lpstr>Neural Network hyperparameters’ values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 Aggiustare?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Further specifications on model detils &amp; contributions</vt:lpstr>
      <vt:lpstr>Appendix – 11 Further specifications on model detils &amp;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96</cp:revision>
  <dcterms:modified xsi:type="dcterms:W3CDTF">2024-01-24T12:51:55Z</dcterms:modified>
  <dc:language>it-IT</dc:language>
</cp:coreProperties>
</file>