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9"/>
  </p:notesMasterIdLst>
  <p:sldIdLst>
    <p:sldId id="256" r:id="rId3"/>
    <p:sldId id="257" r:id="rId4"/>
    <p:sldId id="280" r:id="rId5"/>
    <p:sldId id="259" r:id="rId6"/>
    <p:sldId id="279" r:id="rId7"/>
    <p:sldId id="260" r:id="rId8"/>
    <p:sldId id="271" r:id="rId9"/>
    <p:sldId id="261" r:id="rId10"/>
    <p:sldId id="276" r:id="rId11"/>
    <p:sldId id="262" r:id="rId12"/>
    <p:sldId id="263" r:id="rId13"/>
    <p:sldId id="269" r:id="rId14"/>
    <p:sldId id="278" r:id="rId15"/>
    <p:sldId id="270" r:id="rId16"/>
    <p:sldId id="264" r:id="rId17"/>
    <p:sldId id="274" r:id="rId18"/>
    <p:sldId id="272" r:id="rId19"/>
    <p:sldId id="275" r:id="rId20"/>
    <p:sldId id="265" r:id="rId21"/>
    <p:sldId id="266" r:id="rId22"/>
    <p:sldId id="273" r:id="rId23"/>
    <p:sldId id="277" r:id="rId24"/>
    <p:sldId id="268" r:id="rId25"/>
    <p:sldId id="282" r:id="rId26"/>
    <p:sldId id="283" r:id="rId27"/>
    <p:sldId id="281" r:id="rId28"/>
  </p:sldIdLst>
  <p:sldSz cx="9144000" cy="5143500" type="screen16x9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6363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Stile chiaro 1 - Color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ile medio 1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1CC8E-465E-46C0-91CA-2080D1264305}" type="datetimeFigureOut">
              <a:rPr lang="it-IT" smtClean="0"/>
              <a:t>19/01/2024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8D799-F8DD-4F85-B15C-49884F02FB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123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CB02086-67B4-4DEB-A7AE-428CCE057E45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05F521A-C3FA-42C5-B18C-5E3AB450A10C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9B806F49-1248-4BB6-851C-D26194F5E70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D04E3EC-DE35-4515-B047-62321C783279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611652B-779B-42F4-BC77-A6B7A435708F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CD7BF36-F8E9-46C1-8501-46561387474A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7C93C4B-DFD4-4C44-B80D-A22E1EE46760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D24A474-7704-4E5A-932D-64C9B321BD07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E3FFD91-0BEB-430F-998B-94E5E5D6524D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2CE4616-6CA3-439A-9260-B28F5A0CA3F1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DFFBCC8-4A1D-4140-93FC-268C96E061D5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DCF2D61-0EA0-4969-8199-08A5C6CF07A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10336AB-CAFD-4A7F-84AF-F1B7D4DEABCA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98FBD89-A239-466C-89AB-0F75E01D73D9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CB7FB09-CFBC-4196-988B-1B3DC0EB347D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F400272-433C-4B46-9113-BA9C95DA57E9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066ED96-E17C-4164-8F6E-1C793850BB25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354DCCF0-EAC6-4C50-B767-8751E53019E0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8608D95-84A3-423D-A9D4-A8D545A57BF2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A3D3F4D-69F4-445C-9320-8559F1D07CAA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07C2D6D-CF26-413A-893E-4DECD2D30DCC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D4A8DF5-9902-40FF-BB4A-67099C07A2AD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C4A4E6F-56FA-4F59-949C-2227F5C384B1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9413928-607F-499B-90BD-2C1611D3C575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lstStyle/>
          <a:p>
            <a:r>
              <a:rPr lang="it-IT" sz="52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866ECBAB-4D56-4999-8083-C79CB5D10934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‹N›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8150FDBD-03A2-4D9B-A2F2-943A73718962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‹N›</a:t>
            </a:fld>
            <a:endParaRPr lang="it-IT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.mollica@studenti.unipi.it" TargetMode="External"/><Relationship Id="rId2" Type="http://schemas.openxmlformats.org/officeDocument/2006/relationships/hyperlink" Target="mailto:a.marino47@studenti.unipi.i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mailto:n.canduci@studenti.unipi.i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scikit-learn.org/stable/modules/classes.html" TargetMode="External"/><Relationship Id="rId3" Type="http://schemas.openxmlformats.org/officeDocument/2006/relationships/hyperlink" Target="https://github.com/keras-team/keras/commit/fe2f54aa5bc42fb23a96449cf90434ab9bb6a2cd" TargetMode="External"/><Relationship Id="rId7" Type="http://schemas.openxmlformats.org/officeDocument/2006/relationships/hyperlink" Target="https://keras.io/api/" TargetMode="External"/><Relationship Id="rId2" Type="http://schemas.openxmlformats.org/officeDocument/2006/relationships/hyperlink" Target="https://github.com/fchollet/keras%7D%7D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github.com/adriangb/scikeras/commit/9ec5ca6fbebaa00c98ba52c8c56d4e7355efabb5" TargetMode="External"/><Relationship Id="rId5" Type="http://schemas.openxmlformats.org/officeDocument/2006/relationships/hyperlink" Target="https://github.com/adriangb/scikeras" TargetMode="External"/><Relationship Id="rId4" Type="http://schemas.openxmlformats.org/officeDocument/2006/relationships/hyperlink" Target="http://www.tensorflow.org/" TargetMode="External"/><Relationship Id="rId9" Type="http://schemas.openxmlformats.org/officeDocument/2006/relationships/hyperlink" Target="https://adriangb.com/scikeras/stable/index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hyperlink" Target="https://github.com/paolo-junior-mollica/machine-learning-project" TargetMode="Externa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428400"/>
            <a:ext cx="8520120" cy="137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5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ML 2023 Project</a:t>
            </a:r>
            <a:endParaRPr lang="it-IT" sz="5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311760" y="2676240"/>
            <a:ext cx="8415720" cy="137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Nunzio Canduci, Paolo Junior Mollica, Andrea Marino.</a:t>
            </a:r>
            <a:endParaRPr lang="it-IT" sz="152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FF0000"/>
                </a:solidFill>
                <a:latin typeface="Arial"/>
                <a:ea typeface="Arial"/>
              </a:rPr>
              <a:t>Team name</a:t>
            </a:r>
            <a:br>
              <a:rPr sz="1520" dirty="0"/>
            </a:b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Master degree in Computer Science (Artificial Intelligence curriculum). </a:t>
            </a:r>
            <a:endParaRPr lang="it-IT" sz="152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  <a:hlinkClick r:id="rId2"/>
              </a:rPr>
              <a:t>a.marino47@studenti.unipi.it</a:t>
            </a: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,</a:t>
            </a: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spc="-1" dirty="0">
                <a:solidFill>
                  <a:srgbClr val="000000"/>
                </a:solidFill>
                <a:latin typeface="Arial"/>
                <a:hlinkClick r:id="rId3"/>
              </a:rPr>
              <a:t>p.mollica@studenti.unipi.it</a:t>
            </a:r>
            <a:r>
              <a:rPr lang="it" sz="1520" spc="-1" dirty="0">
                <a:solidFill>
                  <a:srgbClr val="000000"/>
                </a:solidFill>
                <a:latin typeface="Arial"/>
              </a:rPr>
              <a:t>,</a:t>
            </a: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spc="-1" dirty="0">
                <a:solidFill>
                  <a:srgbClr val="000000"/>
                </a:solidFill>
                <a:latin typeface="Arial"/>
                <a:ea typeface="Arial"/>
                <a:hlinkClick r:id="rId4"/>
              </a:rPr>
              <a:t>n.canduci@studenti.unipi.it</a:t>
            </a:r>
            <a:endParaRPr lang="it-IT" sz="126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endParaRPr lang="it-IT" sz="194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Date </a:t>
            </a:r>
            <a:r>
              <a:rPr lang="it" sz="1520" spc="-1" dirty="0">
                <a:solidFill>
                  <a:srgbClr val="000000"/>
                </a:solidFill>
                <a:latin typeface="Arial"/>
                <a:ea typeface="Arial"/>
              </a:rPr>
              <a:t>01</a:t>
            </a: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/02/2023</a:t>
            </a:r>
            <a:endParaRPr lang="it-IT" sz="1520" b="0" strike="noStrike" spc="-1" dirty="0"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Type of project: </a:t>
            </a:r>
            <a:r>
              <a:rPr lang="it" sz="1520" b="1" strike="noStrike" spc="-1" dirty="0">
                <a:solidFill>
                  <a:srgbClr val="000000"/>
                </a:solidFill>
                <a:latin typeface="Arial"/>
                <a:ea typeface="Arial"/>
              </a:rPr>
              <a:t>B</a:t>
            </a:r>
            <a:endParaRPr lang="it-IT" sz="152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endParaRPr lang="it-IT" sz="1200" b="0" strike="noStrike" spc="-1" dirty="0">
              <a:latin typeface="Arial"/>
            </a:endParaRPr>
          </a:p>
        </p:txBody>
      </p:sp>
      <p:pic>
        <p:nvPicPr>
          <p:cNvPr id="80" name="Google Shape;56;p13"/>
          <p:cNvPicPr/>
          <p:nvPr/>
        </p:nvPicPr>
        <p:blipFill>
          <a:blip r:embed="rId5"/>
          <a:stretch/>
        </p:blipFill>
        <p:spPr>
          <a:xfrm>
            <a:off x="8157600" y="51840"/>
            <a:ext cx="889200" cy="911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-IT" sz="2600" b="0" strike="noStrike" spc="-1" dirty="0">
                <a:solidFill>
                  <a:srgbClr val="000000"/>
                </a:solidFill>
                <a:latin typeface="Arial"/>
              </a:rPr>
              <a:t>CUP </a:t>
            </a:r>
            <a:r>
              <a:rPr lang="it-IT" sz="2600" spc="-1" dirty="0" err="1">
                <a:solidFill>
                  <a:srgbClr val="000000"/>
                </a:solidFill>
                <a:latin typeface="Arial"/>
              </a:rPr>
              <a:t>V</a:t>
            </a:r>
            <a:r>
              <a:rPr lang="it-IT" sz="2600" b="0" strike="noStrike" spc="-1" dirty="0" err="1">
                <a:solidFill>
                  <a:srgbClr val="000000"/>
                </a:solidFill>
                <a:latin typeface="Arial"/>
              </a:rPr>
              <a:t>alidation</a:t>
            </a:r>
            <a:r>
              <a:rPr lang="it-IT" sz="2600" b="0" strike="noStrike" spc="-1" dirty="0">
                <a:solidFill>
                  <a:srgbClr val="000000"/>
                </a:solidFill>
                <a:latin typeface="Arial"/>
              </a:rPr>
              <a:t> schema: data splitting </a:t>
            </a:r>
            <a:r>
              <a:rPr lang="it-IT" sz="2600" b="0" strike="noStrike" spc="-1" dirty="0">
                <a:solidFill>
                  <a:srgbClr val="FF0000"/>
                </a:solidFill>
                <a:latin typeface="Arial"/>
              </a:rPr>
              <a:t>Aggiungere?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We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held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out 20% of the data (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randomly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sampled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by fixing the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seed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for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reproducibility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) to use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it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as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an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internal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test set.</a:t>
            </a: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it-IT" sz="1400" spc="-1" dirty="0">
                <a:solidFill>
                  <a:srgbClr val="000000"/>
                </a:solidFill>
                <a:latin typeface="Arial"/>
              </a:rPr>
              <a:t>On t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he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remaining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part of the data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we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do training and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validation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following a 5-fold Cross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Validation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schema.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This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is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done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by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Scikit-Learn’s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Consolas" panose="020B0609020204030204" pitchFamily="49" charset="0"/>
                <a:ea typeface="Verdana" panose="020B0604030504040204" pitchFamily="34" charset="0"/>
              </a:rPr>
              <a:t>GridSearchCV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when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the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grid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search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is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performed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. </a:t>
            </a: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416877BF-F9E2-4ECD-9A90-F9C6C26FFA2A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10</a:t>
            </a:fld>
            <a:endParaRPr lang="it-IT" sz="1000" b="0" strike="noStrike" spc="-1">
              <a:latin typeface="Times New Roman"/>
            </a:endParaRPr>
          </a:p>
        </p:txBody>
      </p:sp>
      <p:pic>
        <p:nvPicPr>
          <p:cNvPr id="104" name="Google Shape;104;p19"/>
          <p:cNvPicPr/>
          <p:nvPr/>
        </p:nvPicPr>
        <p:blipFill>
          <a:blip r:embed="rId2"/>
          <a:stretch/>
        </p:blipFill>
        <p:spPr>
          <a:xfrm>
            <a:off x="2359620" y="2387086"/>
            <a:ext cx="4424400" cy="626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58825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Validation schema: model selection [</a:t>
            </a:r>
            <a:r>
              <a:rPr lang="it" sz="2600" b="0" strike="noStrike" spc="-1" dirty="0">
                <a:solidFill>
                  <a:srgbClr val="FF0000"/>
                </a:solidFill>
                <a:latin typeface="Arial"/>
                <a:ea typeface="Arial"/>
              </a:rPr>
              <a:t>da riempire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]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311940" y="863730"/>
            <a:ext cx="8435372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We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ran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a full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grid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search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for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all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the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three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models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that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we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considered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. In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addition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to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that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we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also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optimized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the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neural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network’s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hyperparameters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using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Optuna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[</a:t>
            </a:r>
            <a:r>
              <a:rPr lang="it-IT" sz="1400" spc="-1" dirty="0">
                <a:solidFill>
                  <a:srgbClr val="000000"/>
                </a:solidFill>
                <a:latin typeface="Arial"/>
                <a:hlinkClick r:id="rId2" action="ppaction://hlinksldjump"/>
              </a:rPr>
              <a:t>5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].</a:t>
            </a: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it-IT" sz="1400" dirty="0">
                <a:solidFill>
                  <a:srgbClr val="FF0000"/>
                </a:solidFill>
              </a:rPr>
              <a:t>Se sono stati fatti dei test preliminari, delle esplorazioni, possiamo parlarne in maniera molto sintetica (magari qualche esplorazione un po’ random ha aiutato a restringere il dominio della </a:t>
            </a:r>
            <a:r>
              <a:rPr lang="it-IT" sz="1400" dirty="0" err="1">
                <a:solidFill>
                  <a:srgbClr val="FF0000"/>
                </a:solidFill>
              </a:rPr>
              <a:t>grid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search</a:t>
            </a:r>
            <a:r>
              <a:rPr lang="it-IT" sz="1400" dirty="0">
                <a:solidFill>
                  <a:srgbClr val="FF0000"/>
                </a:solidFill>
              </a:rPr>
              <a:t>).</a:t>
            </a: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it-IT" sz="1400" dirty="0">
                <a:solidFill>
                  <a:srgbClr val="FF0000"/>
                </a:solidFill>
              </a:rPr>
              <a:t>Stando alle istruzioni, dovremmo riportare il range degli </a:t>
            </a:r>
            <a:r>
              <a:rPr lang="it-IT" sz="1400" dirty="0" err="1">
                <a:solidFill>
                  <a:srgbClr val="FF0000"/>
                </a:solidFill>
              </a:rPr>
              <a:t>iperparametri</a:t>
            </a:r>
            <a:r>
              <a:rPr lang="it-IT" sz="1400" dirty="0">
                <a:solidFill>
                  <a:srgbClr val="FF0000"/>
                </a:solidFill>
              </a:rPr>
              <a:t>. Ma è già scritto all’inizio…</a:t>
            </a: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it-IT" sz="1400" dirty="0"/>
              <a:t>Alcuni commenti sulla «locazione» degli </a:t>
            </a:r>
            <a:r>
              <a:rPr lang="it-IT" sz="1400" dirty="0" err="1"/>
              <a:t>iperparametri</a:t>
            </a:r>
            <a:r>
              <a:rPr lang="it-IT" sz="1400" dirty="0"/>
              <a:t> (ad esempio: intervallo di ricerca, se in quell’intervallo sono disposti in maniera uniforme o tipo 10^(-i), se c’è un perché…).</a:t>
            </a: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it-IT" sz="1400" dirty="0"/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endParaRPr lang="it-IT" sz="11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33BCEE6-A49C-4B73-BD56-E47521C0CF2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11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5E51306-1A80-930C-6511-944F9264064F}"/>
              </a:ext>
            </a:extLst>
          </p:cNvPr>
          <p:cNvSpPr txBox="1"/>
          <p:nvPr/>
        </p:nvSpPr>
        <p:spPr>
          <a:xfrm>
            <a:off x="311940" y="3234018"/>
            <a:ext cx="84353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Inoltre, dobbiamo dare una stima del tempo di calcolo. Può essere il tempo richiesto per il training completo del modello, e/o il tempo necessario a eseguire un ciclo di validazione. (La durata di tutta la K-</a:t>
            </a:r>
            <a:r>
              <a:rPr lang="it-IT" sz="1400" dirty="0" err="1"/>
              <a:t>fold</a:t>
            </a:r>
            <a:r>
              <a:rPr lang="it-IT" sz="1400" dirty="0"/>
              <a:t> non è specificata). Oltre a ciò, uno «specchietto» con le risorse hardware utilizzate.  </a:t>
            </a:r>
            <a:endParaRPr lang="it-IT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940" y="1485"/>
            <a:ext cx="883206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Random Forest </a:t>
            </a:r>
            <a:r>
              <a:rPr lang="it" sz="2400" spc="-1" dirty="0">
                <a:solidFill>
                  <a:srgbClr val="FF0000"/>
                </a:solidFill>
                <a:latin typeface="Arial"/>
                <a:ea typeface="Arial"/>
              </a:rPr>
              <a:t>grids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D06032E-25AA-4639-90A4-06914480F231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12</a:t>
            </a:fld>
            <a:endParaRPr lang="it-IT" sz="1000" b="0" strike="noStrike" spc="-1">
              <a:latin typeface="Times New Roman"/>
            </a:endParaRP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F8B1A027-6C32-A092-DAB3-CD3EB1F6F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141532"/>
              </p:ext>
            </p:extLst>
          </p:nvPr>
        </p:nvGraphicFramePr>
        <p:xfrm>
          <a:off x="396688" y="1478438"/>
          <a:ext cx="8350624" cy="19354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830649">
                  <a:extLst>
                    <a:ext uri="{9D8B030D-6E8A-4147-A177-3AD203B41FA5}">
                      <a16:colId xmlns:a16="http://schemas.microsoft.com/office/drawing/2014/main" val="1646026988"/>
                    </a:ext>
                  </a:extLst>
                </a:gridCol>
                <a:gridCol w="2344663">
                  <a:extLst>
                    <a:ext uri="{9D8B030D-6E8A-4147-A177-3AD203B41FA5}">
                      <a16:colId xmlns:a16="http://schemas.microsoft.com/office/drawing/2014/main" val="2209079661"/>
                    </a:ext>
                  </a:extLst>
                </a:gridCol>
                <a:gridCol w="2981137">
                  <a:extLst>
                    <a:ext uri="{9D8B030D-6E8A-4147-A177-3AD203B41FA5}">
                      <a16:colId xmlns:a16="http://schemas.microsoft.com/office/drawing/2014/main" val="476101989"/>
                    </a:ext>
                  </a:extLst>
                </a:gridCol>
                <a:gridCol w="1194175">
                  <a:extLst>
                    <a:ext uri="{9D8B030D-6E8A-4147-A177-3AD203B41FA5}">
                      <a16:colId xmlns:a16="http://schemas.microsoft.com/office/drawing/2014/main" val="1098860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Values</a:t>
                      </a:r>
                      <a:endParaRPr lang="it-IT" sz="1600" i="0" dirty="0"/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Values</a:t>
                      </a:r>
                      <a:endParaRPr lang="it-IT" sz="16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42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i="1" dirty="0"/>
                        <a:t>N° of </a:t>
                      </a:r>
                      <a:r>
                        <a:rPr lang="it-IT" sz="1400" i="1" dirty="0" err="1"/>
                        <a:t>estimators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100, 150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Maximum </a:t>
                      </a:r>
                      <a:r>
                        <a:rPr lang="it-IT" sz="1400" i="1" dirty="0" err="1"/>
                        <a:t>depth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8, 10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33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i="1" dirty="0"/>
                        <a:t>Minimum samples split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2, 8, 10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Minimum samples </a:t>
                      </a:r>
                      <a:r>
                        <a:rPr lang="it-IT" sz="1400" i="1" dirty="0" err="1"/>
                        <a:t>leaves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1, 3, 4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52552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Hyperparameter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Values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038678"/>
                  </a:ext>
                </a:extLst>
              </a:tr>
              <a:tr h="145886">
                <a:tc gridSpan="2">
                  <a:txBody>
                    <a:bodyPr/>
                    <a:lstStyle/>
                    <a:p>
                      <a:r>
                        <a:rPr lang="it-IT" sz="1400" i="1" dirty="0"/>
                        <a:t>Maximum features</a:t>
                      </a:r>
                      <a:endParaRPr lang="it-IT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it-IT" sz="1400" i="0" dirty="0" err="1"/>
                        <a:t>Squared_root</a:t>
                      </a:r>
                      <a:r>
                        <a:rPr lang="it-IT" sz="1400" i="0" dirty="0"/>
                        <a:t>, log2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864248"/>
                  </a:ext>
                </a:extLst>
              </a:tr>
            </a:tbl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1F44F529-4559-04C3-A1D2-819C27C198FD}"/>
              </a:ext>
            </a:extLst>
          </p:cNvPr>
          <p:cNvSpPr txBox="1"/>
          <p:nvPr/>
        </p:nvSpPr>
        <p:spPr>
          <a:xfrm>
            <a:off x="396688" y="1139884"/>
            <a:ext cx="8350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/>
              <a:t>Hyperparameter’s</a:t>
            </a:r>
            <a:r>
              <a:rPr lang="it-IT" sz="1600" dirty="0"/>
              <a:t> </a:t>
            </a:r>
            <a:r>
              <a:rPr lang="it-IT" sz="1600" dirty="0" err="1"/>
              <a:t>choice</a:t>
            </a:r>
            <a:r>
              <a:rPr lang="it-IT" sz="1400" dirty="0"/>
              <a:t>: full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on the following </a:t>
            </a:r>
            <a:r>
              <a:rPr lang="it-IT" sz="1400" dirty="0" err="1"/>
              <a:t>values</a:t>
            </a:r>
            <a:r>
              <a:rPr lang="it-IT" sz="1400" dirty="0"/>
              <a:t> (ML23 CUP):</a:t>
            </a:r>
          </a:p>
        </p:txBody>
      </p:sp>
    </p:spTree>
    <p:extLst>
      <p:ext uri="{BB962C8B-B14F-4D97-AF65-F5344CB8AC3E}">
        <p14:creationId xmlns:p14="http://schemas.microsoft.com/office/powerpoint/2010/main" val="2952750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940" y="1485"/>
            <a:ext cx="883206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Support Vector Regressors </a:t>
            </a:r>
            <a:r>
              <a:rPr lang="it" sz="2400" spc="-1" dirty="0">
                <a:solidFill>
                  <a:srgbClr val="FF0000"/>
                </a:solidFill>
                <a:latin typeface="Arial"/>
                <a:ea typeface="Arial"/>
              </a:rPr>
              <a:t>grids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D06032E-25AA-4639-90A4-06914480F231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13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09C82B4-F2AA-E760-D0E5-44505BEA8B3E}"/>
              </a:ext>
            </a:extLst>
          </p:cNvPr>
          <p:cNvSpPr txBox="1"/>
          <p:nvPr/>
        </p:nvSpPr>
        <p:spPr>
          <a:xfrm>
            <a:off x="396685" y="767888"/>
            <a:ext cx="8350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/>
              <a:t>Hyperparameter’s</a:t>
            </a:r>
            <a:r>
              <a:rPr lang="it-IT" sz="1600" dirty="0"/>
              <a:t> </a:t>
            </a:r>
            <a:r>
              <a:rPr lang="it-IT" sz="1600" dirty="0" err="1"/>
              <a:t>choice</a:t>
            </a:r>
            <a:r>
              <a:rPr lang="it-IT" sz="1400" dirty="0"/>
              <a:t>: full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on the following </a:t>
            </a:r>
            <a:r>
              <a:rPr lang="it-IT" sz="1400" dirty="0" err="1"/>
              <a:t>values</a:t>
            </a:r>
            <a:r>
              <a:rPr lang="it-IT" sz="1400" dirty="0"/>
              <a:t> (</a:t>
            </a:r>
            <a:r>
              <a:rPr lang="it-IT" sz="1400" dirty="0" err="1"/>
              <a:t>both</a:t>
            </a:r>
            <a:r>
              <a:rPr lang="it-IT" sz="1400" dirty="0"/>
              <a:t> Monk and ML23 CUP):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ella 2">
                <a:extLst>
                  <a:ext uri="{FF2B5EF4-FFF2-40B4-BE49-F238E27FC236}">
                    <a16:creationId xmlns:a16="http://schemas.microsoft.com/office/drawing/2014/main" id="{BCEA6984-73AE-08DA-C604-3BF4C841EE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4875308"/>
                  </p:ext>
                </p:extLst>
              </p:nvPr>
            </p:nvGraphicFramePr>
            <p:xfrm>
              <a:off x="396687" y="1106442"/>
              <a:ext cx="8350627" cy="302768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1830650">
                      <a:extLst>
                        <a:ext uri="{9D8B030D-6E8A-4147-A177-3AD203B41FA5}">
                          <a16:colId xmlns:a16="http://schemas.microsoft.com/office/drawing/2014/main" val="1646026988"/>
                        </a:ext>
                      </a:extLst>
                    </a:gridCol>
                    <a:gridCol w="2344664">
                      <a:extLst>
                        <a:ext uri="{9D8B030D-6E8A-4147-A177-3AD203B41FA5}">
                          <a16:colId xmlns:a16="http://schemas.microsoft.com/office/drawing/2014/main" val="2209079661"/>
                        </a:ext>
                      </a:extLst>
                    </a:gridCol>
                    <a:gridCol w="2981138">
                      <a:extLst>
                        <a:ext uri="{9D8B030D-6E8A-4147-A177-3AD203B41FA5}">
                          <a16:colId xmlns:a16="http://schemas.microsoft.com/office/drawing/2014/main" val="476101989"/>
                        </a:ext>
                      </a:extLst>
                    </a:gridCol>
                    <a:gridCol w="1194175">
                      <a:extLst>
                        <a:ext uri="{9D8B030D-6E8A-4147-A177-3AD203B41FA5}">
                          <a16:colId xmlns:a16="http://schemas.microsoft.com/office/drawing/2014/main" val="10988609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44282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Kernel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dirty="0"/>
                            <a:t>RBF, </a:t>
                          </a:r>
                          <a:r>
                            <a:rPr lang="it-IT" sz="1400" dirty="0" err="1"/>
                            <a:t>polynomial</a:t>
                          </a:r>
                          <a:r>
                            <a:rPr lang="it-IT" sz="1400" dirty="0"/>
                            <a:t>, </a:t>
                          </a:r>
                          <a:r>
                            <a:rPr lang="it-IT" sz="1400" dirty="0" err="1"/>
                            <a:t>sigmoid</a:t>
                          </a:r>
                          <a:r>
                            <a:rPr lang="it-IT" sz="1400" dirty="0"/>
                            <a:t> (</a:t>
                          </a:r>
                          <a:r>
                            <a:rPr lang="it-IT" sz="1400" dirty="0" err="1"/>
                            <a:t>aka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two-layer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perceptron</a:t>
                          </a:r>
                          <a:r>
                            <a:rPr lang="it-IT" sz="1400" dirty="0"/>
                            <a:t>), linear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400" i="1" dirty="0"/>
                            <a:t> </a:t>
                          </a:r>
                          <a:r>
                            <a:rPr lang="it-IT" sz="1400" i="1" dirty="0" err="1"/>
                            <a:t>coefficient</a:t>
                          </a:r>
                          <a:r>
                            <a:rPr lang="it-IT" sz="1400" i="1" dirty="0"/>
                            <a:t> </a:t>
                          </a:r>
                          <a:r>
                            <a:rPr lang="it-IT" sz="1400" dirty="0"/>
                            <a:t>(</a:t>
                          </a:r>
                          <a:r>
                            <a:rPr lang="it-IT" sz="1400" i="0" dirty="0"/>
                            <a:t>for </a:t>
                          </a:r>
                          <a:r>
                            <a:rPr lang="it-IT" sz="1400" i="0" dirty="0" err="1"/>
                            <a:t>two-layer</a:t>
                          </a:r>
                          <a:r>
                            <a:rPr lang="it-IT" sz="1400" i="0" dirty="0"/>
                            <a:t> </a:t>
                          </a:r>
                          <a:r>
                            <a:rPr lang="it-IT" sz="1400" i="0" dirty="0" err="1"/>
                            <a:t>perceptron</a:t>
                          </a:r>
                          <a:r>
                            <a:rPr lang="it-IT" sz="1400" i="0" dirty="0"/>
                            <a:t> kernel</a:t>
                          </a:r>
                          <a:r>
                            <a:rPr lang="it-IT" sz="1400" dirty="0"/>
                            <a:t>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43383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C </a:t>
                          </a:r>
                          <a:r>
                            <a:rPr lang="it-IT" sz="1400" i="1" dirty="0" err="1"/>
                            <a:t>regularization</a:t>
                          </a:r>
                          <a:r>
                            <a:rPr lang="it-IT" sz="1400" i="1" dirty="0"/>
                            <a:t> </a:t>
                          </a:r>
                          <a:r>
                            <a:rPr lang="it-IT" sz="1400" i="1" dirty="0" err="1"/>
                            <a:t>hyperparameter</a:t>
                          </a:r>
                          <a:endParaRPr lang="it-IT" sz="14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400" dirty="0"/>
                            <a:t>0.1, 1, 10, 100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Translation </a:t>
                          </a:r>
                          <a:r>
                            <a:rPr lang="it-IT" sz="1400" i="1" dirty="0" err="1"/>
                            <a:t>term</a:t>
                          </a:r>
                          <a:r>
                            <a:rPr lang="it-IT" sz="1400" i="1" dirty="0"/>
                            <a:t> k0</a:t>
                          </a:r>
                          <a:r>
                            <a:rPr lang="it-IT" sz="1400" dirty="0"/>
                            <a:t> (</a:t>
                          </a:r>
                          <a:r>
                            <a:rPr lang="it-IT" sz="1400" i="0" dirty="0"/>
                            <a:t>for </a:t>
                          </a:r>
                          <a:r>
                            <a:rPr lang="it-IT" sz="1400" i="0" dirty="0" err="1"/>
                            <a:t>poly</a:t>
                          </a:r>
                          <a:r>
                            <a:rPr lang="it-IT" sz="1400" i="0" dirty="0"/>
                            <a:t>. kernel: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it-IT" sz="1400" i="0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d>
                                        <m:dPr>
                                          <m:begChr m:val="⟨"/>
                                          <m:endChr m:val=""/>
                                          <m:ctrlPr>
                                            <a:rPr lang="it-IT" sz="14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it-I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d>
                                        <m:dPr>
                                          <m:begChr m:val=""/>
                                          <m:endChr m:val="⟩"/>
                                          <m:ctrlP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it-I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oMath>
                          </a14:m>
                          <a:r>
                            <a:rPr lang="it-IT" sz="1400" dirty="0"/>
                            <a:t>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45255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Epsilon-tube </a:t>
                          </a:r>
                          <a:r>
                            <a:rPr lang="it-IT" sz="1400" i="1" dirty="0" err="1"/>
                            <a:t>hyperparameter</a:t>
                          </a:r>
                          <a:r>
                            <a:rPr lang="it-IT" sz="1400" i="1" dirty="0"/>
                            <a:t> ε 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400" dirty="0"/>
                            <a:t>0.01, 0.1, 1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i="1" dirty="0"/>
                            <a:t>Degree p </a:t>
                          </a:r>
                          <a:r>
                            <a:rPr lang="it-IT" sz="1400" i="0" dirty="0"/>
                            <a:t>(for </a:t>
                          </a:r>
                          <a:r>
                            <a:rPr lang="it-IT" sz="1400" i="0" dirty="0" err="1"/>
                            <a:t>polynomial</a:t>
                          </a:r>
                          <a:r>
                            <a:rPr lang="it-IT" sz="1400" i="0" dirty="0"/>
                            <a:t> kernel)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400" dirty="0"/>
                            <a:t>2, 3, 4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5240013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Hyperparameter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Values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0038678"/>
                      </a:ext>
                    </a:extLst>
                  </a:tr>
                  <a:tr h="145886">
                    <a:tc gridSpan="2"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Kernel’s </a:t>
                          </a:r>
                          <a:r>
                            <a:rPr lang="it-IT" sz="1400" i="1" dirty="0" err="1"/>
                            <a:t>parameter</a:t>
                          </a:r>
                          <a:r>
                            <a:rPr lang="it-IT" sz="1400" i="1" dirty="0"/>
                            <a:t> γ </a:t>
                          </a:r>
                          <a:r>
                            <a:rPr lang="it-IT" sz="140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lit/>
                                </m:rPr>
                                <a:rPr lang="it-IT" sz="14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d>
                                <m:dPr>
                                  <m:ctrlP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it-IT" sz="1400" i="0" dirty="0"/>
                            <a:t> for RBF,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it-IT" sz="1400" i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it-IT" sz="1400" i="0">
                                  <a:latin typeface="Cambria Math" panose="02040503050406030204" pitchFamily="18" charset="0"/>
                                </a:rPr>
                                <m:t>⋅⟨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1400" i="0">
                                  <a:latin typeface="Cambria Math" panose="02040503050406030204" pitchFamily="18" charset="0"/>
                                </a:rPr>
                                <m:t>⟩</m:t>
                              </m:r>
                            </m:oMath>
                          </a14:m>
                          <a:r>
                            <a:rPr lang="it-IT" sz="1400" i="0" dirty="0"/>
                            <a:t> for </a:t>
                          </a:r>
                          <a:r>
                            <a:rPr lang="it-IT" sz="1400" i="0" dirty="0" err="1"/>
                            <a:t>poly</a:t>
                          </a:r>
                          <a:r>
                            <a:rPr lang="it-IT" sz="1400" i="0" dirty="0"/>
                            <a:t> kernel,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400" i="0" dirty="0"/>
                            <a:t> for </a:t>
                          </a:r>
                          <a:r>
                            <a:rPr lang="it-IT" sz="1400" i="0" dirty="0" err="1"/>
                            <a:t>sigmoid</a:t>
                          </a:r>
                          <a:r>
                            <a:rPr lang="it-IT" sz="1400" dirty="0"/>
                            <a:t>)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it-IT" sz="1400" i="0" dirty="0"/>
                            <a:t>0.1, 0.01, 0.001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8642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ella 2">
                <a:extLst>
                  <a:ext uri="{FF2B5EF4-FFF2-40B4-BE49-F238E27FC236}">
                    <a16:creationId xmlns:a16="http://schemas.microsoft.com/office/drawing/2014/main" id="{BCEA6984-73AE-08DA-C604-3BF4C841EE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4875308"/>
                  </p:ext>
                </p:extLst>
              </p:nvPr>
            </p:nvGraphicFramePr>
            <p:xfrm>
              <a:off x="396687" y="1106442"/>
              <a:ext cx="8350627" cy="302768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1830650">
                      <a:extLst>
                        <a:ext uri="{9D8B030D-6E8A-4147-A177-3AD203B41FA5}">
                          <a16:colId xmlns:a16="http://schemas.microsoft.com/office/drawing/2014/main" val="1646026988"/>
                        </a:ext>
                      </a:extLst>
                    </a:gridCol>
                    <a:gridCol w="2344664">
                      <a:extLst>
                        <a:ext uri="{9D8B030D-6E8A-4147-A177-3AD203B41FA5}">
                          <a16:colId xmlns:a16="http://schemas.microsoft.com/office/drawing/2014/main" val="2209079661"/>
                        </a:ext>
                      </a:extLst>
                    </a:gridCol>
                    <a:gridCol w="2981138">
                      <a:extLst>
                        <a:ext uri="{9D8B030D-6E8A-4147-A177-3AD203B41FA5}">
                          <a16:colId xmlns:a16="http://schemas.microsoft.com/office/drawing/2014/main" val="476101989"/>
                        </a:ext>
                      </a:extLst>
                    </a:gridCol>
                    <a:gridCol w="1194175">
                      <a:extLst>
                        <a:ext uri="{9D8B030D-6E8A-4147-A177-3AD203B41FA5}">
                          <a16:colId xmlns:a16="http://schemas.microsoft.com/office/drawing/2014/main" val="10988609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4428286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Kernel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dirty="0"/>
                            <a:t>RBF, </a:t>
                          </a:r>
                          <a:r>
                            <a:rPr lang="it-IT" sz="1400" dirty="0" err="1"/>
                            <a:t>polynomial</a:t>
                          </a:r>
                          <a:r>
                            <a:rPr lang="it-IT" sz="1400" dirty="0"/>
                            <a:t>, </a:t>
                          </a:r>
                          <a:r>
                            <a:rPr lang="it-IT" sz="1400" dirty="0" err="1"/>
                            <a:t>sigmoid</a:t>
                          </a:r>
                          <a:r>
                            <a:rPr lang="it-IT" sz="1400" dirty="0"/>
                            <a:t> (</a:t>
                          </a:r>
                          <a:r>
                            <a:rPr lang="it-IT" sz="1400" dirty="0" err="1"/>
                            <a:t>aka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two-layer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perceptron</a:t>
                          </a:r>
                          <a:r>
                            <a:rPr lang="it-IT" sz="1400" dirty="0"/>
                            <a:t>), linear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40082" t="-51667" r="-40286" b="-27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433839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C </a:t>
                          </a:r>
                          <a:r>
                            <a:rPr lang="it-IT" sz="1400" i="1" dirty="0" err="1"/>
                            <a:t>regularization</a:t>
                          </a:r>
                          <a:r>
                            <a:rPr lang="it-IT" sz="1400" i="1" dirty="0"/>
                            <a:t> </a:t>
                          </a:r>
                          <a:r>
                            <a:rPr lang="it-IT" sz="1400" i="1" dirty="0" err="1"/>
                            <a:t>hyperparameter</a:t>
                          </a:r>
                          <a:endParaRPr lang="it-IT" sz="14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400" dirty="0"/>
                            <a:t>0.1, 1, 10, 100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40082" t="-211628" r="-40286" b="-2802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452552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Epsilon-tube </a:t>
                          </a:r>
                          <a:r>
                            <a:rPr lang="it-IT" sz="1400" i="1" dirty="0" err="1"/>
                            <a:t>hyperparameter</a:t>
                          </a:r>
                          <a:r>
                            <a:rPr lang="it-IT" sz="1400" i="1" dirty="0"/>
                            <a:t> ε 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400" dirty="0"/>
                            <a:t>0.01, 0.1, 1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i="1" dirty="0"/>
                            <a:t>Degree p </a:t>
                          </a:r>
                          <a:r>
                            <a:rPr lang="it-IT" sz="1400" i="0" dirty="0"/>
                            <a:t>(for </a:t>
                          </a:r>
                          <a:r>
                            <a:rPr lang="it-IT" sz="1400" i="0" dirty="0" err="1"/>
                            <a:t>polynomial</a:t>
                          </a:r>
                          <a:r>
                            <a:rPr lang="it-IT" sz="1400" i="0" dirty="0"/>
                            <a:t> kernel)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400" dirty="0"/>
                            <a:t>2, 3, 4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5240013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Hyperparameter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Values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0038678"/>
                      </a:ext>
                    </a:extLst>
                  </a:tr>
                  <a:tr h="518160">
                    <a:tc gridSpan="2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487059" r="-100146" b="-1176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it-IT" sz="1400" i="0" dirty="0"/>
                            <a:t>0.1, 0.01, 0.001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86424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98886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940" y="1485"/>
            <a:ext cx="883206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Neural Network </a:t>
            </a:r>
            <a:r>
              <a:rPr lang="it" sz="2400" spc="-1" dirty="0">
                <a:solidFill>
                  <a:srgbClr val="FF0000"/>
                </a:solidFill>
                <a:latin typeface="Arial"/>
                <a:ea typeface="Arial"/>
              </a:rPr>
              <a:t>grids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D06032E-25AA-4639-90A4-06914480F231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14</a:t>
            </a:fld>
            <a:endParaRPr lang="it-IT" sz="1000" b="0" strike="noStrike" spc="-1">
              <a:latin typeface="Times New Roman"/>
            </a:endParaRPr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95EF7EEB-D488-744E-19B3-3DB3B75B7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330596"/>
              </p:ext>
            </p:extLst>
          </p:nvPr>
        </p:nvGraphicFramePr>
        <p:xfrm>
          <a:off x="402839" y="654960"/>
          <a:ext cx="8343901" cy="42214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044526">
                  <a:extLst>
                    <a:ext uri="{9D8B030D-6E8A-4147-A177-3AD203B41FA5}">
                      <a16:colId xmlns:a16="http://schemas.microsoft.com/office/drawing/2014/main" val="1646026988"/>
                    </a:ext>
                  </a:extLst>
                </a:gridCol>
                <a:gridCol w="2127425">
                  <a:extLst>
                    <a:ext uri="{9D8B030D-6E8A-4147-A177-3AD203B41FA5}">
                      <a16:colId xmlns:a16="http://schemas.microsoft.com/office/drawing/2014/main" val="2209079661"/>
                    </a:ext>
                  </a:extLst>
                </a:gridCol>
                <a:gridCol w="2978737">
                  <a:extLst>
                    <a:ext uri="{9D8B030D-6E8A-4147-A177-3AD203B41FA5}">
                      <a16:colId xmlns:a16="http://schemas.microsoft.com/office/drawing/2014/main" val="476101989"/>
                    </a:ext>
                  </a:extLst>
                </a:gridCol>
                <a:gridCol w="1193213">
                  <a:extLst>
                    <a:ext uri="{9D8B030D-6E8A-4147-A177-3AD203B41FA5}">
                      <a16:colId xmlns:a16="http://schemas.microsoft.com/office/drawing/2014/main" val="1098860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Values</a:t>
                      </a:r>
                      <a:endParaRPr lang="it-IT" sz="1600" i="0" dirty="0"/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Values</a:t>
                      </a:r>
                      <a:endParaRPr lang="it-IT" sz="16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42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Learning rate η</a:t>
                      </a:r>
                      <a:endParaRPr lang="it-IT" sz="1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10</a:t>
                      </a:r>
                      <a:r>
                        <a:rPr lang="it-IT" sz="1400" baseline="30000" dirty="0"/>
                        <a:t>-4</a:t>
                      </a:r>
                      <a:r>
                        <a:rPr lang="it-IT" sz="1400" dirty="0"/>
                        <a:t>, 10</a:t>
                      </a:r>
                      <a:r>
                        <a:rPr lang="it-IT" sz="1400" baseline="30000" dirty="0"/>
                        <a:t>-3</a:t>
                      </a:r>
                      <a:r>
                        <a:rPr lang="it-IT" sz="1400" dirty="0"/>
                        <a:t>, 10</a:t>
                      </a:r>
                      <a:r>
                        <a:rPr lang="it-IT" sz="1400" baseline="30000" dirty="0"/>
                        <a:t>-2</a:t>
                      </a:r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L2 </a:t>
                      </a:r>
                      <a:r>
                        <a:rPr lang="it-IT" sz="1400" i="1" dirty="0" err="1"/>
                        <a:t>regularization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λ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10</a:t>
                      </a:r>
                      <a:r>
                        <a:rPr lang="it-IT" sz="1400" baseline="30000" dirty="0"/>
                        <a:t>-5</a:t>
                      </a:r>
                      <a:r>
                        <a:rPr lang="it-IT" sz="1400" dirty="0"/>
                        <a:t>, 10</a:t>
                      </a:r>
                      <a:r>
                        <a:rPr lang="it-IT" sz="1400" baseline="30000" dirty="0"/>
                        <a:t>-4</a:t>
                      </a:r>
                      <a:r>
                        <a:rPr lang="it-IT" sz="1400" dirty="0"/>
                        <a:t>, 10</a:t>
                      </a:r>
                      <a:r>
                        <a:rPr lang="it-IT" sz="1400" baseline="30000" dirty="0"/>
                        <a:t>-3</a:t>
                      </a:r>
                      <a:r>
                        <a:rPr lang="it-IT" sz="1400" dirty="0"/>
                        <a:t>, 10</a:t>
                      </a:r>
                      <a:r>
                        <a:rPr lang="it-IT" sz="1400" baseline="30000" dirty="0"/>
                        <a:t>-2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33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Usage</a:t>
                      </a:r>
                      <a:r>
                        <a:rPr lang="it-IT" sz="1400" i="1" dirty="0"/>
                        <a:t> of </a:t>
                      </a:r>
                      <a:r>
                        <a:rPr lang="it-IT" sz="1400" i="1" dirty="0" err="1"/>
                        <a:t>Nesterov’s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momentum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True, False</a:t>
                      </a:r>
                      <a:endParaRPr lang="it-IT" sz="1400" baseline="30000" dirty="0"/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 err="1"/>
                        <a:t>Activation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function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(</a:t>
                      </a:r>
                      <a:r>
                        <a:rPr lang="it-IT" sz="1400" i="1" dirty="0" err="1"/>
                        <a:t>hidden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layers</a:t>
                      </a:r>
                      <a:r>
                        <a:rPr lang="it-IT" sz="1400" i="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ReLU</a:t>
                      </a:r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4525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Momentum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α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0, 0.1, 0.2, 0.3, 0.4, 0.5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Dropout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(</a:t>
                      </a:r>
                      <a:r>
                        <a:rPr lang="it-IT" sz="1400" i="1" dirty="0"/>
                        <a:t>input </a:t>
                      </a:r>
                      <a:r>
                        <a:rPr lang="it-IT" sz="1400" i="1" dirty="0" err="1"/>
                        <a:t>layer</a:t>
                      </a:r>
                      <a:r>
                        <a:rPr lang="it-IT" sz="1400" i="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0, 0.1, 0.2, 0.3, 0.4, 0.5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879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Optimization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algorithm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SGD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epochs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400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51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i="1" dirty="0"/>
                        <a:t>Batch size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16, 32, 64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Patience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( </a:t>
                      </a:r>
                      <a:r>
                        <a:rPr lang="it-IT" sz="1400" i="1" dirty="0"/>
                        <a:t>for </a:t>
                      </a:r>
                      <a:r>
                        <a:rPr lang="it-IT" sz="1400" i="1" dirty="0" err="1"/>
                        <a:t>early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stopping</a:t>
                      </a:r>
                      <a:r>
                        <a:rPr lang="it-IT" sz="1400" i="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5, 8, 9, 10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24001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Hyperparameter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Values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038678"/>
                  </a:ext>
                </a:extLst>
              </a:tr>
              <a:tr h="14588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Architecture </a:t>
                      </a:r>
                      <a:r>
                        <a:rPr lang="it-IT" sz="1400" dirty="0"/>
                        <a:t>(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dirty="0"/>
                        <a:t>(</a:t>
                      </a:r>
                      <a:r>
                        <a:rPr lang="it-IT" sz="1400" i="1" dirty="0"/>
                        <a:t>x</a:t>
                      </a:r>
                      <a:r>
                        <a:rPr lang="it-IT" sz="1400" i="1" baseline="-25000" dirty="0"/>
                        <a:t>1</a:t>
                      </a:r>
                      <a:r>
                        <a:rPr lang="it-IT" sz="1400" dirty="0"/>
                        <a:t>,</a:t>
                      </a:r>
                      <a:r>
                        <a:rPr lang="it-IT" sz="1400" i="1" dirty="0"/>
                        <a:t>…</a:t>
                      </a:r>
                      <a:r>
                        <a:rPr lang="it-IT" sz="1400" dirty="0"/>
                        <a:t>,</a:t>
                      </a:r>
                      <a:r>
                        <a:rPr lang="it-IT" sz="1400" i="1" dirty="0" err="1"/>
                        <a:t>x</a:t>
                      </a:r>
                      <a:r>
                        <a:rPr lang="it-IT" sz="1400" i="1" baseline="-25000" dirty="0" err="1"/>
                        <a:t>n</a:t>
                      </a:r>
                      <a:r>
                        <a:rPr lang="it-IT" sz="1400" dirty="0"/>
                        <a:t>): </a:t>
                      </a:r>
                      <a:r>
                        <a:rPr lang="it-IT" sz="1400" i="1" dirty="0"/>
                        <a:t>n </a:t>
                      </a:r>
                      <a:r>
                        <a:rPr lang="it-IT" sz="1400" i="1" dirty="0" err="1"/>
                        <a:t>hidden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layers</a:t>
                      </a:r>
                      <a:r>
                        <a:rPr lang="it-IT" sz="1400" i="1" dirty="0"/>
                        <a:t>, </a:t>
                      </a:r>
                      <a:r>
                        <a:rPr lang="it-IT" sz="1400" i="1" dirty="0" err="1"/>
                        <a:t>layer</a:t>
                      </a:r>
                      <a:r>
                        <a:rPr lang="it-IT" sz="1400" i="1" dirty="0"/>
                        <a:t> i </a:t>
                      </a:r>
                      <a:r>
                        <a:rPr lang="it-IT" sz="1400" i="1" dirty="0" err="1"/>
                        <a:t>has</a:t>
                      </a:r>
                      <a:r>
                        <a:rPr lang="it-IT" sz="1400" i="1" dirty="0"/>
                        <a:t> x</a:t>
                      </a:r>
                      <a:r>
                        <a:rPr lang="it-IT" sz="1400" i="1" baseline="-25000" dirty="0"/>
                        <a:t>i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units</a:t>
                      </a:r>
                      <a:r>
                        <a:rPr lang="it-IT" sz="1400" i="0" dirty="0"/>
                        <a:t>)</a:t>
                      </a:r>
                      <a:endParaRPr lang="it-IT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(64,64), (128,64), (128,128), (256,128), (256,256)</a:t>
                      </a:r>
                      <a:endParaRPr lang="it-IT" sz="1400" i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158807"/>
                  </a:ext>
                </a:extLst>
              </a:tr>
              <a:tr h="14588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Dropout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(</a:t>
                      </a:r>
                      <a:r>
                        <a:rPr lang="it-IT" sz="1400" i="1" dirty="0" err="1"/>
                        <a:t>hidden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layers</a:t>
                      </a:r>
                      <a:r>
                        <a:rPr lang="it-IT" sz="1400" i="1" dirty="0"/>
                        <a:t>, </a:t>
                      </a:r>
                      <a:r>
                        <a:rPr lang="it-IT" sz="1400" dirty="0"/>
                        <a:t>(</a:t>
                      </a:r>
                      <a:r>
                        <a:rPr lang="it-IT" sz="1400" i="1" dirty="0"/>
                        <a:t>x</a:t>
                      </a:r>
                      <a:r>
                        <a:rPr lang="it-IT" sz="1400" i="1" baseline="-25000" dirty="0"/>
                        <a:t>1</a:t>
                      </a:r>
                      <a:r>
                        <a:rPr lang="it-IT" sz="1400" dirty="0"/>
                        <a:t>,</a:t>
                      </a:r>
                      <a:r>
                        <a:rPr lang="it-IT" sz="1400" i="1" dirty="0"/>
                        <a:t>…</a:t>
                      </a:r>
                      <a:r>
                        <a:rPr lang="it-IT" sz="1400" dirty="0"/>
                        <a:t>,</a:t>
                      </a:r>
                      <a:r>
                        <a:rPr lang="it-IT" sz="1400" i="1" dirty="0" err="1"/>
                        <a:t>x</a:t>
                      </a:r>
                      <a:r>
                        <a:rPr lang="it-IT" sz="1400" i="1" baseline="-25000" dirty="0" err="1"/>
                        <a:t>n</a:t>
                      </a:r>
                      <a:r>
                        <a:rPr lang="it-IT" sz="1400" dirty="0"/>
                        <a:t>): </a:t>
                      </a:r>
                      <a:r>
                        <a:rPr lang="it-IT" sz="1400" i="1" dirty="0" err="1"/>
                        <a:t>layer</a:t>
                      </a:r>
                      <a:r>
                        <a:rPr lang="it-IT" sz="1400" i="1" dirty="0"/>
                        <a:t> i </a:t>
                      </a:r>
                      <a:r>
                        <a:rPr lang="it-IT" sz="1400" i="1" dirty="0" err="1"/>
                        <a:t>has</a:t>
                      </a:r>
                      <a:r>
                        <a:rPr lang="it-IT" sz="1400" i="1" dirty="0"/>
                        <a:t> dropout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i</a:t>
                      </a:r>
                      <a:r>
                        <a:rPr lang="it-IT" sz="1400" i="0" dirty="0"/>
                        <a:t>)</a:t>
                      </a:r>
                      <a:endParaRPr lang="it-IT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0" dirty="0"/>
                        <a:t>(0,0), (0.2,0.2), (0.3,0.3), (0.3,0.4), (0.4,0.4), (0.5,0.5)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864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3612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Results: selected grid search results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it-IT" sz="1500" b="0" u="sng" strike="noStrike" spc="-1" dirty="0">
                <a:solidFill>
                  <a:srgbClr val="FF0000"/>
                </a:solidFill>
                <a:latin typeface="Arial"/>
              </a:rPr>
              <a:t>OSS</a:t>
            </a:r>
            <a:r>
              <a:rPr lang="it-IT" sz="1500" b="0" strike="noStrike" spc="-1" dirty="0">
                <a:solidFill>
                  <a:srgbClr val="000000"/>
                </a:solidFill>
                <a:latin typeface="Arial"/>
              </a:rPr>
              <a:t>: Possiamo/dobbiamo mostrare dei confronti «scelti» tra diverse combinazioni di </a:t>
            </a:r>
            <a:r>
              <a:rPr lang="it-IT" sz="1500" b="0" strike="noStrike" spc="-1" dirty="0" err="1">
                <a:solidFill>
                  <a:srgbClr val="000000"/>
                </a:solidFill>
                <a:latin typeface="Arial"/>
              </a:rPr>
              <a:t>iperparametri</a:t>
            </a:r>
            <a:endParaRPr lang="it-IT" sz="15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0083C99-8290-44C9-AB12-6D72EC62BA1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15</a:t>
            </a:fld>
            <a:endParaRPr lang="it-IT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Results: comparisons between models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it-IT" sz="1500" b="0" u="sng" strike="noStrike" spc="-1" dirty="0">
                <a:solidFill>
                  <a:srgbClr val="FF0000"/>
                </a:solidFill>
                <a:latin typeface="Arial"/>
              </a:rPr>
              <a:t>OSS</a:t>
            </a:r>
            <a:r>
              <a:rPr lang="it-IT" sz="1500" b="0" strike="noStrike" spc="-1" dirty="0">
                <a:solidFill>
                  <a:srgbClr val="000000"/>
                </a:solidFill>
                <a:latin typeface="Arial"/>
              </a:rPr>
              <a:t>: Possiamo/dobbiamo mettere a confronto anche i modelli. Questa forse è una tra le cose più critiche da fare.</a:t>
            </a:r>
          </a:p>
        </p:txBody>
      </p:sp>
      <p:sp>
        <p:nvSpPr>
          <p:cNvPr id="110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0083C99-8290-44C9-AB12-6D72EC62BA1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16</a:t>
            </a:fld>
            <a:endParaRPr lang="it-IT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4778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Results: final model – 1 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0083C99-8290-44C9-AB12-6D72EC62BA1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17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A84D9135-3616-EE45-ECF4-129488406C5F}"/>
              </a:ext>
            </a:extLst>
          </p:cNvPr>
          <p:cNvSpPr/>
          <p:nvPr/>
        </p:nvSpPr>
        <p:spPr>
          <a:xfrm>
            <a:off x="311760" y="1748230"/>
            <a:ext cx="3836658" cy="256656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Learning curve plot for the </a:t>
            </a:r>
            <a:r>
              <a:rPr lang="it-IT" dirty="0" err="1"/>
              <a:t>final</a:t>
            </a:r>
            <a:r>
              <a:rPr lang="it-IT" dirty="0"/>
              <a:t> model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C03CD9-5D4B-7181-8758-3C5F98479B49}"/>
              </a:ext>
            </a:extLst>
          </p:cNvPr>
          <p:cNvSpPr txBox="1"/>
          <p:nvPr/>
        </p:nvSpPr>
        <p:spPr>
          <a:xfrm>
            <a:off x="311760" y="920686"/>
            <a:ext cx="8832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chose</a:t>
            </a:r>
            <a:r>
              <a:rPr lang="it-IT" sz="1400" dirty="0"/>
              <a:t> XYZ </a:t>
            </a:r>
            <a:r>
              <a:rPr lang="it-IT" sz="1400" dirty="0" err="1"/>
              <a:t>as</a:t>
            </a:r>
            <a:r>
              <a:rPr lang="it-IT" sz="1400" dirty="0"/>
              <a:t> the </a:t>
            </a:r>
            <a:r>
              <a:rPr lang="it-IT" sz="1400" dirty="0" err="1"/>
              <a:t>final</a:t>
            </a:r>
            <a:r>
              <a:rPr lang="it-IT" sz="1400" dirty="0"/>
              <a:t> model. </a:t>
            </a:r>
            <a:r>
              <a:rPr lang="it-IT" sz="1400" dirty="0" err="1">
                <a:solidFill>
                  <a:srgbClr val="FF0000"/>
                </a:solidFill>
              </a:rPr>
              <a:t>We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chose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this</a:t>
            </a:r>
            <a:r>
              <a:rPr lang="it-IT" sz="1400" dirty="0">
                <a:solidFill>
                  <a:srgbClr val="FF0000"/>
                </a:solidFill>
              </a:rPr>
              <a:t> model </a:t>
            </a:r>
            <a:r>
              <a:rPr lang="it-IT" sz="1400" dirty="0" err="1">
                <a:solidFill>
                  <a:srgbClr val="FF0000"/>
                </a:solidFill>
              </a:rPr>
              <a:t>because</a:t>
            </a:r>
            <a:r>
              <a:rPr lang="it-IT" sz="1400" dirty="0"/>
              <a:t>… 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C6A2D120-85CC-4BB3-0D21-B25E88A6BDC8}"/>
              </a:ext>
            </a:extLst>
          </p:cNvPr>
          <p:cNvSpPr/>
          <p:nvPr/>
        </p:nvSpPr>
        <p:spPr>
          <a:xfrm>
            <a:off x="4910082" y="1748230"/>
            <a:ext cx="3836658" cy="256656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Other</a:t>
            </a:r>
            <a:r>
              <a:rPr lang="it-IT" dirty="0"/>
              <a:t> cool plot for the </a:t>
            </a:r>
            <a:r>
              <a:rPr lang="it-IT" dirty="0" err="1"/>
              <a:t>final</a:t>
            </a:r>
            <a:r>
              <a:rPr lang="it-IT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479709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Results: final model</a:t>
            </a:r>
            <a:r>
              <a:rPr lang="it" sz="2600" spc="-1" dirty="0">
                <a:solidFill>
                  <a:srgbClr val="000000"/>
                </a:solidFill>
                <a:latin typeface="Arial"/>
                <a:ea typeface="Arial"/>
              </a:rPr>
              <a:t> – 2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0083C99-8290-44C9-AB12-6D72EC62BA1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18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C03CD9-5D4B-7181-8758-3C5F98479B49}"/>
              </a:ext>
            </a:extLst>
          </p:cNvPr>
          <p:cNvSpPr txBox="1"/>
          <p:nvPr/>
        </p:nvSpPr>
        <p:spPr>
          <a:xfrm>
            <a:off x="311760" y="572400"/>
            <a:ext cx="883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Table</a:t>
            </a:r>
            <a:r>
              <a:rPr lang="it-IT" sz="1400" dirty="0"/>
              <a:t> 4 reports a </a:t>
            </a:r>
            <a:r>
              <a:rPr lang="it-IT" sz="1400" dirty="0" err="1"/>
              <a:t>summary</a:t>
            </a:r>
            <a:r>
              <a:rPr lang="it-IT" sz="1400" dirty="0"/>
              <a:t> of the </a:t>
            </a:r>
            <a:r>
              <a:rPr lang="it-IT" sz="1400" dirty="0" err="1"/>
              <a:t>chosen</a:t>
            </a:r>
            <a:r>
              <a:rPr lang="it-IT" sz="1400" dirty="0"/>
              <a:t> </a:t>
            </a:r>
            <a:r>
              <a:rPr lang="it-IT" sz="1400" dirty="0" err="1"/>
              <a:t>model’s</a:t>
            </a:r>
            <a:r>
              <a:rPr lang="it-IT" sz="1400" dirty="0"/>
              <a:t> </a:t>
            </a:r>
            <a:r>
              <a:rPr lang="it-IT" sz="1400" dirty="0" err="1"/>
              <a:t>hyperparameters</a:t>
            </a:r>
            <a:r>
              <a:rPr lang="it-IT" sz="1400" dirty="0"/>
              <a:t>. The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achieved</a:t>
            </a:r>
            <a:r>
              <a:rPr lang="it-IT" sz="1400" dirty="0"/>
              <a:t> by </a:t>
            </a:r>
            <a:r>
              <a:rPr lang="it-IT" sz="1400" dirty="0" err="1"/>
              <a:t>this</a:t>
            </a:r>
            <a:r>
              <a:rPr lang="it-IT" sz="1400" dirty="0"/>
              <a:t> model can be </a:t>
            </a:r>
            <a:r>
              <a:rPr lang="it-IT" sz="1400" dirty="0" err="1"/>
              <a:t>seen</a:t>
            </a:r>
            <a:r>
              <a:rPr lang="it-IT" sz="1400" dirty="0"/>
              <a:t> in </a:t>
            </a:r>
            <a:r>
              <a:rPr lang="it-IT" sz="1400" dirty="0" err="1"/>
              <a:t>Table</a:t>
            </a:r>
            <a:r>
              <a:rPr lang="it-IT" sz="1400" dirty="0"/>
              <a:t> 5. </a:t>
            </a: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777633CE-63A0-BCE9-FC8D-732B7C7A8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700322"/>
              </p:ext>
            </p:extLst>
          </p:nvPr>
        </p:nvGraphicFramePr>
        <p:xfrm>
          <a:off x="311763" y="1584600"/>
          <a:ext cx="3532096" cy="30784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766048">
                  <a:extLst>
                    <a:ext uri="{9D8B030D-6E8A-4147-A177-3AD203B41FA5}">
                      <a16:colId xmlns:a16="http://schemas.microsoft.com/office/drawing/2014/main" val="3787004382"/>
                    </a:ext>
                  </a:extLst>
                </a:gridCol>
                <a:gridCol w="1766048">
                  <a:extLst>
                    <a:ext uri="{9D8B030D-6E8A-4147-A177-3AD203B41FA5}">
                      <a16:colId xmlns:a16="http://schemas.microsoft.com/office/drawing/2014/main" val="3118583425"/>
                    </a:ext>
                  </a:extLst>
                </a:gridCol>
              </a:tblGrid>
              <a:tr h="319523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/>
                        <a:t>Hyperparameter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Value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860970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997882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143604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024146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Nesterov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131355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 err="1"/>
                        <a:t>Activation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function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9601177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Architecture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039440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Dropout </a:t>
                      </a:r>
                      <a:r>
                        <a:rPr lang="it-IT" sz="1400" dirty="0" err="1"/>
                        <a:t>hyperp</a:t>
                      </a:r>
                      <a:r>
                        <a:rPr lang="it-IT" sz="1400" dirty="0"/>
                        <a:t>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6866869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i="1" dirty="0"/>
                        <a:t>Other1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243018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i="1" dirty="0"/>
                        <a:t>Other2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0216586"/>
                  </a:ext>
                </a:extLst>
              </a:tr>
            </a:tbl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F52BA1DF-F72B-638D-1318-03E4102720C5}"/>
              </a:ext>
            </a:extLst>
          </p:cNvPr>
          <p:cNvSpPr txBox="1"/>
          <p:nvPr/>
        </p:nvSpPr>
        <p:spPr>
          <a:xfrm>
            <a:off x="311760" y="1276823"/>
            <a:ext cx="3532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4</a:t>
            </a:r>
            <a:r>
              <a:rPr lang="it-IT" sz="1400" dirty="0"/>
              <a:t>: </a:t>
            </a:r>
            <a:r>
              <a:rPr lang="it-IT" sz="1400" dirty="0" err="1"/>
              <a:t>Final</a:t>
            </a:r>
            <a:r>
              <a:rPr lang="it-IT" sz="1400" dirty="0"/>
              <a:t> </a:t>
            </a:r>
            <a:r>
              <a:rPr lang="it-IT" sz="1400" dirty="0" err="1"/>
              <a:t>model’s</a:t>
            </a:r>
            <a:r>
              <a:rPr lang="it-IT" sz="1400" dirty="0"/>
              <a:t> </a:t>
            </a:r>
            <a:r>
              <a:rPr lang="it-IT" sz="1400" dirty="0" err="1"/>
              <a:t>summary</a:t>
            </a:r>
            <a:endParaRPr lang="it-IT" sz="1400" dirty="0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90EE3416-EDB5-199A-8539-2AD3786AE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602323"/>
              </p:ext>
            </p:extLst>
          </p:nvPr>
        </p:nvGraphicFramePr>
        <p:xfrm>
          <a:off x="4729118" y="1979043"/>
          <a:ext cx="3836660" cy="60960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959165">
                  <a:extLst>
                    <a:ext uri="{9D8B030D-6E8A-4147-A177-3AD203B41FA5}">
                      <a16:colId xmlns:a16="http://schemas.microsoft.com/office/drawing/2014/main" val="1649054938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4019716620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1120584406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3881263521"/>
                    </a:ext>
                  </a:extLst>
                </a:gridCol>
              </a:tblGrid>
              <a:tr h="29406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Dataset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VL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4138711"/>
                  </a:ext>
                </a:extLst>
              </a:tr>
              <a:tr h="29406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MEE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>
                    <a:lnL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263719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464C7860-14BA-5467-A384-1E8512A6D36C}"/>
              </a:ext>
            </a:extLst>
          </p:cNvPr>
          <p:cNvSpPr txBox="1"/>
          <p:nvPr/>
        </p:nvSpPr>
        <p:spPr>
          <a:xfrm>
            <a:off x="4729119" y="1668020"/>
            <a:ext cx="3836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400" b="1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Table</a:t>
            </a:r>
            <a:r>
              <a:rPr lang="it-IT" sz="14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5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: </a:t>
            </a:r>
            <a:r>
              <a:rPr lang="it-IT" sz="14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Final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it-IT" sz="14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model’s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MEE on the datasets</a:t>
            </a:r>
            <a:endParaRPr lang="it-IT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44035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Discussion (may be more slides)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it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Discuss whether any proposed techniques or novelties  improved or not the results, in terms of any performance (efficacy, efficiency, …) </a:t>
            </a: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Calibri"/>
              <a:buChar char="●"/>
              <a:tabLst>
                <a:tab pos="0" algn="l"/>
              </a:tabLst>
            </a:pPr>
            <a:r>
              <a:rPr lang="it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Don’t forget to empathize the novelties that you introduced in your model (prj A or B) or used advanced techniques (prj B) w.r.t. to the results and/or any significant/critical analyses and any interesting finding/insight</a:t>
            </a:r>
            <a:endParaRPr lang="it-IT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Calibri"/>
              <a:buChar char="●"/>
              <a:tabLst>
                <a:tab pos="0" algn="l"/>
              </a:tabLst>
            </a:pPr>
            <a:r>
              <a:rPr lang="it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I.e: don’t forget a “Discussion/Analysis” answering “what did you learn?” on the Models/Hyperparameters/Results/Efficacy/Efficiency, selecting/highlighting what is more significant in your opinion (time and space constraints helps!)</a:t>
            </a:r>
            <a:endParaRPr lang="it-IT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endParaRPr lang="it-IT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EB566EBC-D211-4A49-9CB5-B894905094F3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19</a:t>
            </a:fld>
            <a:endParaRPr lang="it-IT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3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CDE5831E-EF50-4AF8-82C3-EBDE88F03D8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</a:t>
            </a:fld>
            <a:endParaRPr lang="it-IT" sz="1000" b="0" strike="noStrike" spc="-1" dirty="0">
              <a:latin typeface="Times New Roman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80C918E8-6CF7-0E0B-D3EF-88419C82AA81}"/>
              </a:ext>
            </a:extLst>
          </p:cNvPr>
          <p:cNvSpPr txBox="1">
            <a:spLocks/>
          </p:cNvSpPr>
          <p:nvPr/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2500" spc="-1" dirty="0">
                <a:solidFill>
                  <a:srgbClr val="000000"/>
                </a:solidFill>
                <a:latin typeface="Arial"/>
                <a:ea typeface="Arial"/>
              </a:rPr>
              <a:t>Objectives</a:t>
            </a:r>
            <a:endParaRPr lang="it-IT" sz="24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B22EB19-DDEA-4A7A-811B-6D3A1B5AF3ED}"/>
              </a:ext>
            </a:extLst>
          </p:cNvPr>
          <p:cNvSpPr txBox="1"/>
          <p:nvPr/>
        </p:nvSpPr>
        <p:spPr>
          <a:xfrm>
            <a:off x="311760" y="3795622"/>
            <a:ext cx="8520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implemented</a:t>
            </a:r>
            <a:r>
              <a:rPr lang="it-IT" sz="1400" dirty="0"/>
              <a:t> </a:t>
            </a:r>
            <a:r>
              <a:rPr lang="it-IT" sz="1400" dirty="0" err="1"/>
              <a:t>three</a:t>
            </a:r>
            <a:r>
              <a:rPr lang="it-IT" sz="1400" dirty="0"/>
              <a:t> classes of models: SVR, </a:t>
            </a:r>
            <a:r>
              <a:rPr lang="it-IT" sz="1400" dirty="0" err="1"/>
              <a:t>Neural</a:t>
            </a:r>
            <a:r>
              <a:rPr lang="it-IT" sz="1400" dirty="0"/>
              <a:t> Network, Random </a:t>
            </a:r>
            <a:r>
              <a:rPr lang="it-IT" sz="1400" dirty="0" err="1"/>
              <a:t>Forest</a:t>
            </a:r>
            <a:r>
              <a:rPr lang="it-IT" sz="1400" dirty="0"/>
              <a:t>. The </a:t>
            </a:r>
            <a:r>
              <a:rPr lang="it-IT" sz="1400" dirty="0" err="1"/>
              <a:t>latter</a:t>
            </a:r>
            <a:r>
              <a:rPr lang="it-IT" sz="1400" dirty="0"/>
              <a:t> </a:t>
            </a:r>
            <a:r>
              <a:rPr lang="it-IT" sz="1400" dirty="0" err="1"/>
              <a:t>was</a:t>
            </a:r>
            <a:r>
              <a:rPr lang="it-IT" sz="1400" dirty="0"/>
              <a:t> </a:t>
            </a:r>
            <a:r>
              <a:rPr lang="it-IT" sz="1400" dirty="0" err="1"/>
              <a:t>not</a:t>
            </a:r>
            <a:r>
              <a:rPr lang="it-IT" sz="1400" dirty="0"/>
              <a:t> part of the </a:t>
            </a:r>
            <a:r>
              <a:rPr lang="it-IT" sz="1400" dirty="0" err="1"/>
              <a:t>program</a:t>
            </a:r>
            <a:r>
              <a:rPr lang="it-IT" sz="1400" dirty="0"/>
              <a:t> for the ML </a:t>
            </a:r>
            <a:r>
              <a:rPr lang="it-IT" sz="1400" dirty="0" err="1"/>
              <a:t>exam</a:t>
            </a:r>
            <a:r>
              <a:rPr lang="it-IT" sz="1400" dirty="0"/>
              <a:t>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24CC786-9C95-956C-19E6-8F32E13A6A18}"/>
              </a:ext>
            </a:extLst>
          </p:cNvPr>
          <p:cNvSpPr txBox="1"/>
          <p:nvPr/>
        </p:nvSpPr>
        <p:spPr>
          <a:xfrm>
            <a:off x="311758" y="1108862"/>
            <a:ext cx="8520119" cy="475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Our</a:t>
            </a:r>
            <a:r>
              <a:rPr lang="it-IT" sz="1400" dirty="0"/>
              <a:t> </a:t>
            </a:r>
            <a:r>
              <a:rPr lang="it-IT" sz="1400" dirty="0" err="1"/>
              <a:t>aim</a:t>
            </a:r>
            <a:r>
              <a:rPr lang="it-IT" sz="1400" dirty="0"/>
              <a:t> for </a:t>
            </a:r>
            <a:r>
              <a:rPr lang="it-IT" sz="1400" dirty="0" err="1"/>
              <a:t>this</a:t>
            </a:r>
            <a:r>
              <a:rPr lang="it-IT" sz="1400" dirty="0"/>
              <a:t> project </a:t>
            </a:r>
            <a:r>
              <a:rPr lang="it-IT" sz="1400" dirty="0" err="1"/>
              <a:t>was</a:t>
            </a:r>
            <a:r>
              <a:rPr lang="it-IT" sz="1400" dirty="0"/>
              <a:t> to test </a:t>
            </a:r>
            <a:r>
              <a:rPr lang="it-IT" sz="1400" dirty="0" err="1"/>
              <a:t>various</a:t>
            </a:r>
            <a:r>
              <a:rPr lang="it-IT" sz="1400" dirty="0"/>
              <a:t> models, </a:t>
            </a:r>
            <a:r>
              <a:rPr lang="it-IT" sz="1400" dirty="0" err="1"/>
              <a:t>built</a:t>
            </a:r>
            <a:r>
              <a:rPr lang="it-IT" sz="1400" dirty="0"/>
              <a:t> with the help of some libraries (</a:t>
            </a:r>
            <a:r>
              <a:rPr lang="it" sz="1400" spc="-1" dirty="0">
                <a:solidFill>
                  <a:srgbClr val="00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see </a:t>
            </a:r>
            <a:r>
              <a:rPr lang="it" sz="1400" spc="-1" dirty="0">
                <a:solidFill>
                  <a:srgbClr val="00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hlinkClick r:id="rId2" action="ppaction://hlinksldjump"/>
              </a:rPr>
              <a:t>bibliography</a:t>
            </a:r>
            <a:r>
              <a:rPr lang="it" sz="1400" spc="-1" dirty="0">
                <a:solidFill>
                  <a:srgbClr val="00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), on the Monk and ML23 CUP tasks.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28C2F6E-07DF-B0D2-6063-35A5B0991D94}"/>
              </a:ext>
            </a:extLst>
          </p:cNvPr>
          <p:cNvSpPr txBox="1"/>
          <p:nvPr/>
        </p:nvSpPr>
        <p:spPr>
          <a:xfrm>
            <a:off x="311759" y="1828538"/>
            <a:ext cx="8520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In </a:t>
            </a:r>
            <a:r>
              <a:rPr lang="it-IT" sz="1400" dirty="0" err="1"/>
              <a:t>particular</a:t>
            </a:r>
            <a:r>
              <a:rPr lang="it-IT" sz="1400" dirty="0"/>
              <a:t>,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were</a:t>
            </a:r>
            <a:r>
              <a:rPr lang="it-IT" sz="1400" dirty="0"/>
              <a:t> </a:t>
            </a:r>
            <a:r>
              <a:rPr lang="it-IT" sz="1400" dirty="0" err="1"/>
              <a:t>interested</a:t>
            </a:r>
            <a:r>
              <a:rPr lang="it-IT" sz="1400" dirty="0"/>
              <a:t> in seeing </a:t>
            </a:r>
            <a:r>
              <a:rPr lang="it-IT" sz="1400" dirty="0" err="1"/>
              <a:t>how</a:t>
            </a:r>
            <a:r>
              <a:rPr lang="it-IT" sz="1400" dirty="0"/>
              <a:t> </a:t>
            </a:r>
            <a:r>
              <a:rPr lang="it-IT" sz="1400" dirty="0" err="1"/>
              <a:t>various</a:t>
            </a:r>
            <a:r>
              <a:rPr lang="it-IT" sz="1400" dirty="0"/>
              <a:t> </a:t>
            </a:r>
            <a:r>
              <a:rPr lang="it-IT" sz="1400" dirty="0" err="1"/>
              <a:t>combinations</a:t>
            </a:r>
            <a:r>
              <a:rPr lang="it-IT" sz="1400" dirty="0"/>
              <a:t> of </a:t>
            </a:r>
            <a:r>
              <a:rPr lang="it-IT" sz="1400" dirty="0" err="1"/>
              <a:t>both</a:t>
            </a:r>
            <a:r>
              <a:rPr lang="it-IT" sz="1400" dirty="0"/>
              <a:t> standard and </a:t>
            </a:r>
            <a:r>
              <a:rPr lang="it-IT" sz="1400" dirty="0" err="1"/>
              <a:t>nonstandard</a:t>
            </a:r>
            <a:r>
              <a:rPr lang="it-IT" sz="1400" dirty="0"/>
              <a:t> techniques </a:t>
            </a:r>
            <a:r>
              <a:rPr lang="it-IT" sz="1400" dirty="0" err="1"/>
              <a:t>would</a:t>
            </a:r>
            <a:r>
              <a:rPr lang="it-IT" sz="1400" dirty="0"/>
              <a:t> </a:t>
            </a:r>
            <a:r>
              <a:rPr lang="it-IT" sz="1400" dirty="0" err="1"/>
              <a:t>perform</a:t>
            </a:r>
            <a:r>
              <a:rPr lang="it-IT" sz="1400" dirty="0"/>
              <a:t> in the tasks </a:t>
            </a:r>
            <a:r>
              <a:rPr lang="it-IT" sz="1400" dirty="0" err="1"/>
              <a:t>at</a:t>
            </a:r>
            <a:r>
              <a:rPr lang="it-IT" sz="1400" dirty="0"/>
              <a:t> hand (</a:t>
            </a:r>
            <a:r>
              <a:rPr lang="it-IT" sz="1400" dirty="0" err="1"/>
              <a:t>expecially</a:t>
            </a:r>
            <a:r>
              <a:rPr lang="it-IT" sz="1400" dirty="0"/>
              <a:t> in the ML23 CUP).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B8196D9-C4A4-66B2-3D6E-2443E7024140}"/>
              </a:ext>
            </a:extLst>
          </p:cNvPr>
          <p:cNvSpPr txBox="1"/>
          <p:nvPr/>
        </p:nvSpPr>
        <p:spPr>
          <a:xfrm>
            <a:off x="311758" y="2596636"/>
            <a:ext cx="85201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Ultimately, we aimed at achieving the best possible result for the blind competition, while also learning more about the impact that our choices have on such results. Therefore, a broad exploration of the performance of various models and </a:t>
            </a:r>
            <a:r>
              <a:rPr lang="en-US" sz="1400" dirty="0" err="1"/>
              <a:t>hyperparamenters</a:t>
            </a:r>
            <a:r>
              <a:rPr lang="en-US" sz="1400" dirty="0"/>
              <a:t>' configurations was performed, as this is necessary to achieve such goals.</a:t>
            </a:r>
            <a:endParaRPr lang="it-IT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Conclusions [</a:t>
            </a:r>
            <a:r>
              <a:rPr lang="it" sz="2600" b="0" strike="noStrike" spc="-1" dirty="0">
                <a:solidFill>
                  <a:srgbClr val="FF0000"/>
                </a:solidFill>
                <a:latin typeface="Arial"/>
                <a:ea typeface="Arial"/>
              </a:rPr>
              <a:t>fare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]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it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What you have drawn and what you learned (in short)</a:t>
            </a: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it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Blind Test Results: name of the result files and your nickname</a:t>
            </a: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0290D2CD-F684-4A0F-9162-8897609F2911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20</a:t>
            </a:fld>
            <a:endParaRPr lang="it-IT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Bibliography – 1</a:t>
            </a:r>
            <a:endParaRPr lang="it-IT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 idx="1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1974EC4-68EB-45C8-A197-A860EB4D25E8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21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54DC5D3-954B-DA47-8F5D-D2825032294C}"/>
              </a:ext>
            </a:extLst>
          </p:cNvPr>
          <p:cNvSpPr txBox="1"/>
          <p:nvPr/>
        </p:nvSpPr>
        <p:spPr>
          <a:xfrm>
            <a:off x="702427" y="944432"/>
            <a:ext cx="77387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1400" dirty="0"/>
              <a:t>F. </a:t>
            </a:r>
            <a:r>
              <a:rPr lang="it-IT" sz="1400" dirty="0" err="1"/>
              <a:t>Chollet</a:t>
            </a:r>
            <a:r>
              <a:rPr lang="it-IT" sz="1400" dirty="0"/>
              <a:t>, </a:t>
            </a:r>
            <a:r>
              <a:rPr lang="it-IT" sz="1400" i="1" dirty="0" err="1"/>
              <a:t>Keras</a:t>
            </a:r>
            <a:r>
              <a:rPr lang="it-IT" sz="1400" dirty="0"/>
              <a:t>, GitHub,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>
                <a:solidFill>
                  <a:srgbClr val="000000"/>
                </a:solidFill>
                <a:latin typeface="Arial"/>
                <a:hlinkClick r:id="rId2"/>
              </a:rPr>
              <a:t>GitHub Repository</a:t>
            </a:r>
            <a:r>
              <a:rPr lang="it-IT" sz="1400" dirty="0"/>
              <a:t>, (2015) </a:t>
            </a:r>
            <a:r>
              <a:rPr lang="it-IT" sz="1400" dirty="0" err="1"/>
              <a:t>version</a:t>
            </a:r>
            <a:r>
              <a:rPr lang="it-IT" sz="1400" dirty="0"/>
              <a:t> </a:t>
            </a:r>
            <a:r>
              <a:rPr lang="it-IT" sz="1400" dirty="0">
                <a:hlinkClick r:id="rId3"/>
              </a:rPr>
              <a:t>3.0.2</a:t>
            </a:r>
            <a:endParaRPr lang="it-IT" sz="1400" dirty="0"/>
          </a:p>
          <a:p>
            <a:pPr marL="342900" indent="-342900">
              <a:buFont typeface="+mj-lt"/>
              <a:buAutoNum type="arabicPeriod"/>
            </a:pPr>
            <a:r>
              <a:rPr lang="it-IT" sz="1400" spc="-1" dirty="0">
                <a:solidFill>
                  <a:srgbClr val="000000"/>
                </a:solidFill>
                <a:latin typeface="Arial"/>
              </a:rPr>
              <a:t>M. Abadi, A.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Agarwal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et al., 2015, </a:t>
            </a:r>
            <a:r>
              <a:rPr lang="it-IT" sz="1400" i="1" spc="-1" dirty="0" err="1">
                <a:solidFill>
                  <a:srgbClr val="000000"/>
                </a:solidFill>
                <a:latin typeface="Arial"/>
              </a:rPr>
              <a:t>Ten</a:t>
            </a:r>
            <a:r>
              <a:rPr kumimoji="0" lang="it-IT" altLang="it-IT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sorFlow</a:t>
            </a:r>
            <a:r>
              <a:rPr kumimoji="0" lang="it-IT" altLang="it-IT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Large-scale machine learning on </a:t>
            </a:r>
            <a:r>
              <a:rPr kumimoji="0" lang="it-IT" altLang="it-IT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heterogeneous</a:t>
            </a:r>
            <a:r>
              <a:rPr kumimoji="0" lang="it-IT" altLang="it-IT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systems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4"/>
              </a:rPr>
              <a:t>www.tensorflow.org</a:t>
            </a:r>
            <a:endParaRPr kumimoji="0" lang="it-IT" altLang="it-IT" sz="1400" b="0" i="0" u="none" strike="noStrike" cap="none" spc="-1" normalizeH="0" baseline="0" dirty="0">
              <a:ln>
                <a:noFill/>
              </a:ln>
              <a:solidFill>
                <a:srgbClr val="000000"/>
              </a:solidFill>
              <a:effectLst/>
              <a:latin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1400" spc="-1" dirty="0">
                <a:solidFill>
                  <a:srgbClr val="000000"/>
                </a:solidFill>
                <a:latin typeface="Arial"/>
              </a:rPr>
              <a:t>F.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Pedergosa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, G.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Varoquaux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et al, </a:t>
            </a:r>
            <a:r>
              <a:rPr lang="it-IT" sz="1400" i="1" spc="-1" dirty="0" err="1">
                <a:solidFill>
                  <a:srgbClr val="000000"/>
                </a:solidFill>
                <a:latin typeface="Arial"/>
              </a:rPr>
              <a:t>Scikit-learn</a:t>
            </a:r>
            <a:r>
              <a:rPr lang="it-IT" sz="1400" i="1" spc="-1" dirty="0">
                <a:solidFill>
                  <a:srgbClr val="000000"/>
                </a:solidFill>
                <a:latin typeface="Arial"/>
              </a:rPr>
              <a:t>: Machine Learning in Python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, JMLR, 12(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Oct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), (2011), pp.2825-2830 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400" spc="-1" dirty="0">
                <a:solidFill>
                  <a:srgbClr val="000000"/>
                </a:solidFill>
                <a:latin typeface="Arial"/>
              </a:rPr>
              <a:t>A. Garcia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Badaracco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et al, </a:t>
            </a:r>
            <a:r>
              <a:rPr lang="it-IT" sz="1400" i="1" spc="-1" dirty="0" err="1">
                <a:solidFill>
                  <a:srgbClr val="000000"/>
                </a:solidFill>
                <a:latin typeface="Arial"/>
              </a:rPr>
              <a:t>SciKeras</a:t>
            </a:r>
            <a:r>
              <a:rPr lang="it-IT" sz="1400" i="1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it-IT" sz="1400" i="1" spc="-1" dirty="0" err="1">
                <a:solidFill>
                  <a:srgbClr val="000000"/>
                </a:solidFill>
                <a:latin typeface="Arial"/>
              </a:rPr>
              <a:t>Scikit-Learn</a:t>
            </a:r>
            <a:r>
              <a:rPr lang="it-IT" sz="1400" i="1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i="1" spc="-1" dirty="0" err="1">
                <a:solidFill>
                  <a:srgbClr val="000000"/>
                </a:solidFill>
                <a:latin typeface="Arial"/>
              </a:rPr>
              <a:t>wrapper</a:t>
            </a:r>
            <a:r>
              <a:rPr lang="it-IT" sz="1400" i="1" spc="-1" dirty="0">
                <a:solidFill>
                  <a:srgbClr val="000000"/>
                </a:solidFill>
                <a:latin typeface="Arial"/>
              </a:rPr>
              <a:t> for </a:t>
            </a:r>
            <a:r>
              <a:rPr lang="it-IT" sz="1400" i="1" spc="-1" dirty="0" err="1">
                <a:solidFill>
                  <a:srgbClr val="000000"/>
                </a:solidFill>
                <a:latin typeface="Arial"/>
              </a:rPr>
              <a:t>Keras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, GitHub, </a:t>
            </a:r>
            <a:r>
              <a:rPr lang="it-IT" sz="1400" spc="-1" dirty="0">
                <a:solidFill>
                  <a:srgbClr val="000000"/>
                </a:solidFill>
                <a:latin typeface="Arial"/>
                <a:hlinkClick r:id="rId5"/>
              </a:rPr>
              <a:t>GitHub Repository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, (2020)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version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i="1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>
                <a:solidFill>
                  <a:srgbClr val="000000"/>
                </a:solidFill>
                <a:latin typeface="Arial"/>
                <a:hlinkClick r:id="rId6"/>
              </a:rPr>
              <a:t>0.12.0</a:t>
            </a:r>
            <a:endParaRPr lang="it-IT" sz="1400" spc="-1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1400" dirty="0"/>
              <a:t>T. </a:t>
            </a:r>
            <a:r>
              <a:rPr lang="it-IT" sz="1400" dirty="0" err="1"/>
              <a:t>Akiba</a:t>
            </a:r>
            <a:r>
              <a:rPr lang="it-IT" sz="1400" dirty="0"/>
              <a:t>, S. Sano, T. </a:t>
            </a:r>
            <a:r>
              <a:rPr lang="it-IT" sz="1400" dirty="0" err="1"/>
              <a:t>Yanase</a:t>
            </a:r>
            <a:r>
              <a:rPr lang="it-IT" sz="1400" dirty="0"/>
              <a:t>, T. </a:t>
            </a:r>
            <a:r>
              <a:rPr lang="it-IT" sz="1400" dirty="0" err="1"/>
              <a:t>Ohta</a:t>
            </a:r>
            <a:r>
              <a:rPr lang="it-IT" sz="1400" dirty="0"/>
              <a:t>, M. </a:t>
            </a:r>
            <a:r>
              <a:rPr lang="it-IT" sz="1400" dirty="0" err="1"/>
              <a:t>Koyama</a:t>
            </a:r>
            <a:r>
              <a:rPr lang="it-IT" sz="1400" dirty="0"/>
              <a:t>, </a:t>
            </a:r>
            <a:r>
              <a:rPr lang="it-IT" sz="1400" i="1" dirty="0" err="1"/>
              <a:t>Optuna</a:t>
            </a:r>
            <a:r>
              <a:rPr lang="it-IT" sz="1400" i="1" dirty="0"/>
              <a:t>: A Next-generation </a:t>
            </a:r>
            <a:r>
              <a:rPr lang="it-IT" sz="1400" i="1" dirty="0" err="1"/>
              <a:t>Hyperparameter</a:t>
            </a:r>
            <a:r>
              <a:rPr lang="it-IT" sz="1400" i="1" dirty="0"/>
              <a:t> </a:t>
            </a:r>
            <a:r>
              <a:rPr lang="it-IT" sz="1400" i="1" dirty="0" err="1"/>
              <a:t>Optimization</a:t>
            </a:r>
            <a:r>
              <a:rPr lang="it-IT" sz="1400" i="1" dirty="0"/>
              <a:t> Framework</a:t>
            </a:r>
            <a:r>
              <a:rPr lang="it-IT" sz="1400" dirty="0"/>
              <a:t>, KDD, (2019), pp.2623-2631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04B3224-8AD6-EBFB-578E-76DA67AAD1D4}"/>
              </a:ext>
            </a:extLst>
          </p:cNvPr>
          <p:cNvSpPr txBox="1"/>
          <p:nvPr/>
        </p:nvSpPr>
        <p:spPr>
          <a:xfrm>
            <a:off x="702427" y="575100"/>
            <a:ext cx="773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Main</a:t>
            </a:r>
            <a:r>
              <a:rPr lang="it-IT" dirty="0"/>
              <a:t> libraries and software tools </a:t>
            </a:r>
            <a:r>
              <a:rPr lang="it-IT" dirty="0" err="1"/>
              <a:t>used</a:t>
            </a:r>
            <a:r>
              <a:rPr lang="it-IT" dirty="0"/>
              <a:t> for </a:t>
            </a:r>
            <a:r>
              <a:rPr lang="it-IT" dirty="0" err="1"/>
              <a:t>this</a:t>
            </a:r>
            <a:r>
              <a:rPr lang="it-IT" dirty="0"/>
              <a:t> project: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04819BF-A96F-A9B0-EADB-B6E080EAD083}"/>
              </a:ext>
            </a:extLst>
          </p:cNvPr>
          <p:cNvSpPr txBox="1"/>
          <p:nvPr/>
        </p:nvSpPr>
        <p:spPr>
          <a:xfrm>
            <a:off x="702426" y="3244638"/>
            <a:ext cx="773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Documentation</a:t>
            </a:r>
            <a:r>
              <a:rPr lang="it-IT" dirty="0"/>
              <a:t> of </a:t>
            </a:r>
            <a:r>
              <a:rPr lang="it-IT" dirty="0" err="1"/>
              <a:t>main</a:t>
            </a:r>
            <a:r>
              <a:rPr lang="it-IT" dirty="0"/>
              <a:t> libraries and software tools </a:t>
            </a:r>
            <a:r>
              <a:rPr lang="it-IT" dirty="0" err="1"/>
              <a:t>used</a:t>
            </a:r>
            <a:r>
              <a:rPr lang="it-IT" dirty="0"/>
              <a:t> for </a:t>
            </a:r>
            <a:r>
              <a:rPr lang="it-IT" dirty="0" err="1"/>
              <a:t>this</a:t>
            </a:r>
            <a:r>
              <a:rPr lang="it-IT" dirty="0"/>
              <a:t> project: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6FDCFC4-2D63-71BA-90AE-2B88AEF84FF3}"/>
              </a:ext>
            </a:extLst>
          </p:cNvPr>
          <p:cNvSpPr txBox="1"/>
          <p:nvPr/>
        </p:nvSpPr>
        <p:spPr>
          <a:xfrm>
            <a:off x="702425" y="3613970"/>
            <a:ext cx="7738783" cy="73866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it-IT" sz="1400" dirty="0" err="1"/>
              <a:t>Keras</a:t>
            </a:r>
            <a:r>
              <a:rPr lang="it-IT" sz="1400" dirty="0"/>
              <a:t> 3 </a:t>
            </a:r>
            <a:r>
              <a:rPr lang="it-IT" sz="1400" dirty="0" err="1">
                <a:hlinkClick r:id="rId7"/>
              </a:rPr>
              <a:t>documentation</a:t>
            </a:r>
            <a:endParaRPr lang="it-IT" sz="1400" dirty="0"/>
          </a:p>
          <a:p>
            <a:pPr marL="342900" indent="-342900">
              <a:buFont typeface="+mj-lt"/>
              <a:buAutoNum type="arabicPeriod" startAt="6"/>
            </a:pPr>
            <a:r>
              <a:rPr lang="it-IT" sz="1400" dirty="0" err="1"/>
              <a:t>Scikit-learn</a:t>
            </a:r>
            <a:r>
              <a:rPr lang="it-IT" sz="1400" dirty="0"/>
              <a:t> </a:t>
            </a:r>
            <a:r>
              <a:rPr lang="it-IT" sz="1400" dirty="0">
                <a:hlinkClick r:id="rId8"/>
              </a:rPr>
              <a:t>API </a:t>
            </a:r>
            <a:r>
              <a:rPr lang="it-IT" sz="1400" dirty="0" err="1">
                <a:hlinkClick r:id="rId8"/>
              </a:rPr>
              <a:t>reference</a:t>
            </a:r>
            <a:endParaRPr lang="it-IT" sz="1400" dirty="0"/>
          </a:p>
          <a:p>
            <a:pPr marL="342900" indent="-342900">
              <a:buFont typeface="+mj-lt"/>
              <a:buAutoNum type="arabicPeriod" startAt="6"/>
            </a:pPr>
            <a:r>
              <a:rPr lang="it-IT" sz="1400" dirty="0" err="1"/>
              <a:t>SciKeras</a:t>
            </a:r>
            <a:r>
              <a:rPr lang="it-IT" sz="1400" dirty="0"/>
              <a:t> 0.12 </a:t>
            </a:r>
            <a:r>
              <a:rPr lang="it-IT" sz="1400" dirty="0" err="1">
                <a:hlinkClick r:id="rId9"/>
              </a:rPr>
              <a:t>documentation</a:t>
            </a:r>
            <a:endParaRPr lang="it-IT" sz="1400" dirty="0"/>
          </a:p>
          <a:p>
            <a:pPr marL="342900" indent="-342900">
              <a:buFont typeface="+mj-lt"/>
              <a:buAutoNum type="arabicPeriod" startAt="6"/>
            </a:pPr>
            <a:endParaRPr lang="it-IT" sz="1400" dirty="0"/>
          </a:p>
          <a:p>
            <a:pPr marL="342900" indent="-342900">
              <a:buFont typeface="+mj-lt"/>
              <a:buAutoNum type="arabicPeriod" startAt="6"/>
            </a:pP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814474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Bibliography</a:t>
            </a:r>
            <a:r>
              <a:rPr lang="it" sz="2600" spc="-1" dirty="0">
                <a:solidFill>
                  <a:srgbClr val="000000"/>
                </a:solidFill>
                <a:latin typeface="Arial"/>
                <a:ea typeface="Arial"/>
              </a:rPr>
              <a:t> – 2 </a:t>
            </a:r>
            <a:endParaRPr lang="it-IT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 idx="1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1974EC4-68EB-45C8-A197-A860EB4D25E8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22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54DC5D3-954B-DA47-8F5D-D2825032294C}"/>
              </a:ext>
            </a:extLst>
          </p:cNvPr>
          <p:cNvSpPr txBox="1"/>
          <p:nvPr/>
        </p:nvSpPr>
        <p:spPr>
          <a:xfrm>
            <a:off x="490817" y="1452282"/>
            <a:ext cx="77387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9"/>
            </a:pPr>
            <a:r>
              <a:rPr lang="it-IT" sz="1400" dirty="0"/>
              <a:t>K. He, X. Zhang, S. </a:t>
            </a:r>
            <a:r>
              <a:rPr lang="it-IT" sz="1400" dirty="0" err="1"/>
              <a:t>Ren</a:t>
            </a:r>
            <a:r>
              <a:rPr lang="it-IT" sz="1400" dirty="0"/>
              <a:t>, J. Sun, </a:t>
            </a:r>
            <a:r>
              <a:rPr lang="it-IT" sz="1400" i="1" dirty="0" err="1"/>
              <a:t>Delving</a:t>
            </a:r>
            <a:r>
              <a:rPr lang="it-IT" sz="1400" i="1" dirty="0"/>
              <a:t> Deep </a:t>
            </a:r>
            <a:r>
              <a:rPr lang="it-IT" sz="1400" i="1" dirty="0" err="1"/>
              <a:t>into</a:t>
            </a:r>
            <a:r>
              <a:rPr lang="it-IT" sz="1400" i="1" dirty="0"/>
              <a:t> </a:t>
            </a:r>
            <a:r>
              <a:rPr lang="it-IT" sz="1400" i="1" dirty="0" err="1"/>
              <a:t>Rectifiers</a:t>
            </a:r>
            <a:r>
              <a:rPr lang="it-IT" sz="1400" i="1" dirty="0"/>
              <a:t>: </a:t>
            </a:r>
            <a:r>
              <a:rPr lang="it-IT" sz="1400" i="1" dirty="0" err="1"/>
              <a:t>Surpassing</a:t>
            </a:r>
            <a:r>
              <a:rPr lang="it-IT" sz="1400" i="1" dirty="0"/>
              <a:t> Human-Level Performance on </a:t>
            </a:r>
            <a:r>
              <a:rPr lang="it-IT" sz="1400" i="1" dirty="0" err="1"/>
              <a:t>ImageNet</a:t>
            </a:r>
            <a:r>
              <a:rPr lang="it-IT" sz="1400" i="1" dirty="0"/>
              <a:t> </a:t>
            </a:r>
            <a:r>
              <a:rPr lang="it-IT" sz="1400" i="1" dirty="0" err="1"/>
              <a:t>Classification</a:t>
            </a:r>
            <a:r>
              <a:rPr lang="it-IT" sz="1400" dirty="0"/>
              <a:t>, </a:t>
            </a:r>
            <a:r>
              <a:rPr lang="it-IT" sz="1400" i="1" dirty="0"/>
              <a:t>2015 IEEE International Conference on Computer Vision (ICCV)</a:t>
            </a:r>
            <a:r>
              <a:rPr lang="it-IT" sz="1400" dirty="0"/>
              <a:t>, Santiago, Chile, 2015, pp. 1026-1034,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it-IT" sz="1400" dirty="0"/>
              <a:t>Articolo 2</a:t>
            </a:r>
          </a:p>
          <a:p>
            <a:pPr marL="342900" indent="-342900">
              <a:buFont typeface="+mj-lt"/>
              <a:buAutoNum type="arabicPeriod" startAt="9"/>
            </a:pPr>
            <a:endParaRPr lang="it-IT" sz="1400" dirty="0"/>
          </a:p>
          <a:p>
            <a:pPr marL="342900" indent="-342900">
              <a:buFont typeface="+mj-lt"/>
              <a:buAutoNum type="arabicPeriod" startAt="9"/>
            </a:pPr>
            <a:endParaRPr lang="it-IT" sz="14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04B3224-8AD6-EBFB-578E-76DA67AAD1D4}"/>
              </a:ext>
            </a:extLst>
          </p:cNvPr>
          <p:cNvSpPr txBox="1"/>
          <p:nvPr/>
        </p:nvSpPr>
        <p:spPr>
          <a:xfrm>
            <a:off x="490817" y="1082950"/>
            <a:ext cx="773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Bibliographical</a:t>
            </a:r>
            <a:r>
              <a:rPr lang="it-IT" dirty="0"/>
              <a:t> sources:</a:t>
            </a:r>
          </a:p>
        </p:txBody>
      </p:sp>
    </p:spTree>
    <p:extLst>
      <p:ext uri="{BB962C8B-B14F-4D97-AF65-F5344CB8AC3E}">
        <p14:creationId xmlns:p14="http://schemas.microsoft.com/office/powerpoint/2010/main" val="290779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– 1</a:t>
            </a:r>
            <a:b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Full grid searches for the Monk tasks: SVM</a:t>
            </a:r>
            <a:br>
              <a:rPr lang="it-IT" sz="1050" dirty="0"/>
            </a:b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23</a:t>
            </a:fld>
            <a:endParaRPr lang="it-IT" sz="1000" b="0" strike="noStrike" spc="-1">
              <a:latin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66DB18CC-5981-B89A-93BB-7E019B823C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0265017"/>
                  </p:ext>
                </p:extLst>
              </p:nvPr>
            </p:nvGraphicFramePr>
            <p:xfrm>
              <a:off x="383260" y="1687140"/>
              <a:ext cx="8363480" cy="266700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1833467">
                      <a:extLst>
                        <a:ext uri="{9D8B030D-6E8A-4147-A177-3AD203B41FA5}">
                          <a16:colId xmlns:a16="http://schemas.microsoft.com/office/drawing/2014/main" val="1646026988"/>
                        </a:ext>
                      </a:extLst>
                    </a:gridCol>
                    <a:gridCol w="2348273">
                      <a:extLst>
                        <a:ext uri="{9D8B030D-6E8A-4147-A177-3AD203B41FA5}">
                          <a16:colId xmlns:a16="http://schemas.microsoft.com/office/drawing/2014/main" val="2209079661"/>
                        </a:ext>
                      </a:extLst>
                    </a:gridCol>
                    <a:gridCol w="2985727">
                      <a:extLst>
                        <a:ext uri="{9D8B030D-6E8A-4147-A177-3AD203B41FA5}">
                          <a16:colId xmlns:a16="http://schemas.microsoft.com/office/drawing/2014/main" val="476101989"/>
                        </a:ext>
                      </a:extLst>
                    </a:gridCol>
                    <a:gridCol w="1196013">
                      <a:extLst>
                        <a:ext uri="{9D8B030D-6E8A-4147-A177-3AD203B41FA5}">
                          <a16:colId xmlns:a16="http://schemas.microsoft.com/office/drawing/2014/main" val="10988609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44282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Kernel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dirty="0"/>
                            <a:t>RBF, </a:t>
                          </a:r>
                          <a:r>
                            <a:rPr lang="it-IT" sz="1400" dirty="0" err="1"/>
                            <a:t>polynomial</a:t>
                          </a:r>
                          <a:r>
                            <a:rPr lang="it-IT" sz="1400" dirty="0"/>
                            <a:t>, </a:t>
                          </a:r>
                          <a:r>
                            <a:rPr lang="it-IT" sz="1400" dirty="0" err="1"/>
                            <a:t>sigmoid</a:t>
                          </a:r>
                          <a:r>
                            <a:rPr lang="it-IT" sz="1400" dirty="0"/>
                            <a:t> (</a:t>
                          </a:r>
                          <a:r>
                            <a:rPr lang="it-IT" sz="1400" dirty="0" err="1"/>
                            <a:t>aka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two-layer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perceptron</a:t>
                          </a:r>
                          <a:r>
                            <a:rPr lang="it-IT" sz="1400" dirty="0"/>
                            <a:t>)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400" i="1" dirty="0"/>
                            <a:t> </a:t>
                          </a:r>
                          <a:r>
                            <a:rPr lang="it-IT" sz="1400" i="1" dirty="0" err="1"/>
                            <a:t>coefficient</a:t>
                          </a:r>
                          <a:r>
                            <a:rPr lang="it-IT" sz="1400" i="1" dirty="0"/>
                            <a:t> </a:t>
                          </a:r>
                          <a:r>
                            <a:rPr lang="it-IT" sz="1400" dirty="0"/>
                            <a:t>(</a:t>
                          </a:r>
                          <a:r>
                            <a:rPr lang="it-IT" sz="1400" i="0" dirty="0"/>
                            <a:t>for </a:t>
                          </a:r>
                          <a:r>
                            <a:rPr lang="it-IT" sz="1400" i="0" dirty="0" err="1"/>
                            <a:t>two-layer</a:t>
                          </a:r>
                          <a:r>
                            <a:rPr lang="it-IT" sz="1400" i="0" dirty="0"/>
                            <a:t> </a:t>
                          </a:r>
                          <a:r>
                            <a:rPr lang="it-IT" sz="1400" i="0" dirty="0" err="1"/>
                            <a:t>perceptron</a:t>
                          </a:r>
                          <a:r>
                            <a:rPr lang="it-IT" sz="1400" i="0" dirty="0"/>
                            <a:t> kernel</a:t>
                          </a:r>
                          <a:r>
                            <a:rPr lang="it-IT" sz="1400" dirty="0"/>
                            <a:t>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43383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C </a:t>
                          </a:r>
                          <a:r>
                            <a:rPr lang="it-IT" sz="1400" i="1" dirty="0" err="1"/>
                            <a:t>regularization</a:t>
                          </a:r>
                          <a:r>
                            <a:rPr lang="it-IT" sz="1400" i="1" dirty="0"/>
                            <a:t> </a:t>
                          </a:r>
                          <a:r>
                            <a:rPr lang="it-IT" sz="1400" i="1" dirty="0" err="1"/>
                            <a:t>hyperparameter</a:t>
                          </a:r>
                          <a:endParaRPr lang="it-IT" sz="14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400" dirty="0"/>
                            <a:t>0.1, 1, 10, 100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Translation </a:t>
                          </a:r>
                          <a:r>
                            <a:rPr lang="it-IT" sz="1400" i="1" dirty="0" err="1"/>
                            <a:t>term</a:t>
                          </a:r>
                          <a:r>
                            <a:rPr lang="it-IT" sz="1400" i="1" dirty="0"/>
                            <a:t> k0</a:t>
                          </a:r>
                          <a:r>
                            <a:rPr lang="it-IT" sz="1400" dirty="0"/>
                            <a:t> (</a:t>
                          </a:r>
                          <a:r>
                            <a:rPr lang="it-IT" sz="1400" i="0" dirty="0"/>
                            <a:t>for </a:t>
                          </a:r>
                          <a:r>
                            <a:rPr lang="it-IT" sz="1400" i="0" dirty="0" err="1"/>
                            <a:t>poly</a:t>
                          </a:r>
                          <a:r>
                            <a:rPr lang="it-IT" sz="1400" i="0" dirty="0"/>
                            <a:t>. kernel: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it-IT" sz="1400" i="0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d>
                                        <m:dPr>
                                          <m:begChr m:val="⟨"/>
                                          <m:endChr m:val=""/>
                                          <m:ctrlPr>
                                            <a:rPr lang="it-IT" sz="14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it-I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d>
                                        <m:dPr>
                                          <m:begChr m:val=""/>
                                          <m:endChr m:val="⟩"/>
                                          <m:ctrlP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it-I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oMath>
                          </a14:m>
                          <a:r>
                            <a:rPr lang="it-IT" sz="1400" dirty="0"/>
                            <a:t>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45255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ε </a:t>
                          </a:r>
                          <a:r>
                            <a:rPr lang="it-IT" sz="1400" i="0" dirty="0"/>
                            <a:t>(</a:t>
                          </a:r>
                          <a:r>
                            <a:rPr lang="it-IT" sz="1400" i="0" dirty="0" err="1"/>
                            <a:t>regression</a:t>
                          </a:r>
                          <a:r>
                            <a:rPr lang="it-IT" sz="1400" i="0" dirty="0"/>
                            <a:t> </a:t>
                          </a:r>
                          <a:r>
                            <a:rPr lang="it-IT" sz="1400" i="0" dirty="0" err="1"/>
                            <a:t>only</a:t>
                          </a:r>
                          <a:r>
                            <a:rPr lang="it-IT" sz="1400" i="0" dirty="0"/>
                            <a:t>)</a:t>
                          </a:r>
                          <a:endParaRPr lang="it-IT" sz="1400" i="1" dirty="0"/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400" dirty="0"/>
                            <a:t>0.01, 0.1, 1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i="1" dirty="0"/>
                            <a:t>Degree p </a:t>
                          </a:r>
                          <a:r>
                            <a:rPr lang="it-IT" sz="1400" i="0" dirty="0"/>
                            <a:t>(for </a:t>
                          </a:r>
                          <a:r>
                            <a:rPr lang="it-IT" sz="1400" i="0" dirty="0" err="1"/>
                            <a:t>polynomial</a:t>
                          </a:r>
                          <a:r>
                            <a:rPr lang="it-IT" sz="1400" i="0" dirty="0"/>
                            <a:t> kernel)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400" dirty="0"/>
                            <a:t>2, 3, 4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5240013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Hyperparameter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Values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0038678"/>
                      </a:ext>
                    </a:extLst>
                  </a:tr>
                  <a:tr h="145886">
                    <a:tc gridSpan="2"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Kernel’s </a:t>
                          </a:r>
                          <a:r>
                            <a:rPr lang="it-IT" sz="1400" i="1" dirty="0" err="1"/>
                            <a:t>parameter</a:t>
                          </a:r>
                          <a:r>
                            <a:rPr lang="it-IT" sz="1400" i="1" dirty="0"/>
                            <a:t> γ </a:t>
                          </a:r>
                          <a:r>
                            <a:rPr lang="it-IT" sz="140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lit/>
                                </m:rPr>
                                <a:rPr lang="it-IT" sz="14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d>
                                <m:dPr>
                                  <m:ctrlP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it-IT" sz="1400" i="0" dirty="0"/>
                            <a:t> for RBF,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it-IT" sz="1400" i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it-IT" sz="1400" i="0">
                                  <a:latin typeface="Cambria Math" panose="02040503050406030204" pitchFamily="18" charset="0"/>
                                </a:rPr>
                                <m:t>⋅⟨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1400" i="0">
                                  <a:latin typeface="Cambria Math" panose="02040503050406030204" pitchFamily="18" charset="0"/>
                                </a:rPr>
                                <m:t>⟩</m:t>
                              </m:r>
                            </m:oMath>
                          </a14:m>
                          <a:r>
                            <a:rPr lang="it-IT" sz="1400" i="0" dirty="0"/>
                            <a:t> for </a:t>
                          </a:r>
                          <a:r>
                            <a:rPr lang="it-IT" sz="1400" i="0" dirty="0" err="1"/>
                            <a:t>poly</a:t>
                          </a:r>
                          <a:r>
                            <a:rPr lang="it-IT" sz="1400" i="0" dirty="0"/>
                            <a:t> kernel,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400" i="0" dirty="0"/>
                            <a:t> for </a:t>
                          </a:r>
                          <a:r>
                            <a:rPr lang="it-IT" sz="1400" i="0" dirty="0" err="1"/>
                            <a:t>sigmoid</a:t>
                          </a:r>
                          <a:r>
                            <a:rPr lang="it-IT" sz="1400" dirty="0"/>
                            <a:t>)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it-IT" sz="1400" i="0" dirty="0"/>
                            <a:t>0.1, 0.01, 0.001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8642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66DB18CC-5981-B89A-93BB-7E019B823C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0265017"/>
                  </p:ext>
                </p:extLst>
              </p:nvPr>
            </p:nvGraphicFramePr>
            <p:xfrm>
              <a:off x="383260" y="1687140"/>
              <a:ext cx="8363480" cy="266700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1833467">
                      <a:extLst>
                        <a:ext uri="{9D8B030D-6E8A-4147-A177-3AD203B41FA5}">
                          <a16:colId xmlns:a16="http://schemas.microsoft.com/office/drawing/2014/main" val="1646026988"/>
                        </a:ext>
                      </a:extLst>
                    </a:gridCol>
                    <a:gridCol w="2348273">
                      <a:extLst>
                        <a:ext uri="{9D8B030D-6E8A-4147-A177-3AD203B41FA5}">
                          <a16:colId xmlns:a16="http://schemas.microsoft.com/office/drawing/2014/main" val="2209079661"/>
                        </a:ext>
                      </a:extLst>
                    </a:gridCol>
                    <a:gridCol w="2985727">
                      <a:extLst>
                        <a:ext uri="{9D8B030D-6E8A-4147-A177-3AD203B41FA5}">
                          <a16:colId xmlns:a16="http://schemas.microsoft.com/office/drawing/2014/main" val="476101989"/>
                        </a:ext>
                      </a:extLst>
                    </a:gridCol>
                    <a:gridCol w="1196013">
                      <a:extLst>
                        <a:ext uri="{9D8B030D-6E8A-4147-A177-3AD203B41FA5}">
                          <a16:colId xmlns:a16="http://schemas.microsoft.com/office/drawing/2014/main" val="10988609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442828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Kernel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dirty="0"/>
                            <a:t>RBF, </a:t>
                          </a:r>
                          <a:r>
                            <a:rPr lang="it-IT" sz="1400" dirty="0" err="1"/>
                            <a:t>polynomial</a:t>
                          </a:r>
                          <a:r>
                            <a:rPr lang="it-IT" sz="1400" dirty="0"/>
                            <a:t>, </a:t>
                          </a:r>
                          <a:r>
                            <a:rPr lang="it-IT" sz="1400" dirty="0" err="1"/>
                            <a:t>sigmoid</a:t>
                          </a:r>
                          <a:r>
                            <a:rPr lang="it-IT" sz="1400" dirty="0"/>
                            <a:t> (</a:t>
                          </a:r>
                          <a:r>
                            <a:rPr lang="it-IT" sz="1400" dirty="0" err="1"/>
                            <a:t>aka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two-layer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perceptron</a:t>
                          </a:r>
                          <a:r>
                            <a:rPr lang="it-IT" sz="1400" dirty="0"/>
                            <a:t>)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40204" t="-72941" r="-40204" b="-35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433839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C </a:t>
                          </a:r>
                          <a:r>
                            <a:rPr lang="it-IT" sz="1400" i="1" dirty="0" err="1"/>
                            <a:t>regularization</a:t>
                          </a:r>
                          <a:r>
                            <a:rPr lang="it-IT" sz="1400" i="1" dirty="0"/>
                            <a:t> </a:t>
                          </a:r>
                          <a:r>
                            <a:rPr lang="it-IT" sz="1400" i="1" dirty="0" err="1"/>
                            <a:t>hyperparameter</a:t>
                          </a:r>
                          <a:endParaRPr lang="it-IT" sz="14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400" dirty="0"/>
                            <a:t>0.1, 1, 10, 100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40204" t="-170930" r="-40204" b="-25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45255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ε </a:t>
                          </a:r>
                          <a:r>
                            <a:rPr lang="it-IT" sz="1400" i="0" dirty="0"/>
                            <a:t>(</a:t>
                          </a:r>
                          <a:r>
                            <a:rPr lang="it-IT" sz="1400" i="0" dirty="0" err="1"/>
                            <a:t>regression</a:t>
                          </a:r>
                          <a:r>
                            <a:rPr lang="it-IT" sz="1400" i="0" dirty="0"/>
                            <a:t> </a:t>
                          </a:r>
                          <a:r>
                            <a:rPr lang="it-IT" sz="1400" i="0" dirty="0" err="1"/>
                            <a:t>only</a:t>
                          </a:r>
                          <a:r>
                            <a:rPr lang="it-IT" sz="1400" i="0" dirty="0"/>
                            <a:t>)</a:t>
                          </a:r>
                          <a:endParaRPr lang="it-IT" sz="1400" i="1" dirty="0"/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400" dirty="0"/>
                            <a:t>0.01, 0.1, 1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i="1" dirty="0"/>
                            <a:t>Degree p </a:t>
                          </a:r>
                          <a:r>
                            <a:rPr lang="it-IT" sz="1400" i="0" dirty="0"/>
                            <a:t>(for </a:t>
                          </a:r>
                          <a:r>
                            <a:rPr lang="it-IT" sz="1400" i="0" dirty="0" err="1"/>
                            <a:t>polynomial</a:t>
                          </a:r>
                          <a:r>
                            <a:rPr lang="it-IT" sz="1400" i="0" dirty="0"/>
                            <a:t> kernel)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400" dirty="0"/>
                            <a:t>2, 3, 4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5240013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Hyperparameter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Values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0038678"/>
                      </a:ext>
                    </a:extLst>
                  </a:tr>
                  <a:tr h="518160">
                    <a:tc gridSpan="2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417647" r="-100000" b="-1176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it-IT" sz="1400" i="0" dirty="0"/>
                            <a:t>0.1, 0.01, 0.001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8642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67EA9238-0A19-F871-A93C-3E30D45F3039}"/>
              </a:ext>
            </a:extLst>
          </p:cNvPr>
          <p:cNvSpPr txBox="1"/>
          <p:nvPr/>
        </p:nvSpPr>
        <p:spPr>
          <a:xfrm>
            <a:off x="383260" y="1379363"/>
            <a:ext cx="8363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</a:t>
            </a:r>
            <a:r>
              <a:rPr lang="it-IT" sz="1400" b="1" dirty="0">
                <a:solidFill>
                  <a:srgbClr val="FF0000"/>
                </a:solidFill>
              </a:rPr>
              <a:t>n</a:t>
            </a:r>
            <a:r>
              <a:rPr lang="it-IT" sz="1400" dirty="0"/>
              <a:t>: </a:t>
            </a:r>
            <a:r>
              <a:rPr lang="it-IT" sz="1400" dirty="0" err="1"/>
              <a:t>Hyperparameter’s</a:t>
            </a:r>
            <a:r>
              <a:rPr lang="it-IT" sz="1400" dirty="0"/>
              <a:t> </a:t>
            </a:r>
            <a:r>
              <a:rPr lang="it-IT" sz="1400" dirty="0" err="1"/>
              <a:t>values</a:t>
            </a:r>
            <a:r>
              <a:rPr lang="it-IT" sz="1400" dirty="0"/>
              <a:t> for the </a:t>
            </a:r>
            <a:r>
              <a:rPr lang="it-IT" sz="1400" dirty="0" err="1"/>
              <a:t>SVMs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for the </a:t>
            </a:r>
            <a:r>
              <a:rPr lang="it-IT" sz="1400" dirty="0" err="1"/>
              <a:t>three</a:t>
            </a:r>
            <a:r>
              <a:rPr lang="it-IT" sz="1400" dirty="0"/>
              <a:t> Monk tasks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– 2</a:t>
            </a:r>
            <a:b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Full grid searches for the Monk tasks: Random Forests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24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7EA9238-0A19-F871-A93C-3E30D45F3039}"/>
              </a:ext>
            </a:extLst>
          </p:cNvPr>
          <p:cNvSpPr txBox="1"/>
          <p:nvPr/>
        </p:nvSpPr>
        <p:spPr>
          <a:xfrm>
            <a:off x="311940" y="1222945"/>
            <a:ext cx="852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</a:t>
            </a:r>
            <a:r>
              <a:rPr lang="it-IT" sz="1400" b="1" dirty="0">
                <a:solidFill>
                  <a:srgbClr val="FF0000"/>
                </a:solidFill>
              </a:rPr>
              <a:t>n+1</a:t>
            </a:r>
            <a:r>
              <a:rPr lang="it-IT" sz="1400" dirty="0"/>
              <a:t>: </a:t>
            </a:r>
            <a:r>
              <a:rPr lang="it-IT" sz="1400" dirty="0" err="1"/>
              <a:t>Hyperparameter’s</a:t>
            </a:r>
            <a:r>
              <a:rPr lang="it-IT" sz="1400" dirty="0"/>
              <a:t> </a:t>
            </a:r>
            <a:r>
              <a:rPr lang="it-IT" sz="1400" dirty="0" err="1"/>
              <a:t>values</a:t>
            </a:r>
            <a:r>
              <a:rPr lang="it-IT" sz="1400" dirty="0"/>
              <a:t> for the Random </a:t>
            </a:r>
            <a:r>
              <a:rPr lang="it-IT" sz="1400" dirty="0" err="1"/>
              <a:t>Forests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for the </a:t>
            </a:r>
            <a:r>
              <a:rPr lang="it-IT" sz="1400" dirty="0" err="1"/>
              <a:t>three</a:t>
            </a:r>
            <a:r>
              <a:rPr lang="it-IT" sz="1400" dirty="0"/>
              <a:t> Monk tasks</a:t>
            </a: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FB73CB9E-9A5F-9977-AD92-AA9DF7D29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022984"/>
              </p:ext>
            </p:extLst>
          </p:nvPr>
        </p:nvGraphicFramePr>
        <p:xfrm>
          <a:off x="311940" y="1530722"/>
          <a:ext cx="8520120" cy="21590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431537">
                  <a:extLst>
                    <a:ext uri="{9D8B030D-6E8A-4147-A177-3AD203B41FA5}">
                      <a16:colId xmlns:a16="http://schemas.microsoft.com/office/drawing/2014/main" val="1646026988"/>
                    </a:ext>
                  </a:extLst>
                </a:gridCol>
                <a:gridCol w="1828523">
                  <a:extLst>
                    <a:ext uri="{9D8B030D-6E8A-4147-A177-3AD203B41FA5}">
                      <a16:colId xmlns:a16="http://schemas.microsoft.com/office/drawing/2014/main" val="2209079661"/>
                    </a:ext>
                  </a:extLst>
                </a:gridCol>
                <a:gridCol w="2541429">
                  <a:extLst>
                    <a:ext uri="{9D8B030D-6E8A-4147-A177-3AD203B41FA5}">
                      <a16:colId xmlns:a16="http://schemas.microsoft.com/office/drawing/2014/main" val="476101989"/>
                    </a:ext>
                  </a:extLst>
                </a:gridCol>
                <a:gridCol w="1718631">
                  <a:extLst>
                    <a:ext uri="{9D8B030D-6E8A-4147-A177-3AD203B41FA5}">
                      <a16:colId xmlns:a16="http://schemas.microsoft.com/office/drawing/2014/main" val="1098860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Values</a:t>
                      </a:r>
                      <a:endParaRPr lang="it-IT" sz="1600" i="0" dirty="0"/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Values</a:t>
                      </a:r>
                      <a:endParaRPr lang="it-IT" sz="16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42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i="1" dirty="0"/>
                        <a:t>N° of </a:t>
                      </a:r>
                      <a:r>
                        <a:rPr lang="it-IT" sz="1400" i="1" dirty="0" err="1"/>
                        <a:t>estimators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20, 50, 100, 200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Maximum </a:t>
                      </a:r>
                      <a:r>
                        <a:rPr lang="it-IT" sz="1400" i="1" dirty="0" err="1"/>
                        <a:t>depth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None, 10, 20, 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33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Minimum samples split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2, 4, 6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Minimum samples </a:t>
                      </a:r>
                      <a:r>
                        <a:rPr lang="it-IT" sz="1400" i="1" dirty="0" err="1"/>
                        <a:t>leaves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1, 2, 4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034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i="1" dirty="0"/>
                        <a:t>Bootstrap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True, False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Criterion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Gini, </a:t>
                      </a:r>
                      <a:r>
                        <a:rPr lang="it-IT" sz="1400" dirty="0" err="1"/>
                        <a:t>Entropy</a:t>
                      </a:r>
                      <a:endParaRPr lang="it-IT" sz="1400" dirty="0"/>
                    </a:p>
                  </a:txBody>
                  <a:tcPr anchor="ctr"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52552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Hyperparameter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Values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038678"/>
                  </a:ext>
                </a:extLst>
              </a:tr>
              <a:tr h="145886">
                <a:tc gridSpan="2">
                  <a:txBody>
                    <a:bodyPr/>
                    <a:lstStyle/>
                    <a:p>
                      <a:r>
                        <a:rPr lang="it-IT" sz="1400" i="1" dirty="0"/>
                        <a:t>Maximum features</a:t>
                      </a:r>
                      <a:endParaRPr lang="it-IT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it-IT" sz="1400" i="0" dirty="0" err="1"/>
                        <a:t>Squared_root</a:t>
                      </a:r>
                      <a:r>
                        <a:rPr lang="it-IT" sz="1400" i="0" dirty="0"/>
                        <a:t>, log2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864248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CC508A3E-61D7-D1A9-6093-B0E76252471C}"/>
              </a:ext>
            </a:extLst>
          </p:cNvPr>
          <p:cNvSpPr txBox="1"/>
          <p:nvPr/>
        </p:nvSpPr>
        <p:spPr>
          <a:xfrm>
            <a:off x="450476" y="3859306"/>
            <a:ext cx="7563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Spiegazione di qualcosa che non compare prima (es </a:t>
            </a:r>
            <a:r>
              <a:rPr lang="it-IT" sz="1400" dirty="0" err="1">
                <a:solidFill>
                  <a:srgbClr val="FF0000"/>
                </a:solidFill>
              </a:rPr>
              <a:t>criterion</a:t>
            </a:r>
            <a:r>
              <a:rPr lang="it-IT" sz="14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90338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-2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– 3</a:t>
            </a:r>
            <a:b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Full grid searches for the Monk tasks: Neural Networks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25</a:t>
            </a:fld>
            <a:endParaRPr lang="it-IT" sz="1000" b="0" strike="noStrike" spc="-1">
              <a:latin typeface="Times New Roman"/>
            </a:endParaRPr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B758C0D4-1924-E26E-4974-3F6093060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56295"/>
              </p:ext>
            </p:extLst>
          </p:nvPr>
        </p:nvGraphicFramePr>
        <p:xfrm>
          <a:off x="311760" y="1208619"/>
          <a:ext cx="8428828" cy="303784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2107207">
                  <a:extLst>
                    <a:ext uri="{9D8B030D-6E8A-4147-A177-3AD203B41FA5}">
                      <a16:colId xmlns:a16="http://schemas.microsoft.com/office/drawing/2014/main" val="3556089797"/>
                    </a:ext>
                  </a:extLst>
                </a:gridCol>
                <a:gridCol w="2107207">
                  <a:extLst>
                    <a:ext uri="{9D8B030D-6E8A-4147-A177-3AD203B41FA5}">
                      <a16:colId xmlns:a16="http://schemas.microsoft.com/office/drawing/2014/main" val="454546000"/>
                    </a:ext>
                  </a:extLst>
                </a:gridCol>
                <a:gridCol w="2107207">
                  <a:extLst>
                    <a:ext uri="{9D8B030D-6E8A-4147-A177-3AD203B41FA5}">
                      <a16:colId xmlns:a16="http://schemas.microsoft.com/office/drawing/2014/main" val="1586740685"/>
                    </a:ext>
                  </a:extLst>
                </a:gridCol>
                <a:gridCol w="2107207">
                  <a:extLst>
                    <a:ext uri="{9D8B030D-6E8A-4147-A177-3AD203B41FA5}">
                      <a16:colId xmlns:a16="http://schemas.microsoft.com/office/drawing/2014/main" val="373760856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dirty="0" err="1"/>
                        <a:t>Hyperparameter</a:t>
                      </a:r>
                      <a:endParaRPr lang="it-IT" sz="16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dirty="0" err="1"/>
                        <a:t>Values</a:t>
                      </a:r>
                      <a:endParaRPr lang="it-IT" sz="16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65023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Architecture </a:t>
                      </a:r>
                      <a:r>
                        <a:rPr lang="it-IT" sz="1400" dirty="0"/>
                        <a:t>(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dirty="0"/>
                        <a:t>(</a:t>
                      </a:r>
                      <a:r>
                        <a:rPr lang="it-IT" sz="1400" i="1" dirty="0"/>
                        <a:t>x</a:t>
                      </a:r>
                      <a:r>
                        <a:rPr lang="it-IT" sz="1400" i="1" baseline="-25000" dirty="0"/>
                        <a:t>1</a:t>
                      </a:r>
                      <a:r>
                        <a:rPr lang="it-IT" sz="1400" dirty="0"/>
                        <a:t>,</a:t>
                      </a:r>
                      <a:r>
                        <a:rPr lang="it-IT" sz="1400" i="1" dirty="0"/>
                        <a:t>…</a:t>
                      </a:r>
                      <a:r>
                        <a:rPr lang="it-IT" sz="1400" dirty="0"/>
                        <a:t>,</a:t>
                      </a:r>
                      <a:r>
                        <a:rPr lang="it-IT" sz="1400" i="1" dirty="0" err="1"/>
                        <a:t>x</a:t>
                      </a:r>
                      <a:r>
                        <a:rPr lang="it-IT" sz="1400" i="1" baseline="-25000" dirty="0" err="1"/>
                        <a:t>n</a:t>
                      </a:r>
                      <a:r>
                        <a:rPr lang="it-IT" sz="1400" dirty="0"/>
                        <a:t>): </a:t>
                      </a:r>
                      <a:r>
                        <a:rPr lang="it-IT" sz="1400" i="1" dirty="0"/>
                        <a:t>n </a:t>
                      </a:r>
                      <a:r>
                        <a:rPr lang="it-IT" sz="1400" i="1" dirty="0" err="1"/>
                        <a:t>hidden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layers</a:t>
                      </a:r>
                      <a:r>
                        <a:rPr lang="it-IT" sz="1400" i="1" dirty="0"/>
                        <a:t>, </a:t>
                      </a:r>
                      <a:r>
                        <a:rPr lang="it-IT" sz="1400" i="1" dirty="0" err="1"/>
                        <a:t>layer</a:t>
                      </a:r>
                      <a:r>
                        <a:rPr lang="it-IT" sz="1400" i="1" dirty="0"/>
                        <a:t> i </a:t>
                      </a:r>
                      <a:r>
                        <a:rPr lang="it-IT" sz="1400" i="1" dirty="0" err="1"/>
                        <a:t>has</a:t>
                      </a:r>
                      <a:r>
                        <a:rPr lang="it-IT" sz="1400" i="1" dirty="0"/>
                        <a:t> x</a:t>
                      </a:r>
                      <a:r>
                        <a:rPr lang="it-IT" sz="1400" i="1" baseline="-25000" dirty="0"/>
                        <a:t>i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units</a:t>
                      </a:r>
                      <a:r>
                        <a:rPr lang="it-IT" sz="1400" i="0" dirty="0"/>
                        <a:t>)</a:t>
                      </a:r>
                      <a:endParaRPr lang="it-IT" sz="1400" dirty="0"/>
                    </a:p>
                  </a:txBody>
                  <a:tcPr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400" dirty="0"/>
                        <a:t>(8), (8,8), (8,8,8), (8,8,8,8)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782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Hyperparameter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Values</a:t>
                      </a:r>
                      <a:endParaRPr lang="it-IT" sz="1600" b="1" i="0" dirty="0"/>
                    </a:p>
                  </a:txBody>
                  <a:tcPr anchor="ctr"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Hyperparameter</a:t>
                      </a:r>
                      <a:endParaRPr lang="it-IT" sz="1600" b="1" i="0" dirty="0"/>
                    </a:p>
                  </a:txBody>
                  <a:tcPr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Values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09267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Learning rate η</a:t>
                      </a:r>
                      <a:endParaRPr lang="it-IT" sz="1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0.1, 0.3, 0.5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Optimization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algorithm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SGD</a:t>
                      </a:r>
                      <a:endParaRPr lang="it-IT" sz="1400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598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L2 </a:t>
                      </a:r>
                      <a:r>
                        <a:rPr lang="it-IT" sz="1400" i="1" dirty="0" err="1"/>
                        <a:t>regularization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0.01</a:t>
                      </a:r>
                      <a:endParaRPr lang="it-IT" sz="1400" baseline="30000" dirty="0"/>
                    </a:p>
                  </a:txBody>
                  <a:tcPr anchor="ctr"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 err="1"/>
                        <a:t>Activation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function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(</a:t>
                      </a:r>
                      <a:r>
                        <a:rPr lang="it-IT" sz="1400" i="1" dirty="0" err="1"/>
                        <a:t>hidden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layers</a:t>
                      </a:r>
                      <a:r>
                        <a:rPr lang="it-IT" sz="1400" i="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ReLU</a:t>
                      </a:r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0091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Momentum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α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0.6, 0.8, 0.9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epochs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532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Batch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163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4680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4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26</a:t>
            </a:fld>
            <a:endParaRPr lang="it-IT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23663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3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CDE5831E-EF50-4AF8-82C3-EBDE88F03D8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</a:t>
            </a:fld>
            <a:endParaRPr lang="it-IT" sz="1000" b="0" strike="noStrike" spc="-1" dirty="0">
              <a:latin typeface="Times New Roman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80C918E8-6CF7-0E0B-D3EF-88419C82AA81}"/>
              </a:ext>
            </a:extLst>
          </p:cNvPr>
          <p:cNvSpPr txBox="1">
            <a:spLocks/>
          </p:cNvSpPr>
          <p:nvPr/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2500" spc="-1" dirty="0">
                <a:solidFill>
                  <a:srgbClr val="000000"/>
                </a:solidFill>
                <a:latin typeface="Arial"/>
                <a:ea typeface="Arial"/>
              </a:rPr>
              <a:t>Code structure, models overview </a:t>
            </a:r>
            <a:r>
              <a:rPr lang="it" sz="2500" spc="-1" dirty="0">
                <a:solidFill>
                  <a:srgbClr val="FF0000"/>
                </a:solidFill>
                <a:latin typeface="Arial"/>
                <a:ea typeface="Arial"/>
              </a:rPr>
              <a:t>da rivedere</a:t>
            </a:r>
            <a:endParaRPr lang="it-IT" sz="2400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1F77B32-FB82-2079-F53B-1131754C4D18}"/>
              </a:ext>
            </a:extLst>
          </p:cNvPr>
          <p:cNvSpPr txBox="1"/>
          <p:nvPr/>
        </p:nvSpPr>
        <p:spPr>
          <a:xfrm>
            <a:off x="311761" y="693013"/>
            <a:ext cx="85201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Basic </a:t>
            </a:r>
            <a:r>
              <a:rPr lang="it-IT" sz="1400" dirty="0" err="1"/>
              <a:t>structure</a:t>
            </a:r>
            <a:r>
              <a:rPr lang="it-IT" sz="1400" dirty="0"/>
              <a:t> of the code: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hlinkClick r:id="rId2"/>
              </a:rPr>
              <a:t>GitHub repo</a:t>
            </a:r>
            <a:r>
              <a:rPr lang="it-IT" sz="1400" dirty="0"/>
              <a:t> in </a:t>
            </a:r>
            <a:r>
              <a:rPr lang="it-IT" sz="1400" dirty="0" err="1"/>
              <a:t>which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stored</a:t>
            </a:r>
            <a:r>
              <a:rPr lang="it-IT" sz="1400" dirty="0"/>
              <a:t> the datasets, images, notebooks and </a:t>
            </a:r>
            <a:r>
              <a:rPr lang="it-IT" sz="1400" dirty="0" err="1"/>
              <a:t>saved</a:t>
            </a:r>
            <a:r>
              <a:rPr lang="it-IT" sz="1400" dirty="0"/>
              <a:t> models.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A notebook for </a:t>
            </a:r>
            <a:r>
              <a:rPr lang="it-IT" sz="1400" dirty="0" err="1"/>
              <a:t>each</a:t>
            </a:r>
            <a:r>
              <a:rPr lang="it-IT" sz="1400" dirty="0"/>
              <a:t> of the </a:t>
            </a:r>
            <a:r>
              <a:rPr lang="it-IT" sz="1400" dirty="0" err="1"/>
              <a:t>three</a:t>
            </a:r>
            <a:r>
              <a:rPr lang="it-IT" sz="1400" dirty="0"/>
              <a:t> classes of models, for </a:t>
            </a:r>
            <a:r>
              <a:rPr lang="it-IT" sz="1400" dirty="0" err="1"/>
              <a:t>each</a:t>
            </a:r>
            <a:r>
              <a:rPr lang="it-IT" sz="1400" dirty="0"/>
              <a:t> of the </a:t>
            </a:r>
            <a:r>
              <a:rPr lang="it-IT" sz="1400" dirty="0" err="1"/>
              <a:t>two</a:t>
            </a:r>
            <a:r>
              <a:rPr lang="it-IT" sz="1400" dirty="0"/>
              <a:t>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In </a:t>
            </a:r>
            <a:r>
              <a:rPr lang="it-IT" sz="1400" dirty="0" err="1"/>
              <a:t>each</a:t>
            </a:r>
            <a:r>
              <a:rPr lang="it-IT" sz="1400" dirty="0"/>
              <a:t> notebook: import and </a:t>
            </a:r>
            <a:r>
              <a:rPr lang="it-IT" sz="1400" dirty="0" err="1"/>
              <a:t>process</a:t>
            </a:r>
            <a:r>
              <a:rPr lang="it-IT" sz="1400" dirty="0"/>
              <a:t> the data, create the model (</a:t>
            </a:r>
            <a:r>
              <a:rPr lang="it-IT" sz="1400" dirty="0" err="1"/>
              <a:t>often</a:t>
            </a:r>
            <a:r>
              <a:rPr lang="it-IT" sz="1400" dirty="0"/>
              <a:t> by </a:t>
            </a:r>
            <a:r>
              <a:rPr lang="it-IT" sz="1400" dirty="0" err="1"/>
              <a:t>calling</a:t>
            </a:r>
            <a:r>
              <a:rPr lang="it-IT" sz="1400" dirty="0"/>
              <a:t> a </a:t>
            </a:r>
            <a:r>
              <a:rPr lang="it-IT" sz="1400" dirty="0" err="1"/>
              <a:t>function</a:t>
            </a:r>
            <a:r>
              <a:rPr lang="it-IT" sz="1400" dirty="0"/>
              <a:t> </a:t>
            </a:r>
            <a:r>
              <a:rPr lang="it-IT" sz="1400" dirty="0" err="1"/>
              <a:t>provided</a:t>
            </a:r>
            <a:r>
              <a:rPr lang="it-IT" sz="1400" dirty="0"/>
              <a:t> by the library), set up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and training </a:t>
            </a:r>
            <a:r>
              <a:rPr lang="it-IT" sz="1400" dirty="0" err="1"/>
              <a:t>process</a:t>
            </a:r>
            <a:r>
              <a:rPr lang="it-IT" sz="1400" dirty="0"/>
              <a:t>, </a:t>
            </a:r>
            <a:r>
              <a:rPr lang="it-IT" sz="1400" dirty="0" err="1"/>
              <a:t>select</a:t>
            </a:r>
            <a:r>
              <a:rPr lang="it-IT" sz="1400" dirty="0"/>
              <a:t> best </a:t>
            </a:r>
            <a:r>
              <a:rPr lang="it-IT" sz="1400" dirty="0" err="1"/>
              <a:t>hyperparameters</a:t>
            </a:r>
            <a:r>
              <a:rPr lang="it-IT" sz="1400" dirty="0"/>
              <a:t> and plot the learning curve, </a:t>
            </a:r>
            <a:r>
              <a:rPr lang="it-IT" sz="1400" dirty="0" err="1"/>
              <a:t>save</a:t>
            </a:r>
            <a:r>
              <a:rPr lang="it-IT" sz="1400" dirty="0"/>
              <a:t> the model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251AB5E-028C-4751-79BA-2BAF6E8174EA}"/>
              </a:ext>
            </a:extLst>
          </p:cNvPr>
          <p:cNvSpPr txBox="1"/>
          <p:nvPr/>
        </p:nvSpPr>
        <p:spPr>
          <a:xfrm>
            <a:off x="311760" y="2310140"/>
            <a:ext cx="852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the </a:t>
            </a:r>
            <a:r>
              <a:rPr lang="it-IT" sz="1400" b="1" dirty="0"/>
              <a:t>Random </a:t>
            </a:r>
            <a:r>
              <a:rPr lang="it-IT" sz="1400" b="1" dirty="0" err="1"/>
              <a:t>Forests</a:t>
            </a:r>
            <a:r>
              <a:rPr lang="it-IT" sz="1400" dirty="0"/>
              <a:t> from </a:t>
            </a:r>
            <a:r>
              <a:rPr lang="it-IT" sz="1400" dirty="0" err="1"/>
              <a:t>Scikit-Learn</a:t>
            </a:r>
            <a:r>
              <a:rPr lang="it-IT" sz="1400" dirty="0"/>
              <a:t>, in </a:t>
            </a:r>
            <a:r>
              <a:rPr lang="it-IT" sz="1400" dirty="0" err="1"/>
              <a:t>particular</a:t>
            </a:r>
            <a:r>
              <a:rPr lang="it-IT" sz="1400" dirty="0"/>
              <a:t>: </a:t>
            </a:r>
            <a:r>
              <a:rPr lang="it-IT" sz="1400" dirty="0" err="1">
                <a:latin typeface="Consolas" panose="020B0609020204030204" pitchFamily="49" charset="0"/>
              </a:rPr>
              <a:t>RandomForestClassifier</a:t>
            </a:r>
            <a:r>
              <a:rPr lang="it-IT" sz="1400" dirty="0"/>
              <a:t> for the Monk task; </a:t>
            </a:r>
            <a:r>
              <a:rPr lang="it-IT" sz="1400" dirty="0" err="1"/>
              <a:t>Scikit-Learn’s</a:t>
            </a:r>
            <a:r>
              <a:rPr lang="it-IT" sz="1400" dirty="0"/>
              <a:t> </a:t>
            </a:r>
            <a:r>
              <a:rPr lang="it-IT" sz="1400" dirty="0" err="1">
                <a:latin typeface="Consolas" panose="020B0609020204030204" pitchFamily="49" charset="0"/>
              </a:rPr>
              <a:t>RandomForestRegressor</a:t>
            </a:r>
            <a:r>
              <a:rPr lang="it-IT" sz="1400" dirty="0"/>
              <a:t>, in pipeline with a </a:t>
            </a:r>
            <a:r>
              <a:rPr lang="it-IT" sz="1400" dirty="0" err="1">
                <a:latin typeface="Consolas" panose="020B0609020204030204" pitchFamily="49" charset="0"/>
              </a:rPr>
              <a:t>RobustScaler</a:t>
            </a:r>
            <a:r>
              <a:rPr lang="it-IT" sz="1400" dirty="0"/>
              <a:t>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84A39E5-AE7A-203B-D191-5613A64E4624}"/>
              </a:ext>
            </a:extLst>
          </p:cNvPr>
          <p:cNvSpPr txBox="1"/>
          <p:nvPr/>
        </p:nvSpPr>
        <p:spPr>
          <a:xfrm>
            <a:off x="311760" y="2833849"/>
            <a:ext cx="852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Also</a:t>
            </a:r>
            <a:r>
              <a:rPr lang="it-IT" sz="1400" dirty="0"/>
              <a:t> for the </a:t>
            </a:r>
            <a:r>
              <a:rPr lang="it-IT" sz="1400" b="1" dirty="0" err="1"/>
              <a:t>SVM</a:t>
            </a:r>
            <a:r>
              <a:rPr lang="it-IT" sz="1400" dirty="0" err="1"/>
              <a:t>s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exploited</a:t>
            </a:r>
            <a:r>
              <a:rPr lang="it-IT" sz="1400" dirty="0"/>
              <a:t> </a:t>
            </a:r>
            <a:r>
              <a:rPr lang="it-IT" sz="1400" dirty="0" err="1"/>
              <a:t>Scikit-Learn</a:t>
            </a:r>
            <a:r>
              <a:rPr lang="it-IT" sz="1400" dirty="0"/>
              <a:t>. In </a:t>
            </a:r>
            <a:r>
              <a:rPr lang="it-IT" sz="1400" dirty="0" err="1"/>
              <a:t>particular</a:t>
            </a:r>
            <a:r>
              <a:rPr lang="it-IT" sz="1400" dirty="0"/>
              <a:t>: SVC for the Monk task; </a:t>
            </a:r>
            <a:r>
              <a:rPr lang="it-IT" sz="1400" dirty="0" err="1"/>
              <a:t>Scikit-Learn’s</a:t>
            </a:r>
            <a:r>
              <a:rPr lang="it-IT" sz="1400" dirty="0"/>
              <a:t> </a:t>
            </a:r>
            <a:r>
              <a:rPr lang="it-IT" sz="1400" dirty="0" err="1">
                <a:latin typeface="Consolas" panose="020B0609020204030204" pitchFamily="49" charset="0"/>
              </a:rPr>
              <a:t>MultiOutputRegressor</a:t>
            </a:r>
            <a:r>
              <a:rPr lang="it-IT" sz="1400" dirty="0"/>
              <a:t> </a:t>
            </a:r>
            <a:r>
              <a:rPr lang="it-IT" sz="1400" dirty="0" err="1"/>
              <a:t>applied</a:t>
            </a:r>
            <a:r>
              <a:rPr lang="it-IT" sz="1400" dirty="0"/>
              <a:t> to a </a:t>
            </a:r>
            <a:r>
              <a:rPr lang="it-IT" sz="1400" dirty="0">
                <a:latin typeface="Consolas" panose="020B0609020204030204" pitchFamily="49" charset="0"/>
              </a:rPr>
              <a:t>SVR</a:t>
            </a:r>
            <a:r>
              <a:rPr lang="it-IT" sz="1400" dirty="0"/>
              <a:t>, in pipeline with a </a:t>
            </a:r>
            <a:r>
              <a:rPr lang="it-IT" sz="1400" dirty="0" err="1">
                <a:latin typeface="Consolas" panose="020B0609020204030204" pitchFamily="49" charset="0"/>
              </a:rPr>
              <a:t>RobustScaler</a:t>
            </a:r>
            <a:r>
              <a:rPr lang="it-IT" sz="1400" dirty="0"/>
              <a:t>.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741B4B7-E882-E74D-F760-60AAB85D531B}"/>
              </a:ext>
            </a:extLst>
          </p:cNvPr>
          <p:cNvSpPr txBox="1"/>
          <p:nvPr/>
        </p:nvSpPr>
        <p:spPr>
          <a:xfrm>
            <a:off x="311760" y="3357069"/>
            <a:ext cx="8520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implemented</a:t>
            </a:r>
            <a:r>
              <a:rPr lang="it-IT" sz="1400" dirty="0"/>
              <a:t> a </a:t>
            </a:r>
            <a:r>
              <a:rPr lang="it-IT" sz="1400" dirty="0" err="1"/>
              <a:t>multilayer</a:t>
            </a:r>
            <a:r>
              <a:rPr lang="it-IT" sz="1400" dirty="0"/>
              <a:t> </a:t>
            </a:r>
            <a:r>
              <a:rPr lang="it-IT" sz="1400" dirty="0" err="1"/>
              <a:t>feedforward</a:t>
            </a:r>
            <a:r>
              <a:rPr lang="it-IT" sz="1400" dirty="0"/>
              <a:t> </a:t>
            </a:r>
            <a:r>
              <a:rPr lang="it-IT" sz="1400" b="1" dirty="0" err="1"/>
              <a:t>Neural</a:t>
            </a:r>
            <a:r>
              <a:rPr lang="it-IT" sz="1400" b="1" dirty="0"/>
              <a:t> Networks</a:t>
            </a:r>
            <a:r>
              <a:rPr lang="it-IT" sz="1400" dirty="0"/>
              <a:t> </a:t>
            </a:r>
            <a:r>
              <a:rPr lang="it-IT" sz="1400" dirty="0" err="1"/>
              <a:t>using</a:t>
            </a:r>
            <a:r>
              <a:rPr lang="it-IT" sz="1400" dirty="0"/>
              <a:t> </a:t>
            </a:r>
            <a:r>
              <a:rPr lang="it-IT" sz="1400" dirty="0" err="1"/>
              <a:t>Keras</a:t>
            </a:r>
            <a:r>
              <a:rPr lang="it-IT" sz="1400" dirty="0"/>
              <a:t>.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the </a:t>
            </a:r>
            <a:r>
              <a:rPr lang="it-IT" sz="1400" dirty="0" err="1"/>
              <a:t>SciKeras</a:t>
            </a:r>
            <a:r>
              <a:rPr lang="it-IT" sz="1400" dirty="0"/>
              <a:t> [</a:t>
            </a:r>
            <a:r>
              <a:rPr lang="it-IT" sz="1400" dirty="0">
                <a:hlinkClick r:id="rId3" action="ppaction://hlinksldjump"/>
              </a:rPr>
              <a:t>4</a:t>
            </a:r>
            <a:r>
              <a:rPr lang="it-IT" sz="1400" dirty="0"/>
              <a:t>] library to </a:t>
            </a:r>
            <a:r>
              <a:rPr lang="it-IT" sz="1400" dirty="0" err="1"/>
              <a:t>interface</a:t>
            </a:r>
            <a:r>
              <a:rPr lang="it-IT" sz="1400" dirty="0"/>
              <a:t> </a:t>
            </a:r>
            <a:r>
              <a:rPr lang="it-IT" sz="1400" dirty="0" err="1"/>
              <a:t>this</a:t>
            </a:r>
            <a:r>
              <a:rPr lang="it-IT" sz="1400" dirty="0"/>
              <a:t> model with </a:t>
            </a:r>
            <a:r>
              <a:rPr lang="it-IT" sz="1400" dirty="0" err="1"/>
              <a:t>Scikit-Learn</a:t>
            </a:r>
            <a:r>
              <a:rPr lang="it-IT" sz="1400" dirty="0"/>
              <a:t>. For the CUP task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implemented</a:t>
            </a:r>
            <a:r>
              <a:rPr lang="it-IT" sz="1400" dirty="0"/>
              <a:t> a </a:t>
            </a:r>
            <a:r>
              <a:rPr lang="it-IT" sz="1400" dirty="0" err="1">
                <a:latin typeface="Consolas" panose="020B0609020204030204" pitchFamily="49" charset="0"/>
              </a:rPr>
              <a:t>RobustScaler</a:t>
            </a:r>
            <a:r>
              <a:rPr lang="it-IT" sz="1400" dirty="0"/>
              <a:t> in pipeline with the </a:t>
            </a:r>
            <a:r>
              <a:rPr lang="it-IT" sz="1400" dirty="0" err="1"/>
              <a:t>Neural</a:t>
            </a:r>
            <a:r>
              <a:rPr lang="it-IT" sz="1400" dirty="0"/>
              <a:t> Network.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03EBDB9-88F0-E455-63E2-1D1CE308D764}"/>
              </a:ext>
            </a:extLst>
          </p:cNvPr>
          <p:cNvSpPr txBox="1"/>
          <p:nvPr/>
        </p:nvSpPr>
        <p:spPr>
          <a:xfrm>
            <a:off x="311760" y="4356847"/>
            <a:ext cx="8045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For </a:t>
            </a:r>
            <a:r>
              <a:rPr lang="it-IT" sz="1400" dirty="0" err="1"/>
              <a:t>all</a:t>
            </a:r>
            <a:r>
              <a:rPr lang="it-IT" sz="1400" dirty="0"/>
              <a:t> </a:t>
            </a:r>
            <a:r>
              <a:rPr lang="it-IT" sz="1400" dirty="0" err="1"/>
              <a:t>these</a:t>
            </a:r>
            <a:r>
              <a:rPr lang="it-IT" sz="1400" dirty="0"/>
              <a:t> models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tried</a:t>
            </a:r>
            <a:r>
              <a:rPr lang="it-IT" sz="1400" dirty="0"/>
              <a:t> out </a:t>
            </a:r>
            <a:r>
              <a:rPr lang="it-IT" sz="1400" dirty="0" err="1"/>
              <a:t>many</a:t>
            </a:r>
            <a:r>
              <a:rPr lang="it-IT" sz="1400" dirty="0"/>
              <a:t> </a:t>
            </a:r>
            <a:r>
              <a:rPr lang="it-IT" sz="1400" dirty="0" err="1"/>
              <a:t>configurations</a:t>
            </a:r>
            <a:r>
              <a:rPr lang="it-IT" sz="1400" dirty="0"/>
              <a:t> of </a:t>
            </a:r>
            <a:r>
              <a:rPr lang="it-IT" sz="1400" dirty="0" err="1"/>
              <a:t>hyperparameters</a:t>
            </a:r>
            <a:r>
              <a:rPr lang="it-IT" sz="1400" dirty="0"/>
              <a:t>. </a:t>
            </a:r>
            <a:r>
              <a:rPr lang="it-IT" sz="1400" dirty="0">
                <a:solidFill>
                  <a:srgbClr val="FF0000"/>
                </a:solidFill>
              </a:rPr>
              <a:t>Precise </a:t>
            </a:r>
            <a:r>
              <a:rPr lang="it-IT" sz="1400" dirty="0" err="1">
                <a:solidFill>
                  <a:srgbClr val="FF0000"/>
                </a:solidFill>
              </a:rPr>
              <a:t>details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will</a:t>
            </a:r>
            <a:r>
              <a:rPr lang="it-IT" sz="1400" dirty="0">
                <a:solidFill>
                  <a:srgbClr val="FF0000"/>
                </a:solidFill>
              </a:rPr>
              <a:t> be </a:t>
            </a:r>
            <a:r>
              <a:rPr lang="it-IT" sz="1400" dirty="0" err="1">
                <a:solidFill>
                  <a:srgbClr val="FF0000"/>
                </a:solidFill>
              </a:rPr>
              <a:t>given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later</a:t>
            </a:r>
            <a:r>
              <a:rPr lang="it-IT" sz="1400" dirty="0">
                <a:solidFill>
                  <a:srgbClr val="FF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50000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Model</a:t>
            </a:r>
            <a:r>
              <a:rPr lang="it" sz="2400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s details &amp; novelties</a:t>
            </a:r>
            <a:endParaRPr lang="it-IT" sz="2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FAC1FED-F89A-48EA-A7D9-D975C9644720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4</a:t>
            </a:fld>
            <a:endParaRPr lang="it-IT" sz="1000" b="0" strike="noStrike" spc="-1"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53081EA4-AB5C-4973-40B9-5507A2C7E5EC}"/>
                  </a:ext>
                </a:extLst>
              </p:cNvPr>
              <p:cNvSpPr txBox="1"/>
              <p:nvPr/>
            </p:nvSpPr>
            <p:spPr>
              <a:xfrm>
                <a:off x="311760" y="706582"/>
                <a:ext cx="8520120" cy="1430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/>
                  <a:t>Weight </a:t>
                </a:r>
                <a:r>
                  <a:rPr lang="it-IT" sz="1400" dirty="0" err="1"/>
                  <a:t>initialization</a:t>
                </a:r>
                <a:r>
                  <a:rPr lang="it-IT" sz="1400" dirty="0"/>
                  <a:t> for the </a:t>
                </a:r>
                <a:r>
                  <a:rPr lang="it-IT" sz="1400" dirty="0" err="1"/>
                  <a:t>Neural</a:t>
                </a:r>
                <a:r>
                  <a:rPr lang="it-IT" sz="1400" dirty="0"/>
                  <a:t> Networks: </a:t>
                </a:r>
                <a:r>
                  <a:rPr lang="it-IT" sz="1400" dirty="0" err="1">
                    <a:latin typeface="Consolas" panose="020B0609020204030204" pitchFamily="49" charset="0"/>
                  </a:rPr>
                  <a:t>HeNormal</a:t>
                </a:r>
                <a:r>
                  <a:rPr lang="it-IT" sz="1400" dirty="0">
                    <a:latin typeface="Consolas" panose="020B0609020204030204" pitchFamily="49" charset="0"/>
                  </a:rPr>
                  <a:t>()</a:t>
                </a:r>
                <a:r>
                  <a:rPr lang="it-IT" sz="1400" dirty="0"/>
                  <a:t> from </a:t>
                </a:r>
                <a:r>
                  <a:rPr lang="it-IT" sz="1400" dirty="0" err="1">
                    <a:latin typeface="Consolas" panose="020B0609020204030204" pitchFamily="49" charset="0"/>
                  </a:rPr>
                  <a:t>keras.initializers</a:t>
                </a:r>
                <a:r>
                  <a:rPr lang="it-IT" sz="1400" dirty="0">
                    <a:latin typeface="+mj-lt"/>
                  </a:rPr>
                  <a:t> [</a:t>
                </a:r>
                <a:r>
                  <a:rPr lang="it-IT" sz="1400" dirty="0">
                    <a:latin typeface="+mj-lt"/>
                    <a:hlinkClick r:id="rId2" action="ppaction://hlinksldjump"/>
                  </a:rPr>
                  <a:t>6</a:t>
                </a:r>
                <a:r>
                  <a:rPr lang="it-IT" sz="1400" dirty="0">
                    <a:latin typeface="+mj-lt"/>
                  </a:rPr>
                  <a:t>][</a:t>
                </a:r>
                <a:r>
                  <a:rPr lang="it-IT" sz="1400" dirty="0">
                    <a:latin typeface="+mj-lt"/>
                    <a:hlinkClick r:id="rId3" action="ppaction://hlinksldjump"/>
                  </a:rPr>
                  <a:t>9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]. Weights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sampled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from a</a:t>
                </a:r>
                <a:r>
                  <a:rPr lang="it-IT" sz="14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+mj-lt"/>
                  </a:rPr>
                  <a:t> </a:t>
                </a:r>
                <a:r>
                  <a:rPr lang="it-IT" sz="1400" dirty="0">
                    <a:cs typeface="Arial" panose="020B0604020202020204" pitchFamily="34" charset="0"/>
                  </a:rPr>
                  <a:t>distribution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with </a:t>
                </a:r>
                <a14:m>
                  <m:oMath xmlns:m="http://schemas.openxmlformats.org/officeDocument/2006/math">
                    <m:r>
                      <a:rPr lang="it-IT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type m:val="lin"/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it-IT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fan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_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in</m:t>
                            </m:r>
                          </m:den>
                        </m:f>
                      </m:e>
                    </m:rad>
                  </m:oMath>
                </a14:m>
                <a:r>
                  <a:rPr lang="it-IT" sz="1400" dirty="0">
                    <a:latin typeface="+mj-lt"/>
                  </a:rPr>
                  <a:t>, </a:t>
                </a:r>
                <a:r>
                  <a:rPr lang="it-IT" sz="1400" dirty="0" err="1">
                    <a:latin typeface="+mj-lt"/>
                  </a:rPr>
                  <a:t>where</a:t>
                </a:r>
                <a:r>
                  <a:rPr lang="it-IT" sz="1400" dirty="0">
                    <a:latin typeface="+mj-lt"/>
                  </a:rPr>
                  <a:t> </a:t>
                </a:r>
                <a:r>
                  <a:rPr lang="it-IT" sz="1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fan_in</a:t>
                </a:r>
                <a:r>
                  <a:rPr lang="it-IT" sz="1400" dirty="0">
                    <a:latin typeface="+mj-lt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number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incoming connections for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each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weight. </a:t>
                </a:r>
              </a:p>
              <a:p>
                <a:r>
                  <a:rPr lang="it-IT" sz="1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it-IT" sz="1400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main</a:t>
                </a:r>
                <a:r>
                  <a:rPr lang="it-IT" sz="1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idea </a:t>
                </a:r>
                <a:r>
                  <a:rPr lang="it-IT" sz="1400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</a:t>
                </a:r>
                <a:r>
                  <a:rPr lang="it-IT" sz="1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:r>
                  <a:rPr lang="it-IT" sz="1400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preserve</a:t>
                </a:r>
                <a:r>
                  <a:rPr lang="it-IT" sz="1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the </a:t>
                </a:r>
                <a:r>
                  <a:rPr lang="it-IT" sz="1400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variance</a:t>
                </a:r>
                <a:r>
                  <a:rPr lang="it-IT" sz="1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across</a:t>
                </a:r>
                <a:r>
                  <a:rPr lang="it-IT" sz="1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the </a:t>
                </a:r>
                <a:r>
                  <a:rPr lang="it-IT" sz="1400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layers</a:t>
                </a:r>
                <a:r>
                  <a:rPr lang="it-IT" sz="1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and </a:t>
                </a:r>
                <a:r>
                  <a:rPr lang="it-IT" sz="1400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</a:t>
                </a:r>
                <a:r>
                  <a:rPr lang="it-IT" sz="1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leads to the </a:t>
                </a:r>
                <a:r>
                  <a:rPr lang="it-IT" sz="1400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wights</a:t>
                </a:r>
                <a:r>
                  <a:rPr lang="it-IT" sz="1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having</a:t>
                </a:r>
                <a:r>
                  <a:rPr lang="it-IT" sz="1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that</a:t>
                </a:r>
                <a:r>
                  <a:rPr lang="it-IT" sz="1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distribution</a:t>
                </a:r>
                <a:r>
                  <a:rPr lang="it-IT" sz="1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This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strategy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tailored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layers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that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use the </a:t>
                </a:r>
                <a:r>
                  <a:rPr lang="it-IT" sz="1400" dirty="0" err="1">
                    <a:latin typeface="Consolas" panose="020B0609020204030204" pitchFamily="49" charset="0"/>
                    <a:cs typeface="Arial" panose="020B0604020202020204" pitchFamily="34" charset="0"/>
                  </a:rPr>
                  <a:t>ReLU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activation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function</a:t>
                </a:r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53081EA4-AB5C-4973-40B9-5507A2C7E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60" y="706582"/>
                <a:ext cx="8520120" cy="1430456"/>
              </a:xfrm>
              <a:prstGeom prst="rect">
                <a:avLst/>
              </a:prstGeom>
              <a:blipFill>
                <a:blip r:embed="rId4"/>
                <a:stretch>
                  <a:fillRect l="-215" t="-2128" b="-297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Model</a:t>
            </a:r>
            <a:r>
              <a:rPr lang="it" sz="2400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s novelties (may be more slides)</a:t>
            </a:r>
            <a:endParaRPr lang="it-IT" sz="2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FAC1FED-F89A-48EA-A7D9-D975C9644720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5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43EB721-4ECF-8D44-AD5A-11FA73D5C8DE}"/>
              </a:ext>
            </a:extLst>
          </p:cNvPr>
          <p:cNvSpPr txBox="1"/>
          <p:nvPr/>
        </p:nvSpPr>
        <p:spPr>
          <a:xfrm>
            <a:off x="311760" y="616670"/>
            <a:ext cx="8160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Qualche parola sul </a:t>
            </a:r>
            <a:r>
              <a:rPr lang="it-IT" sz="1400" dirty="0" err="1">
                <a:solidFill>
                  <a:srgbClr val="FF0000"/>
                </a:solidFill>
              </a:rPr>
              <a:t>RobustScaler</a:t>
            </a:r>
            <a:r>
              <a:rPr lang="it-IT" sz="1400" dirty="0">
                <a:solidFill>
                  <a:srgbClr val="FF0000"/>
                </a:solidFill>
              </a:rPr>
              <a:t>, e in generale sul </a:t>
            </a:r>
            <a:r>
              <a:rPr lang="it-IT" sz="1400" dirty="0" err="1">
                <a:solidFill>
                  <a:srgbClr val="FF0000"/>
                </a:solidFill>
              </a:rPr>
              <a:t>preprocessing</a:t>
            </a:r>
            <a:r>
              <a:rPr lang="it-IT" sz="1400" dirty="0">
                <a:solidFill>
                  <a:srgbClr val="FF0000"/>
                </a:solidFill>
              </a:rPr>
              <a:t> che si fa.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9884534-5F12-27F6-1B5F-8149A5D5CCB6}"/>
              </a:ext>
            </a:extLst>
          </p:cNvPr>
          <p:cNvSpPr txBox="1"/>
          <p:nvPr/>
        </p:nvSpPr>
        <p:spPr>
          <a:xfrm>
            <a:off x="311760" y="1191093"/>
            <a:ext cx="77320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Abbiamo usato </a:t>
            </a:r>
            <a:r>
              <a:rPr lang="it-IT" sz="1400" dirty="0" err="1">
                <a:solidFill>
                  <a:srgbClr val="FF0000"/>
                </a:solidFill>
              </a:rPr>
              <a:t>SciKeras</a:t>
            </a:r>
            <a:r>
              <a:rPr lang="it-IT" sz="1400" dirty="0">
                <a:solidFill>
                  <a:srgbClr val="FF0000"/>
                </a:solidFill>
              </a:rPr>
              <a:t> per interfacciare con </a:t>
            </a:r>
            <a:r>
              <a:rPr lang="it-IT" sz="1400" dirty="0" err="1">
                <a:solidFill>
                  <a:srgbClr val="FF0000"/>
                </a:solidFill>
              </a:rPr>
              <a:t>Scikit-Learn</a:t>
            </a:r>
            <a:r>
              <a:rPr lang="it-IT" sz="1400" dirty="0">
                <a:solidFill>
                  <a:srgbClr val="FF0000"/>
                </a:solidFill>
              </a:rPr>
              <a:t> la NN fatta con </a:t>
            </a:r>
            <a:r>
              <a:rPr lang="it-IT" sz="1400" dirty="0" err="1">
                <a:solidFill>
                  <a:srgbClr val="FF0000"/>
                </a:solidFill>
              </a:rPr>
              <a:t>Keras</a:t>
            </a:r>
            <a:r>
              <a:rPr lang="it-IT" sz="1400" dirty="0">
                <a:solidFill>
                  <a:srgbClr val="FF0000"/>
                </a:solidFill>
              </a:rPr>
              <a:t>. Questo perché anche per le NN abbiamo usato </a:t>
            </a:r>
            <a:r>
              <a:rPr lang="it-IT" sz="1400" dirty="0" err="1">
                <a:solidFill>
                  <a:srgbClr val="FF0000"/>
                </a:solidFill>
              </a:rPr>
              <a:t>Scikit-Learn</a:t>
            </a:r>
            <a:r>
              <a:rPr lang="it-IT" sz="1400" dirty="0">
                <a:solidFill>
                  <a:srgbClr val="FF0000"/>
                </a:solidFill>
              </a:rPr>
              <a:t> per la </a:t>
            </a:r>
            <a:r>
              <a:rPr lang="it-IT" sz="1400" dirty="0" err="1">
                <a:solidFill>
                  <a:srgbClr val="FF0000"/>
                </a:solidFill>
              </a:rPr>
              <a:t>grid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search</a:t>
            </a:r>
            <a:r>
              <a:rPr lang="it-IT" sz="1400" dirty="0">
                <a:solidFill>
                  <a:srgbClr val="FF0000"/>
                </a:solidFill>
              </a:rPr>
              <a:t> e la scelta degli </a:t>
            </a:r>
            <a:r>
              <a:rPr lang="it-IT" sz="1400" dirty="0" err="1">
                <a:solidFill>
                  <a:srgbClr val="FF0000"/>
                </a:solidFill>
              </a:rPr>
              <a:t>iperparametri</a:t>
            </a:r>
            <a:r>
              <a:rPr lang="it-IT" sz="1400" dirty="0">
                <a:solidFill>
                  <a:srgbClr val="FF0000"/>
                </a:solidFill>
              </a:rPr>
              <a:t> migliori (ottenuti dalla </a:t>
            </a:r>
            <a:r>
              <a:rPr lang="it-IT" sz="1400" dirty="0" err="1">
                <a:solidFill>
                  <a:srgbClr val="FF0000"/>
                </a:solidFill>
              </a:rPr>
              <a:t>grid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search</a:t>
            </a:r>
            <a:r>
              <a:rPr lang="it-IT" sz="1400" dirty="0">
                <a:solidFill>
                  <a:srgbClr val="FF0000"/>
                </a:solidFill>
              </a:rPr>
              <a:t>)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E7B66B1-C503-A37D-09E3-87ED1CC4BD05}"/>
              </a:ext>
            </a:extLst>
          </p:cNvPr>
          <p:cNvSpPr txBox="1"/>
          <p:nvPr/>
        </p:nvSpPr>
        <p:spPr>
          <a:xfrm>
            <a:off x="311760" y="2140686"/>
            <a:ext cx="80624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Potrebbe anche essere interessante parlare, sinteticamente, dell’ esplorazione preliminare dei dati che abbiamo condotto in </a:t>
            </a:r>
            <a:r>
              <a:rPr lang="it-IT" sz="1400" dirty="0" err="1">
                <a:solidFill>
                  <a:srgbClr val="FF0000"/>
                </a:solidFill>
              </a:rPr>
              <a:t>exploration.ipynb</a:t>
            </a:r>
            <a:r>
              <a:rPr lang="it-IT" sz="1400" dirty="0">
                <a:solidFill>
                  <a:srgbClr val="FF0000"/>
                </a:solidFill>
              </a:rPr>
              <a:t>. Cosa ha rivelato? Ha guidato la scelta degli </a:t>
            </a:r>
            <a:r>
              <a:rPr lang="it-IT" sz="1400" dirty="0" err="1">
                <a:solidFill>
                  <a:srgbClr val="FF0000"/>
                </a:solidFill>
              </a:rPr>
              <a:t>iperparametri</a:t>
            </a:r>
            <a:r>
              <a:rPr lang="it-IT" sz="1400" dirty="0">
                <a:solidFill>
                  <a:srgbClr val="FF0000"/>
                </a:solidFill>
              </a:rPr>
              <a:t>? Ha creato qualche aspettativa? Ci ha fatto formulare qualche ipotesi? Se sì, è stata confermata o smentita?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8087FD7-7006-3A2A-3B0A-03880C8C49E0}"/>
              </a:ext>
            </a:extLst>
          </p:cNvPr>
          <p:cNvSpPr txBox="1"/>
          <p:nvPr/>
        </p:nvSpPr>
        <p:spPr>
          <a:xfrm>
            <a:off x="605118" y="3496235"/>
            <a:ext cx="71202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Weight </a:t>
            </a:r>
            <a:r>
              <a:rPr lang="it-IT" sz="1400" dirty="0" err="1"/>
              <a:t>init</a:t>
            </a:r>
            <a:r>
              <a:rPr lang="it-IT" sz="1400" dirty="0"/>
              <a:t>. (Be </a:t>
            </a:r>
            <a:r>
              <a:rPr lang="it-IT" sz="1400" dirty="0" err="1"/>
              <a:t>normal</a:t>
            </a:r>
            <a:r>
              <a:rPr lang="it-IT" sz="1400" dirty="0"/>
              <a:t>), dropout, </a:t>
            </a:r>
            <a:r>
              <a:rPr lang="it-IT" sz="1400" dirty="0" err="1"/>
              <a:t>robust</a:t>
            </a:r>
            <a:r>
              <a:rPr lang="it-IT" sz="1400" dirty="0"/>
              <a:t> </a:t>
            </a:r>
            <a:r>
              <a:rPr lang="it-IT" sz="1400" dirty="0" err="1"/>
              <a:t>scaler</a:t>
            </a:r>
            <a:r>
              <a:rPr lang="it-IT" sz="1400" dirty="0"/>
              <a:t>, </a:t>
            </a:r>
            <a:r>
              <a:rPr lang="it-IT" sz="1400" dirty="0" err="1"/>
              <a:t>usage</a:t>
            </a:r>
            <a:r>
              <a:rPr lang="it-IT" sz="1400" dirty="0"/>
              <a:t> of a </a:t>
            </a:r>
            <a:r>
              <a:rPr lang="it-IT" sz="1400" dirty="0" err="1"/>
              <a:t>Bayesian</a:t>
            </a:r>
            <a:r>
              <a:rPr lang="it-IT" sz="1400" dirty="0"/>
              <a:t> </a:t>
            </a:r>
            <a:r>
              <a:rPr lang="it-IT" sz="1400" dirty="0" err="1"/>
              <a:t>opt</a:t>
            </a:r>
            <a:r>
              <a:rPr lang="it-IT" sz="1400" dirty="0"/>
              <a:t>, </a:t>
            </a:r>
            <a:r>
              <a:rPr lang="it-IT" sz="1400" dirty="0" err="1"/>
              <a:t>something</a:t>
            </a:r>
            <a:r>
              <a:rPr lang="it-IT" sz="1400" dirty="0"/>
              <a:t> on the dropout? </a:t>
            </a:r>
          </a:p>
          <a:p>
            <a:r>
              <a:rPr lang="it-IT" sz="1400" dirty="0" err="1"/>
              <a:t>Why</a:t>
            </a:r>
            <a:r>
              <a:rPr lang="it-IT" sz="1400" dirty="0"/>
              <a:t> a pipeline </a:t>
            </a:r>
            <a:r>
              <a:rPr lang="it-IT" sz="1400" dirty="0" err="1"/>
              <a:t>instead</a:t>
            </a:r>
            <a:r>
              <a:rPr lang="it-IT" sz="1400" dirty="0"/>
              <a:t> of </a:t>
            </a:r>
            <a:r>
              <a:rPr lang="it-IT" sz="1400" dirty="0" err="1"/>
              <a:t>sequential</a:t>
            </a:r>
            <a:r>
              <a:rPr lang="it-IT" sz="1400" dirty="0"/>
              <a:t>?  </a:t>
            </a:r>
          </a:p>
        </p:txBody>
      </p:sp>
    </p:spTree>
    <p:extLst>
      <p:ext uri="{BB962C8B-B14F-4D97-AF65-F5344CB8AC3E}">
        <p14:creationId xmlns:p14="http://schemas.microsoft.com/office/powerpoint/2010/main" val="2650700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Monk Results: Selected grid search results – 1 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C06FC27A-D984-4D7D-8FA5-F1FA6C63CC6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6</a:t>
            </a:fld>
            <a:endParaRPr lang="it-IT" sz="1000" b="0" strike="noStrike" spc="-1">
              <a:latin typeface="Times New Roman"/>
            </a:endParaRP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3675E250-FFA3-31FA-EC49-7C7764955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108811"/>
              </p:ext>
            </p:extLst>
          </p:nvPr>
        </p:nvGraphicFramePr>
        <p:xfrm>
          <a:off x="311757" y="1039885"/>
          <a:ext cx="8160842" cy="16154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72435">
                  <a:extLst>
                    <a:ext uri="{9D8B030D-6E8A-4147-A177-3AD203B41FA5}">
                      <a16:colId xmlns:a16="http://schemas.microsoft.com/office/drawing/2014/main" val="935040320"/>
                    </a:ext>
                  </a:extLst>
                </a:gridCol>
                <a:gridCol w="3496235">
                  <a:extLst>
                    <a:ext uri="{9D8B030D-6E8A-4147-A177-3AD203B41FA5}">
                      <a16:colId xmlns:a16="http://schemas.microsoft.com/office/drawing/2014/main" val="1166905258"/>
                    </a:ext>
                  </a:extLst>
                </a:gridCol>
                <a:gridCol w="1846086">
                  <a:extLst>
                    <a:ext uri="{9D8B030D-6E8A-4147-A177-3AD203B41FA5}">
                      <a16:colId xmlns:a16="http://schemas.microsoft.com/office/drawing/2014/main" val="50107376"/>
                    </a:ext>
                  </a:extLst>
                </a:gridCol>
                <a:gridCol w="1846086">
                  <a:extLst>
                    <a:ext uri="{9D8B030D-6E8A-4147-A177-3AD203B41FA5}">
                      <a16:colId xmlns:a16="http://schemas.microsoft.com/office/drawing/2014/main" val="34889993"/>
                    </a:ext>
                  </a:extLst>
                </a:gridCol>
              </a:tblGrid>
              <a:tr h="225137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1" dirty="0"/>
                        <a:t>Kernel</a:t>
                      </a:r>
                      <a:r>
                        <a:rPr lang="it-IT" sz="1600" dirty="0"/>
                        <a:t> / </a:t>
                      </a:r>
                      <a:r>
                        <a:rPr lang="it-IT" sz="1600" i="1" dirty="0"/>
                        <a:t>C </a:t>
                      </a:r>
                      <a:r>
                        <a:rPr lang="it-IT" sz="1600" dirty="0"/>
                        <a:t>/ </a:t>
                      </a:r>
                      <a:r>
                        <a:rPr lang="it-IT" sz="1600" i="1" dirty="0"/>
                        <a:t>γ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600" i="1" dirty="0"/>
                        <a:t>p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600" i="1" dirty="0"/>
                        <a:t>k0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MSE </a:t>
                      </a:r>
                      <a:r>
                        <a:rPr lang="it-IT" sz="1400" dirty="0"/>
                        <a:t>(TR/TS)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/>
                        <a:t>Accuracy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(TR/TS)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603585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0" dirty="0">
                          <a:latin typeface="Consolas" panose="020B0609020204030204" pitchFamily="49" charset="0"/>
                        </a:rPr>
                        <a:t>Poly</a:t>
                      </a:r>
                      <a:r>
                        <a:rPr lang="it-IT" sz="1400" i="0" dirty="0">
                          <a:latin typeface="+mj-lt"/>
                        </a:rPr>
                        <a:t> </a:t>
                      </a:r>
                      <a:r>
                        <a:rPr lang="it-IT" sz="1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1 / 1 / 2 /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1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100" i="1" dirty="0"/>
                        <a:t>Media su diverse inizializzazioni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854847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100" i="1" dirty="0"/>
                        <a:t>Media su diverse inizializzazioni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051443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i="1" dirty="0"/>
                        <a:t>Media su diverse inizializzazioni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0155377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BE230A9E-6BC2-8724-6E64-FC538A331645}"/>
              </a:ext>
            </a:extLst>
          </p:cNvPr>
          <p:cNvSpPr txBox="1">
            <a:spLocks/>
          </p:cNvSpPr>
          <p:nvPr/>
        </p:nvSpPr>
        <p:spPr>
          <a:xfrm>
            <a:off x="311756" y="701329"/>
            <a:ext cx="8160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err="1"/>
              <a:t>Table</a:t>
            </a:r>
            <a:r>
              <a:rPr lang="it-IT" sz="1600" b="1" dirty="0"/>
              <a:t> 1</a:t>
            </a:r>
            <a:r>
              <a:rPr lang="it-IT" sz="1600" dirty="0"/>
              <a:t>: </a:t>
            </a:r>
            <a:r>
              <a:rPr lang="it-IT" sz="1400" dirty="0" err="1"/>
              <a:t>Average</a:t>
            </a:r>
            <a:r>
              <a:rPr lang="it-IT" sz="1400" dirty="0"/>
              <a:t> </a:t>
            </a:r>
            <a:r>
              <a:rPr lang="it-IT" sz="1400" dirty="0" err="1"/>
              <a:t>prediction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obtained</a:t>
            </a:r>
            <a:r>
              <a:rPr lang="it-IT" sz="1400" dirty="0"/>
              <a:t> for the </a:t>
            </a:r>
            <a:r>
              <a:rPr lang="it-IT" sz="1400" dirty="0" err="1"/>
              <a:t>Monk’s</a:t>
            </a:r>
            <a:r>
              <a:rPr lang="it-IT" sz="1400" dirty="0"/>
              <a:t> task, with a SVM</a:t>
            </a:r>
            <a:endParaRPr lang="it-IT" sz="1600" dirty="0"/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84DE0662-B539-4FAA-8D29-2412C11DB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22786"/>
              </p:ext>
            </p:extLst>
          </p:nvPr>
        </p:nvGraphicFramePr>
        <p:xfrm>
          <a:off x="311757" y="3295895"/>
          <a:ext cx="8160842" cy="16154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72435">
                  <a:extLst>
                    <a:ext uri="{9D8B030D-6E8A-4147-A177-3AD203B41FA5}">
                      <a16:colId xmlns:a16="http://schemas.microsoft.com/office/drawing/2014/main" val="935040320"/>
                    </a:ext>
                  </a:extLst>
                </a:gridCol>
                <a:gridCol w="3496235">
                  <a:extLst>
                    <a:ext uri="{9D8B030D-6E8A-4147-A177-3AD203B41FA5}">
                      <a16:colId xmlns:a16="http://schemas.microsoft.com/office/drawing/2014/main" val="1166905258"/>
                    </a:ext>
                  </a:extLst>
                </a:gridCol>
                <a:gridCol w="1846086">
                  <a:extLst>
                    <a:ext uri="{9D8B030D-6E8A-4147-A177-3AD203B41FA5}">
                      <a16:colId xmlns:a16="http://schemas.microsoft.com/office/drawing/2014/main" val="50107376"/>
                    </a:ext>
                  </a:extLst>
                </a:gridCol>
                <a:gridCol w="1846086">
                  <a:extLst>
                    <a:ext uri="{9D8B030D-6E8A-4147-A177-3AD203B41FA5}">
                      <a16:colId xmlns:a16="http://schemas.microsoft.com/office/drawing/2014/main" val="34889993"/>
                    </a:ext>
                  </a:extLst>
                </a:gridCol>
              </a:tblGrid>
              <a:tr h="225137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>
                          <a:solidFill>
                            <a:srgbClr val="FF0000"/>
                          </a:solidFill>
                        </a:rPr>
                        <a:t>Hyperparameters</a:t>
                      </a:r>
                      <a:endParaRPr lang="it-IT" sz="1600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MSE </a:t>
                      </a:r>
                      <a:r>
                        <a:rPr lang="it-IT" sz="1400" dirty="0"/>
                        <a:t>(TR/TS)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/>
                        <a:t>Accuracy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(TR/TS)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603585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Best </a:t>
                      </a:r>
                      <a:r>
                        <a:rPr lang="it-IT" sz="1400" i="1" dirty="0" err="1"/>
                        <a:t>hyperparameters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values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1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100" i="1" dirty="0"/>
                        <a:t>Media su diverse inizializzazioni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854847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100" i="1" dirty="0"/>
                        <a:t>Media su diverse inizializzazioni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051443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i="1" dirty="0"/>
                        <a:t>Media su diverse inizializzazioni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0155377"/>
                  </a:ext>
                </a:extLst>
              </a:tr>
            </a:tbl>
          </a:graphicData>
        </a:graphic>
      </p:graphicFrame>
      <p:sp>
        <p:nvSpPr>
          <p:cNvPr id="9" name="CasellaDiTesto 8">
            <a:extLst>
              <a:ext uri="{FF2B5EF4-FFF2-40B4-BE49-F238E27FC236}">
                <a16:creationId xmlns:a16="http://schemas.microsoft.com/office/drawing/2014/main" id="{289BD0DD-F384-4DFC-09C8-CA90B7F477E0}"/>
              </a:ext>
            </a:extLst>
          </p:cNvPr>
          <p:cNvSpPr txBox="1">
            <a:spLocks/>
          </p:cNvSpPr>
          <p:nvPr/>
        </p:nvSpPr>
        <p:spPr>
          <a:xfrm>
            <a:off x="311756" y="2957339"/>
            <a:ext cx="8160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err="1"/>
              <a:t>Table</a:t>
            </a:r>
            <a:r>
              <a:rPr lang="it-IT" sz="1600" b="1" dirty="0"/>
              <a:t> 2</a:t>
            </a:r>
            <a:r>
              <a:rPr lang="it-IT" sz="1600" dirty="0"/>
              <a:t>: </a:t>
            </a:r>
            <a:r>
              <a:rPr lang="it-IT" sz="1400" dirty="0" err="1"/>
              <a:t>Average</a:t>
            </a:r>
            <a:r>
              <a:rPr lang="it-IT" sz="1400" dirty="0"/>
              <a:t> </a:t>
            </a:r>
            <a:r>
              <a:rPr lang="it-IT" sz="1400" dirty="0" err="1"/>
              <a:t>prediction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obtained</a:t>
            </a:r>
            <a:r>
              <a:rPr lang="it-IT" sz="1400" dirty="0"/>
              <a:t> for the </a:t>
            </a:r>
            <a:r>
              <a:rPr lang="it-IT" sz="1400" dirty="0" err="1"/>
              <a:t>Monk’s</a:t>
            </a:r>
            <a:r>
              <a:rPr lang="it-IT" sz="1400" dirty="0"/>
              <a:t> task, with a random </a:t>
            </a:r>
            <a:r>
              <a:rPr lang="it-IT" sz="1400" dirty="0" err="1"/>
              <a:t>forest</a:t>
            </a:r>
            <a:endParaRPr lang="it-IT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Monk Results: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 Selected grid search results – 2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C06FC27A-D984-4D7D-8FA5-F1FA6C63CC6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7</a:t>
            </a:fld>
            <a:endParaRPr lang="it-IT" sz="1000" b="0" strike="noStrike" spc="-1">
              <a:latin typeface="Times New Roman"/>
            </a:endParaRP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3675E250-FFA3-31FA-EC49-7C7764955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784029"/>
              </p:ext>
            </p:extLst>
          </p:nvPr>
        </p:nvGraphicFramePr>
        <p:xfrm>
          <a:off x="311758" y="1139467"/>
          <a:ext cx="8160842" cy="35364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72435">
                  <a:extLst>
                    <a:ext uri="{9D8B030D-6E8A-4147-A177-3AD203B41FA5}">
                      <a16:colId xmlns:a16="http://schemas.microsoft.com/office/drawing/2014/main" val="935040320"/>
                    </a:ext>
                  </a:extLst>
                </a:gridCol>
                <a:gridCol w="3496235">
                  <a:extLst>
                    <a:ext uri="{9D8B030D-6E8A-4147-A177-3AD203B41FA5}">
                      <a16:colId xmlns:a16="http://schemas.microsoft.com/office/drawing/2014/main" val="1166905258"/>
                    </a:ext>
                  </a:extLst>
                </a:gridCol>
                <a:gridCol w="1846086">
                  <a:extLst>
                    <a:ext uri="{9D8B030D-6E8A-4147-A177-3AD203B41FA5}">
                      <a16:colId xmlns:a16="http://schemas.microsoft.com/office/drawing/2014/main" val="50107376"/>
                    </a:ext>
                  </a:extLst>
                </a:gridCol>
                <a:gridCol w="1846086">
                  <a:extLst>
                    <a:ext uri="{9D8B030D-6E8A-4147-A177-3AD203B41FA5}">
                      <a16:colId xmlns:a16="http://schemas.microsoft.com/office/drawing/2014/main" val="34889993"/>
                    </a:ext>
                  </a:extLst>
                </a:gridCol>
              </a:tblGrid>
              <a:tr h="481506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Architecture</a:t>
                      </a:r>
                      <a:r>
                        <a:rPr lang="it-IT" sz="1600" i="1" dirty="0"/>
                        <a:t>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400" i="1" dirty="0" err="1"/>
                        <a:t>optimizer</a:t>
                      </a:r>
                      <a:r>
                        <a:rPr lang="it-IT" sz="1600" i="1" dirty="0"/>
                        <a:t>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400" i="1" dirty="0"/>
                        <a:t>η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/>
                        <a:t>α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/>
                        <a:t>λ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 err="1"/>
                        <a:t>epochs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 err="1"/>
                        <a:t>batch_size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>
                          <a:solidFill>
                            <a:srgbClr val="FF0000"/>
                          </a:solidFill>
                        </a:rPr>
                        <a:t>/ …</a:t>
                      </a:r>
                      <a:endParaRPr lang="it-IT" sz="1600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MSE </a:t>
                      </a:r>
                      <a:r>
                        <a:rPr lang="it-IT" sz="1400" dirty="0"/>
                        <a:t>(TR/TS)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/>
                        <a:t>Accuracy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(TR/TS)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603585"/>
                  </a:ext>
                </a:extLst>
              </a:tr>
              <a:tr h="98578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Best </a:t>
                      </a:r>
                      <a:r>
                        <a:rPr lang="it-IT" sz="1400" i="1" dirty="0" err="1"/>
                        <a:t>hyperparameters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values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100" i="1" dirty="0"/>
                        <a:t>Escludendo penalty </a:t>
                      </a:r>
                      <a:r>
                        <a:rPr lang="it-IT" sz="1100" i="1" dirty="0" err="1"/>
                        <a:t>terms</a:t>
                      </a:r>
                      <a:endParaRPr lang="it-IT" sz="11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100" i="1" dirty="0"/>
                        <a:t>Media su diverse inizializzazioni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854847"/>
                  </a:ext>
                </a:extLst>
              </a:tr>
              <a:tr h="98578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i="1" dirty="0"/>
                        <a:t>Escludendo penalty </a:t>
                      </a:r>
                      <a:r>
                        <a:rPr lang="it-IT" sz="1100" i="1" dirty="0" err="1"/>
                        <a:t>terms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100" i="1" dirty="0"/>
                        <a:t>Media su diverse inizializzazioni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051443"/>
                  </a:ext>
                </a:extLst>
              </a:tr>
              <a:tr h="98578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i="1" dirty="0"/>
                        <a:t>Escludendo penalty </a:t>
                      </a:r>
                      <a:r>
                        <a:rPr lang="it-IT" sz="1100" i="1" dirty="0" err="1"/>
                        <a:t>terms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i="1" dirty="0"/>
                        <a:t>Media su diverse inizializzazioni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0155377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BE230A9E-6BC2-8724-6E64-FC538A331645}"/>
              </a:ext>
            </a:extLst>
          </p:cNvPr>
          <p:cNvSpPr txBox="1">
            <a:spLocks/>
          </p:cNvSpPr>
          <p:nvPr/>
        </p:nvSpPr>
        <p:spPr>
          <a:xfrm>
            <a:off x="311757" y="800910"/>
            <a:ext cx="8160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err="1"/>
              <a:t>Table</a:t>
            </a:r>
            <a:r>
              <a:rPr lang="it-IT" sz="1600" b="1" dirty="0"/>
              <a:t> 3</a:t>
            </a:r>
            <a:r>
              <a:rPr lang="it-IT" sz="1600" dirty="0"/>
              <a:t>: </a:t>
            </a:r>
            <a:r>
              <a:rPr lang="it-IT" sz="1400" dirty="0" err="1"/>
              <a:t>Average</a:t>
            </a:r>
            <a:r>
              <a:rPr lang="it-IT" sz="1400" dirty="0"/>
              <a:t> </a:t>
            </a:r>
            <a:r>
              <a:rPr lang="it-IT" sz="1400" dirty="0" err="1"/>
              <a:t>prediction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obtained</a:t>
            </a:r>
            <a:r>
              <a:rPr lang="it-IT" sz="1400" dirty="0"/>
              <a:t> for the </a:t>
            </a:r>
            <a:r>
              <a:rPr lang="it-IT" sz="1400" dirty="0" err="1"/>
              <a:t>Monk’s</a:t>
            </a:r>
            <a:r>
              <a:rPr lang="it-IT" sz="1400" dirty="0"/>
              <a:t> task, with a </a:t>
            </a:r>
            <a:r>
              <a:rPr lang="it-IT" sz="1400" dirty="0" err="1"/>
              <a:t>Neural</a:t>
            </a:r>
            <a:r>
              <a:rPr lang="it-IT" sz="1400" dirty="0"/>
              <a:t> Network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836654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7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Monk Results:</a:t>
            </a:r>
            <a:r>
              <a:rPr lang="it" sz="2700" spc="-1" dirty="0">
                <a:solidFill>
                  <a:srgbClr val="000000"/>
                </a:solidFill>
                <a:latin typeface="Arial"/>
                <a:ea typeface="Arial"/>
              </a:rPr>
              <a:t> Plots – 1 </a:t>
            </a:r>
            <a:r>
              <a:rPr lang="it" sz="2700" spc="-1" dirty="0">
                <a:solidFill>
                  <a:srgbClr val="FF0000"/>
                </a:solidFill>
                <a:latin typeface="Arial"/>
                <a:ea typeface="Arial"/>
              </a:rPr>
              <a:t>DA FARE</a:t>
            </a:r>
            <a:endParaRPr lang="it-IT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5C65507-15BA-480B-A2F8-91DEDD4DCA22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8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14DA6D7-39AB-9E4A-2149-602BE3613606}"/>
              </a:ext>
            </a:extLst>
          </p:cNvPr>
          <p:cNvSpPr txBox="1"/>
          <p:nvPr/>
        </p:nvSpPr>
        <p:spPr>
          <a:xfrm>
            <a:off x="311760" y="921124"/>
            <a:ext cx="81608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Per i tre task del </a:t>
            </a:r>
            <a:r>
              <a:rPr lang="it-IT" sz="1400" dirty="0" err="1"/>
              <a:t>monk</a:t>
            </a:r>
            <a:r>
              <a:rPr lang="it-IT" sz="1400" dirty="0"/>
              <a:t>, vuole la learning curve (su TR set e TS set) (MSE per epoca, nel caso di </a:t>
            </a:r>
            <a:r>
              <a:rPr lang="it-IT" sz="1400" dirty="0" err="1"/>
              <a:t>sgd</a:t>
            </a:r>
            <a:r>
              <a:rPr lang="it-IT" sz="1400" dirty="0"/>
              <a:t>/</a:t>
            </a:r>
            <a:r>
              <a:rPr lang="it-IT" sz="1400" dirty="0" err="1"/>
              <a:t>minibatch</a:t>
            </a:r>
            <a:r>
              <a:rPr lang="it-IT" sz="1400" dirty="0"/>
              <a:t> vuole che ogni punto corrisponda alla media sull’epoca a cui tale punto si riferisce. Mi sa che le librerie calcolano ciò da sole?)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0658CF0-E730-C2EB-9FE8-FEF7B463973B}"/>
              </a:ext>
            </a:extLst>
          </p:cNvPr>
          <p:cNvSpPr txBox="1"/>
          <p:nvPr/>
        </p:nvSpPr>
        <p:spPr>
          <a:xfrm>
            <a:off x="311760" y="2128922"/>
            <a:ext cx="81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i tre task del </a:t>
            </a:r>
            <a:r>
              <a:rPr lang="it-IT" dirty="0" err="1"/>
              <a:t>monk</a:t>
            </a:r>
            <a:r>
              <a:rPr lang="it-IT" dirty="0"/>
              <a:t>, bisogna anche plottare l’</a:t>
            </a:r>
            <a:r>
              <a:rPr lang="it-IT" dirty="0" err="1"/>
              <a:t>accuracy</a:t>
            </a:r>
            <a:r>
              <a:rPr lang="it-IT" dirty="0"/>
              <a:t> (su TR set e TS set) ma su un grafico diverso.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7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Monk Results:</a:t>
            </a:r>
            <a:r>
              <a:rPr lang="it" sz="2700" spc="-1" dirty="0">
                <a:solidFill>
                  <a:srgbClr val="000000"/>
                </a:solidFill>
                <a:latin typeface="Arial"/>
                <a:ea typeface="Arial"/>
              </a:rPr>
              <a:t> Plots – 2 </a:t>
            </a:r>
            <a:r>
              <a:rPr lang="it" sz="2700" spc="-1" dirty="0">
                <a:solidFill>
                  <a:srgbClr val="FF0000"/>
                </a:solidFill>
                <a:latin typeface="Arial"/>
                <a:ea typeface="Arial"/>
              </a:rPr>
              <a:t>DA FARE</a:t>
            </a:r>
            <a:endParaRPr lang="it-IT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5C65507-15BA-480B-A2F8-91DEDD4DCA22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9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BEB1373-635A-F144-9DC0-DA7A311F4F84}"/>
              </a:ext>
            </a:extLst>
          </p:cNvPr>
          <p:cNvSpPr txBox="1"/>
          <p:nvPr/>
        </p:nvSpPr>
        <p:spPr>
          <a:xfrm>
            <a:off x="311760" y="3109813"/>
            <a:ext cx="81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modelli che non sono reti neurali, ci sarà qualcosa di analogo?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E886A82-81A5-CFE8-5826-05F45E22A7C8}"/>
              </a:ext>
            </a:extLst>
          </p:cNvPr>
          <p:cNvSpPr txBox="1"/>
          <p:nvPr/>
        </p:nvSpPr>
        <p:spPr>
          <a:xfrm>
            <a:off x="311760" y="3774522"/>
            <a:ext cx="81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Ovviamente, si può andare su più slides, senza esagerare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80C6A85-8DA2-EEEE-89E8-A327E42290EF}"/>
              </a:ext>
            </a:extLst>
          </p:cNvPr>
          <p:cNvSpPr txBox="1"/>
          <p:nvPr/>
        </p:nvSpPr>
        <p:spPr>
          <a:xfrm>
            <a:off x="423582" y="1694329"/>
            <a:ext cx="765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Siccome servono i plots anche per gli altri modelli, e non solo per le reti neurali, un’altra slide sarà senz’altro necessaria</a:t>
            </a:r>
          </a:p>
        </p:txBody>
      </p:sp>
    </p:spTree>
    <p:extLst>
      <p:ext uri="{BB962C8B-B14F-4D97-AF65-F5344CB8AC3E}">
        <p14:creationId xmlns:p14="http://schemas.microsoft.com/office/powerpoint/2010/main" val="2130425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1203</TotalTime>
  <Words>2489</Words>
  <Application>Microsoft Office PowerPoint</Application>
  <PresentationFormat>Presentazione su schermo (16:9)</PresentationFormat>
  <Paragraphs>305</Paragraphs>
  <Slides>26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26</vt:i4>
      </vt:variant>
    </vt:vector>
  </HeadingPairs>
  <TitlesOfParts>
    <vt:vector size="36" baseType="lpstr">
      <vt:lpstr>Arial</vt:lpstr>
      <vt:lpstr>Arial Unicode MS</vt:lpstr>
      <vt:lpstr>Calibri</vt:lpstr>
      <vt:lpstr>Cambria Math</vt:lpstr>
      <vt:lpstr>Consolas</vt:lpstr>
      <vt:lpstr>Symbol</vt:lpstr>
      <vt:lpstr>Times New Roman</vt:lpstr>
      <vt:lpstr>Wingdings</vt:lpstr>
      <vt:lpstr>Office Theme</vt:lpstr>
      <vt:lpstr>Office Theme</vt:lpstr>
      <vt:lpstr>ML 2023 Project</vt:lpstr>
      <vt:lpstr>Presentazione standard di PowerPoint</vt:lpstr>
      <vt:lpstr>Presentazione standard di PowerPoint</vt:lpstr>
      <vt:lpstr>Models details &amp; novelties</vt:lpstr>
      <vt:lpstr>Models novelties (may be more slides)</vt:lpstr>
      <vt:lpstr>Monk Results: Selected grid search results – 1 </vt:lpstr>
      <vt:lpstr>Monk Results: Selected grid search results – 2</vt:lpstr>
      <vt:lpstr>Monk Results: Plots – 1 DA FARE</vt:lpstr>
      <vt:lpstr>Monk Results: Plots – 2 DA FARE</vt:lpstr>
      <vt:lpstr>CUP Validation schema: data splitting Aggiungere?</vt:lpstr>
      <vt:lpstr>CUP Validation schema: model selection [da riempire]</vt:lpstr>
      <vt:lpstr>Random Forest grids</vt:lpstr>
      <vt:lpstr>Support Vector Regressors grids</vt:lpstr>
      <vt:lpstr>Neural Network grids</vt:lpstr>
      <vt:lpstr>CUP Results: selected grid search results</vt:lpstr>
      <vt:lpstr>CUP Results: comparisons between models</vt:lpstr>
      <vt:lpstr>CUP Results: final model – 1 </vt:lpstr>
      <vt:lpstr>CUP Results: final model – 2</vt:lpstr>
      <vt:lpstr>Discussion (may be more slides)</vt:lpstr>
      <vt:lpstr>Conclusions [fare]</vt:lpstr>
      <vt:lpstr>Bibliography – 1</vt:lpstr>
      <vt:lpstr>Bibliography – 2 </vt:lpstr>
      <vt:lpstr>Appendix – 1 Full grid searches for the Monk tasks: SVM </vt:lpstr>
      <vt:lpstr>Appendix – 2 Full grid searches for the Monk tasks: Random Forests</vt:lpstr>
      <vt:lpstr>Appendix – 3 Full grid searches for the Monk tasks: Neural Networks</vt:lpstr>
      <vt:lpstr>Appendix –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2023 Project  Slides demo (V0.1) </dc:title>
  <dc:subject/>
  <dc:creator/>
  <dc:description/>
  <cp:lastModifiedBy>Andrea Marino</cp:lastModifiedBy>
  <cp:revision>41</cp:revision>
  <dcterms:modified xsi:type="dcterms:W3CDTF">2024-01-19T11:35:45Z</dcterms:modified>
  <dc:language>it-IT</dc:language>
</cp:coreProperties>
</file>