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69" r:id="rId5"/>
    <p:sldId id="258" r:id="rId6"/>
    <p:sldId id="270" r:id="rId7"/>
    <p:sldId id="259" r:id="rId8"/>
    <p:sldId id="26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16/01/2024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adriangb/scikeras/commit/9ec5ca6fbebaa00c98ba52c8c56d4e7355efabb5" TargetMode="External"/><Relationship Id="rId5" Type="http://schemas.openxmlformats.org/officeDocument/2006/relationships/hyperlink" Target="https://github.com/adriangb/scikeras" TargetMode="External"/><Relationship Id="rId4" Type="http://schemas.openxmlformats.org/officeDocument/2006/relationships/hyperlink" Target="https://www.tensorflow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477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Altra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altra</a:t>
            </a:r>
            <a:r>
              <a:rPr lang="it" sz="126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xx/yy/xyzz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3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Typically the points 1-2 of the section 3.2 o</a:t>
            </a: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f </a:t>
            </a: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file “ML-23-Report-info-...”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Which schema have you used for model selection and model assessment?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Validation schema can be easily reported in a graphical form, e.g.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br>
              <a:rPr sz="1000"/>
            </a:br>
            <a:endParaRPr lang="it-IT" sz="10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Have you a final retraining? 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432880" y="2333520"/>
            <a:ext cx="4424400" cy="62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Typically the points 2-3 of the section 3.2 o</a:t>
            </a: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f </a:t>
            </a: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file “ML-23-Report-info-...”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Schema and range of explored hyper-parameters (values used for the grid search, possibly table/tables): </a:t>
            </a:r>
            <a:r>
              <a:rPr lang="i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see the file “ML-23-Report-info-...” and also the </a:t>
            </a:r>
            <a:r>
              <a:rPr lang="it" sz="1600" b="0" i="1" strike="noStrike" spc="-1">
                <a:solidFill>
                  <a:srgbClr val="000000"/>
                </a:solidFill>
                <a:latin typeface="Arial"/>
                <a:ea typeface="Arial"/>
              </a:rPr>
              <a:t>check list</a:t>
            </a:r>
            <a:r>
              <a:rPr lang="it" sz="1600" b="0" strike="noStrike" spc="-1">
                <a:solidFill>
                  <a:srgbClr val="000000"/>
                </a:solidFill>
                <a:latin typeface="Arial"/>
                <a:ea typeface="Arial"/>
              </a:rPr>
              <a:t> note on the “Model selection”, for the CUP application</a:t>
            </a:r>
            <a:endParaRPr lang="it-IT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400" b="0" strike="noStrike" spc="-1">
                <a:solidFill>
                  <a:srgbClr val="000000"/>
                </a:solidFill>
                <a:latin typeface="Arial"/>
                <a:ea typeface="Arial"/>
              </a:rPr>
              <a:t>The synthesis of the hyperparameters setting must be reported on the slides, while a complete description can be inserted in a document within the code package (call it “hyperparameters-setting”) and in the Appendix slides (selecting what is more relevant).  </a:t>
            </a:r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 (many slides are possible)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Typically the points 4-9 of the section 3.2 o</a:t>
            </a:r>
            <a:r>
              <a:rPr lang="it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 </a:t>
            </a: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file “ML-23-Report-info-...”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In particular, do not forget: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describe “your path” to reach your final model, i.e. the relevant choices that you made and the rational of that choices  (selecting the relevant decisions &amp; aspects that deserve to be described  according to your feeling)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specify how you selected the FINAL model (used on the blind test set). Which is it among the candidates and why? Also write the  hyper-parameters of the final model 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report for the FINAL model used on the blind test set the TABLE with MEE for TR (training), VL (validation) and TS (internal TS)  in the original scale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it" sz="15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to report the plot of the learning curve of the final model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- 1</a:t>
            </a:r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it-IT" sz="1600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it-IT" sz="1600" spc="-1" dirty="0">
                <a:solidFill>
                  <a:srgbClr val="000000"/>
                </a:solidFill>
                <a:latin typeface="Arial"/>
              </a:rPr>
              <a:t> libraries and software tools </a:t>
            </a:r>
            <a:r>
              <a:rPr lang="it-IT" sz="1600" spc="-1" dirty="0" err="1">
                <a:solidFill>
                  <a:srgbClr val="000000"/>
                </a:solidFill>
                <a:latin typeface="Arial"/>
              </a:rPr>
              <a:t>used</a:t>
            </a:r>
            <a:r>
              <a:rPr lang="it-IT" sz="1600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6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600" spc="-1" dirty="0">
                <a:solidFill>
                  <a:srgbClr val="000000"/>
                </a:solidFill>
                <a:latin typeface="Arial"/>
              </a:rPr>
              <a:t> project:</a:t>
            </a:r>
            <a:endParaRPr lang="it-IT" sz="20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Chollet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Keras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GitHub,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(2015)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version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3"/>
              </a:rPr>
              <a:t>3.0.2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Font typeface="+mj-lt"/>
              <a:buAutoNum type="arabicPeriod"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A. Garcia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Badaracco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SciKeras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wrapper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Keras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GitHub,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5"/>
              </a:rPr>
              <a:t>GitHub Repository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(2020)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version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6"/>
              </a:rPr>
              <a:t>0.12.0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855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- not shown in the time slot</a:t>
            </a:r>
            <a:endParaRPr lang="it-IT" sz="27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0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(may be many slides, but still use a reasonable number) </a:t>
            </a:r>
            <a:endParaRPr lang="it-IT" sz="22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44160" y="1468800"/>
            <a:ext cx="8520120" cy="3093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Material that is complementary to your presentation, but not directly presented: </a:t>
            </a:r>
            <a:r>
              <a:rPr lang="it" sz="1100" b="0" strike="noStrike" spc="-1">
                <a:solidFill>
                  <a:srgbClr val="000000"/>
                </a:solidFill>
                <a:latin typeface="Arial"/>
                <a:ea typeface="Arial"/>
              </a:rPr>
              <a:t>·</a:t>
            </a:r>
            <a:r>
              <a:rPr lang="it" sz="7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lang="it" sz="1100" b="0" strike="noStrike" spc="-1">
                <a:solidFill>
                  <a:srgbClr val="000000"/>
                </a:solidFill>
                <a:latin typeface="Arial"/>
                <a:ea typeface="Arial"/>
              </a:rPr>
              <a:t>Use appendix for large or other tables or plots (if needed); the slides out of the limit will be not necessarily read and therefore not necessarily evaluated!!! </a:t>
            </a:r>
            <a:endParaRPr lang="it-IT" sz="11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Can be used to answer some questions during the oral discussion of the project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it" sz="1800" b="0" strike="noStrike" spc="-1">
                <a:solidFill>
                  <a:srgbClr val="595959"/>
                </a:solidFill>
                <a:latin typeface="Arial"/>
                <a:ea typeface="Arial"/>
              </a:rPr>
              <a:t>In the appendix you can use a smaller font (although readable. e.g. ≥11) and even smaller for tables </a:t>
            </a:r>
            <a:endParaRPr lang="it-IT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 and contributions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59" y="2094520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9" y="1374453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is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  <a:endParaRPr lang="it-IT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1940" y="879545"/>
            <a:ext cx="84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</a:t>
            </a:r>
            <a:r>
              <a:rPr lang="it-IT" sz="1400" dirty="0" err="1"/>
              <a:t>RandomForestClassifier</a:t>
            </a:r>
            <a:r>
              <a:rPr lang="it-IT" sz="1400" dirty="0"/>
              <a:t>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/>
              <a:t>RandomForestRegressor</a:t>
            </a:r>
            <a:r>
              <a:rPr lang="it-IT" sz="1400" dirty="0"/>
              <a:t>, in pipeline with a </a:t>
            </a:r>
            <a:r>
              <a:rPr lang="it-IT" sz="1400" dirty="0" err="1"/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3431974"/>
            <a:ext cx="4140741" cy="12311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N° of </a:t>
            </a:r>
            <a:r>
              <a:rPr lang="it-IT" sz="1500" i="1" dirty="0" err="1"/>
              <a:t>estimators</a:t>
            </a:r>
            <a:r>
              <a:rPr lang="it-IT" sz="1400" dirty="0"/>
              <a:t>: 100, 150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Maximum </a:t>
            </a:r>
            <a:r>
              <a:rPr lang="it-IT" sz="1500" i="1" dirty="0" err="1"/>
              <a:t>depth</a:t>
            </a:r>
            <a:r>
              <a:rPr lang="it-IT" sz="1400" dirty="0"/>
              <a:t>: 8,10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Minimum samples split</a:t>
            </a:r>
            <a:r>
              <a:rPr lang="it-IT" sz="1400" dirty="0"/>
              <a:t>: 2, 8,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1940" y="3093420"/>
            <a:ext cx="826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(for the ML23 Cup): </a:t>
            </a:r>
            <a:r>
              <a:rPr lang="it-IT" sz="1400" dirty="0">
                <a:solidFill>
                  <a:srgbClr val="FF0000"/>
                </a:solidFill>
              </a:rPr>
              <a:t>aggiustare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912127B-9353-6624-BDD1-04F619D84C30}"/>
              </a:ext>
            </a:extLst>
          </p:cNvPr>
          <p:cNvSpPr txBox="1"/>
          <p:nvPr/>
        </p:nvSpPr>
        <p:spPr>
          <a:xfrm>
            <a:off x="4452681" y="3431974"/>
            <a:ext cx="3623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Minimum samples </a:t>
            </a:r>
            <a:r>
              <a:rPr lang="it-IT" sz="1400" i="1" dirty="0" err="1"/>
              <a:t>leaves</a:t>
            </a:r>
            <a:r>
              <a:rPr lang="it-IT" sz="1400" dirty="0"/>
              <a:t>: 1, 3,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i="1" dirty="0"/>
              <a:t>Maximum features</a:t>
            </a:r>
            <a:r>
              <a:rPr lang="it-IT" sz="1400" dirty="0"/>
              <a:t>: </a:t>
            </a:r>
            <a:r>
              <a:rPr lang="it-IT" sz="1400" dirty="0" err="1"/>
              <a:t>squared</a:t>
            </a:r>
            <a:r>
              <a:rPr lang="it-IT" sz="1400" dirty="0"/>
              <a:t> root, log2 </a:t>
            </a: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1940" y="809730"/>
            <a:ext cx="84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dirty="0" err="1"/>
              <a:t>SVMs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SVC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/>
              <a:t>MultiOutputRegressor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to a SVR, in pipeline with a </a:t>
            </a:r>
            <a:r>
              <a:rPr lang="it-IT" sz="1400" dirty="0" err="1"/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2571750"/>
            <a:ext cx="4140741" cy="14465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Kernel</a:t>
            </a:r>
            <a:r>
              <a:rPr lang="it-IT" sz="1400" dirty="0"/>
              <a:t>: RBF, </a:t>
            </a:r>
            <a:r>
              <a:rPr lang="it-IT" sz="1400" dirty="0" err="1"/>
              <a:t>polynomial</a:t>
            </a:r>
            <a:r>
              <a:rPr lang="it-IT" sz="1400" dirty="0"/>
              <a:t>, </a:t>
            </a:r>
            <a:r>
              <a:rPr lang="it-IT" sz="1400" dirty="0" err="1"/>
              <a:t>sigmoid</a:t>
            </a:r>
            <a:r>
              <a:rPr lang="it-IT" sz="1400" dirty="0"/>
              <a:t> (</a:t>
            </a:r>
            <a:r>
              <a:rPr lang="it-IT" sz="1400" dirty="0" err="1"/>
              <a:t>aka</a:t>
            </a:r>
            <a:r>
              <a:rPr lang="it-IT" sz="1400" dirty="0"/>
              <a:t> </a:t>
            </a:r>
            <a:r>
              <a:rPr lang="it-IT" sz="1400" dirty="0" err="1"/>
              <a:t>two-layer</a:t>
            </a:r>
            <a:r>
              <a:rPr lang="it-IT" sz="1400" dirty="0"/>
              <a:t> </a:t>
            </a:r>
            <a:r>
              <a:rPr lang="it-IT" sz="1400" dirty="0" err="1"/>
              <a:t>perceptron</a:t>
            </a:r>
            <a:r>
              <a:rPr lang="it-IT" sz="1400" dirty="0"/>
              <a:t>), linear (</a:t>
            </a:r>
            <a:r>
              <a:rPr lang="it-IT" sz="1400" dirty="0" err="1"/>
              <a:t>only</a:t>
            </a:r>
            <a:r>
              <a:rPr lang="it-IT" sz="1400" dirty="0"/>
              <a:t> for </a:t>
            </a:r>
            <a:r>
              <a:rPr lang="it-IT" sz="1400" dirty="0" err="1"/>
              <a:t>regression</a:t>
            </a:r>
            <a:r>
              <a:rPr lang="it-IT" sz="1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C </a:t>
            </a:r>
            <a:r>
              <a:rPr lang="it-IT" sz="1500" i="1" dirty="0" err="1"/>
              <a:t>regularization</a:t>
            </a:r>
            <a:r>
              <a:rPr lang="it-IT" sz="1500" i="1" dirty="0"/>
              <a:t> </a:t>
            </a:r>
            <a:r>
              <a:rPr lang="it-IT" sz="1500" i="1" dirty="0" err="1"/>
              <a:t>hyperp</a:t>
            </a:r>
            <a:r>
              <a:rPr lang="it-IT" sz="1500" i="1" dirty="0"/>
              <a:t>.</a:t>
            </a:r>
            <a:r>
              <a:rPr lang="it-IT" sz="1400" dirty="0"/>
              <a:t>: 0.1, 1, 10,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Epsilon-tube </a:t>
            </a:r>
            <a:r>
              <a:rPr lang="it-IT" sz="1500" i="1" dirty="0" err="1"/>
              <a:t>hyperp</a:t>
            </a:r>
            <a:r>
              <a:rPr lang="it-IT" sz="1500" i="1" dirty="0"/>
              <a:t>. ε</a:t>
            </a:r>
            <a:r>
              <a:rPr lang="it-IT" sz="1400" dirty="0"/>
              <a:t>: 0.01, 0.1,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1940" y="2233196"/>
            <a:ext cx="776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12127B-9353-6624-BDD1-04F619D84C30}"/>
                  </a:ext>
                </a:extLst>
              </p:cNvPr>
              <p:cNvSpPr txBox="1"/>
              <p:nvPr/>
            </p:nvSpPr>
            <p:spPr>
              <a:xfrm>
                <a:off x="4452681" y="2571750"/>
                <a:ext cx="3623984" cy="1606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it-IT" sz="1400" i="1" dirty="0"/>
                  <a:t>Degree p</a:t>
                </a:r>
                <a:r>
                  <a:rPr lang="it-IT" sz="1400" dirty="0"/>
                  <a:t> 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polynomial</a:t>
                </a:r>
                <a:r>
                  <a:rPr lang="it-IT" sz="1400" i="1" dirty="0"/>
                  <a:t> kernel</a:t>
                </a:r>
                <a:r>
                  <a:rPr lang="it-IT" sz="1400" dirty="0"/>
                  <a:t>): 2, 3, 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400" i="1" dirty="0"/>
                  <a:t> </a:t>
                </a:r>
                <a:r>
                  <a:rPr lang="it-IT" sz="1400" i="1" dirty="0" err="1"/>
                  <a:t>coefficient</a:t>
                </a:r>
                <a:r>
                  <a:rPr lang="it-IT" sz="1400" i="1" dirty="0"/>
                  <a:t> </a:t>
                </a:r>
                <a:r>
                  <a:rPr lang="it-IT" sz="1400" dirty="0"/>
                  <a:t>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two-layer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perceptron</a:t>
                </a:r>
                <a:r>
                  <a:rPr lang="it-IT" sz="1400" i="1" dirty="0"/>
                  <a:t> kernel</a:t>
                </a:r>
                <a:r>
                  <a:rPr lang="it-IT" sz="1400" dirty="0"/>
                  <a:t>): 0, 1,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 err="1"/>
                  <a:t>Translation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term</a:t>
                </a:r>
                <a:r>
                  <a:rPr lang="it-IT" sz="1400" i="1" dirty="0"/>
                  <a:t> k0</a:t>
                </a:r>
                <a:r>
                  <a:rPr lang="it-IT" sz="1400" dirty="0"/>
                  <a:t> (</a:t>
                </a:r>
                <a:r>
                  <a:rPr lang="it-IT" sz="1400" i="1" dirty="0"/>
                  <a:t>for </a:t>
                </a:r>
                <a:r>
                  <a:rPr lang="it-IT" sz="1400" i="1" dirty="0" err="1"/>
                  <a:t>poly</a:t>
                </a:r>
                <a:r>
                  <a:rPr lang="it-IT" sz="1400" i="1" dirty="0"/>
                  <a:t>.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⟨"/>
                                <m:endChr m:val=""/>
                                <m:ctrlPr>
                                  <a:rPr lang="it-IT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it-IT" sz="1400" dirty="0"/>
                  <a:t>): 0, 1, 2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912127B-9353-6624-BDD1-04F619D84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681" y="2571750"/>
                <a:ext cx="3623984" cy="1606274"/>
              </a:xfrm>
              <a:prstGeom prst="rect">
                <a:avLst/>
              </a:prstGeom>
              <a:blipFill>
                <a:blip r:embed="rId2"/>
                <a:stretch>
                  <a:fillRect l="-168" b="-102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C8633E0-F083-A286-F104-11FC5202D3D4}"/>
                  </a:ext>
                </a:extLst>
              </p:cNvPr>
              <p:cNvSpPr txBox="1"/>
              <p:nvPr/>
            </p:nvSpPr>
            <p:spPr>
              <a:xfrm>
                <a:off x="311940" y="3849023"/>
                <a:ext cx="77647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500" i="1" dirty="0" err="1"/>
                  <a:t>Kernel’s</a:t>
                </a:r>
                <a:r>
                  <a:rPr lang="it-IT" sz="1500" i="1" dirty="0"/>
                  <a:t> </a:t>
                </a:r>
                <a:r>
                  <a:rPr lang="it-IT" sz="1500" i="1" dirty="0" err="1"/>
                  <a:t>parameter</a:t>
                </a:r>
                <a:r>
                  <a:rPr lang="it-IT" sz="1500" i="1" dirty="0"/>
                  <a:t> γ</a:t>
                </a:r>
                <a:r>
                  <a:rPr lang="it-IT" sz="1600" i="1" dirty="0"/>
                  <a:t> </a:t>
                </a:r>
                <a:r>
                  <a:rPr lang="it-IT" sz="1500" dirty="0"/>
                  <a:t>(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it-IT" sz="1500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t-IT" sz="1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1500" i="1" dirty="0"/>
                  <a:t> for RBF,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⋅⟨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5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it-IT" sz="1500" i="1" dirty="0"/>
                  <a:t> for </a:t>
                </a:r>
                <a:r>
                  <a:rPr lang="it-IT" sz="1500" i="1" dirty="0" err="1"/>
                  <a:t>poly</a:t>
                </a:r>
                <a:r>
                  <a:rPr lang="it-IT" sz="1500" i="1" dirty="0"/>
                  <a:t> kernel,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500" i="1" dirty="0"/>
                  <a:t> for </a:t>
                </a:r>
                <a:r>
                  <a:rPr lang="it-IT" sz="1500" i="1" dirty="0" err="1"/>
                  <a:t>sigmoid</a:t>
                </a:r>
                <a:r>
                  <a:rPr lang="it-IT" sz="1500" dirty="0"/>
                  <a:t>):</a:t>
                </a:r>
                <a:r>
                  <a:rPr lang="it-IT" sz="1400" i="1" dirty="0"/>
                  <a:t> </a:t>
                </a:r>
                <a:br>
                  <a:rPr lang="it-IT" sz="1400" i="1" dirty="0"/>
                </a:br>
                <a:r>
                  <a:rPr lang="it-IT" sz="1400" dirty="0"/>
                  <a:t>0.1, 0.01, 0.001</a:t>
                </a: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7C8633E0-F083-A286-F104-11FC5202D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0" y="3849023"/>
                <a:ext cx="7764725" cy="553998"/>
              </a:xfrm>
              <a:prstGeom prst="rect">
                <a:avLst/>
              </a:prstGeom>
              <a:blipFill>
                <a:blip r:embed="rId3"/>
                <a:stretch>
                  <a:fillRect l="-235" b="-109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9A8B95F-CF5E-AD88-51B4-B106193E6B8F}"/>
              </a:ext>
            </a:extLst>
          </p:cNvPr>
          <p:cNvSpPr txBox="1"/>
          <p:nvPr/>
        </p:nvSpPr>
        <p:spPr>
          <a:xfrm>
            <a:off x="311940" y="879545"/>
            <a:ext cx="843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Random </a:t>
            </a:r>
            <a:r>
              <a:rPr lang="it-IT" sz="1400" dirty="0" err="1"/>
              <a:t>Forests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</a:t>
            </a:r>
            <a:r>
              <a:rPr lang="it-IT" sz="1400" dirty="0" err="1"/>
              <a:t>RandomForestClassifier</a:t>
            </a:r>
            <a:r>
              <a:rPr lang="it-IT" sz="1400" dirty="0"/>
              <a:t>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/>
              <a:t>RandomForestRegressor</a:t>
            </a:r>
            <a:r>
              <a:rPr lang="it-IT" sz="1400" dirty="0"/>
              <a:t>, in pipeline with a </a:t>
            </a:r>
            <a:r>
              <a:rPr lang="it-IT" sz="1400" dirty="0" err="1"/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06A212-1846-A771-13D1-17BD867908F2}"/>
              </a:ext>
            </a:extLst>
          </p:cNvPr>
          <p:cNvSpPr txBox="1"/>
          <p:nvPr/>
        </p:nvSpPr>
        <p:spPr>
          <a:xfrm>
            <a:off x="311940" y="3431974"/>
            <a:ext cx="4140741" cy="123110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i="1" dirty="0"/>
              <a:t>N° of </a:t>
            </a:r>
            <a:r>
              <a:rPr lang="it-IT" sz="1500" i="1" dirty="0" err="1"/>
              <a:t>estimators</a:t>
            </a:r>
            <a:r>
              <a:rPr lang="it-IT" sz="1400" dirty="0"/>
              <a:t>: 100, 150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Maximum </a:t>
            </a:r>
            <a:r>
              <a:rPr lang="it-IT" sz="1500" i="1" dirty="0" err="1"/>
              <a:t>depth</a:t>
            </a:r>
            <a:r>
              <a:rPr lang="it-IT" sz="1400" dirty="0"/>
              <a:t>: 8,10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500" i="1" dirty="0"/>
              <a:t>Minimum samples split</a:t>
            </a:r>
            <a:r>
              <a:rPr lang="it-IT" sz="1400" dirty="0"/>
              <a:t>: 2, 8,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i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11940" y="3093420"/>
            <a:ext cx="8267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Hyperparameter’s</a:t>
            </a:r>
            <a:r>
              <a:rPr lang="it-IT" sz="1600" dirty="0"/>
              <a:t> </a:t>
            </a:r>
            <a:r>
              <a:rPr lang="it-IT" sz="1600" dirty="0" err="1"/>
              <a:t>choice</a:t>
            </a:r>
            <a:r>
              <a:rPr lang="it-IT" sz="1400" dirty="0"/>
              <a:t>: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on the following </a:t>
            </a:r>
            <a:r>
              <a:rPr lang="it-IT" sz="1400" dirty="0" err="1"/>
              <a:t>values</a:t>
            </a:r>
            <a:r>
              <a:rPr lang="it-IT" sz="1400" dirty="0"/>
              <a:t> (for the ML23 Cup): </a:t>
            </a:r>
            <a:r>
              <a:rPr lang="it-IT" sz="1400" dirty="0">
                <a:solidFill>
                  <a:srgbClr val="FF0000"/>
                </a:solidFill>
              </a:rPr>
              <a:t>aggiustare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912127B-9353-6624-BDD1-04F619D84C30}"/>
              </a:ext>
            </a:extLst>
          </p:cNvPr>
          <p:cNvSpPr txBox="1"/>
          <p:nvPr/>
        </p:nvSpPr>
        <p:spPr>
          <a:xfrm>
            <a:off x="4452681" y="3431974"/>
            <a:ext cx="3623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400" i="1" dirty="0"/>
              <a:t>Minimum samples </a:t>
            </a:r>
            <a:r>
              <a:rPr lang="it-IT" sz="1400" i="1" dirty="0" err="1"/>
              <a:t>leaves</a:t>
            </a:r>
            <a:r>
              <a:rPr lang="it-IT" sz="1400" dirty="0"/>
              <a:t>: 1, 3,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i="1" dirty="0"/>
              <a:t>Maximum features</a:t>
            </a:r>
            <a:r>
              <a:rPr lang="it-IT" sz="1400" dirty="0"/>
              <a:t>: </a:t>
            </a:r>
            <a:r>
              <a:rPr lang="it-IT" sz="1400" dirty="0" err="1"/>
              <a:t>squared</a:t>
            </a:r>
            <a:r>
              <a:rPr lang="it-IT" sz="1400" dirty="0"/>
              <a:t> root, log2 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novelties (may be more slides)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3EB721-4ECF-8D44-AD5A-11FA73D5C8DE}"/>
              </a:ext>
            </a:extLst>
          </p:cNvPr>
          <p:cNvSpPr txBox="1"/>
          <p:nvPr/>
        </p:nvSpPr>
        <p:spPr>
          <a:xfrm>
            <a:off x="311760" y="1187179"/>
            <a:ext cx="8160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Qualche parola sul </a:t>
            </a:r>
            <a:r>
              <a:rPr lang="it-IT" sz="1400" dirty="0" err="1">
                <a:solidFill>
                  <a:srgbClr val="FF0000"/>
                </a:solidFill>
              </a:rPr>
              <a:t>RobustScaler</a:t>
            </a:r>
            <a:r>
              <a:rPr lang="it-IT" sz="1400" dirty="0">
                <a:solidFill>
                  <a:srgbClr val="FF0000"/>
                </a:solidFill>
              </a:rPr>
              <a:t>, e in generale sul </a:t>
            </a:r>
            <a:r>
              <a:rPr lang="it-IT" sz="1400" dirty="0" err="1">
                <a:solidFill>
                  <a:srgbClr val="FF0000"/>
                </a:solidFill>
              </a:rPr>
              <a:t>preprocessing</a:t>
            </a:r>
            <a:r>
              <a:rPr lang="it-IT" sz="1400" dirty="0">
                <a:solidFill>
                  <a:srgbClr val="FF0000"/>
                </a:solidFill>
              </a:rPr>
              <a:t> che si fa. </a:t>
            </a:r>
          </a:p>
          <a:p>
            <a:endParaRPr lang="it-IT" sz="1400" dirty="0">
              <a:solidFill>
                <a:srgbClr val="FF0000"/>
              </a:solidFill>
            </a:endParaRPr>
          </a:p>
          <a:p>
            <a:r>
              <a:rPr lang="it-IT" sz="1400" dirty="0">
                <a:solidFill>
                  <a:srgbClr val="FF0000"/>
                </a:solidFill>
              </a:rPr>
              <a:t>Inoltre, 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 – Tables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1/2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39151"/>
              </p:ext>
            </p:extLst>
          </p:nvPr>
        </p:nvGraphicFramePr>
        <p:xfrm>
          <a:off x="311757" y="103988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6" y="70132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2786"/>
              </p:ext>
            </p:extLst>
          </p:nvPr>
        </p:nvGraphicFramePr>
        <p:xfrm>
          <a:off x="311757" y="329589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rgbClr val="FF0000"/>
                          </a:solidFill>
                        </a:rPr>
                        <a:t>Hyperparameters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6" y="295733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Tables 2/2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52081"/>
              </p:ext>
            </p:extLst>
          </p:nvPr>
        </p:nvGraphicFramePr>
        <p:xfrm>
          <a:off x="311761" y="1589943"/>
          <a:ext cx="8160842" cy="26406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Architecture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 err="1"/>
                        <a:t>optimizer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 err="1"/>
                        <a:t>batch_size</a:t>
                      </a:r>
                      <a:endParaRPr lang="it-IT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68719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68719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68719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60" y="1251387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3665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– Plots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4DA6D7-39AB-9E4A-2149-602BE3613606}"/>
              </a:ext>
            </a:extLst>
          </p:cNvPr>
          <p:cNvSpPr txBox="1"/>
          <p:nvPr/>
        </p:nvSpPr>
        <p:spPr>
          <a:xfrm>
            <a:off x="311760" y="921124"/>
            <a:ext cx="81608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 tre task del </a:t>
            </a:r>
            <a:r>
              <a:rPr lang="it-IT" dirty="0" err="1"/>
              <a:t>monk</a:t>
            </a:r>
            <a:r>
              <a:rPr lang="it-IT" dirty="0"/>
              <a:t>, vuole la learning curve (su TR set e TS set) </a:t>
            </a:r>
            <a:r>
              <a:rPr lang="it-IT" sz="1600" dirty="0"/>
              <a:t>(MSE per epoca, nel caso di </a:t>
            </a:r>
            <a:r>
              <a:rPr lang="it-IT" sz="1600" dirty="0" err="1"/>
              <a:t>sgd</a:t>
            </a:r>
            <a:r>
              <a:rPr lang="it-IT" sz="1600" dirty="0"/>
              <a:t>/</a:t>
            </a:r>
            <a:r>
              <a:rPr lang="it-IT" sz="1600" dirty="0" err="1"/>
              <a:t>minibatch</a:t>
            </a:r>
            <a:r>
              <a:rPr lang="it-IT" sz="1600" dirty="0"/>
              <a:t> vuole che ogni punto corrisponda alla media sull’epoca a cui tale punto si riferisce. Mi sa che le librerie calcolano ciò da sole?)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58CF0-E730-C2EB-9FE8-FEF7B463973B}"/>
              </a:ext>
            </a:extLst>
          </p:cNvPr>
          <p:cNvSpPr txBox="1"/>
          <p:nvPr/>
        </p:nvSpPr>
        <p:spPr>
          <a:xfrm>
            <a:off x="311760" y="2128922"/>
            <a:ext cx="81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 tre task del </a:t>
            </a:r>
            <a:r>
              <a:rPr lang="it-IT" dirty="0" err="1"/>
              <a:t>monk</a:t>
            </a:r>
            <a:r>
              <a:rPr lang="it-IT" dirty="0"/>
              <a:t>, bisogna anche plottare l’</a:t>
            </a:r>
            <a:r>
              <a:rPr lang="it-IT" dirty="0" err="1"/>
              <a:t>accuracy</a:t>
            </a:r>
            <a:r>
              <a:rPr lang="it-IT" dirty="0"/>
              <a:t> (su TR set e TS set) ma su un grafico diverso.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EB1373-635A-F144-9DC0-DA7A311F4F84}"/>
              </a:ext>
            </a:extLst>
          </p:cNvPr>
          <p:cNvSpPr txBox="1"/>
          <p:nvPr/>
        </p:nvSpPr>
        <p:spPr>
          <a:xfrm>
            <a:off x="311760" y="3109813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modelli che non sono reti neurali, ci sarà qualcosa di analogo?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886A82-81A5-CFE8-5826-05F45E22A7C8}"/>
              </a:ext>
            </a:extLst>
          </p:cNvPr>
          <p:cNvSpPr txBox="1"/>
          <p:nvPr/>
        </p:nvSpPr>
        <p:spPr>
          <a:xfrm>
            <a:off x="311760" y="3774522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Ovviamente, si può andare su più slides, senza esagerare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1486</Words>
  <Application>Microsoft Office PowerPoint</Application>
  <PresentationFormat>Presentazione su schermo (16:9)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5" baseType="lpstr">
      <vt:lpstr>Arial</vt:lpstr>
      <vt:lpstr>Arial Unicode MS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Random Forest</vt:lpstr>
      <vt:lpstr>Support Vector Regressors</vt:lpstr>
      <vt:lpstr>Neural Network DA FARE</vt:lpstr>
      <vt:lpstr>Models novelties (may be more slides)</vt:lpstr>
      <vt:lpstr>Monk Results – Tables 1/2</vt:lpstr>
      <vt:lpstr>Monk Results – Tables 2/2</vt:lpstr>
      <vt:lpstr>Monk Results – Plots DA FARE</vt:lpstr>
      <vt:lpstr>CUP Validation schema: data splitting</vt:lpstr>
      <vt:lpstr>CUP Validation schema: model selection</vt:lpstr>
      <vt:lpstr>CUP Results (many slides are possible)</vt:lpstr>
      <vt:lpstr>Discussion (may be more slides)</vt:lpstr>
      <vt:lpstr>Conclusions</vt:lpstr>
      <vt:lpstr>Bibliography - 1 </vt:lpstr>
      <vt:lpstr>Appendix - not shown in the time slot  (may be many slides, but still use a reasonable number)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17</cp:revision>
  <dcterms:modified xsi:type="dcterms:W3CDTF">2024-01-16T18:50:16Z</dcterms:modified>
  <dc:language>it-IT</dc:language>
</cp:coreProperties>
</file>