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7"/>
  </p:notesMasterIdLst>
  <p:sldIdLst>
    <p:sldId id="256" r:id="rId3"/>
    <p:sldId id="257" r:id="rId4"/>
    <p:sldId id="280" r:id="rId5"/>
    <p:sldId id="259" r:id="rId6"/>
    <p:sldId id="279" r:id="rId7"/>
    <p:sldId id="261" r:id="rId8"/>
    <p:sldId id="289" r:id="rId9"/>
    <p:sldId id="290" r:id="rId10"/>
    <p:sldId id="297" r:id="rId11"/>
    <p:sldId id="303" r:id="rId12"/>
    <p:sldId id="262" r:id="rId13"/>
    <p:sldId id="287" r:id="rId14"/>
    <p:sldId id="269" r:id="rId15"/>
    <p:sldId id="278" r:id="rId16"/>
    <p:sldId id="270" r:id="rId17"/>
    <p:sldId id="272" r:id="rId18"/>
    <p:sldId id="275" r:id="rId19"/>
    <p:sldId id="320" r:id="rId20"/>
    <p:sldId id="322" r:id="rId21"/>
    <p:sldId id="274" r:id="rId22"/>
    <p:sldId id="309" r:id="rId23"/>
    <p:sldId id="312" r:id="rId24"/>
    <p:sldId id="265" r:id="rId25"/>
    <p:sldId id="266" r:id="rId26"/>
    <p:sldId id="273" r:id="rId27"/>
    <p:sldId id="302" r:id="rId28"/>
    <p:sldId id="268" r:id="rId29"/>
    <p:sldId id="282" r:id="rId30"/>
    <p:sldId id="283" r:id="rId31"/>
    <p:sldId id="288" r:id="rId32"/>
    <p:sldId id="291" r:id="rId33"/>
    <p:sldId id="292" r:id="rId34"/>
    <p:sldId id="293" r:id="rId35"/>
    <p:sldId id="281" r:id="rId36"/>
    <p:sldId id="284" r:id="rId37"/>
    <p:sldId id="286" r:id="rId38"/>
    <p:sldId id="306" r:id="rId39"/>
    <p:sldId id="295" r:id="rId40"/>
    <p:sldId id="298" r:id="rId41"/>
    <p:sldId id="299" r:id="rId42"/>
    <p:sldId id="315" r:id="rId43"/>
    <p:sldId id="300" r:id="rId44"/>
    <p:sldId id="296" r:id="rId45"/>
    <p:sldId id="307" r:id="rId46"/>
    <p:sldId id="321" r:id="rId47"/>
    <p:sldId id="264" r:id="rId48"/>
    <p:sldId id="318" r:id="rId49"/>
    <p:sldId id="324" r:id="rId50"/>
    <p:sldId id="323" r:id="rId51"/>
    <p:sldId id="325" r:id="rId52"/>
    <p:sldId id="319" r:id="rId53"/>
    <p:sldId id="308" r:id="rId54"/>
    <p:sldId id="310" r:id="rId55"/>
    <p:sldId id="313" r:id="rId56"/>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D3D3D3"/>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1CC8E-465E-46C0-91CA-2080D1264305}" type="datetimeFigureOut">
              <a:rPr lang="it-IT" smtClean="0"/>
              <a:t>30/01/2024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8D799-F8DD-4F85-B15C-49884F02FB51}" type="slidenum">
              <a:rPr lang="it-IT" smtClean="0"/>
              <a:t>‹N›</a:t>
            </a:fld>
            <a:endParaRPr lang="it-IT"/>
          </a:p>
        </p:txBody>
      </p:sp>
    </p:spTree>
    <p:extLst>
      <p:ext uri="{BB962C8B-B14F-4D97-AF65-F5344CB8AC3E}">
        <p14:creationId xmlns:p14="http://schemas.microsoft.com/office/powerpoint/2010/main" val="24512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158D799-F8DD-4F85-B15C-49884F02FB51}" type="slidenum">
              <a:rPr lang="it-IT" smtClean="0"/>
              <a:t>4</a:t>
            </a:fld>
            <a:endParaRPr lang="it-IT"/>
          </a:p>
        </p:txBody>
      </p:sp>
    </p:spTree>
    <p:extLst>
      <p:ext uri="{BB962C8B-B14F-4D97-AF65-F5344CB8AC3E}">
        <p14:creationId xmlns:p14="http://schemas.microsoft.com/office/powerpoint/2010/main" val="290524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4CB02086-67B4-4DEB-A7AE-428CCE057E45}"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005F521A-C3FA-42C5-B18C-5E3AB450A10C}"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1"/>
          </p:nvPr>
        </p:nvSpPr>
        <p:spPr/>
        <p:txBody>
          <a:bodyPr/>
          <a:lstStyle/>
          <a:p>
            <a:fld id="{9B806F49-1248-4BB6-851C-D26194F5E70B}"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1"/>
          </p:nvPr>
        </p:nvSpPr>
        <p:spPr/>
        <p:txBody>
          <a:bodyPr/>
          <a:lstStyle/>
          <a:p>
            <a:fld id="{7D04E3EC-DE35-4515-B047-62321C783279}" type="slidenum">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6611652B-779B-42F4-BC77-A6B7A435708F}"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4" name="PlaceHolder 3"/>
          <p:cNvSpPr>
            <a:spLocks noGrp="1"/>
          </p:cNvSpPr>
          <p:nvPr>
            <p:ph type="sldNum" idx="2"/>
          </p:nvPr>
        </p:nvSpPr>
        <p:spPr/>
        <p:txBody>
          <a:bodyPr/>
          <a:lstStyle/>
          <a:p>
            <a:fld id="{4CD7BF36-F8E9-46C1-8501-46561387474A}"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2"/>
          </p:nvPr>
        </p:nvSpPr>
        <p:spPr/>
        <p:txBody>
          <a:bodyPr/>
          <a:lstStyle/>
          <a:p>
            <a:fld id="{A7C93C4B-DFD4-4C44-B80D-A22E1EE46760}"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6D24A474-7704-4E5A-932D-64C9B321BD0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2"/>
          </p:nvPr>
        </p:nvSpPr>
        <p:spPr/>
        <p:txBody>
          <a:bodyPr/>
          <a:lstStyle/>
          <a:p>
            <a:fld id="{3E3FFD91-0BEB-430F-998B-94E5E5D6524D}"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2"/>
          </p:nvPr>
        </p:nvSpPr>
        <p:spPr/>
        <p:txBody>
          <a:bodyPr/>
          <a:lstStyle/>
          <a:p>
            <a:fld id="{52CE4616-6CA3-439A-9260-B28F5A0CA3F1}"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4DFFBCC8-4A1D-4140-93FC-268C96E061D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2" name="PlaceHolder 3"/>
          <p:cNvSpPr>
            <a:spLocks noGrp="1"/>
          </p:cNvSpPr>
          <p:nvPr>
            <p:ph type="sldNum" idx="1"/>
          </p:nvPr>
        </p:nvSpPr>
        <p:spPr/>
        <p:txBody>
          <a:bodyPr/>
          <a:lstStyle/>
          <a:p>
            <a:fld id="{FDCF2D61-0EA0-4969-8199-08A5C6CF07AB}" type="slidenum">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910336AB-CAFD-4A7F-84AF-F1B7D4DEABCA}"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E98FBD89-A239-466C-89AB-0F75E01D73D9}"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ACB7FB09-CFBC-4196-988B-1B3DC0EB347D}"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2"/>
          </p:nvPr>
        </p:nvSpPr>
        <p:spPr/>
        <p:txBody>
          <a:bodyPr/>
          <a:lstStyle/>
          <a:p>
            <a:fld id="{2F400272-433C-4B46-9113-BA9C95DA57E9}"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2"/>
          </p:nvPr>
        </p:nvSpPr>
        <p:spPr/>
        <p:txBody>
          <a:bodyPr/>
          <a:lstStyle/>
          <a:p>
            <a:fld id="{E066ED96-E17C-4164-8F6E-1C793850BB25}"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1"/>
          </p:nvPr>
        </p:nvSpPr>
        <p:spPr/>
        <p:txBody>
          <a:bodyPr/>
          <a:lstStyle/>
          <a:p>
            <a:fld id="{354DCCF0-EAC6-4C50-B767-8751E53019E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F8608D95-84A3-423D-A9D4-A8D545A57BF2}"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1"/>
          </p:nvPr>
        </p:nvSpPr>
        <p:spPr/>
        <p:txBody>
          <a:bodyPr/>
          <a:lstStyle/>
          <a:p>
            <a:fld id="{EA3D3F4D-69F4-445C-9320-8559F1D07CAA}"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1"/>
          </p:nvPr>
        </p:nvSpPr>
        <p:spPr/>
        <p:txBody>
          <a:bodyPr/>
          <a:lstStyle/>
          <a:p>
            <a:fld id="{607C2D6D-CF26-413A-893E-4DECD2D30DCC}"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D4A8DF5-9902-40FF-BB4A-67099C07A2AD}"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0C4A4E6F-56FA-4F59-949C-2227F5C384B1}"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9413928-607F-499B-90BD-2C1611D3C575}"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it-IT" sz="5200" b="0" strike="noStrike" spc="-1">
                <a:solidFill>
                  <a:srgbClr val="000000"/>
                </a:solidFill>
                <a:latin typeface="Arial"/>
              </a:rPr>
              <a:t>Fai clic per modificare il formato del testo del titolo</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66ECBAB-4D56-4999-8083-C79CB5D10934}" type="slidenum">
              <a:rPr lang="it" sz="1000" b="0" strike="noStrike" spc="-1">
                <a:solidFill>
                  <a:srgbClr val="595959"/>
                </a:solidFill>
                <a:latin typeface="Arial"/>
                <a:ea typeface="Arial"/>
              </a:rPr>
              <a:t>‹N›</a:t>
            </a:fld>
            <a:endParaRPr lang="it-IT"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it-IT" sz="2800" b="0" strike="noStrike" spc="-1">
                <a:solidFill>
                  <a:srgbClr val="000000"/>
                </a:solidFill>
                <a:latin typeface="Arial"/>
              </a:rPr>
              <a:t>Fai clic per modificare il formato del testo del titolo</a:t>
            </a: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150FDBD-03A2-4D9B-A2F2-943A73718962}" type="slidenum">
              <a:rPr lang="it" sz="1000" b="0" strike="noStrike" spc="-1">
                <a:solidFill>
                  <a:srgbClr val="595959"/>
                </a:solidFill>
                <a:latin typeface="Arial"/>
                <a:ea typeface="Arial"/>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anduci@studenti.unipi.it"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a.marino47@studenti.unipi.it" TargetMode="External"/><Relationship Id="rId4" Type="http://schemas.openxmlformats.org/officeDocument/2006/relationships/hyperlink" Target="mailto:p.mollica@studenti.unipi.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slide" Target="slide42.xml"/><Relationship Id="rId4" Type="http://schemas.openxmlformats.org/officeDocument/2006/relationships/slide" Target="slide38.xml"/></Relationships>
</file>

<file path=ppt/slides/_rels/slide1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43.xml"/><Relationship Id="rId1" Type="http://schemas.openxmlformats.org/officeDocument/2006/relationships/slideLayout" Target="../slideLayouts/slideLayout15.xml"/><Relationship Id="rId5" Type="http://schemas.openxmlformats.org/officeDocument/2006/relationships/slide" Target="slide41.xml"/><Relationship Id="rId4" Type="http://schemas.openxmlformats.org/officeDocument/2006/relationships/slide" Target="slide44.xml"/></Relationships>
</file>

<file path=ppt/slides/_rels/slide13.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45.xml"/><Relationship Id="rId1" Type="http://schemas.openxmlformats.org/officeDocument/2006/relationships/slideLayout" Target="../slideLayouts/slideLayout15.xml"/><Relationship Id="rId4" Type="http://schemas.openxmlformats.org/officeDocument/2006/relationships/slide" Target="slide49.xml"/></Relationships>
</file>

<file path=ppt/slides/_rels/slide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23.png"/><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keras-team/keras/commit/fe2f54aa5bc42fb23a96449cf90434ab9bb6a2cd" TargetMode="External"/><Relationship Id="rId2" Type="http://schemas.openxmlformats.org/officeDocument/2006/relationships/hyperlink" Target="https://github.com/fchollet/keras%7D%7D" TargetMode="External"/><Relationship Id="rId1" Type="http://schemas.openxmlformats.org/officeDocument/2006/relationships/slideLayout" Target="../slideLayouts/slideLayout15.xml"/><Relationship Id="rId6" Type="http://schemas.openxmlformats.org/officeDocument/2006/relationships/hyperlink" Target="https://scikit-learn.org/stable/modules/classes.html" TargetMode="External"/><Relationship Id="rId5" Type="http://schemas.openxmlformats.org/officeDocument/2006/relationships/hyperlink" Target="http://www.tensorflow.org/" TargetMode="External"/><Relationship Id="rId4" Type="http://schemas.openxmlformats.org/officeDocument/2006/relationships/hyperlink" Target="https://keras.io/ap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aolo-junior-mollica/machine-learning-project"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25.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60.png"/><Relationship Id="rId1" Type="http://schemas.openxmlformats.org/officeDocument/2006/relationships/slideLayout" Target="../slideLayouts/slideLayout15.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6.xml"/><Relationship Id="rId1" Type="http://schemas.openxmlformats.org/officeDocument/2006/relationships/slideLayout" Target="../slideLayouts/slideLayout15.xml"/><Relationship Id="rId4" Type="http://schemas.openxmlformats.org/officeDocument/2006/relationships/slide" Target="slide34.xml"/></Relationships>
</file>

<file path=ppt/slides/_rels/slide5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28400"/>
            <a:ext cx="8520120" cy="1374120"/>
          </a:xfrm>
          <a:prstGeom prst="rect">
            <a:avLst/>
          </a:prstGeom>
          <a:noFill/>
          <a:ln w="0">
            <a:noFill/>
          </a:ln>
        </p:spPr>
        <p:txBody>
          <a:bodyPr tIns="91440" bIns="91440" anchor="t">
            <a:normAutofit/>
          </a:bodyPr>
          <a:lstStyle/>
          <a:p>
            <a:pPr algn="ctr">
              <a:lnSpc>
                <a:spcPct val="100000"/>
              </a:lnSpc>
              <a:buNone/>
              <a:tabLst>
                <a:tab pos="0" algn="l"/>
              </a:tabLst>
            </a:pPr>
            <a:r>
              <a:rPr lang="it" sz="5200" b="0" strike="noStrike" spc="-1" dirty="0">
                <a:solidFill>
                  <a:srgbClr val="000000"/>
                </a:solidFill>
                <a:latin typeface="Arial"/>
                <a:ea typeface="Arial"/>
              </a:rPr>
              <a:t>ML 2023 Project</a:t>
            </a:r>
            <a:endParaRPr lang="it-IT" sz="5200" b="0" strike="noStrike" spc="-1" dirty="0">
              <a:solidFill>
                <a:srgbClr val="000000"/>
              </a:solidFill>
              <a:latin typeface="Arial"/>
            </a:endParaRPr>
          </a:p>
        </p:txBody>
      </p:sp>
      <p:sp>
        <p:nvSpPr>
          <p:cNvPr id="79" name="PlaceHolder 2"/>
          <p:cNvSpPr>
            <a:spLocks noGrp="1"/>
          </p:cNvSpPr>
          <p:nvPr>
            <p:ph type="subTitle"/>
          </p:nvPr>
        </p:nvSpPr>
        <p:spPr>
          <a:xfrm>
            <a:off x="311760" y="3513769"/>
            <a:ext cx="8415720" cy="1374119"/>
          </a:xfrm>
          <a:prstGeom prst="rect">
            <a:avLst/>
          </a:prstGeom>
          <a:noFill/>
          <a:ln w="0">
            <a:noFill/>
          </a:ln>
        </p:spPr>
        <p:txBody>
          <a:bodyPr tIns="91440" bIns="91440" anchor="t">
            <a:noAutofit/>
          </a:bodyPr>
          <a:lstStyle/>
          <a:p>
            <a:pPr algn="ctr">
              <a:lnSpc>
                <a:spcPct val="80000"/>
              </a:lnSpc>
              <a:buNone/>
              <a:tabLst>
                <a:tab pos="0" algn="l"/>
              </a:tabLst>
            </a:pPr>
            <a:r>
              <a:rPr lang="it" sz="1520" b="0" strike="noStrike" spc="-1" dirty="0">
                <a:solidFill>
                  <a:srgbClr val="000000"/>
                </a:solidFill>
                <a:latin typeface="Arial"/>
                <a:ea typeface="Arial"/>
              </a:rPr>
              <a:t> </a:t>
            </a:r>
            <a:r>
              <a:rPr lang="it" sz="1600" b="0" strike="noStrike" spc="-1" dirty="0">
                <a:solidFill>
                  <a:srgbClr val="000000"/>
                </a:solidFill>
                <a:latin typeface="Arial"/>
                <a:ea typeface="Arial"/>
              </a:rPr>
              <a:t>Master degree in Computer Science (Artificial Intelligence curriculum),</a:t>
            </a:r>
          </a:p>
          <a:p>
            <a:pPr algn="ctr">
              <a:lnSpc>
                <a:spcPct val="80000"/>
              </a:lnSpc>
              <a:buNone/>
              <a:tabLst>
                <a:tab pos="0" algn="l"/>
              </a:tabLst>
            </a:pPr>
            <a:r>
              <a:rPr lang="it" sz="1600" spc="-1" dirty="0">
                <a:solidFill>
                  <a:srgbClr val="000000"/>
                </a:solidFill>
                <a:latin typeface="Arial"/>
              </a:rPr>
              <a:t>Masters degree in Data Science and Business Informatics</a:t>
            </a:r>
          </a:p>
          <a:p>
            <a:pPr algn="ctr">
              <a:lnSpc>
                <a:spcPct val="80000"/>
              </a:lnSpc>
              <a:buNone/>
              <a:tabLst>
                <a:tab pos="0" algn="l"/>
              </a:tabLst>
            </a:pPr>
            <a:endParaRPr lang="it-IT" sz="1940" b="0" strike="noStrike" spc="-1" dirty="0">
              <a:latin typeface="Arial"/>
            </a:endParaRPr>
          </a:p>
          <a:p>
            <a:pPr algn="ctr">
              <a:lnSpc>
                <a:spcPct val="80000"/>
              </a:lnSpc>
              <a:buNone/>
              <a:tabLst>
                <a:tab pos="0" algn="l"/>
              </a:tabLst>
            </a:pPr>
            <a:r>
              <a:rPr lang="it" sz="1600" b="0" strike="noStrike" spc="-1" dirty="0">
                <a:solidFill>
                  <a:srgbClr val="000000"/>
                </a:solidFill>
                <a:latin typeface="Arial"/>
                <a:ea typeface="Arial"/>
              </a:rPr>
              <a:t>Date: </a:t>
            </a:r>
            <a:r>
              <a:rPr lang="it" sz="1600" spc="-1" dirty="0">
                <a:solidFill>
                  <a:srgbClr val="000000"/>
                </a:solidFill>
                <a:latin typeface="Arial"/>
                <a:ea typeface="Arial"/>
              </a:rPr>
              <a:t>01</a:t>
            </a:r>
            <a:r>
              <a:rPr lang="it" sz="1600" b="0" strike="noStrike" spc="-1" dirty="0">
                <a:solidFill>
                  <a:srgbClr val="000000"/>
                </a:solidFill>
                <a:latin typeface="Arial"/>
                <a:ea typeface="Arial"/>
              </a:rPr>
              <a:t>/02/2023</a:t>
            </a:r>
            <a:endParaRPr lang="it-IT" sz="1600" b="0" strike="noStrike" spc="-1" dirty="0">
              <a:latin typeface="Arial"/>
            </a:endParaRPr>
          </a:p>
          <a:p>
            <a:pPr algn="ctr">
              <a:lnSpc>
                <a:spcPct val="115000"/>
              </a:lnSpc>
              <a:spcBef>
                <a:spcPts val="1199"/>
              </a:spcBef>
              <a:buNone/>
              <a:tabLst>
                <a:tab pos="0" algn="l"/>
              </a:tabLst>
            </a:pPr>
            <a:r>
              <a:rPr lang="it" sz="1600" b="0" strike="noStrike" spc="-1" dirty="0">
                <a:solidFill>
                  <a:srgbClr val="000000"/>
                </a:solidFill>
                <a:latin typeface="Arial"/>
                <a:ea typeface="Arial"/>
              </a:rPr>
              <a:t>Type of project: </a:t>
            </a:r>
            <a:r>
              <a:rPr lang="it" sz="1600" b="1" strike="noStrike" spc="-1" dirty="0">
                <a:solidFill>
                  <a:srgbClr val="000000"/>
                </a:solidFill>
                <a:latin typeface="Arial"/>
                <a:ea typeface="Arial"/>
              </a:rPr>
              <a:t>B</a:t>
            </a:r>
            <a:endParaRPr lang="it-IT" sz="1600" b="0" strike="noStrike" spc="-1" dirty="0">
              <a:latin typeface="Arial"/>
            </a:endParaRPr>
          </a:p>
          <a:p>
            <a:pPr algn="ctr">
              <a:lnSpc>
                <a:spcPct val="80000"/>
              </a:lnSpc>
              <a:buNone/>
              <a:tabLst>
                <a:tab pos="0" algn="l"/>
              </a:tabLst>
            </a:pPr>
            <a:endParaRPr lang="it-IT" sz="1200" b="0" strike="noStrike" spc="-1" dirty="0">
              <a:latin typeface="Arial"/>
            </a:endParaRPr>
          </a:p>
        </p:txBody>
      </p:sp>
      <p:pic>
        <p:nvPicPr>
          <p:cNvPr id="80" name="Google Shape;56;p13"/>
          <p:cNvPicPr/>
          <p:nvPr/>
        </p:nvPicPr>
        <p:blipFill>
          <a:blip r:embed="rId2"/>
          <a:stretch/>
        </p:blipFill>
        <p:spPr>
          <a:xfrm>
            <a:off x="8157600" y="51840"/>
            <a:ext cx="889200" cy="911880"/>
          </a:xfrm>
          <a:prstGeom prst="rect">
            <a:avLst/>
          </a:prstGeom>
          <a:ln w="0">
            <a:noFill/>
          </a:ln>
        </p:spPr>
      </p:pic>
      <p:sp>
        <p:nvSpPr>
          <p:cNvPr id="2" name="CasellaDiTesto 1">
            <a:extLst>
              <a:ext uri="{FF2B5EF4-FFF2-40B4-BE49-F238E27FC236}">
                <a16:creationId xmlns:a16="http://schemas.microsoft.com/office/drawing/2014/main" id="{52615B45-6058-5A51-B60F-4B47FCCD4BB6}"/>
              </a:ext>
            </a:extLst>
          </p:cNvPr>
          <p:cNvSpPr txBox="1"/>
          <p:nvPr/>
        </p:nvSpPr>
        <p:spPr>
          <a:xfrm>
            <a:off x="416340" y="2436552"/>
            <a:ext cx="8310959" cy="1077218"/>
          </a:xfrm>
          <a:prstGeom prst="rect">
            <a:avLst/>
          </a:prstGeom>
          <a:noFill/>
        </p:spPr>
        <p:txBody>
          <a:bodyPr wrap="square" rtlCol="0">
            <a:spAutoFit/>
          </a:bodyPr>
          <a:lstStyle/>
          <a:p>
            <a:pPr algn="ctr">
              <a:lnSpc>
                <a:spcPct val="80000"/>
              </a:lnSpc>
              <a:tabLst>
                <a:tab pos="0" algn="l"/>
              </a:tabLst>
            </a:pPr>
            <a:r>
              <a:rPr lang="it" sz="1600" b="0" strike="noStrike" spc="-1" dirty="0">
                <a:solidFill>
                  <a:srgbClr val="000000"/>
                </a:solidFill>
                <a:latin typeface="Arial"/>
                <a:ea typeface="Arial"/>
              </a:rPr>
              <a:t>Nunzio Canduci (</a:t>
            </a:r>
            <a:r>
              <a:rPr lang="it" sz="1600" spc="-1" dirty="0">
                <a:solidFill>
                  <a:srgbClr val="000000"/>
                </a:solidFill>
                <a:latin typeface="Arial"/>
                <a:ea typeface="Arial"/>
                <a:hlinkClick r:id="rId3"/>
              </a:rPr>
              <a:t>n.canduci@studenti.unipi.it</a:t>
            </a:r>
            <a:r>
              <a:rPr lang="it-IT" sz="1400" spc="-1" dirty="0">
                <a:latin typeface="Arial"/>
              </a:rPr>
              <a:t>)</a:t>
            </a:r>
            <a:r>
              <a:rPr lang="it" sz="1600" b="0" strike="noStrike" spc="-1" dirty="0">
                <a:solidFill>
                  <a:srgbClr val="000000"/>
                </a:solidFill>
                <a:latin typeface="Arial"/>
                <a:ea typeface="Arial"/>
              </a:rPr>
              <a:t>, </a:t>
            </a:r>
          </a:p>
          <a:p>
            <a:pPr algn="ctr">
              <a:lnSpc>
                <a:spcPct val="80000"/>
              </a:lnSpc>
              <a:tabLst>
                <a:tab pos="0" algn="l"/>
              </a:tabLst>
            </a:pPr>
            <a:r>
              <a:rPr lang="it" sz="1600" b="0" strike="noStrike" spc="-1" dirty="0">
                <a:solidFill>
                  <a:srgbClr val="000000"/>
                </a:solidFill>
                <a:latin typeface="Arial"/>
                <a:ea typeface="Arial"/>
              </a:rPr>
              <a:t>Paolo Junior Mollica (</a:t>
            </a:r>
            <a:r>
              <a:rPr lang="it" sz="1600" spc="-1" dirty="0">
                <a:solidFill>
                  <a:srgbClr val="000000"/>
                </a:solidFill>
                <a:latin typeface="Arial"/>
                <a:hlinkClick r:id="rId4"/>
              </a:rPr>
              <a:t>p.mollica@studenti.unipi.it</a:t>
            </a:r>
            <a:r>
              <a:rPr lang="it" sz="1600" spc="-1" dirty="0">
                <a:solidFill>
                  <a:srgbClr val="000000"/>
                </a:solidFill>
                <a:latin typeface="Arial"/>
              </a:rPr>
              <a:t>)</a:t>
            </a:r>
            <a:r>
              <a:rPr lang="it" sz="1600" b="0" strike="noStrike" spc="-1" dirty="0">
                <a:solidFill>
                  <a:srgbClr val="000000"/>
                </a:solidFill>
                <a:latin typeface="Arial"/>
                <a:ea typeface="Arial"/>
              </a:rPr>
              <a:t>,</a:t>
            </a:r>
          </a:p>
          <a:p>
            <a:pPr algn="ctr">
              <a:lnSpc>
                <a:spcPct val="80000"/>
              </a:lnSpc>
              <a:tabLst>
                <a:tab pos="0" algn="l"/>
              </a:tabLst>
            </a:pPr>
            <a:r>
              <a:rPr lang="it" sz="1600" b="0" strike="noStrike" spc="-1" dirty="0">
                <a:solidFill>
                  <a:srgbClr val="000000"/>
                </a:solidFill>
                <a:latin typeface="Arial"/>
                <a:ea typeface="Arial"/>
              </a:rPr>
              <a:t>Andrea Marino (</a:t>
            </a:r>
            <a:r>
              <a:rPr lang="it" sz="1600" b="0" strike="noStrike" spc="-1" dirty="0">
                <a:solidFill>
                  <a:srgbClr val="000000"/>
                </a:solidFill>
                <a:latin typeface="Arial"/>
                <a:ea typeface="Arial"/>
                <a:hlinkClick r:id="rId5"/>
              </a:rPr>
              <a:t>a.marino47@studenti.unipi.it</a:t>
            </a:r>
            <a:r>
              <a:rPr lang="it" sz="1600" b="0" strike="noStrike" spc="-1" dirty="0">
                <a:solidFill>
                  <a:srgbClr val="000000"/>
                </a:solidFill>
                <a:latin typeface="Arial"/>
                <a:ea typeface="Arial"/>
              </a:rPr>
              <a:t>).</a:t>
            </a:r>
          </a:p>
          <a:p>
            <a:pPr algn="ctr">
              <a:lnSpc>
                <a:spcPct val="80000"/>
              </a:lnSpc>
              <a:tabLst>
                <a:tab pos="0" algn="l"/>
              </a:tabLst>
            </a:pPr>
            <a:endParaRPr lang="it-IT" sz="1600" b="0" strike="noStrike" spc="-1" dirty="0">
              <a:latin typeface="Arial"/>
            </a:endParaRPr>
          </a:p>
          <a:p>
            <a:pPr algn="ctr">
              <a:lnSpc>
                <a:spcPct val="80000"/>
              </a:lnSpc>
              <a:buNone/>
              <a:tabLst>
                <a:tab pos="0" algn="l"/>
              </a:tabLst>
            </a:pPr>
            <a:r>
              <a:rPr lang="it" sz="1600" b="0" strike="noStrike" spc="-1" dirty="0">
                <a:latin typeface="Arial"/>
                <a:ea typeface="Arial"/>
              </a:rPr>
              <a:t>ShrimPropagation team</a:t>
            </a:r>
            <a:endParaRPr lang="it-IT"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Hardware resources &amp; Computing times[</a:t>
            </a:r>
            <a:r>
              <a:rPr lang="it" sz="2600" b="0" strike="noStrike" spc="-1" dirty="0">
                <a:solidFill>
                  <a:srgbClr val="FF0000"/>
                </a:solidFill>
                <a:latin typeface="Arial"/>
                <a:ea typeface="Arial"/>
              </a:rPr>
              <a:t>da riempire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42DB1AF9-167E-8621-4AE4-04214D77BE60}"/>
              </a:ext>
            </a:extLst>
          </p:cNvPr>
          <p:cNvSpPr txBox="1"/>
          <p:nvPr/>
        </p:nvSpPr>
        <p:spPr>
          <a:xfrm>
            <a:off x="358825" y="881309"/>
            <a:ext cx="8472662" cy="523220"/>
          </a:xfrm>
          <a:prstGeom prst="rect">
            <a:avLst/>
          </a:prstGeom>
          <a:noFill/>
        </p:spPr>
        <p:txBody>
          <a:bodyPr wrap="square" rtlCol="0">
            <a:spAutoFit/>
          </a:bodyPr>
          <a:lstStyle/>
          <a:p>
            <a:r>
              <a:rPr lang="it-IT" sz="1400" dirty="0" err="1"/>
              <a:t>All</a:t>
            </a:r>
            <a:r>
              <a:rPr lang="it-IT" sz="1400" dirty="0"/>
              <a:t> the models </a:t>
            </a:r>
            <a:r>
              <a:rPr lang="it-IT" sz="1400" dirty="0" err="1"/>
              <a:t>were</a:t>
            </a:r>
            <a:r>
              <a:rPr lang="it-IT" sz="1400" dirty="0"/>
              <a:t> </a:t>
            </a:r>
            <a:r>
              <a:rPr lang="it-IT" sz="1400" dirty="0" err="1"/>
              <a:t>fitted</a:t>
            </a:r>
            <a:r>
              <a:rPr lang="it-IT" sz="1400" dirty="0"/>
              <a:t> </a:t>
            </a:r>
            <a:r>
              <a:rPr lang="it-IT" sz="1400" dirty="0" err="1"/>
              <a:t>using</a:t>
            </a:r>
            <a:r>
              <a:rPr lang="it-IT" sz="1400" dirty="0"/>
              <a:t> Google </a:t>
            </a:r>
            <a:r>
              <a:rPr lang="it-IT" sz="1400" dirty="0" err="1"/>
              <a:t>Colaboratory</a:t>
            </a:r>
            <a:r>
              <a:rPr lang="it-IT" sz="1400" dirty="0"/>
              <a:t> </a:t>
            </a:r>
            <a:r>
              <a:rPr lang="it-IT" sz="1400" dirty="0" err="1"/>
              <a:t>using</a:t>
            </a:r>
            <a:r>
              <a:rPr lang="it-IT" sz="1400" dirty="0"/>
              <a:t> the standard CPU, </a:t>
            </a:r>
            <a:r>
              <a:rPr lang="it-IT" sz="1400" dirty="0" err="1"/>
              <a:t>which</a:t>
            </a:r>
            <a:r>
              <a:rPr lang="it-IT" sz="1400" dirty="0"/>
              <a:t> </a:t>
            </a:r>
            <a:r>
              <a:rPr lang="it-IT" sz="1400" dirty="0" err="1"/>
              <a:t>has</a:t>
            </a:r>
            <a:r>
              <a:rPr lang="it-IT" sz="1400" dirty="0"/>
              <a:t> 8 cores (</a:t>
            </a:r>
            <a:r>
              <a:rPr lang="it-IT" sz="1400" dirty="0" err="1"/>
              <a:t>physical</a:t>
            </a:r>
            <a:r>
              <a:rPr lang="it-IT" sz="1400" dirty="0"/>
              <a:t> and </a:t>
            </a:r>
            <a:r>
              <a:rPr lang="it-IT" sz="1400" dirty="0" err="1"/>
              <a:t>logical</a:t>
            </a:r>
            <a:r>
              <a:rPr lang="it-IT" sz="1400" dirty="0"/>
              <a:t>) </a:t>
            </a:r>
            <a:r>
              <a:rPr lang="it-IT" sz="1400" dirty="0" err="1"/>
              <a:t>according</a:t>
            </a:r>
            <a:r>
              <a:rPr lang="it-IT" sz="1400" dirty="0"/>
              <a:t> to </a:t>
            </a:r>
            <a:r>
              <a:rPr lang="it-IT" sz="1400" dirty="0" err="1"/>
              <a:t>python’s</a:t>
            </a:r>
            <a:r>
              <a:rPr lang="it-IT" sz="1400" dirty="0"/>
              <a:t> </a:t>
            </a:r>
            <a:r>
              <a:rPr lang="it-IT" sz="1400" dirty="0" err="1">
                <a:latin typeface="Consolas" panose="020B0609020204030204" pitchFamily="49" charset="0"/>
              </a:rPr>
              <a:t>multiprocessing.cpu_count</a:t>
            </a:r>
            <a:r>
              <a:rPr lang="it-IT" sz="1400" dirty="0">
                <a:latin typeface="Consolas" panose="020B0609020204030204" pitchFamily="49" charset="0"/>
              </a:rPr>
              <a:t>()</a:t>
            </a:r>
            <a:r>
              <a:rPr lang="it-IT" sz="1400" dirty="0"/>
              <a:t>.   </a:t>
            </a:r>
          </a:p>
        </p:txBody>
      </p:sp>
      <p:graphicFrame>
        <p:nvGraphicFramePr>
          <p:cNvPr id="2" name="Tabella 1">
            <a:extLst>
              <a:ext uri="{FF2B5EF4-FFF2-40B4-BE49-F238E27FC236}">
                <a16:creationId xmlns:a16="http://schemas.microsoft.com/office/drawing/2014/main" id="{F20B040C-5956-621F-FA4B-DDAA61C3A7DA}"/>
              </a:ext>
            </a:extLst>
          </p:cNvPr>
          <p:cNvGraphicFramePr>
            <a:graphicFrameLocks noGrp="1"/>
          </p:cNvGraphicFramePr>
          <p:nvPr>
            <p:extLst>
              <p:ext uri="{D42A27DB-BD31-4B8C-83A1-F6EECF244321}">
                <p14:modId xmlns:p14="http://schemas.microsoft.com/office/powerpoint/2010/main" val="2127999505"/>
              </p:ext>
            </p:extLst>
          </p:nvPr>
        </p:nvGraphicFramePr>
        <p:xfrm>
          <a:off x="358825" y="1989518"/>
          <a:ext cx="8472664" cy="2870200"/>
        </p:xfrm>
        <a:graphic>
          <a:graphicData uri="http://schemas.openxmlformats.org/drawingml/2006/table">
            <a:tbl>
              <a:tblPr firstRow="1" bandRow="1">
                <a:tableStyleId>{0E3FDE45-AF77-4B5C-9715-49D594BDF05E}</a:tableStyleId>
              </a:tblPr>
              <a:tblGrid>
                <a:gridCol w="2118166">
                  <a:extLst>
                    <a:ext uri="{9D8B030D-6E8A-4147-A177-3AD203B41FA5}">
                      <a16:colId xmlns:a16="http://schemas.microsoft.com/office/drawing/2014/main" val="974558736"/>
                    </a:ext>
                  </a:extLst>
                </a:gridCol>
                <a:gridCol w="2118166">
                  <a:extLst>
                    <a:ext uri="{9D8B030D-6E8A-4147-A177-3AD203B41FA5}">
                      <a16:colId xmlns:a16="http://schemas.microsoft.com/office/drawing/2014/main" val="1936115471"/>
                    </a:ext>
                  </a:extLst>
                </a:gridCol>
                <a:gridCol w="2118166">
                  <a:extLst>
                    <a:ext uri="{9D8B030D-6E8A-4147-A177-3AD203B41FA5}">
                      <a16:colId xmlns:a16="http://schemas.microsoft.com/office/drawing/2014/main" val="1114352232"/>
                    </a:ext>
                  </a:extLst>
                </a:gridCol>
                <a:gridCol w="2118166">
                  <a:extLst>
                    <a:ext uri="{9D8B030D-6E8A-4147-A177-3AD203B41FA5}">
                      <a16:colId xmlns:a16="http://schemas.microsoft.com/office/drawing/2014/main" val="1140071213"/>
                    </a:ext>
                  </a:extLst>
                </a:gridCol>
              </a:tblGrid>
              <a:tr h="370840">
                <a:tc>
                  <a:txBody>
                    <a:bodyPr/>
                    <a:lstStyle/>
                    <a:p>
                      <a:pPr algn="ctr"/>
                      <a:r>
                        <a:rPr lang="it-IT" sz="1400" dirty="0"/>
                        <a:t>Model</a:t>
                      </a:r>
                    </a:p>
                  </a:txBody>
                  <a:tcPr anchor="ctr"/>
                </a:tc>
                <a:tc>
                  <a:txBody>
                    <a:bodyPr/>
                    <a:lstStyle/>
                    <a:p>
                      <a:pPr algn="ctr"/>
                      <a:r>
                        <a:rPr lang="it-IT" sz="1400" dirty="0"/>
                        <a:t>HW </a:t>
                      </a:r>
                      <a:r>
                        <a:rPr lang="it-IT" sz="1400" dirty="0" err="1"/>
                        <a:t>resources</a:t>
                      </a:r>
                      <a:endParaRPr lang="it-IT" sz="1400" dirty="0"/>
                    </a:p>
                  </a:txBody>
                  <a:tcPr anchor="ctr"/>
                </a:tc>
                <a:tc>
                  <a:txBody>
                    <a:bodyPr/>
                    <a:lstStyle/>
                    <a:p>
                      <a:pPr algn="ctr"/>
                      <a:r>
                        <a:rPr lang="it-IT" sz="1400" dirty="0" err="1"/>
                        <a:t>Grid</a:t>
                      </a:r>
                      <a:r>
                        <a:rPr lang="it-IT" sz="1400" dirty="0"/>
                        <a:t> </a:t>
                      </a:r>
                      <a:r>
                        <a:rPr lang="it-IT" sz="1400" dirty="0" err="1"/>
                        <a:t>search</a:t>
                      </a:r>
                      <a:r>
                        <a:rPr lang="it-IT" sz="1400" dirty="0"/>
                        <a:t> time</a:t>
                      </a:r>
                    </a:p>
                  </a:txBody>
                  <a:tcPr anchor="ctr"/>
                </a:tc>
                <a:tc>
                  <a:txBody>
                    <a:bodyPr/>
                    <a:lstStyle/>
                    <a:p>
                      <a:pPr algn="ctr"/>
                      <a:r>
                        <a:rPr lang="it-IT" sz="1400" dirty="0"/>
                        <a:t>(Re)training time </a:t>
                      </a:r>
                    </a:p>
                  </a:txBody>
                  <a:tcPr anchor="ctr"/>
                </a:tc>
                <a:extLst>
                  <a:ext uri="{0D108BD9-81ED-4DB2-BD59-A6C34878D82A}">
                    <a16:rowId xmlns:a16="http://schemas.microsoft.com/office/drawing/2014/main" val="3183404348"/>
                  </a:ext>
                </a:extLst>
              </a:tr>
              <a:tr h="370840">
                <a:tc>
                  <a:txBody>
                    <a:bodyPr/>
                    <a:lstStyle/>
                    <a:p>
                      <a:r>
                        <a:rPr lang="it-IT" sz="1400" dirty="0"/>
                        <a:t>SVR</a:t>
                      </a:r>
                    </a:p>
                  </a:txBody>
                  <a:tcPr anchor="ctr"/>
                </a:tc>
                <a:tc>
                  <a:txBody>
                    <a:bodyPr/>
                    <a:lstStyle/>
                    <a:p>
                      <a:r>
                        <a:rPr lang="it-IT" sz="1400" dirty="0"/>
                        <a:t>Google </a:t>
                      </a:r>
                      <a:r>
                        <a:rPr lang="it-IT" sz="1400" dirty="0" err="1"/>
                        <a:t>Colaboratory’s</a:t>
                      </a:r>
                      <a:r>
                        <a:rPr lang="it-IT" sz="1400" dirty="0"/>
                        <a:t> CPU </a:t>
                      </a:r>
                    </a:p>
                  </a:txBody>
                  <a:tcPr anchor="ctr"/>
                </a:tc>
                <a:tc>
                  <a:txBody>
                    <a:bodyPr/>
                    <a:lstStyle/>
                    <a:p>
                      <a:r>
                        <a:rPr lang="it-IT" sz="1400" dirty="0"/>
                        <a:t>2h26m </a:t>
                      </a:r>
                      <a:r>
                        <a:rPr lang="it-IT" sz="1400" i="1" dirty="0"/>
                        <a:t>(with an </a:t>
                      </a:r>
                      <a:r>
                        <a:rPr lang="it-IT" sz="1400" i="1" dirty="0" err="1"/>
                        <a:t>average</a:t>
                      </a:r>
                      <a:r>
                        <a:rPr lang="it-IT" sz="1400" i="1" dirty="0"/>
                        <a:t> of 0.60s/</a:t>
                      </a:r>
                      <a:r>
                        <a:rPr lang="it-IT" sz="1400" i="1" dirty="0" err="1"/>
                        <a:t>fit</a:t>
                      </a:r>
                      <a:r>
                        <a:rPr lang="it-IT" sz="1400" i="1" dirty="0"/>
                        <a:t> and a </a:t>
                      </a:r>
                      <a:r>
                        <a:rPr lang="it-IT" sz="1400" i="1" dirty="0" err="1"/>
                        <a:t>total</a:t>
                      </a:r>
                      <a:r>
                        <a:rPr lang="it-IT" sz="1400" i="1" dirty="0"/>
                        <a:t> of 1800 </a:t>
                      </a:r>
                      <a:r>
                        <a:rPr lang="it-IT" sz="1400" i="1" dirty="0" err="1"/>
                        <a:t>fits</a:t>
                      </a:r>
                      <a:r>
                        <a:rPr lang="it-IT" sz="1400" i="1" dirty="0"/>
                        <a:t>)</a:t>
                      </a:r>
                    </a:p>
                  </a:txBody>
                  <a:tcPr anchor="ctr"/>
                </a:tc>
                <a:tc>
                  <a:txBody>
                    <a:bodyPr/>
                    <a:lstStyle/>
                    <a:p>
                      <a:r>
                        <a:rPr lang="it-IT" sz="1400" dirty="0"/>
                        <a:t>13.6s</a:t>
                      </a:r>
                    </a:p>
                  </a:txBody>
                  <a:tcPr anchor="ctr"/>
                </a:tc>
                <a:extLst>
                  <a:ext uri="{0D108BD9-81ED-4DB2-BD59-A6C34878D82A}">
                    <a16:rowId xmlns:a16="http://schemas.microsoft.com/office/drawing/2014/main" val="3230423538"/>
                  </a:ext>
                </a:extLst>
              </a:tr>
              <a:tr h="370840">
                <a:tc>
                  <a:txBody>
                    <a:bodyPr/>
                    <a:lstStyle/>
                    <a:p>
                      <a:r>
                        <a:rPr lang="it-IT" sz="1400" dirty="0"/>
                        <a:t>RF</a:t>
                      </a:r>
                    </a:p>
                  </a:txBody>
                  <a:tcPr anchor="ctr"/>
                </a:tc>
                <a:tc>
                  <a:txBody>
                    <a:bodyPr/>
                    <a:lstStyle/>
                    <a:p>
                      <a:r>
                        <a:rPr lang="it-IT" sz="1400" dirty="0"/>
                        <a:t>Google </a:t>
                      </a:r>
                      <a:r>
                        <a:rPr lang="it-IT" sz="1400" dirty="0" err="1"/>
                        <a:t>Colaboratory’s</a:t>
                      </a:r>
                      <a:r>
                        <a:rPr lang="it-IT" sz="1400" dirty="0"/>
                        <a:t> CPU</a:t>
                      </a:r>
                    </a:p>
                  </a:txBody>
                  <a:tcPr anchor="ctr"/>
                </a:tc>
                <a:tc>
                  <a:txBody>
                    <a:bodyPr/>
                    <a:lstStyle/>
                    <a:p>
                      <a:r>
                        <a:rPr lang="it-IT" sz="1400" i="1" dirty="0"/>
                        <a:t>(with an </a:t>
                      </a:r>
                      <a:r>
                        <a:rPr lang="it-IT" sz="1400" i="1" dirty="0" err="1"/>
                        <a:t>average</a:t>
                      </a:r>
                      <a:r>
                        <a:rPr lang="it-IT" sz="1400" i="1" dirty="0"/>
                        <a:t> of 3.99s/</a:t>
                      </a:r>
                      <a:r>
                        <a:rPr lang="it-IT" sz="1400" i="1" dirty="0" err="1"/>
                        <a:t>fit</a:t>
                      </a:r>
                      <a:r>
                        <a:rPr lang="it-IT" sz="1400" i="1" dirty="0"/>
                        <a:t> and a </a:t>
                      </a:r>
                      <a:r>
                        <a:rPr lang="it-IT" sz="1400" i="1" dirty="0" err="1"/>
                        <a:t>total</a:t>
                      </a:r>
                      <a:r>
                        <a:rPr lang="it-IT" sz="1400" i="1" dirty="0"/>
                        <a:t> of 2400 </a:t>
                      </a:r>
                      <a:r>
                        <a:rPr lang="it-IT" sz="1400" i="1" dirty="0" err="1"/>
                        <a:t>fits</a:t>
                      </a:r>
                      <a:r>
                        <a:rPr lang="it-IT" sz="1400" i="1" dirty="0"/>
                        <a:t>)</a:t>
                      </a:r>
                      <a:endParaRPr lang="it-IT" sz="1400" dirty="0"/>
                    </a:p>
                  </a:txBody>
                  <a:tcPr anchor="ctr"/>
                </a:tc>
                <a:tc>
                  <a:txBody>
                    <a:bodyPr/>
                    <a:lstStyle/>
                    <a:p>
                      <a:r>
                        <a:rPr lang="it-IT" sz="1400" dirty="0"/>
                        <a:t>12m10s</a:t>
                      </a:r>
                    </a:p>
                  </a:txBody>
                  <a:tcPr anchor="ctr"/>
                </a:tc>
                <a:extLst>
                  <a:ext uri="{0D108BD9-81ED-4DB2-BD59-A6C34878D82A}">
                    <a16:rowId xmlns:a16="http://schemas.microsoft.com/office/drawing/2014/main" val="4268351918"/>
                  </a:ext>
                </a:extLst>
              </a:tr>
              <a:tr h="370840">
                <a:tc>
                  <a:txBody>
                    <a:bodyPr/>
                    <a:lstStyle/>
                    <a:p>
                      <a:r>
                        <a:rPr lang="it-IT" sz="1400" dirty="0"/>
                        <a:t>NN, </a:t>
                      </a:r>
                      <a:r>
                        <a:rPr lang="it-IT" sz="1400" dirty="0" err="1"/>
                        <a:t>grid</a:t>
                      </a:r>
                      <a:r>
                        <a:rPr lang="it-IT" sz="1400" dirty="0"/>
                        <a:t> </a:t>
                      </a:r>
                      <a:r>
                        <a:rPr lang="it-IT" sz="1400" dirty="0" err="1"/>
                        <a:t>search</a:t>
                      </a:r>
                      <a:endParaRPr lang="it-IT" sz="1400" dirty="0"/>
                    </a:p>
                  </a:txBody>
                  <a:tcPr anchor="ctr"/>
                </a:tc>
                <a:tc>
                  <a:txBody>
                    <a:bodyPr/>
                    <a:lstStyle/>
                    <a:p>
                      <a:r>
                        <a:rPr lang="it-IT" sz="1400" dirty="0"/>
                        <a:t>Google </a:t>
                      </a:r>
                      <a:r>
                        <a:rPr lang="it-IT" sz="1400" dirty="0" err="1"/>
                        <a:t>Colaboratory’s</a:t>
                      </a:r>
                      <a:r>
                        <a:rPr lang="it-IT" sz="1400" dirty="0"/>
                        <a:t> CPU</a:t>
                      </a:r>
                    </a:p>
                  </a:txBody>
                  <a:tcPr anchor="ctr"/>
                </a:tc>
                <a:tc>
                  <a:txBody>
                    <a:bodyPr/>
                    <a:lstStyle/>
                    <a:p>
                      <a:endParaRPr lang="it-IT" sz="1400" dirty="0"/>
                    </a:p>
                  </a:txBody>
                  <a:tcPr anchor="ctr"/>
                </a:tc>
                <a:tc>
                  <a:txBody>
                    <a:bodyPr/>
                    <a:lstStyle/>
                    <a:p>
                      <a:r>
                        <a:rPr lang="it-IT" sz="1400" dirty="0"/>
                        <a:t>14s </a:t>
                      </a:r>
                      <a:r>
                        <a:rPr lang="it-IT" sz="1400" i="1" dirty="0"/>
                        <a:t>(with an </a:t>
                      </a:r>
                      <a:r>
                        <a:rPr lang="it-IT" sz="1400" i="1" dirty="0" err="1"/>
                        <a:t>average</a:t>
                      </a:r>
                      <a:r>
                        <a:rPr lang="it-IT" sz="1400" i="1" dirty="0"/>
                        <a:t> of 8,6epoch/s)</a:t>
                      </a:r>
                    </a:p>
                  </a:txBody>
                  <a:tcPr anchor="ctr"/>
                </a:tc>
                <a:extLst>
                  <a:ext uri="{0D108BD9-81ED-4DB2-BD59-A6C34878D82A}">
                    <a16:rowId xmlns:a16="http://schemas.microsoft.com/office/drawing/2014/main" val="2595272067"/>
                  </a:ext>
                </a:extLst>
              </a:tr>
              <a:tr h="370840">
                <a:tc>
                  <a:txBody>
                    <a:bodyPr/>
                    <a:lstStyle/>
                    <a:p>
                      <a:r>
                        <a:rPr lang="it-IT" sz="1400" dirty="0"/>
                        <a:t>NN, </a:t>
                      </a:r>
                      <a:r>
                        <a:rPr lang="it-IT" sz="1400" dirty="0" err="1"/>
                        <a:t>Optuna</a:t>
                      </a:r>
                      <a:endParaRPr lang="it-IT" sz="1400" dirty="0"/>
                    </a:p>
                  </a:txBody>
                  <a:tcPr anchor="ctr"/>
                </a:tc>
                <a:tc>
                  <a:txBody>
                    <a:bodyPr/>
                    <a:lstStyle/>
                    <a:p>
                      <a:r>
                        <a:rPr lang="it-IT" sz="1400" dirty="0"/>
                        <a:t>Google </a:t>
                      </a:r>
                      <a:r>
                        <a:rPr lang="it-IT" sz="1400" dirty="0" err="1"/>
                        <a:t>Colaboratory’s</a:t>
                      </a:r>
                      <a:r>
                        <a:rPr lang="it-IT" sz="1400" dirty="0"/>
                        <a:t> CPU</a:t>
                      </a:r>
                    </a:p>
                  </a:txBody>
                  <a:tcPr anchor="ctr"/>
                </a:tc>
                <a:tc>
                  <a:txBody>
                    <a:bodyPr/>
                    <a:lstStyle/>
                    <a:p>
                      <a:r>
                        <a:rPr lang="it-IT" sz="1400" dirty="0"/>
                        <a:t>4h40m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srgbClr val="FF0000"/>
                          </a:solidFill>
                        </a:rPr>
                        <a:t>9s </a:t>
                      </a:r>
                      <a:r>
                        <a:rPr lang="it-IT" sz="1400" i="1" dirty="0">
                          <a:solidFill>
                            <a:srgbClr val="FF0000"/>
                          </a:solidFill>
                        </a:rPr>
                        <a:t>(with an </a:t>
                      </a:r>
                      <a:r>
                        <a:rPr lang="it-IT" sz="1400" i="1" dirty="0" err="1">
                          <a:solidFill>
                            <a:srgbClr val="FF0000"/>
                          </a:solidFill>
                        </a:rPr>
                        <a:t>average</a:t>
                      </a:r>
                      <a:r>
                        <a:rPr lang="it-IT" sz="1400" i="1" dirty="0">
                          <a:solidFill>
                            <a:srgbClr val="FF0000"/>
                          </a:solidFill>
                        </a:rPr>
                        <a:t> of 8,6epoch/s)</a:t>
                      </a:r>
                    </a:p>
                  </a:txBody>
                  <a:tcPr anchor="ctr"/>
                </a:tc>
                <a:extLst>
                  <a:ext uri="{0D108BD9-81ED-4DB2-BD59-A6C34878D82A}">
                    <a16:rowId xmlns:a16="http://schemas.microsoft.com/office/drawing/2014/main" val="1433867464"/>
                  </a:ext>
                </a:extLst>
              </a:tr>
            </a:tbl>
          </a:graphicData>
        </a:graphic>
      </p:graphicFrame>
      <p:sp>
        <p:nvSpPr>
          <p:cNvPr id="3" name="CasellaDiTesto 2">
            <a:extLst>
              <a:ext uri="{FF2B5EF4-FFF2-40B4-BE49-F238E27FC236}">
                <a16:creationId xmlns:a16="http://schemas.microsoft.com/office/drawing/2014/main" id="{79A67A9C-15B1-6590-5221-E93CC362815B}"/>
              </a:ext>
            </a:extLst>
          </p:cNvPr>
          <p:cNvSpPr txBox="1"/>
          <p:nvPr/>
        </p:nvSpPr>
        <p:spPr>
          <a:xfrm>
            <a:off x="358825" y="1681741"/>
            <a:ext cx="8472662" cy="307777"/>
          </a:xfrm>
          <a:prstGeom prst="rect">
            <a:avLst/>
          </a:prstGeom>
          <a:noFill/>
        </p:spPr>
        <p:txBody>
          <a:bodyPr wrap="square" rtlCol="0">
            <a:spAutoFit/>
          </a:bodyPr>
          <a:lstStyle/>
          <a:p>
            <a:pPr algn="ctr"/>
            <a:r>
              <a:rPr lang="it-IT" sz="1400" b="1" dirty="0" err="1"/>
              <a:t>Table</a:t>
            </a:r>
            <a:r>
              <a:rPr lang="it-IT" sz="1400" b="1" dirty="0"/>
              <a:t> 4</a:t>
            </a:r>
            <a:r>
              <a:rPr lang="it-IT" sz="1400" dirty="0"/>
              <a:t>: hardware </a:t>
            </a:r>
            <a:r>
              <a:rPr lang="it-IT" sz="1400" dirty="0" err="1"/>
              <a:t>resources</a:t>
            </a:r>
            <a:r>
              <a:rPr lang="it-IT" sz="1400" dirty="0"/>
              <a:t> and computing times for the </a:t>
            </a:r>
            <a:r>
              <a:rPr lang="it-IT" sz="1400" dirty="0" err="1"/>
              <a:t>compared</a:t>
            </a:r>
            <a:r>
              <a:rPr lang="it-IT" sz="1400" dirty="0"/>
              <a:t> models</a:t>
            </a:r>
          </a:p>
        </p:txBody>
      </p:sp>
    </p:spTree>
    <p:extLst>
      <p:ext uri="{BB962C8B-B14F-4D97-AF65-F5344CB8AC3E}">
        <p14:creationId xmlns:p14="http://schemas.microsoft.com/office/powerpoint/2010/main" val="26185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solidFill>
                  <a:srgbClr val="000000"/>
                </a:solidFill>
                <a:latin typeface="Arial"/>
              </a:rPr>
              <a:t>CUP </a:t>
            </a:r>
            <a:r>
              <a:rPr lang="it-IT" sz="2600" spc="-1" dirty="0" err="1">
                <a:solidFill>
                  <a:srgbClr val="000000"/>
                </a:solidFill>
                <a:latin typeface="Arial"/>
              </a:rPr>
              <a:t>V</a:t>
            </a:r>
            <a:r>
              <a:rPr lang="it-IT" sz="2600" b="0" strike="noStrike" spc="-1" dirty="0" err="1">
                <a:solidFill>
                  <a:srgbClr val="000000"/>
                </a:solidFill>
                <a:latin typeface="Arial"/>
              </a:rPr>
              <a:t>alidation</a:t>
            </a:r>
            <a:r>
              <a:rPr lang="it-IT" sz="2600" b="0" strike="noStrike" spc="-1" dirty="0">
                <a:solidFill>
                  <a:srgbClr val="000000"/>
                </a:solidFill>
                <a:latin typeface="Arial"/>
              </a:rPr>
              <a:t> schema</a:t>
            </a:r>
            <a:endParaRPr lang="it-IT" sz="2400" b="0" strike="noStrike" spc="-1" dirty="0">
              <a:solidFill>
                <a:srgbClr val="FF0000"/>
              </a:solidFill>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11</a:t>
            </a:fld>
            <a:endParaRPr lang="it-IT" sz="1000" b="0" strike="noStrike" spc="-1">
              <a:latin typeface="Times New Roman"/>
            </a:endParaRPr>
          </a:p>
        </p:txBody>
      </p:sp>
      <p:pic>
        <p:nvPicPr>
          <p:cNvPr id="104" name="Google Shape;104;p19"/>
          <p:cNvPicPr/>
          <p:nvPr/>
        </p:nvPicPr>
        <p:blipFill>
          <a:blip r:embed="rId2"/>
          <a:stretch/>
        </p:blipFill>
        <p:spPr>
          <a:xfrm>
            <a:off x="2359620" y="2044312"/>
            <a:ext cx="4424400" cy="626400"/>
          </a:xfrm>
          <a:prstGeom prst="rect">
            <a:avLst/>
          </a:prstGeom>
          <a:ln w="0">
            <a:noFill/>
          </a:ln>
        </p:spPr>
      </p:pic>
      <p:sp>
        <p:nvSpPr>
          <p:cNvPr id="3" name="CasellaDiTesto 2">
            <a:extLst>
              <a:ext uri="{FF2B5EF4-FFF2-40B4-BE49-F238E27FC236}">
                <a16:creationId xmlns:a16="http://schemas.microsoft.com/office/drawing/2014/main" id="{C387ABBB-277D-A75F-836E-645748071C9F}"/>
              </a:ext>
            </a:extLst>
          </p:cNvPr>
          <p:cNvSpPr txBox="1"/>
          <p:nvPr/>
        </p:nvSpPr>
        <p:spPr>
          <a:xfrm>
            <a:off x="311760" y="859329"/>
            <a:ext cx="8520120" cy="954107"/>
          </a:xfrm>
          <a:prstGeom prst="rect">
            <a:avLst/>
          </a:prstGeom>
          <a:noFill/>
        </p:spPr>
        <p:txBody>
          <a:bodyPr wrap="square" rtlCol="0">
            <a:spAutoFit/>
          </a:bodyPr>
          <a:lstStyle/>
          <a:p>
            <a:pPr>
              <a:buNone/>
              <a:tabLst>
                <a:tab pos="0" algn="l"/>
              </a:tabLst>
            </a:pPr>
            <a:r>
              <a:rPr lang="it-IT" sz="1400" b="0" strike="noStrike" spc="-1" dirty="0" err="1">
                <a:solidFill>
                  <a:srgbClr val="000000"/>
                </a:solidFill>
                <a:latin typeface="Arial"/>
              </a:rPr>
              <a:t>We</a:t>
            </a:r>
            <a:r>
              <a:rPr lang="it-IT" sz="1400" b="0" strike="noStrike" spc="-1" dirty="0">
                <a:solidFill>
                  <a:srgbClr val="000000"/>
                </a:solidFill>
                <a:latin typeface="Arial"/>
              </a:rPr>
              <a:t> </a:t>
            </a:r>
            <a:r>
              <a:rPr lang="it-IT" sz="1400" b="0" strike="noStrike" spc="-1" dirty="0" err="1">
                <a:solidFill>
                  <a:srgbClr val="000000"/>
                </a:solidFill>
                <a:latin typeface="Arial"/>
              </a:rPr>
              <a:t>held</a:t>
            </a:r>
            <a:r>
              <a:rPr lang="it-IT" sz="1400" b="0" strike="noStrike" spc="-1" dirty="0">
                <a:solidFill>
                  <a:srgbClr val="000000"/>
                </a:solidFill>
                <a:latin typeface="Arial"/>
              </a:rPr>
              <a:t> out 20% of the data (</a:t>
            </a:r>
            <a:r>
              <a:rPr lang="it-IT" sz="1400" b="0" strike="noStrike" spc="-1" dirty="0" err="1">
                <a:solidFill>
                  <a:srgbClr val="000000"/>
                </a:solidFill>
                <a:latin typeface="Arial"/>
              </a:rPr>
              <a:t>randomly</a:t>
            </a:r>
            <a:r>
              <a:rPr lang="it-IT" sz="1400" b="0" strike="noStrike" spc="-1" dirty="0">
                <a:solidFill>
                  <a:srgbClr val="000000"/>
                </a:solidFill>
                <a:latin typeface="Arial"/>
              </a:rPr>
              <a:t> </a:t>
            </a:r>
            <a:r>
              <a:rPr lang="it-IT" sz="1400" b="0" strike="noStrike" spc="-1" dirty="0" err="1">
                <a:solidFill>
                  <a:srgbClr val="000000"/>
                </a:solidFill>
                <a:latin typeface="Arial"/>
              </a:rPr>
              <a:t>sampled</a:t>
            </a:r>
            <a:r>
              <a:rPr lang="it-IT" sz="1400" b="0" strike="noStrike" spc="-1" dirty="0">
                <a:solidFill>
                  <a:srgbClr val="000000"/>
                </a:solidFill>
                <a:latin typeface="Arial"/>
              </a:rPr>
              <a:t> by fixing the </a:t>
            </a:r>
            <a:r>
              <a:rPr lang="it-IT" sz="1400" b="0" strike="noStrike" spc="-1" dirty="0" err="1">
                <a:solidFill>
                  <a:srgbClr val="000000"/>
                </a:solidFill>
                <a:latin typeface="Arial"/>
              </a:rPr>
              <a:t>seed</a:t>
            </a:r>
            <a:r>
              <a:rPr lang="it-IT" sz="1400" b="0" strike="noStrike" spc="-1" dirty="0">
                <a:solidFill>
                  <a:srgbClr val="000000"/>
                </a:solidFill>
                <a:latin typeface="Arial"/>
              </a:rPr>
              <a:t> for </a:t>
            </a:r>
            <a:r>
              <a:rPr lang="it-IT" sz="1400" b="0" strike="noStrike" spc="-1" dirty="0" err="1">
                <a:solidFill>
                  <a:srgbClr val="000000"/>
                </a:solidFill>
                <a:latin typeface="Arial"/>
              </a:rPr>
              <a:t>reproducibility</a:t>
            </a:r>
            <a:r>
              <a:rPr lang="it-IT" sz="1400" b="0" strike="noStrike" spc="-1" dirty="0">
                <a:solidFill>
                  <a:srgbClr val="000000"/>
                </a:solidFill>
                <a:latin typeface="Arial"/>
              </a:rPr>
              <a:t>) to use </a:t>
            </a:r>
            <a:r>
              <a:rPr lang="it-IT" sz="1400" b="0" strike="noStrike" spc="-1" dirty="0" err="1">
                <a:solidFill>
                  <a:srgbClr val="000000"/>
                </a:solidFill>
                <a:latin typeface="Arial"/>
              </a:rPr>
              <a:t>it</a:t>
            </a:r>
            <a:r>
              <a:rPr lang="it-IT" sz="1400" b="0" strike="noStrike" spc="-1" dirty="0">
                <a:solidFill>
                  <a:srgbClr val="000000"/>
                </a:solidFill>
                <a:latin typeface="Arial"/>
              </a:rPr>
              <a:t> </a:t>
            </a:r>
            <a:r>
              <a:rPr lang="it-IT" sz="1400" b="0" strike="noStrike" spc="-1" dirty="0" err="1">
                <a:solidFill>
                  <a:srgbClr val="000000"/>
                </a:solidFill>
                <a:latin typeface="Arial"/>
              </a:rPr>
              <a:t>as</a:t>
            </a:r>
            <a:r>
              <a:rPr lang="it-IT" sz="1400" b="0" strike="noStrike" spc="-1" dirty="0">
                <a:solidFill>
                  <a:srgbClr val="000000"/>
                </a:solidFill>
                <a:latin typeface="Arial"/>
              </a:rPr>
              <a:t> an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 </a:t>
            </a:r>
            <a:r>
              <a:rPr lang="it-IT" sz="1400" spc="-1" dirty="0" err="1">
                <a:solidFill>
                  <a:srgbClr val="000000"/>
                </a:solidFill>
                <a:latin typeface="Arial"/>
              </a:rPr>
              <a:t>Since</a:t>
            </a:r>
            <a:r>
              <a:rPr lang="it-IT" sz="1400" spc="-1" dirty="0">
                <a:solidFill>
                  <a:srgbClr val="000000"/>
                </a:solidFill>
                <a:latin typeface="Arial"/>
              </a:rPr>
              <a:t> the </a:t>
            </a:r>
            <a:r>
              <a:rPr lang="it-IT" sz="1400" spc="-1" dirty="0" err="1">
                <a:solidFill>
                  <a:srgbClr val="000000"/>
                </a:solidFill>
                <a:latin typeface="Arial"/>
              </a:rPr>
              <a:t>seed</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fixed</a:t>
            </a:r>
            <a:r>
              <a:rPr lang="it-IT" sz="1400" spc="-1" dirty="0">
                <a:solidFill>
                  <a:srgbClr val="000000"/>
                </a:solidFill>
                <a:latin typeface="Arial"/>
              </a:rPr>
              <a:t>,</a:t>
            </a:r>
            <a:r>
              <a:rPr lang="it-IT" sz="1400" b="0" strike="noStrike" spc="-1" dirty="0">
                <a:solidFill>
                  <a:srgbClr val="000000"/>
                </a:solidFill>
                <a:latin typeface="Arial"/>
              </a:rPr>
              <a:t> </a:t>
            </a:r>
            <a:r>
              <a:rPr lang="it-IT" sz="1400" b="0" strike="noStrike" spc="-1" dirty="0" err="1">
                <a:solidFill>
                  <a:srgbClr val="000000"/>
                </a:solidFill>
                <a:latin typeface="Arial"/>
              </a:rPr>
              <a:t>all</a:t>
            </a:r>
            <a:r>
              <a:rPr lang="it-IT" sz="1400" b="0" strike="noStrike" spc="-1" dirty="0">
                <a:solidFill>
                  <a:srgbClr val="000000"/>
                </a:solidFill>
                <a:latin typeface="Arial"/>
              </a:rPr>
              <a:t> of the models use the </a:t>
            </a:r>
            <a:r>
              <a:rPr lang="it-IT" sz="1400" b="0" strike="noStrike" spc="-1" dirty="0" err="1">
                <a:solidFill>
                  <a:srgbClr val="000000"/>
                </a:solidFill>
                <a:latin typeface="Arial"/>
              </a:rPr>
              <a:t>same</a:t>
            </a:r>
            <a:r>
              <a:rPr lang="it-IT" sz="1400" b="0" strike="noStrike" spc="-1" dirty="0">
                <a:solidFill>
                  <a:srgbClr val="000000"/>
                </a:solidFill>
                <a:latin typeface="Arial"/>
              </a:rPr>
              <a:t>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a:t>
            </a:r>
          </a:p>
          <a:p>
            <a:pPr>
              <a:buNone/>
              <a:tabLst>
                <a:tab pos="0" algn="l"/>
              </a:tabLst>
            </a:pPr>
            <a:r>
              <a:rPr lang="it-IT" sz="1400" spc="-1" dirty="0">
                <a:solidFill>
                  <a:srgbClr val="000000"/>
                </a:solidFill>
                <a:latin typeface="Arial"/>
              </a:rPr>
              <a:t>On t</a:t>
            </a:r>
            <a:r>
              <a:rPr lang="it-IT" sz="1400" b="0" strike="noStrike" spc="-1" dirty="0">
                <a:solidFill>
                  <a:srgbClr val="000000"/>
                </a:solidFill>
                <a:latin typeface="Arial"/>
              </a:rPr>
              <a:t>he </a:t>
            </a:r>
            <a:r>
              <a:rPr lang="it-IT" sz="1400" b="0" strike="noStrike" spc="-1" dirty="0" err="1">
                <a:solidFill>
                  <a:srgbClr val="000000"/>
                </a:solidFill>
                <a:latin typeface="Arial"/>
              </a:rPr>
              <a:t>remaining</a:t>
            </a:r>
            <a:r>
              <a:rPr lang="it-IT" sz="1400" b="0" strike="noStrike" spc="-1" dirty="0">
                <a:solidFill>
                  <a:srgbClr val="000000"/>
                </a:solidFill>
                <a:latin typeface="Arial"/>
              </a:rPr>
              <a:t> part of the data </a:t>
            </a:r>
            <a:r>
              <a:rPr lang="it-IT" sz="1400" spc="-1" dirty="0">
                <a:solidFill>
                  <a:srgbClr val="000000"/>
                </a:solidFill>
                <a:latin typeface="Arial"/>
              </a:rPr>
              <a:t>the model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trained</a:t>
            </a:r>
            <a:r>
              <a:rPr lang="it-IT" sz="1400" spc="-1" dirty="0">
                <a:solidFill>
                  <a:srgbClr val="000000"/>
                </a:solidFill>
                <a:latin typeface="Arial"/>
              </a:rPr>
              <a:t> and </a:t>
            </a:r>
            <a:r>
              <a:rPr lang="it-IT" sz="1400" spc="-1" dirty="0" err="1">
                <a:solidFill>
                  <a:srgbClr val="000000"/>
                </a:solidFill>
                <a:latin typeface="Arial"/>
              </a:rPr>
              <a:t>validated</a:t>
            </a:r>
            <a:r>
              <a:rPr lang="it-IT" sz="1400" spc="-1" dirty="0">
                <a:solidFill>
                  <a:srgbClr val="000000"/>
                </a:solidFill>
                <a:latin typeface="Arial"/>
              </a:rPr>
              <a:t> following a 5-fold Cross </a:t>
            </a:r>
            <a:r>
              <a:rPr lang="it-IT" sz="1400" spc="-1" dirty="0" err="1">
                <a:solidFill>
                  <a:srgbClr val="000000"/>
                </a:solidFill>
                <a:latin typeface="Arial"/>
              </a:rPr>
              <a:t>Validation</a:t>
            </a:r>
            <a:r>
              <a:rPr lang="it-IT" sz="1400" spc="-1" dirty="0">
                <a:solidFill>
                  <a:srgbClr val="000000"/>
                </a:solidFill>
                <a:latin typeface="Arial"/>
              </a:rPr>
              <a:t> schema. </a:t>
            </a:r>
            <a:r>
              <a:rPr lang="it-IT" sz="1400" spc="-1" dirty="0" err="1">
                <a:solidFill>
                  <a:srgbClr val="000000"/>
                </a:solidFill>
                <a:latin typeface="Arial"/>
              </a:rPr>
              <a:t>This</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done</a:t>
            </a:r>
            <a:r>
              <a:rPr lang="it-IT" sz="1400" spc="-1" dirty="0">
                <a:solidFill>
                  <a:srgbClr val="000000"/>
                </a:solidFill>
                <a:latin typeface="Arial"/>
              </a:rPr>
              <a:t> by </a:t>
            </a:r>
            <a:r>
              <a:rPr lang="it-IT" sz="1400" spc="-1" dirty="0" err="1">
                <a:solidFill>
                  <a:srgbClr val="000000"/>
                </a:solidFill>
                <a:latin typeface="Arial"/>
              </a:rPr>
              <a:t>Scikit-Learn’s</a:t>
            </a:r>
            <a:r>
              <a:rPr lang="it-IT" sz="1400" spc="-1" dirty="0">
                <a:solidFill>
                  <a:srgbClr val="000000"/>
                </a:solidFill>
                <a:latin typeface="Arial"/>
              </a:rPr>
              <a:t> </a:t>
            </a:r>
            <a:r>
              <a:rPr lang="it-IT" sz="1400" spc="-1" dirty="0" err="1">
                <a:solidFill>
                  <a:srgbClr val="000000"/>
                </a:solidFill>
                <a:latin typeface="Consolas" panose="020B0609020204030204" pitchFamily="49" charset="0"/>
                <a:ea typeface="Verdana" panose="020B0604030504040204" pitchFamily="34" charset="0"/>
              </a:rPr>
              <a:t>GridSearchCV</a:t>
            </a:r>
            <a:r>
              <a:rPr lang="it-IT" sz="1400" spc="-1" dirty="0">
                <a:solidFill>
                  <a:srgbClr val="000000"/>
                </a:solidFill>
                <a:latin typeface="Arial"/>
              </a:rPr>
              <a:t>, </a:t>
            </a:r>
            <a:r>
              <a:rPr lang="it-IT" sz="1400" spc="-1" dirty="0" err="1">
                <a:solidFill>
                  <a:srgbClr val="000000"/>
                </a:solidFill>
                <a:latin typeface="Arial"/>
              </a:rPr>
              <a:t>when</a:t>
            </a:r>
            <a:r>
              <a:rPr lang="it-IT" sz="1400" spc="-1" dirty="0">
                <a:solidFill>
                  <a:srgbClr val="000000"/>
                </a:solidFill>
                <a:latin typeface="Arial"/>
              </a:rPr>
              <a:t> the </a:t>
            </a:r>
            <a:r>
              <a:rPr lang="it-IT" sz="1400" spc="-1" dirty="0" err="1">
                <a:solidFill>
                  <a:srgbClr val="000000"/>
                </a:solidFill>
                <a:latin typeface="Arial"/>
              </a:rPr>
              <a:t>grid</a:t>
            </a:r>
            <a:r>
              <a:rPr lang="it-IT" sz="1400" spc="-1" dirty="0">
                <a:solidFill>
                  <a:srgbClr val="000000"/>
                </a:solidFill>
                <a:latin typeface="Arial"/>
              </a:rPr>
              <a:t> </a:t>
            </a:r>
            <a:r>
              <a:rPr lang="it-IT" sz="1400" spc="-1" dirty="0" err="1">
                <a:solidFill>
                  <a:srgbClr val="000000"/>
                </a:solidFill>
                <a:latin typeface="Arial"/>
              </a:rPr>
              <a:t>search</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performed</a:t>
            </a:r>
            <a:r>
              <a:rPr lang="it-IT" sz="1400" spc="-1" dirty="0">
                <a:solidFill>
                  <a:srgbClr val="000000"/>
                </a:solidFill>
                <a:latin typeface="Arial"/>
              </a:rPr>
              <a:t>. </a:t>
            </a:r>
            <a:endParaRPr lang="it-IT" sz="1400" b="0" strike="noStrike" spc="-1" dirty="0">
              <a:solidFill>
                <a:srgbClr val="000000"/>
              </a:solidFill>
              <a:latin typeface="Arial"/>
            </a:endParaRPr>
          </a:p>
        </p:txBody>
      </p:sp>
      <p:sp>
        <p:nvSpPr>
          <p:cNvPr id="7" name="CasellaDiTesto 6">
            <a:extLst>
              <a:ext uri="{FF2B5EF4-FFF2-40B4-BE49-F238E27FC236}">
                <a16:creationId xmlns:a16="http://schemas.microsoft.com/office/drawing/2014/main" id="{BFA89A81-409B-0BEB-0241-08DF33268AD8}"/>
              </a:ext>
            </a:extLst>
          </p:cNvPr>
          <p:cNvSpPr txBox="1"/>
          <p:nvPr/>
        </p:nvSpPr>
        <p:spPr>
          <a:xfrm>
            <a:off x="311760" y="2901588"/>
            <a:ext cx="8520120" cy="954107"/>
          </a:xfrm>
          <a:prstGeom prst="rect">
            <a:avLst/>
          </a:prstGeom>
          <a:noFill/>
        </p:spPr>
        <p:txBody>
          <a:bodyPr wrap="square" rtlCol="0">
            <a:spAutoFit/>
          </a:bodyPr>
          <a:lstStyle/>
          <a:p>
            <a:r>
              <a:rPr lang="it-IT" sz="1400" dirty="0" err="1"/>
              <a:t>We</a:t>
            </a:r>
            <a:r>
              <a:rPr lang="it-IT" sz="1400" dirty="0"/>
              <a:t> </a:t>
            </a:r>
            <a:r>
              <a:rPr lang="it-IT" sz="1400" dirty="0" err="1"/>
              <a:t>ran</a:t>
            </a:r>
            <a:r>
              <a:rPr lang="it-IT" sz="1400" dirty="0"/>
              <a:t> a full </a:t>
            </a:r>
            <a:r>
              <a:rPr lang="it-IT" sz="1400" dirty="0" err="1"/>
              <a:t>grid</a:t>
            </a:r>
            <a:r>
              <a:rPr lang="it-IT" sz="1400" dirty="0"/>
              <a:t> </a:t>
            </a:r>
            <a:r>
              <a:rPr lang="it-IT" sz="1400" dirty="0" err="1"/>
              <a:t>search</a:t>
            </a:r>
            <a:r>
              <a:rPr lang="it-IT" sz="1400" dirty="0"/>
              <a:t> for </a:t>
            </a:r>
            <a:r>
              <a:rPr lang="it-IT" sz="1400" dirty="0" err="1"/>
              <a:t>all</a:t>
            </a:r>
            <a:r>
              <a:rPr lang="it-IT" sz="1400" dirty="0"/>
              <a:t> the </a:t>
            </a:r>
            <a:r>
              <a:rPr lang="it-IT" sz="1400" dirty="0" err="1"/>
              <a:t>three</a:t>
            </a:r>
            <a:r>
              <a:rPr lang="it-IT" sz="1400" dirty="0"/>
              <a:t> classes of </a:t>
            </a:r>
            <a:r>
              <a:rPr lang="it-IT" sz="1400" dirty="0" err="1"/>
              <a:t>considered</a:t>
            </a:r>
            <a:r>
              <a:rPr lang="it-IT" sz="1400" dirty="0"/>
              <a:t> models. </a:t>
            </a:r>
          </a:p>
          <a:p>
            <a:r>
              <a:rPr lang="it-IT" sz="1400" dirty="0"/>
              <a:t>In </a:t>
            </a:r>
            <a:r>
              <a:rPr lang="it-IT" sz="1400" dirty="0" err="1"/>
              <a:t>addition</a:t>
            </a:r>
            <a:r>
              <a:rPr lang="it-IT" sz="1400" dirty="0"/>
              <a:t> to </a:t>
            </a:r>
            <a:r>
              <a:rPr lang="it-IT" sz="1400" dirty="0" err="1"/>
              <a:t>that</a:t>
            </a:r>
            <a:r>
              <a:rPr lang="it-IT" sz="1400" dirty="0"/>
              <a:t>, </a:t>
            </a:r>
            <a:r>
              <a:rPr lang="it-IT" sz="1400" dirty="0" err="1"/>
              <a:t>we</a:t>
            </a:r>
            <a:r>
              <a:rPr lang="it-IT" sz="1400" dirty="0"/>
              <a:t> </a:t>
            </a:r>
            <a:r>
              <a:rPr lang="it-IT" sz="1400" dirty="0" err="1"/>
              <a:t>used</a:t>
            </a:r>
            <a:r>
              <a:rPr lang="it-IT" sz="1400" dirty="0"/>
              <a:t> </a:t>
            </a:r>
            <a:r>
              <a:rPr lang="it-IT" sz="1400" dirty="0" err="1"/>
              <a:t>Optuna</a:t>
            </a:r>
            <a:r>
              <a:rPr lang="it-IT" sz="1400" dirty="0"/>
              <a:t> (a </a:t>
            </a:r>
            <a:r>
              <a:rPr lang="it-IT" sz="1400" dirty="0" err="1"/>
              <a:t>hyperparameter</a:t>
            </a:r>
            <a:r>
              <a:rPr lang="it-IT" sz="1400" dirty="0"/>
              <a:t> </a:t>
            </a:r>
            <a:r>
              <a:rPr lang="it-IT" sz="1400" dirty="0" err="1"/>
              <a:t>optimization</a:t>
            </a:r>
            <a:r>
              <a:rPr lang="it-IT" sz="1400" dirty="0"/>
              <a:t> software. See [</a:t>
            </a:r>
            <a:r>
              <a:rPr lang="it-IT" sz="1400" dirty="0">
                <a:hlinkClick r:id="rId3" action="ppaction://hlinksldjump"/>
              </a:rPr>
              <a:t>6</a:t>
            </a:r>
            <a:r>
              <a:rPr lang="it-IT" sz="1400" dirty="0"/>
              <a:t>] and </a:t>
            </a:r>
            <a:r>
              <a:rPr lang="it-IT" sz="1400" dirty="0" err="1">
                <a:hlinkClick r:id="rId4" action="ppaction://hlinksldjump"/>
              </a:rPr>
              <a:t>Appendix</a:t>
            </a:r>
            <a:r>
              <a:rPr lang="it-IT" sz="1400" dirty="0"/>
              <a:t>) for the </a:t>
            </a:r>
            <a:r>
              <a:rPr lang="it-IT" sz="1400" dirty="0" err="1"/>
              <a:t>exploration</a:t>
            </a:r>
            <a:r>
              <a:rPr lang="it-IT" sz="1400" dirty="0"/>
              <a:t> of the </a:t>
            </a:r>
            <a:r>
              <a:rPr lang="it-IT" sz="1400" dirty="0" err="1"/>
              <a:t>Neural</a:t>
            </a:r>
            <a:r>
              <a:rPr lang="it-IT" sz="1400" dirty="0"/>
              <a:t> </a:t>
            </a:r>
            <a:r>
              <a:rPr lang="it-IT" sz="1400" dirty="0" err="1"/>
              <a:t>Network’s</a:t>
            </a:r>
            <a:r>
              <a:rPr lang="it-IT" sz="1400" dirty="0"/>
              <a:t> </a:t>
            </a:r>
            <a:r>
              <a:rPr lang="it-IT" sz="1400" dirty="0" err="1"/>
              <a:t>space</a:t>
            </a:r>
            <a:r>
              <a:rPr lang="it-IT" sz="1400" dirty="0"/>
              <a:t> of </a:t>
            </a:r>
            <a:r>
              <a:rPr lang="it-IT" sz="1400" dirty="0" err="1"/>
              <a:t>hyperparameters</a:t>
            </a:r>
            <a:r>
              <a:rPr lang="it-IT" sz="1400" dirty="0"/>
              <a:t>. The range of </a:t>
            </a:r>
            <a:r>
              <a:rPr lang="it-IT" sz="1400" dirty="0" err="1"/>
              <a:t>hyperparameters</a:t>
            </a:r>
            <a:r>
              <a:rPr lang="it-IT" sz="1400" dirty="0"/>
              <a:t> </a:t>
            </a:r>
            <a:r>
              <a:rPr lang="it-IT" sz="1400" dirty="0" err="1"/>
              <a:t>explored</a:t>
            </a:r>
            <a:r>
              <a:rPr lang="it-IT" sz="1400" dirty="0"/>
              <a:t> by </a:t>
            </a:r>
            <a:r>
              <a:rPr lang="it-IT" sz="1400" dirty="0" err="1"/>
              <a:t>Optuna</a:t>
            </a:r>
            <a:r>
              <a:rPr lang="it-IT" sz="1400" dirty="0"/>
              <a:t> </a:t>
            </a:r>
            <a:r>
              <a:rPr lang="it-IT" sz="1400" dirty="0" err="1"/>
              <a:t>is</a:t>
            </a:r>
            <a:r>
              <a:rPr lang="it-IT" sz="1400" dirty="0"/>
              <a:t> in the </a:t>
            </a:r>
            <a:r>
              <a:rPr lang="it-IT" sz="1400" dirty="0" err="1">
                <a:hlinkClick r:id="rId5" action="ppaction://hlinksldjump"/>
              </a:rPr>
              <a:t>Appendix</a:t>
            </a:r>
            <a:r>
              <a:rPr lang="it-IT" sz="1400" dirty="0"/>
              <a:t>.</a:t>
            </a:r>
            <a:endParaRPr lang="it-IT" sz="1400" dirty="0">
              <a:solidFill>
                <a:srgbClr val="FF0000"/>
              </a:solidFill>
            </a:endParaRPr>
          </a:p>
        </p:txBody>
      </p:sp>
      <p:sp>
        <p:nvSpPr>
          <p:cNvPr id="4" name="CasellaDiTesto 3">
            <a:extLst>
              <a:ext uri="{FF2B5EF4-FFF2-40B4-BE49-F238E27FC236}">
                <a16:creationId xmlns:a16="http://schemas.microsoft.com/office/drawing/2014/main" id="{DB1A7F0C-A6EB-5055-EEB7-B7520911F32A}"/>
              </a:ext>
            </a:extLst>
          </p:cNvPr>
          <p:cNvSpPr txBox="1"/>
          <p:nvPr/>
        </p:nvSpPr>
        <p:spPr>
          <a:xfrm>
            <a:off x="311760" y="3855695"/>
            <a:ext cx="8520120" cy="738664"/>
          </a:xfrm>
          <a:prstGeom prst="rect">
            <a:avLst/>
          </a:prstGeom>
          <a:noFill/>
        </p:spPr>
        <p:txBody>
          <a:bodyPr wrap="square" rtlCol="0">
            <a:spAutoFit/>
          </a:bodyPr>
          <a:lstStyle/>
          <a:p>
            <a:r>
              <a:rPr lang="it-IT" sz="1400" dirty="0"/>
              <a:t>Range of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for </a:t>
            </a:r>
            <a:r>
              <a:rPr lang="it-IT" sz="1400" dirty="0" err="1"/>
              <a:t>most</a:t>
            </a:r>
            <a:r>
              <a:rPr lang="it-IT" sz="1400" dirty="0"/>
              <a:t> of the </a:t>
            </a:r>
            <a:r>
              <a:rPr lang="it-IT" sz="1400" dirty="0" err="1"/>
              <a:t>hyperparameters</a:t>
            </a:r>
            <a:r>
              <a:rPr lang="it-IT" sz="1400" dirty="0"/>
              <a:t>, </a:t>
            </a:r>
            <a:r>
              <a:rPr lang="it-IT" sz="1400" dirty="0" err="1"/>
              <a:t>we</a:t>
            </a:r>
            <a:r>
              <a:rPr lang="it-IT" sz="1400" dirty="0"/>
              <a:t> </a:t>
            </a:r>
            <a:r>
              <a:rPr lang="it-IT" sz="1400" dirty="0" err="1"/>
              <a:t>followed</a:t>
            </a:r>
            <a:r>
              <a:rPr lang="it-IT" sz="1400" dirty="0"/>
              <a:t> the </a:t>
            </a:r>
            <a:r>
              <a:rPr lang="it-IT" sz="1400" dirty="0" err="1"/>
              <a:t>advice</a:t>
            </a:r>
            <a:r>
              <a:rPr lang="it-IT" sz="1400" dirty="0"/>
              <a:t> in [</a:t>
            </a:r>
            <a:r>
              <a:rPr lang="it-IT" sz="1400" dirty="0">
                <a:hlinkClick r:id="rId3" action="ppaction://hlinksldjump"/>
              </a:rPr>
              <a:t>8</a:t>
            </a:r>
            <a:r>
              <a:rPr lang="it-IT" sz="1400" dirty="0"/>
              <a:t>] and </a:t>
            </a:r>
            <a:r>
              <a:rPr lang="it-IT" sz="1400" dirty="0" err="1"/>
              <a:t>considered</a:t>
            </a:r>
            <a:r>
              <a:rPr lang="it-IT" sz="1400" dirty="0"/>
              <a:t> an </a:t>
            </a:r>
            <a:r>
              <a:rPr lang="it-IT" sz="1400" dirty="0" err="1"/>
              <a:t>uniform</a:t>
            </a:r>
            <a:r>
              <a:rPr lang="it-IT" sz="1400" dirty="0"/>
              <a:t> sampling in the log-domain. </a:t>
            </a:r>
            <a:r>
              <a:rPr lang="it-IT" sz="1400" dirty="0" err="1"/>
              <a:t>That</a:t>
            </a:r>
            <a:r>
              <a:rPr lang="it-IT" sz="1400" dirty="0"/>
              <a:t> </a:t>
            </a:r>
            <a:r>
              <a:rPr lang="it-IT" sz="1400" dirty="0" err="1"/>
              <a:t>is</a:t>
            </a:r>
            <a:r>
              <a:rPr lang="it-IT" sz="1400" dirty="0"/>
              <a:t>, the ratio </a:t>
            </a:r>
            <a:r>
              <a:rPr lang="it-IT" sz="1400" dirty="0" err="1"/>
              <a:t>between</a:t>
            </a:r>
            <a:r>
              <a:rPr lang="it-IT" sz="1400" dirty="0"/>
              <a:t> </a:t>
            </a:r>
            <a:r>
              <a:rPr lang="it-IT" sz="1400" dirty="0" err="1"/>
              <a:t>two</a:t>
            </a:r>
            <a:r>
              <a:rPr lang="it-IT" sz="1400" dirty="0"/>
              <a:t> consecutive </a:t>
            </a:r>
            <a:r>
              <a:rPr lang="it-IT" sz="1400" dirty="0" err="1"/>
              <a:t>values</a:t>
            </a:r>
            <a:r>
              <a:rPr lang="it-IT" sz="1400" dirty="0"/>
              <a:t> to </a:t>
            </a:r>
            <a:r>
              <a:rPr lang="it-IT" sz="1400" dirty="0" err="1"/>
              <a:t>explore</a:t>
            </a:r>
            <a:r>
              <a:rPr lang="it-IT" sz="1400" dirty="0"/>
              <a:t> </a:t>
            </a:r>
            <a:r>
              <a:rPr lang="it-IT" sz="1400" dirty="0" err="1"/>
              <a:t>is</a:t>
            </a:r>
            <a:r>
              <a:rPr lang="it-IT" sz="1400" dirty="0"/>
              <a:t> </a:t>
            </a:r>
            <a:r>
              <a:rPr lang="it-IT" sz="1400" dirty="0" err="1"/>
              <a:t>constant</a:t>
            </a:r>
            <a:r>
              <a:rPr lang="it-IT" sz="1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Validation schema </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12</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67F3964-F14E-08C5-4BE5-C58E42BD0BD7}"/>
              </a:ext>
            </a:extLst>
          </p:cNvPr>
          <p:cNvSpPr txBox="1"/>
          <p:nvPr/>
        </p:nvSpPr>
        <p:spPr>
          <a:xfrm>
            <a:off x="358825" y="2571750"/>
            <a:ext cx="8520120" cy="738664"/>
          </a:xfrm>
          <a:prstGeom prst="rect">
            <a:avLst/>
          </a:prstGeom>
          <a:noFill/>
        </p:spPr>
        <p:txBody>
          <a:bodyPr wrap="square" rtlCol="0">
            <a:spAutoFit/>
          </a:bodyPr>
          <a:lstStyle/>
          <a:p>
            <a:r>
              <a:rPr lang="it-IT" sz="1400" dirty="0"/>
              <a:t>After </a:t>
            </a:r>
            <a:r>
              <a:rPr lang="it-IT" sz="1400" dirty="0" err="1"/>
              <a:t>retraining</a:t>
            </a:r>
            <a:r>
              <a:rPr lang="it-IT" sz="1400" dirty="0"/>
              <a:t>, </a:t>
            </a:r>
            <a:r>
              <a:rPr lang="it-IT" sz="1400" dirty="0" err="1"/>
              <a:t>we</a:t>
            </a:r>
            <a:r>
              <a:rPr lang="it-IT" sz="1400" dirty="0"/>
              <a:t> </a:t>
            </a:r>
            <a:r>
              <a:rPr lang="it-IT" sz="1400" dirty="0" err="1"/>
              <a:t>measure</a:t>
            </a:r>
            <a:r>
              <a:rPr lang="it-IT" sz="1400" dirty="0"/>
              <a:t> the test </a:t>
            </a:r>
            <a:r>
              <a:rPr lang="it-IT" sz="1400" dirty="0" err="1"/>
              <a:t>error</a:t>
            </a:r>
            <a:r>
              <a:rPr lang="it-IT" sz="1400" dirty="0"/>
              <a:t> (of the ensemble) on the TS </a:t>
            </a:r>
            <a:r>
              <a:rPr lang="it-IT" sz="1400" dirty="0" err="1"/>
              <a:t>that</a:t>
            </a:r>
            <a:r>
              <a:rPr lang="it-IT" sz="1400" dirty="0"/>
              <a:t> </a:t>
            </a:r>
            <a:r>
              <a:rPr lang="it-IT" sz="1400" dirty="0" err="1"/>
              <a:t>was</a:t>
            </a:r>
            <a:r>
              <a:rPr lang="it-IT" sz="1400" dirty="0"/>
              <a:t> </a:t>
            </a:r>
            <a:r>
              <a:rPr lang="it-IT" sz="1400" dirty="0" err="1"/>
              <a:t>previously</a:t>
            </a:r>
            <a:r>
              <a:rPr lang="it-IT" sz="1400" dirty="0"/>
              <a:t> </a:t>
            </a:r>
            <a:r>
              <a:rPr lang="it-IT" sz="1400" dirty="0" err="1"/>
              <a:t>held</a:t>
            </a:r>
            <a:r>
              <a:rPr lang="it-IT" sz="1400" dirty="0"/>
              <a:t> out. After </a:t>
            </a:r>
            <a:r>
              <a:rPr lang="it-IT" sz="1400" dirty="0" err="1"/>
              <a:t>this</a:t>
            </a:r>
            <a:r>
              <a:rPr lang="it-IT" sz="1400" dirty="0"/>
              <a:t> model </a:t>
            </a:r>
            <a:r>
              <a:rPr lang="it-IT" sz="1400" dirty="0" err="1"/>
              <a:t>assessment</a:t>
            </a:r>
            <a:r>
              <a:rPr lang="it-IT" sz="1400" dirty="0"/>
              <a:t> </a:t>
            </a:r>
            <a:r>
              <a:rPr lang="it-IT" sz="1400" dirty="0" err="1"/>
              <a:t>phase</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a:t>
            </a:r>
            <a:r>
              <a:rPr lang="it-IT" sz="1400" dirty="0" err="1"/>
              <a:t>This</a:t>
            </a:r>
            <a:r>
              <a:rPr lang="it-IT" sz="1400" dirty="0"/>
              <a:t> </a:t>
            </a:r>
            <a:r>
              <a:rPr lang="it-IT" sz="1400" dirty="0" err="1"/>
              <a:t>retraining</a:t>
            </a:r>
            <a:r>
              <a:rPr lang="it-IT" sz="1400" dirty="0"/>
              <a:t> </a:t>
            </a:r>
            <a:r>
              <a:rPr lang="it-IT" sz="1400" dirty="0" err="1"/>
              <a:t>uses</a:t>
            </a:r>
            <a:r>
              <a:rPr lang="it-IT" sz="1400" dirty="0"/>
              <a:t> the </a:t>
            </a:r>
            <a:r>
              <a:rPr lang="it-IT" sz="1400" dirty="0" err="1"/>
              <a:t>same</a:t>
            </a:r>
            <a:r>
              <a:rPr lang="it-IT" sz="1400" dirty="0"/>
              <a:t> 5-fold schema </a:t>
            </a:r>
            <a:r>
              <a:rPr lang="it-IT" sz="1400" dirty="0" err="1"/>
              <a:t>as</a:t>
            </a:r>
            <a:r>
              <a:rPr lang="it-IT" sz="1400" dirty="0"/>
              <a:t> </a:t>
            </a:r>
            <a:r>
              <a:rPr lang="it-IT" sz="1400" dirty="0" err="1"/>
              <a:t>earlier</a:t>
            </a:r>
            <a:r>
              <a:rPr lang="it-IT" sz="1400" dirty="0"/>
              <a:t>.</a:t>
            </a:r>
          </a:p>
        </p:txBody>
      </p:sp>
      <p:sp>
        <p:nvSpPr>
          <p:cNvPr id="11" name="CasellaDiTesto 10">
            <a:extLst>
              <a:ext uri="{FF2B5EF4-FFF2-40B4-BE49-F238E27FC236}">
                <a16:creationId xmlns:a16="http://schemas.microsoft.com/office/drawing/2014/main" id="{06257285-26F0-6D40-8997-2577FA7B9D15}"/>
              </a:ext>
            </a:extLst>
          </p:cNvPr>
          <p:cNvSpPr txBox="1"/>
          <p:nvPr/>
        </p:nvSpPr>
        <p:spPr>
          <a:xfrm>
            <a:off x="358825" y="799067"/>
            <a:ext cx="8520120" cy="1600438"/>
          </a:xfrm>
          <a:prstGeom prst="rect">
            <a:avLst/>
          </a:prstGeom>
          <a:noFill/>
        </p:spPr>
        <p:txBody>
          <a:bodyPr wrap="square" rtlCol="0">
            <a:spAutoFit/>
          </a:bodyPr>
          <a:lstStyle/>
          <a:p>
            <a:r>
              <a:rPr lang="it-IT" sz="1400" dirty="0"/>
              <a:t>The best model </a:t>
            </a:r>
            <a:r>
              <a:rPr lang="it-IT" sz="1400" dirty="0" err="1"/>
              <a:t>returned</a:t>
            </a:r>
            <a:r>
              <a:rPr lang="it-IT" sz="1400" dirty="0"/>
              <a:t> by the </a:t>
            </a:r>
            <a:r>
              <a:rPr lang="it-IT" sz="1400" dirty="0" err="1"/>
              <a:t>grid</a:t>
            </a:r>
            <a:r>
              <a:rPr lang="it-IT" sz="1400" dirty="0"/>
              <a:t> </a:t>
            </a:r>
            <a:r>
              <a:rPr lang="it-IT" sz="1400" dirty="0" err="1"/>
              <a:t>search</a:t>
            </a:r>
            <a:r>
              <a:rPr lang="it-IT" sz="1400" dirty="0"/>
              <a:t> </a:t>
            </a:r>
            <a:r>
              <a:rPr lang="it-IT" sz="1400" dirty="0" err="1"/>
              <a:t>is</a:t>
            </a:r>
            <a:r>
              <a:rPr lang="it-IT" sz="1400" dirty="0"/>
              <a:t> </a:t>
            </a:r>
            <a:r>
              <a:rPr lang="it-IT" sz="1400" dirty="0" err="1"/>
              <a:t>then</a:t>
            </a:r>
            <a:r>
              <a:rPr lang="it-IT" sz="1400" dirty="0"/>
              <a:t> </a:t>
            </a:r>
            <a:r>
              <a:rPr lang="it-IT" sz="1400" dirty="0" err="1"/>
              <a:t>retrained</a:t>
            </a:r>
            <a:r>
              <a:rPr lang="it-IT" sz="1400" dirty="0"/>
              <a:t>. In </a:t>
            </a:r>
            <a:r>
              <a:rPr lang="it-IT" sz="1400" dirty="0" err="1"/>
              <a:t>all</a:t>
            </a:r>
            <a:r>
              <a:rPr lang="it-IT" sz="1400" dirty="0"/>
              <a:t> </a:t>
            </a:r>
            <a:r>
              <a:rPr lang="it-IT" sz="1400" dirty="0" err="1"/>
              <a:t>cases</a:t>
            </a:r>
            <a:r>
              <a:rPr lang="it-IT" sz="1400" dirty="0"/>
              <a:t> (</a:t>
            </a:r>
            <a:r>
              <a:rPr lang="it-IT" sz="1400" b="1" dirty="0"/>
              <a:t>SVM</a:t>
            </a:r>
            <a:r>
              <a:rPr lang="it-IT" sz="1400" dirty="0"/>
              <a:t>, </a:t>
            </a:r>
            <a:r>
              <a:rPr lang="it-IT" sz="1400" b="1" dirty="0"/>
              <a:t>RF</a:t>
            </a:r>
            <a:r>
              <a:rPr lang="it-IT" sz="1400" dirty="0"/>
              <a:t> and </a:t>
            </a:r>
            <a:r>
              <a:rPr lang="it-IT" sz="1400" b="1" dirty="0"/>
              <a:t>NN</a:t>
            </a:r>
            <a:r>
              <a:rPr lang="it-IT" sz="1400" dirty="0"/>
              <a:t>) a 5-fold Cross-</a:t>
            </a:r>
            <a:r>
              <a:rPr lang="it-IT" sz="1400" dirty="0" err="1"/>
              <a:t>Validation</a:t>
            </a:r>
            <a:r>
              <a:rPr lang="it-IT" sz="1400" dirty="0"/>
              <a:t> </a:t>
            </a:r>
            <a:r>
              <a:rPr lang="it-IT" sz="1400" dirty="0" err="1"/>
              <a:t>is</a:t>
            </a:r>
            <a:r>
              <a:rPr lang="it-IT" sz="1400" dirty="0"/>
              <a:t> </a:t>
            </a:r>
            <a:r>
              <a:rPr lang="it-IT" sz="1400" dirty="0" err="1"/>
              <a:t>performed</a:t>
            </a:r>
            <a:r>
              <a:rPr lang="it-IT" sz="1400" dirty="0"/>
              <a:t>, to </a:t>
            </a:r>
            <a:r>
              <a:rPr lang="it-IT" sz="1400" dirty="0" err="1"/>
              <a:t>get</a:t>
            </a:r>
            <a:r>
              <a:rPr lang="it-IT" sz="1400" dirty="0"/>
              <a:t> accurate learning </a:t>
            </a:r>
            <a:r>
              <a:rPr lang="it-IT" sz="1400" dirty="0" err="1"/>
              <a:t>curves</a:t>
            </a:r>
            <a:r>
              <a:rPr lang="it-IT" sz="1400" dirty="0"/>
              <a:t> (</a:t>
            </a:r>
            <a:r>
              <a:rPr lang="it-IT" sz="1400" dirty="0" err="1"/>
              <a:t>details</a:t>
            </a:r>
            <a:r>
              <a:rPr lang="it-IT" sz="1400" dirty="0"/>
              <a:t> for SVM and RF learning </a:t>
            </a:r>
            <a:r>
              <a:rPr lang="it-IT" sz="1400" dirty="0" err="1"/>
              <a:t>curves</a:t>
            </a:r>
            <a:r>
              <a:rPr lang="it-IT" sz="1400" dirty="0"/>
              <a:t> are in the </a:t>
            </a:r>
            <a:r>
              <a:rPr lang="it-IT" sz="1400" dirty="0" err="1">
                <a:hlinkClick r:id="rId2" action="ppaction://hlinksldjump"/>
              </a:rPr>
              <a:t>Appendix</a:t>
            </a:r>
            <a:r>
              <a:rPr lang="it-IT" sz="1400" dirty="0"/>
              <a:t>). </a:t>
            </a:r>
          </a:p>
          <a:p>
            <a:r>
              <a:rPr lang="it-IT" sz="1400" dirty="0"/>
              <a:t>For the NN, a </a:t>
            </a:r>
            <a:r>
              <a:rPr lang="it-IT" sz="1400" dirty="0" err="1"/>
              <a:t>further</a:t>
            </a:r>
            <a:r>
              <a:rPr lang="it-IT" sz="1400" dirty="0"/>
              <a:t> </a:t>
            </a:r>
            <a:r>
              <a:rPr lang="it-IT" sz="1400" dirty="0" err="1"/>
              <a:t>consideration</a:t>
            </a:r>
            <a:r>
              <a:rPr lang="it-IT" sz="1400" dirty="0"/>
              <a:t> can be made: </a:t>
            </a:r>
            <a:r>
              <a:rPr lang="it-IT" sz="1400" dirty="0" err="1"/>
              <a:t>retraining</a:t>
            </a:r>
            <a:r>
              <a:rPr lang="it-IT" sz="1400" dirty="0"/>
              <a:t> </a:t>
            </a:r>
            <a:r>
              <a:rPr lang="it-IT" sz="1400" dirty="0" err="1"/>
              <a:t>uses</a:t>
            </a:r>
            <a:r>
              <a:rPr lang="it-IT" sz="1400" dirty="0"/>
              <a:t> </a:t>
            </a:r>
            <a:r>
              <a:rPr lang="it-IT" sz="1400" dirty="0" err="1"/>
              <a:t>early</a:t>
            </a:r>
            <a:r>
              <a:rPr lang="it-IT" sz="1400" dirty="0"/>
              <a:t> </a:t>
            </a:r>
            <a:r>
              <a:rPr lang="it-IT" sz="1400" dirty="0" err="1"/>
              <a:t>stopping</a:t>
            </a:r>
            <a:r>
              <a:rPr lang="it-IT" sz="1400" dirty="0"/>
              <a:t>, so a </a:t>
            </a:r>
            <a:r>
              <a:rPr lang="it-IT" sz="1400" dirty="0" err="1"/>
              <a:t>validation</a:t>
            </a:r>
            <a:r>
              <a:rPr lang="it-IT" sz="1400" dirty="0"/>
              <a:t> set </a:t>
            </a:r>
            <a:r>
              <a:rPr lang="it-IT" sz="1400" dirty="0" err="1"/>
              <a:t>was</a:t>
            </a:r>
            <a:r>
              <a:rPr lang="it-IT" sz="1400" dirty="0"/>
              <a:t> </a:t>
            </a:r>
            <a:r>
              <a:rPr lang="it-IT" sz="1400" dirty="0" err="1"/>
              <a:t>needed</a:t>
            </a:r>
            <a:r>
              <a:rPr lang="it-IT" sz="1400" dirty="0"/>
              <a:t>. </a:t>
            </a:r>
            <a:r>
              <a:rPr lang="it-IT" sz="1400" dirty="0" err="1"/>
              <a:t>We</a:t>
            </a:r>
            <a:r>
              <a:rPr lang="it-IT" sz="1400" dirty="0"/>
              <a:t> </a:t>
            </a:r>
            <a:r>
              <a:rPr lang="it-IT" sz="1400" dirty="0" err="1"/>
              <a:t>decided</a:t>
            </a:r>
            <a:r>
              <a:rPr lang="it-IT" sz="1400" dirty="0"/>
              <a:t> </a:t>
            </a:r>
            <a:r>
              <a:rPr lang="it-IT" sz="1400" dirty="0" err="1"/>
              <a:t>not</a:t>
            </a:r>
            <a:r>
              <a:rPr lang="it-IT" sz="1400" dirty="0"/>
              <a:t> to </a:t>
            </a:r>
            <a:r>
              <a:rPr lang="it-IT" sz="1400" dirty="0" err="1"/>
              <a:t>hold</a:t>
            </a:r>
            <a:r>
              <a:rPr lang="it-IT" sz="1400" dirty="0"/>
              <a:t> out a </a:t>
            </a:r>
            <a:r>
              <a:rPr lang="it-IT" sz="1400" dirty="0" err="1"/>
              <a:t>validation</a:t>
            </a:r>
            <a:r>
              <a:rPr lang="it-IT" sz="1400" dirty="0"/>
              <a:t> set for </a:t>
            </a:r>
            <a:r>
              <a:rPr lang="it-IT" sz="1400" dirty="0" err="1"/>
              <a:t>this</a:t>
            </a:r>
            <a:r>
              <a:rPr lang="it-IT" sz="1400" dirty="0"/>
              <a:t> </a:t>
            </a:r>
            <a:r>
              <a:rPr lang="it-IT" sz="1400" dirty="0" err="1"/>
              <a:t>purpose</a:t>
            </a:r>
            <a:r>
              <a:rPr lang="it-IT" sz="1400" dirty="0"/>
              <a:t>, </a:t>
            </a:r>
            <a:r>
              <a:rPr lang="it-IT" sz="1400" dirty="0" err="1"/>
              <a:t>as</a:t>
            </a:r>
            <a:r>
              <a:rPr lang="it-IT" sz="1400" dirty="0"/>
              <a:t> the training data </a:t>
            </a:r>
            <a:r>
              <a:rPr lang="it-IT" sz="1400" dirty="0" err="1"/>
              <a:t>well</a:t>
            </a:r>
            <a:r>
              <a:rPr lang="it-IT" sz="1400" dirty="0"/>
              <a:t> </a:t>
            </a:r>
            <a:r>
              <a:rPr lang="it-IT" sz="1400" dirty="0" err="1"/>
              <a:t>represents</a:t>
            </a:r>
            <a:r>
              <a:rPr lang="it-IT" sz="1400" dirty="0"/>
              <a:t> the test set (</a:t>
            </a:r>
            <a:r>
              <a:rPr lang="it-IT" sz="1400" dirty="0" err="1"/>
              <a:t>as</a:t>
            </a:r>
            <a:r>
              <a:rPr lang="it-IT" sz="1400" dirty="0"/>
              <a:t> </a:t>
            </a:r>
            <a:r>
              <a:rPr lang="it-IT" sz="1400" dirty="0" err="1"/>
              <a:t>also</a:t>
            </a:r>
            <a:r>
              <a:rPr lang="it-IT" sz="1400" dirty="0"/>
              <a:t> </a:t>
            </a:r>
            <a:r>
              <a:rPr lang="it-IT" sz="1400" dirty="0" err="1"/>
              <a:t>noticed</a:t>
            </a:r>
            <a:r>
              <a:rPr lang="it-IT" sz="1400" dirty="0"/>
              <a:t> in </a:t>
            </a:r>
            <a:r>
              <a:rPr lang="it-IT" sz="1400" dirty="0" err="1"/>
              <a:t>our</a:t>
            </a:r>
            <a:r>
              <a:rPr lang="it-IT" sz="1400" dirty="0"/>
              <a:t> data </a:t>
            </a:r>
            <a:r>
              <a:rPr lang="it-IT" sz="1400" dirty="0" err="1"/>
              <a:t>exploration</a:t>
            </a:r>
            <a:r>
              <a:rPr lang="it-IT" sz="1400" dirty="0"/>
              <a:t>). </a:t>
            </a:r>
            <a:r>
              <a:rPr lang="it-IT" sz="1400" dirty="0" err="1"/>
              <a:t>As</a:t>
            </a:r>
            <a:r>
              <a:rPr lang="it-IT" sz="1400" dirty="0"/>
              <a:t> a </a:t>
            </a:r>
            <a:r>
              <a:rPr lang="it-IT" sz="1400" dirty="0" err="1"/>
              <a:t>consequence</a:t>
            </a:r>
            <a:r>
              <a:rPr lang="it-IT" sz="1400" dirty="0"/>
              <a:t> of </a:t>
            </a:r>
            <a:r>
              <a:rPr lang="it-IT" sz="1400" dirty="0" err="1"/>
              <a:t>this</a:t>
            </a:r>
            <a:r>
              <a:rPr lang="it-IT" sz="1400" dirty="0"/>
              <a:t> </a:t>
            </a:r>
            <a:r>
              <a:rPr lang="it-IT" sz="1400" dirty="0" err="1"/>
              <a:t>choice</a:t>
            </a:r>
            <a:r>
              <a:rPr lang="it-IT" sz="1400" dirty="0"/>
              <a:t>, an ensemble </a:t>
            </a:r>
            <a:r>
              <a:rPr lang="it-IT" sz="1400" dirty="0" err="1"/>
              <a:t>is</a:t>
            </a:r>
            <a:r>
              <a:rPr lang="it-IT" sz="1400" dirty="0"/>
              <a:t> </a:t>
            </a:r>
            <a:r>
              <a:rPr lang="it-IT" sz="1400" dirty="0" err="1"/>
              <a:t>created</a:t>
            </a:r>
            <a:r>
              <a:rPr lang="it-IT" sz="1400" dirty="0"/>
              <a:t>. </a:t>
            </a:r>
            <a:r>
              <a:rPr lang="it-IT" sz="1400" dirty="0" err="1"/>
              <a:t>Further</a:t>
            </a:r>
            <a:r>
              <a:rPr lang="it-IT" sz="1400" dirty="0"/>
              <a:t> </a:t>
            </a:r>
            <a:r>
              <a:rPr lang="it-IT" sz="1400" dirty="0" err="1"/>
              <a:t>details</a:t>
            </a:r>
            <a:r>
              <a:rPr lang="it-IT" sz="1400" dirty="0"/>
              <a:t> on </a:t>
            </a:r>
            <a:r>
              <a:rPr lang="it-IT" sz="1400" dirty="0" err="1"/>
              <a:t>early</a:t>
            </a:r>
            <a:r>
              <a:rPr lang="it-IT" sz="1400" dirty="0"/>
              <a:t> </a:t>
            </a:r>
            <a:r>
              <a:rPr lang="it-IT" sz="1400" dirty="0" err="1"/>
              <a:t>stopping</a:t>
            </a:r>
            <a:r>
              <a:rPr lang="it-IT" sz="1400" dirty="0"/>
              <a:t> are in the </a:t>
            </a:r>
            <a:r>
              <a:rPr lang="it-IT" sz="1400" dirty="0" err="1">
                <a:hlinkClick r:id="rId3" action="ppaction://hlinksldjump"/>
              </a:rPr>
              <a:t>Appendix</a:t>
            </a:r>
            <a:r>
              <a:rPr lang="it-IT" sz="1400" dirty="0"/>
              <a:t>.</a:t>
            </a:r>
          </a:p>
        </p:txBody>
      </p:sp>
      <p:sp>
        <p:nvSpPr>
          <p:cNvPr id="2" name="CasellaDiTesto 1">
            <a:extLst>
              <a:ext uri="{FF2B5EF4-FFF2-40B4-BE49-F238E27FC236}">
                <a16:creationId xmlns:a16="http://schemas.microsoft.com/office/drawing/2014/main" id="{DE5A5B6D-46EF-01C5-CFA5-7C995EA90E02}"/>
              </a:ext>
            </a:extLst>
          </p:cNvPr>
          <p:cNvSpPr txBox="1"/>
          <p:nvPr/>
        </p:nvSpPr>
        <p:spPr>
          <a:xfrm>
            <a:off x="358824" y="3482659"/>
            <a:ext cx="8374680" cy="523220"/>
          </a:xfrm>
          <a:prstGeom prst="rect">
            <a:avLst/>
          </a:prstGeom>
          <a:noFill/>
        </p:spPr>
        <p:txBody>
          <a:bodyPr wrap="square" rtlCol="0">
            <a:spAutoFit/>
          </a:bodyPr>
          <a:lstStyle/>
          <a:p>
            <a:r>
              <a:rPr lang="it-IT" sz="1400" dirty="0"/>
              <a:t>RF and SVM follow an </a:t>
            </a:r>
            <a:r>
              <a:rPr lang="it-IT" sz="1400" dirty="0" err="1"/>
              <a:t>analogous</a:t>
            </a:r>
            <a:r>
              <a:rPr lang="it-IT" sz="1400" dirty="0"/>
              <a:t> idea: an ensemble </a:t>
            </a:r>
            <a:r>
              <a:rPr lang="it-IT" sz="1400" dirty="0" err="1"/>
              <a:t>is</a:t>
            </a:r>
            <a:r>
              <a:rPr lang="it-IT" sz="1400" dirty="0"/>
              <a:t> </a:t>
            </a:r>
            <a:r>
              <a:rPr lang="it-IT" sz="1400" dirty="0" err="1"/>
              <a:t>created</a:t>
            </a:r>
            <a:r>
              <a:rPr lang="it-IT" sz="1400" dirty="0"/>
              <a:t> </a:t>
            </a:r>
            <a:r>
              <a:rPr lang="it-IT" sz="1400" dirty="0" err="1"/>
              <a:t>using</a:t>
            </a:r>
            <a:r>
              <a:rPr lang="it-IT" sz="1400" dirty="0"/>
              <a:t> the </a:t>
            </a:r>
            <a:r>
              <a:rPr lang="it-IT" sz="1400" dirty="0" err="1"/>
              <a:t>same</a:t>
            </a:r>
            <a:r>
              <a:rPr lang="it-IT" sz="1400" dirty="0"/>
              <a:t> split </a:t>
            </a:r>
            <a:r>
              <a:rPr lang="it-IT" sz="1400" dirty="0" err="1"/>
              <a:t>that</a:t>
            </a:r>
            <a:r>
              <a:rPr lang="it-IT" sz="1400" dirty="0"/>
              <a:t> </a:t>
            </a:r>
            <a:r>
              <a:rPr lang="it-IT" sz="1400" dirty="0" err="1"/>
              <a:t>was</a:t>
            </a:r>
            <a:r>
              <a:rPr lang="it-IT" sz="1400" dirty="0"/>
              <a:t> </a:t>
            </a:r>
            <a:r>
              <a:rPr lang="it-IT" sz="1400" dirty="0" err="1"/>
              <a:t>used</a:t>
            </a:r>
            <a:r>
              <a:rPr lang="it-IT" sz="1400" dirty="0"/>
              <a:t> for the learning curve. Full </a:t>
            </a:r>
            <a:r>
              <a:rPr lang="it-IT" sz="1400" dirty="0" err="1"/>
              <a:t>details</a:t>
            </a:r>
            <a:r>
              <a:rPr lang="it-IT" sz="1400" dirty="0"/>
              <a:t> are in the </a:t>
            </a:r>
            <a:r>
              <a:rPr lang="it-IT" sz="1400" dirty="0" err="1">
                <a:hlinkClick r:id="rId4" action="ppaction://hlinksldjump"/>
              </a:rPr>
              <a:t>Appendix</a:t>
            </a:r>
            <a:r>
              <a:rPr lang="it-IT" sz="1400" dirty="0"/>
              <a:t>.</a:t>
            </a:r>
          </a:p>
        </p:txBody>
      </p:sp>
      <p:sp>
        <p:nvSpPr>
          <p:cNvPr id="3" name="CasellaDiTesto 2">
            <a:extLst>
              <a:ext uri="{FF2B5EF4-FFF2-40B4-BE49-F238E27FC236}">
                <a16:creationId xmlns:a16="http://schemas.microsoft.com/office/drawing/2014/main" id="{0FAD4FAA-CB45-8F32-655B-33200B504F09}"/>
              </a:ext>
            </a:extLst>
          </p:cNvPr>
          <p:cNvSpPr txBox="1"/>
          <p:nvPr/>
        </p:nvSpPr>
        <p:spPr>
          <a:xfrm>
            <a:off x="358824" y="4178124"/>
            <a:ext cx="8374679" cy="738664"/>
          </a:xfrm>
          <a:prstGeom prst="rect">
            <a:avLst/>
          </a:prstGeom>
          <a:noFill/>
        </p:spPr>
        <p:txBody>
          <a:bodyPr wrap="square" rtlCol="0">
            <a:spAutoFit/>
          </a:bodyPr>
          <a:lstStyle/>
          <a:p>
            <a:r>
              <a:rPr lang="it-IT" sz="1400" dirty="0"/>
              <a:t>In the following slides, ranges and </a:t>
            </a:r>
            <a:r>
              <a:rPr lang="it-IT" sz="1400" dirty="0" err="1"/>
              <a:t>values</a:t>
            </a:r>
            <a:r>
              <a:rPr lang="it-IT" sz="1400" dirty="0"/>
              <a:t> of </a:t>
            </a:r>
            <a:r>
              <a:rPr lang="it-IT" sz="1400" dirty="0" err="1"/>
              <a:t>hyperparameters</a:t>
            </a:r>
            <a:r>
              <a:rPr lang="it-IT" sz="1400" dirty="0"/>
              <a:t> for the </a:t>
            </a:r>
            <a:r>
              <a:rPr lang="it-IT" sz="1400" dirty="0" err="1"/>
              <a:t>grid</a:t>
            </a:r>
            <a:r>
              <a:rPr lang="it-IT" sz="1400" dirty="0"/>
              <a:t> </a:t>
            </a:r>
            <a:r>
              <a:rPr lang="it-IT" sz="1400" dirty="0" err="1"/>
              <a:t>search</a:t>
            </a:r>
            <a:r>
              <a:rPr lang="it-IT" sz="1400" dirty="0"/>
              <a:t>. For the NN, </a:t>
            </a:r>
            <a:r>
              <a:rPr lang="it-IT" sz="1400" dirty="0" err="1"/>
              <a:t>we</a:t>
            </a:r>
            <a:r>
              <a:rPr lang="it-IT" sz="1400" dirty="0"/>
              <a:t> </a:t>
            </a:r>
            <a:r>
              <a:rPr lang="it-IT" sz="1400" dirty="0" err="1"/>
              <a:t>ran</a:t>
            </a:r>
            <a:r>
              <a:rPr lang="it-IT" sz="1400" dirty="0"/>
              <a:t> the </a:t>
            </a:r>
            <a:r>
              <a:rPr lang="it-IT" sz="1400" dirty="0" err="1"/>
              <a:t>experiment</a:t>
            </a:r>
            <a:r>
              <a:rPr lang="it-IT" sz="1400" dirty="0"/>
              <a:t> multiple times, and </a:t>
            </a:r>
            <a:r>
              <a:rPr lang="it-IT" sz="1400" dirty="0" err="1"/>
              <a:t>previous</a:t>
            </a:r>
            <a:r>
              <a:rPr lang="it-IT" sz="1400" dirty="0"/>
              <a:t> </a:t>
            </a:r>
            <a:r>
              <a:rPr lang="it-IT" sz="1400" dirty="0" err="1"/>
              <a:t>runs</a:t>
            </a:r>
            <a:r>
              <a:rPr lang="it-IT" sz="1400" dirty="0"/>
              <a:t> made </a:t>
            </a:r>
            <a:r>
              <a:rPr lang="it-IT" sz="1400" dirty="0" err="1"/>
              <a:t>us</a:t>
            </a:r>
            <a:r>
              <a:rPr lang="it-IT" sz="1400" dirty="0"/>
              <a:t> reduce the </a:t>
            </a:r>
            <a:r>
              <a:rPr lang="it-IT" sz="1400" dirty="0" err="1"/>
              <a:t>hyperparameter’s</a:t>
            </a:r>
            <a:r>
              <a:rPr lang="it-IT" sz="1400" dirty="0"/>
              <a:t> range. The </a:t>
            </a:r>
            <a:r>
              <a:rPr lang="it-IT" sz="1400" dirty="0" err="1"/>
              <a:t>original</a:t>
            </a:r>
            <a:r>
              <a:rPr lang="it-IT" sz="1400" dirty="0"/>
              <a:t> one </a:t>
            </a:r>
            <a:r>
              <a:rPr lang="it-IT" sz="1400" dirty="0" err="1"/>
              <a:t>is</a:t>
            </a:r>
            <a:r>
              <a:rPr lang="it-IT" sz="1400" dirty="0"/>
              <a:t> in the </a:t>
            </a:r>
            <a:r>
              <a:rPr lang="it-IT" sz="1400" dirty="0" err="1">
                <a:hlinkClick r:id="rId5" action="ppaction://hlinksldjump"/>
              </a:rPr>
              <a:t>Appendix</a:t>
            </a:r>
            <a:r>
              <a:rPr lang="it-IT" sz="1400" dirty="0"/>
              <a:t>.</a:t>
            </a:r>
          </a:p>
        </p:txBody>
      </p:sp>
    </p:spTree>
    <p:extLst>
      <p:ext uri="{BB962C8B-B14F-4D97-AF65-F5344CB8AC3E}">
        <p14:creationId xmlns:p14="http://schemas.microsoft.com/office/powerpoint/2010/main" val="102062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Random Forest</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13</a:t>
            </a:fld>
            <a:endParaRPr lang="it-IT" sz="1000" b="0" strike="noStrike" spc="-1">
              <a:latin typeface="Times New Roman"/>
            </a:endParaRPr>
          </a:p>
        </p:txBody>
      </p:sp>
      <p:graphicFrame>
        <p:nvGraphicFramePr>
          <p:cNvPr id="3" name="Tabella 2">
            <a:extLst>
              <a:ext uri="{FF2B5EF4-FFF2-40B4-BE49-F238E27FC236}">
                <a16:creationId xmlns:a16="http://schemas.microsoft.com/office/drawing/2014/main" id="{F8B1A027-6C32-A092-DAB3-CD3EB1F6FCDD}"/>
              </a:ext>
            </a:extLst>
          </p:cNvPr>
          <p:cNvGraphicFramePr>
            <a:graphicFrameLocks noGrp="1"/>
          </p:cNvGraphicFramePr>
          <p:nvPr>
            <p:extLst>
              <p:ext uri="{D42A27DB-BD31-4B8C-83A1-F6EECF244321}">
                <p14:modId xmlns:p14="http://schemas.microsoft.com/office/powerpoint/2010/main" val="3128960116"/>
              </p:ext>
            </p:extLst>
          </p:nvPr>
        </p:nvGraphicFramePr>
        <p:xfrm>
          <a:off x="396688" y="982097"/>
          <a:ext cx="8350624" cy="2082800"/>
        </p:xfrm>
        <a:graphic>
          <a:graphicData uri="http://schemas.openxmlformats.org/drawingml/2006/table">
            <a:tbl>
              <a:tblPr firstRow="1" bandRow="1">
                <a:tableStyleId>{0E3FDE45-AF77-4B5C-9715-49D594BDF05E}</a:tableStyleId>
              </a:tblPr>
              <a:tblGrid>
                <a:gridCol w="2729753">
                  <a:extLst>
                    <a:ext uri="{9D8B030D-6E8A-4147-A177-3AD203B41FA5}">
                      <a16:colId xmlns:a16="http://schemas.microsoft.com/office/drawing/2014/main" val="1646026988"/>
                    </a:ext>
                  </a:extLst>
                </a:gridCol>
                <a:gridCol w="1875865">
                  <a:extLst>
                    <a:ext uri="{9D8B030D-6E8A-4147-A177-3AD203B41FA5}">
                      <a16:colId xmlns:a16="http://schemas.microsoft.com/office/drawing/2014/main" val="2209079661"/>
                    </a:ext>
                  </a:extLst>
                </a:gridCol>
                <a:gridCol w="2550831">
                  <a:extLst>
                    <a:ext uri="{9D8B030D-6E8A-4147-A177-3AD203B41FA5}">
                      <a16:colId xmlns:a16="http://schemas.microsoft.com/office/drawing/2014/main" val="476101989"/>
                    </a:ext>
                  </a:extLst>
                </a:gridCol>
                <a:gridCol w="1194175">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1" dirty="0" err="1"/>
                        <a:t>aka</a:t>
                      </a:r>
                      <a:r>
                        <a:rPr lang="it-IT" sz="1400" i="1" dirty="0"/>
                        <a:t> </a:t>
                      </a:r>
                      <a:r>
                        <a:rPr lang="it-IT" sz="1400" i="1" dirty="0" err="1"/>
                        <a:t>trees</a:t>
                      </a:r>
                      <a:r>
                        <a:rPr lang="it-IT" sz="1400" i="1"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100, </a:t>
                      </a:r>
                      <a:r>
                        <a:rPr lang="it-IT" sz="1400" b="0" u="none" dirty="0"/>
                        <a:t>150, 200, </a:t>
                      </a:r>
                      <a:r>
                        <a:rPr lang="it-IT" sz="1400" b="1" u="none" dirty="0"/>
                        <a:t>300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None</a:t>
                      </a:r>
                      <a:r>
                        <a:rPr lang="it-IT" sz="1400" dirty="0"/>
                        <a:t>, 4, 6, 8, </a:t>
                      </a:r>
                      <a:r>
                        <a:rPr lang="it-IT" sz="1400" b="0" u="none" dirty="0"/>
                        <a:t>10</a:t>
                      </a:r>
                    </a:p>
                  </a:txBody>
                  <a:tcPr anchor="ctr"/>
                </a:tc>
                <a:extLst>
                  <a:ext uri="{0D108BD9-81ED-4DB2-BD59-A6C34878D82A}">
                    <a16:rowId xmlns:a16="http://schemas.microsoft.com/office/drawing/2014/main" val="1464338391"/>
                  </a:ext>
                </a:extLst>
              </a:tr>
              <a:tr h="370840">
                <a:tc>
                  <a:txBody>
                    <a:bodyPr/>
                    <a:lstStyle/>
                    <a:p>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lnB w="12700" cap="flat" cmpd="sng" algn="ctr">
                      <a:solidFill>
                        <a:srgbClr val="3F3F3F"/>
                      </a:solidFill>
                      <a:prstDash val="solid"/>
                      <a:round/>
                      <a:headEnd type="none" w="med" len="med"/>
                      <a:tailEnd type="none" w="med" len="med"/>
                    </a:lnB>
                  </a:tcPr>
                </a:tc>
                <a:tc>
                  <a:txBody>
                    <a:bodyPr/>
                    <a:lstStyle/>
                    <a:p>
                      <a:pPr algn="ctr"/>
                      <a:r>
                        <a:rPr lang="it-IT" sz="1400" b="1" u="none" dirty="0"/>
                        <a:t>2</a:t>
                      </a:r>
                      <a:r>
                        <a:rPr lang="it-IT" sz="1400" dirty="0"/>
                        <a:t>, 8, 10</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b="1" u="none" dirty="0"/>
                        <a:t>1</a:t>
                      </a:r>
                      <a:r>
                        <a:rPr lang="it-IT" sz="1400" dirty="0"/>
                        <a:t>, 3, 4</a:t>
                      </a: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en-US" sz="1400" i="1" dirty="0"/>
                        <a:t>N° of features to consider when looking for the best split</a:t>
                      </a:r>
                      <a:endParaRPr lang="it-IT" sz="1400" i="1"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u="none" dirty="0" err="1">
                          <a:latin typeface="Consolas" panose="020B0609020204030204" pitchFamily="49" charset="0"/>
                        </a:rPr>
                        <a:t>sqrt</a:t>
                      </a:r>
                      <a:r>
                        <a:rPr lang="it-IT" sz="1400" b="1" i="0" u="none" dirty="0">
                          <a:latin typeface="Consolas" panose="020B0609020204030204" pitchFamily="49" charset="0"/>
                        </a:rPr>
                        <a:t>()</a:t>
                      </a:r>
                      <a:r>
                        <a:rPr lang="it-IT" sz="1400" i="0" dirty="0"/>
                        <a:t>, </a:t>
                      </a:r>
                      <a:r>
                        <a:rPr lang="it-IT" sz="1400" i="0" dirty="0">
                          <a:latin typeface="Consolas" panose="020B0609020204030204" pitchFamily="49" charset="0"/>
                        </a:rPr>
                        <a:t>log_2()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4" name="CasellaDiTesto 3">
            <a:extLst>
              <a:ext uri="{FF2B5EF4-FFF2-40B4-BE49-F238E27FC236}">
                <a16:creationId xmlns:a16="http://schemas.microsoft.com/office/drawing/2014/main" id="{1F44F529-4559-04C3-A1D2-819C27C198FD}"/>
              </a:ext>
            </a:extLst>
          </p:cNvPr>
          <p:cNvSpPr txBox="1"/>
          <p:nvPr/>
        </p:nvSpPr>
        <p:spPr>
          <a:xfrm>
            <a:off x="396688" y="674320"/>
            <a:ext cx="8350624" cy="307777"/>
          </a:xfrm>
          <a:prstGeom prst="rect">
            <a:avLst/>
          </a:prstGeom>
          <a:noFill/>
        </p:spPr>
        <p:txBody>
          <a:bodyPr wrap="square" rtlCol="0">
            <a:spAutoFit/>
          </a:bodyPr>
          <a:lstStyle/>
          <a:p>
            <a:pPr algn="ctr"/>
            <a:r>
              <a:rPr lang="it-IT" sz="1400" b="1" dirty="0" err="1"/>
              <a:t>Table</a:t>
            </a:r>
            <a:r>
              <a:rPr lang="it-IT" sz="1400" b="1" dirty="0"/>
              <a:t> 5</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Random </a:t>
            </a:r>
            <a:r>
              <a:rPr lang="it-IT" sz="1400" dirty="0" err="1"/>
              <a:t>Forest</a:t>
            </a:r>
            <a:r>
              <a:rPr lang="it-IT" sz="1400" dirty="0"/>
              <a:t> </a:t>
            </a:r>
          </a:p>
        </p:txBody>
      </p:sp>
      <p:sp>
        <p:nvSpPr>
          <p:cNvPr id="2" name="CasellaDiTesto 1">
            <a:extLst>
              <a:ext uri="{FF2B5EF4-FFF2-40B4-BE49-F238E27FC236}">
                <a16:creationId xmlns:a16="http://schemas.microsoft.com/office/drawing/2014/main" id="{57B8197D-6D81-7D11-7544-8CEC06FCCA87}"/>
              </a:ext>
            </a:extLst>
          </p:cNvPr>
          <p:cNvSpPr txBox="1"/>
          <p:nvPr/>
        </p:nvSpPr>
        <p:spPr>
          <a:xfrm>
            <a:off x="396687" y="3280937"/>
            <a:ext cx="3960159" cy="1169551"/>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6 shows the </a:t>
            </a:r>
            <a:r>
              <a:rPr lang="it-IT" sz="1400" dirty="0" err="1"/>
              <a:t>error</a:t>
            </a:r>
            <a:r>
              <a:rPr lang="it-IT" sz="1400" dirty="0"/>
              <a:t> of </a:t>
            </a:r>
            <a:r>
              <a:rPr lang="it-IT" sz="1400" dirty="0" err="1"/>
              <a:t>this</a:t>
            </a:r>
            <a:r>
              <a:rPr lang="it-IT" sz="1400" dirty="0"/>
              <a:t> model.</a:t>
            </a:r>
          </a:p>
          <a:p>
            <a:r>
              <a:rPr lang="it-IT" sz="1400" dirty="0"/>
              <a:t>The learning curve of the best Random </a:t>
            </a:r>
            <a:r>
              <a:rPr lang="it-IT" sz="1400" dirty="0" err="1"/>
              <a:t>Forest</a:t>
            </a:r>
            <a:r>
              <a:rPr lang="it-IT" sz="1400" dirty="0"/>
              <a:t> can be </a:t>
            </a:r>
            <a:r>
              <a:rPr lang="it-IT" sz="1400" dirty="0" err="1"/>
              <a:t>found</a:t>
            </a:r>
            <a:r>
              <a:rPr lang="it-IT" sz="1400" dirty="0"/>
              <a:t> in the </a:t>
            </a:r>
            <a:r>
              <a:rPr lang="it-IT" sz="1400" dirty="0" err="1">
                <a:hlinkClick r:id="rId2" action="ppaction://hlinksldjump"/>
              </a:rPr>
              <a:t>Appendix</a:t>
            </a:r>
            <a:r>
              <a:rPr lang="it-IT" sz="1400" dirty="0"/>
              <a:t>.</a:t>
            </a:r>
          </a:p>
        </p:txBody>
      </p:sp>
      <p:graphicFrame>
        <p:nvGraphicFramePr>
          <p:cNvPr id="5" name="Tabella 4">
            <a:extLst>
              <a:ext uri="{FF2B5EF4-FFF2-40B4-BE49-F238E27FC236}">
                <a16:creationId xmlns:a16="http://schemas.microsoft.com/office/drawing/2014/main" id="{102EB44F-7208-039E-B368-9F90156061C6}"/>
              </a:ext>
            </a:extLst>
          </p:cNvPr>
          <p:cNvGraphicFramePr>
            <a:graphicFrameLocks noGrp="1"/>
          </p:cNvGraphicFramePr>
          <p:nvPr>
            <p:extLst>
              <p:ext uri="{D42A27DB-BD31-4B8C-83A1-F6EECF244321}">
                <p14:modId xmlns:p14="http://schemas.microsoft.com/office/powerpoint/2010/main" val="594448732"/>
              </p:ext>
            </p:extLst>
          </p:nvPr>
        </p:nvGraphicFramePr>
        <p:xfrm>
          <a:off x="4911223" y="380740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1.033</a:t>
                      </a:r>
                    </a:p>
                  </a:txBody>
                  <a:tcPr>
                    <a:lnL w="12700" cap="flat" cmpd="sng" algn="ctr">
                      <a:solidFill>
                        <a:srgbClr val="7B7B7B"/>
                      </a:solidFill>
                      <a:prstDash val="dash"/>
                      <a:round/>
                      <a:headEnd type="none" w="med" len="med"/>
                      <a:tailEnd type="none" w="med" len="med"/>
                    </a:lnL>
                  </a:tcPr>
                </a:tc>
                <a:tc>
                  <a:txBody>
                    <a:bodyPr/>
                    <a:lstStyle/>
                    <a:p>
                      <a:pPr algn="ctr"/>
                      <a:r>
                        <a:rPr lang="it-IT" sz="1400" dirty="0"/>
                        <a:t>2.734</a:t>
                      </a:r>
                    </a:p>
                  </a:txBody>
                  <a:tcPr/>
                </a:tc>
                <a:tc>
                  <a:txBody>
                    <a:bodyPr/>
                    <a:lstStyle/>
                    <a:p>
                      <a:pPr algn="ctr"/>
                      <a:r>
                        <a:rPr lang="it-IT" sz="1400" dirty="0"/>
                        <a:t>2.489</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0.005</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0.094</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333860038"/>
                  </a:ext>
                </a:extLst>
              </a:tr>
            </a:tbl>
          </a:graphicData>
        </a:graphic>
      </p:graphicFrame>
      <p:sp>
        <p:nvSpPr>
          <p:cNvPr id="6" name="CasellaDiTesto 5">
            <a:extLst>
              <a:ext uri="{FF2B5EF4-FFF2-40B4-BE49-F238E27FC236}">
                <a16:creationId xmlns:a16="http://schemas.microsoft.com/office/drawing/2014/main" id="{812B55B3-532A-0E15-5534-321227FCF96D}"/>
              </a:ext>
            </a:extLst>
          </p:cNvPr>
          <p:cNvSpPr txBox="1"/>
          <p:nvPr/>
        </p:nvSpPr>
        <p:spPr>
          <a:xfrm>
            <a:off x="4910652" y="3280937"/>
            <a:ext cx="3836660"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6</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Random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Forest</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selected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by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a:t>
            </a:r>
            <a:endParaRPr lang="it-IT" sz="1100" dirty="0">
              <a:effectLst/>
            </a:endParaRPr>
          </a:p>
        </p:txBody>
      </p:sp>
    </p:spTree>
    <p:extLst>
      <p:ext uri="{BB962C8B-B14F-4D97-AF65-F5344CB8AC3E}">
        <p14:creationId xmlns:p14="http://schemas.microsoft.com/office/powerpoint/2010/main" val="295275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Support Vector Regressors</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14</a:t>
            </a:fld>
            <a:endParaRPr lang="it-IT" sz="1000" b="0" strike="noStrike" spc="-1">
              <a:latin typeface="Times New Roman"/>
            </a:endParaRPr>
          </a:p>
        </p:txBody>
      </p:sp>
      <p:sp>
        <p:nvSpPr>
          <p:cNvPr id="14" name="CasellaDiTesto 13">
            <a:extLst>
              <a:ext uri="{FF2B5EF4-FFF2-40B4-BE49-F238E27FC236}">
                <a16:creationId xmlns:a16="http://schemas.microsoft.com/office/drawing/2014/main" id="{B09C82B4-F2AA-E760-D0E5-44505BEA8B3E}"/>
              </a:ext>
            </a:extLst>
          </p:cNvPr>
          <p:cNvSpPr txBox="1"/>
          <p:nvPr/>
        </p:nvSpPr>
        <p:spPr>
          <a:xfrm>
            <a:off x="396685" y="549035"/>
            <a:ext cx="8350628" cy="307777"/>
          </a:xfrm>
          <a:prstGeom prst="rect">
            <a:avLst/>
          </a:prstGeom>
          <a:noFill/>
        </p:spPr>
        <p:txBody>
          <a:bodyPr wrap="square" rtlCol="0">
            <a:spAutoFit/>
          </a:bodyPr>
          <a:lstStyle/>
          <a:p>
            <a:pPr algn="ctr"/>
            <a:r>
              <a:rPr lang="it-IT" sz="1400" b="1" dirty="0" err="1"/>
              <a:t>Table</a:t>
            </a:r>
            <a:r>
              <a:rPr lang="it-IT" sz="1400" b="1" dirty="0"/>
              <a:t> 7</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SVM</a:t>
            </a:r>
          </a:p>
        </p:txBody>
      </p:sp>
      <mc:AlternateContent xmlns:mc="http://schemas.openxmlformats.org/markup-compatibility/2006" xmlns:a14="http://schemas.microsoft.com/office/drawing/2010/main">
        <mc:Choice Requires="a14">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polynomial</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37084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i="0" dirty="0"/>
                            <a:t> </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72941" r="-31670" b="-384706"/>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170930" r="-31670" b="-280233"/>
                          </a:stretch>
                        </a:blipFil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51816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45882" r="-100146"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graphicFrame>
        <p:nvGraphicFramePr>
          <p:cNvPr id="2" name="Tabella 1">
            <a:extLst>
              <a:ext uri="{FF2B5EF4-FFF2-40B4-BE49-F238E27FC236}">
                <a16:creationId xmlns:a16="http://schemas.microsoft.com/office/drawing/2014/main" id="{74CB9270-40E1-6852-9B9E-F02A5B6F5E04}"/>
              </a:ext>
            </a:extLst>
          </p:cNvPr>
          <p:cNvGraphicFramePr>
            <a:graphicFrameLocks noGrp="1"/>
          </p:cNvGraphicFramePr>
          <p:nvPr>
            <p:extLst>
              <p:ext uri="{D42A27DB-BD31-4B8C-83A1-F6EECF244321}">
                <p14:modId xmlns:p14="http://schemas.microsoft.com/office/powerpoint/2010/main" val="865167409"/>
              </p:ext>
            </p:extLst>
          </p:nvPr>
        </p:nvGraphicFramePr>
        <p:xfrm>
          <a:off x="4910653" y="3984690"/>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799838635"/>
                  </a:ext>
                </a:extLst>
              </a:tr>
            </a:tbl>
          </a:graphicData>
        </a:graphic>
      </p:graphicFrame>
      <p:sp>
        <p:nvSpPr>
          <p:cNvPr id="4" name="CasellaDiTesto 3">
            <a:extLst>
              <a:ext uri="{FF2B5EF4-FFF2-40B4-BE49-F238E27FC236}">
                <a16:creationId xmlns:a16="http://schemas.microsoft.com/office/drawing/2014/main" id="{DD5CB74F-1E5A-0951-0F2A-FFFB1DFCC51D}"/>
              </a:ext>
            </a:extLst>
          </p:cNvPr>
          <p:cNvSpPr txBox="1"/>
          <p:nvPr/>
        </p:nvSpPr>
        <p:spPr>
          <a:xfrm>
            <a:off x="4910653" y="3676913"/>
            <a:ext cx="3836660"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8</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SVM</a:t>
            </a:r>
            <a:endParaRPr lang="it-IT" sz="1100" dirty="0">
              <a:effectLst/>
            </a:endParaRPr>
          </a:p>
        </p:txBody>
      </p:sp>
      <p:sp>
        <p:nvSpPr>
          <p:cNvPr id="5" name="CasellaDiTesto 4">
            <a:extLst>
              <a:ext uri="{FF2B5EF4-FFF2-40B4-BE49-F238E27FC236}">
                <a16:creationId xmlns:a16="http://schemas.microsoft.com/office/drawing/2014/main" id="{71A56CF6-D8A5-5F82-9CF5-EEA011AA670B}"/>
              </a:ext>
            </a:extLst>
          </p:cNvPr>
          <p:cNvSpPr txBox="1"/>
          <p:nvPr/>
        </p:nvSpPr>
        <p:spPr>
          <a:xfrm>
            <a:off x="396685" y="3950461"/>
            <a:ext cx="4356850" cy="954107"/>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8 shows the </a:t>
            </a:r>
            <a:r>
              <a:rPr lang="it-IT" sz="1400" dirty="0" err="1"/>
              <a:t>error</a:t>
            </a:r>
            <a:r>
              <a:rPr lang="it-IT" sz="1400" dirty="0"/>
              <a:t> of </a:t>
            </a:r>
            <a:r>
              <a:rPr lang="it-IT" sz="1400" dirty="0" err="1"/>
              <a:t>this</a:t>
            </a:r>
            <a:r>
              <a:rPr lang="it-IT" sz="1400" dirty="0"/>
              <a:t> model.</a:t>
            </a:r>
          </a:p>
          <a:p>
            <a:r>
              <a:rPr lang="it-IT" sz="1400" dirty="0"/>
              <a:t>The learning curve of the best SVM can be </a:t>
            </a:r>
            <a:r>
              <a:rPr lang="it-IT" sz="1400" dirty="0" err="1"/>
              <a:t>found</a:t>
            </a:r>
            <a:r>
              <a:rPr lang="it-IT" sz="1400" dirty="0"/>
              <a:t> in the </a:t>
            </a:r>
            <a:r>
              <a:rPr lang="it-IT" sz="1400" dirty="0" err="1">
                <a:hlinkClick r:id="rId3" action="ppaction://hlinksldjump"/>
              </a:rPr>
              <a:t>Appendix</a:t>
            </a:r>
            <a:r>
              <a:rPr lang="it-IT" sz="1400" dirty="0"/>
              <a:t>.</a:t>
            </a:r>
          </a:p>
        </p:txBody>
      </p:sp>
    </p:spTree>
    <p:extLst>
      <p:ext uri="{BB962C8B-B14F-4D97-AF65-F5344CB8AC3E}">
        <p14:creationId xmlns:p14="http://schemas.microsoft.com/office/powerpoint/2010/main" val="129888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Neural Network</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15</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915703231"/>
              </p:ext>
            </p:extLst>
          </p:nvPr>
        </p:nvGraphicFramePr>
        <p:xfrm>
          <a:off x="311940" y="935573"/>
          <a:ext cx="8343901" cy="323088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279375">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-3</a:t>
                      </a:r>
                      <a:r>
                        <a:rPr lang="it-IT" sz="1400" dirty="0"/>
                        <a:t>, </a:t>
                      </a:r>
                      <a:r>
                        <a:rPr lang="it-IT" sz="1400" b="1" dirty="0"/>
                        <a:t>10</a:t>
                      </a:r>
                      <a:r>
                        <a:rPr lang="it-IT" sz="1400" b="1" baseline="30000" dirty="0"/>
                        <a:t>-2</a:t>
                      </a:r>
                      <a:endParaRPr lang="it-IT" sz="1400" b="1"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-3</a:t>
                      </a:r>
                      <a:r>
                        <a:rPr lang="it-IT" sz="1400" dirty="0"/>
                        <a:t>, </a:t>
                      </a:r>
                      <a:r>
                        <a:rPr lang="it-IT" sz="1400" b="1" dirty="0"/>
                        <a:t>10</a:t>
                      </a:r>
                      <a:r>
                        <a:rPr lang="it-IT" sz="1400" b="1" baseline="30000" dirty="0"/>
                        <a:t>-2</a:t>
                      </a:r>
                    </a:p>
                  </a:txBody>
                  <a:tcPr anchor="ctr"/>
                </a:tc>
                <a:extLst>
                  <a:ext uri="{0D108BD9-81ED-4DB2-BD59-A6C34878D82A}">
                    <a16:rowId xmlns:a16="http://schemas.microsoft.com/office/drawing/2014/main" val="1464338391"/>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a:t>
                      </a:r>
                      <a:r>
                        <a:rPr lang="it-IT" sz="1400" b="1" dirty="0"/>
                        <a:t>False</a:t>
                      </a:r>
                      <a:endParaRPr lang="it-IT" sz="1400" b="1"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err="1"/>
                        <a:t>ReLU</a:t>
                      </a:r>
                      <a:endParaRPr lang="it-IT" sz="1400" b="1" dirty="0"/>
                    </a:p>
                  </a:txBody>
                  <a:tcPr anchor="ctr"/>
                </a:tc>
                <a:extLst>
                  <a:ext uri="{0D108BD9-81ED-4DB2-BD59-A6C34878D82A}">
                    <a16:rowId xmlns:a16="http://schemas.microsoft.com/office/drawing/2014/main" val="3624525526"/>
                  </a:ext>
                </a:extLst>
              </a:tr>
              <a:tr h="123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0.5</a:t>
                      </a:r>
                      <a:r>
                        <a:rPr lang="it-IT" sz="1400" dirty="0"/>
                        <a:t>,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0</a:t>
                      </a:r>
                      <a:r>
                        <a:rPr lang="it-IT" sz="1400" dirty="0"/>
                        <a:t>, 0.1</a:t>
                      </a:r>
                    </a:p>
                  </a:txBody>
                  <a:tcPr anchor="ctr"/>
                </a:tc>
                <a:extLst>
                  <a:ext uri="{0D108BD9-81ED-4DB2-BD59-A6C34878D82A}">
                    <a16:rowId xmlns:a16="http://schemas.microsoft.com/office/drawing/2014/main" val="364879917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50, 100, </a:t>
                      </a:r>
                      <a:r>
                        <a:rPr lang="it-IT" sz="1400" b="1" dirty="0"/>
                        <a:t>150</a:t>
                      </a:r>
                    </a:p>
                  </a:txBody>
                  <a:tcPr anchor="ctr"/>
                </a:tc>
                <a:extLst>
                  <a:ext uri="{0D108BD9-81ED-4DB2-BD59-A6C34878D82A}">
                    <a16:rowId xmlns:a16="http://schemas.microsoft.com/office/drawing/2014/main" val="3070513975"/>
                  </a:ext>
                </a:extLst>
              </a:tr>
              <a:tr h="253977">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b="1" dirty="0"/>
                        <a:t>16</a:t>
                      </a:r>
                      <a:r>
                        <a:rPr lang="it-IT" sz="1400" dirty="0"/>
                        <a:t>, 32</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279375">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(128,64), (128,128), </a:t>
                      </a:r>
                      <a:r>
                        <a:rPr lang="it-IT" sz="1400" b="1" dirty="0"/>
                        <a:t>(256,128)</a:t>
                      </a:r>
                      <a:endParaRPr lang="it-IT" sz="1400" b="1" i="0" dirty="0"/>
                    </a:p>
                  </a:txBody>
                  <a:tcPr anchor="ctr"/>
                </a:tc>
                <a:tc hMerge="1">
                  <a:txBody>
                    <a:bodyPr/>
                    <a:lstStyle/>
                    <a:p>
                      <a:endParaRPr lang="it-IT"/>
                    </a:p>
                  </a:txBody>
                  <a:tcPr/>
                </a:tc>
                <a:extLst>
                  <a:ext uri="{0D108BD9-81ED-4DB2-BD59-A6C34878D82A}">
                    <a16:rowId xmlns:a16="http://schemas.microsoft.com/office/drawing/2014/main" val="4076158807"/>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err="1"/>
                        <a:t>hidden</a:t>
                      </a:r>
                      <a:r>
                        <a:rPr lang="it-IT" sz="1400" i="1" dirty="0"/>
                        <a:t> </a:t>
                      </a:r>
                      <a:r>
                        <a:rPr lang="it-IT" sz="1400" i="1" dirty="0" err="1"/>
                        <a:t>layers</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err="1"/>
                        <a:t>layer</a:t>
                      </a:r>
                      <a:r>
                        <a:rPr lang="it-IT" sz="1400" i="1" dirty="0"/>
                        <a:t> i </a:t>
                      </a:r>
                      <a:r>
                        <a:rPr lang="it-IT" sz="1400" i="1" dirty="0" err="1"/>
                        <a:t>has</a:t>
                      </a:r>
                      <a:r>
                        <a:rPr lang="it-IT" sz="1400" i="1" dirty="0"/>
                        <a:t> dropout </a:t>
                      </a:r>
                      <a:r>
                        <a:rPr lang="it-IT" sz="1400" i="1" dirty="0" err="1"/>
                        <a:t>hyperparameter</a:t>
                      </a:r>
                      <a:r>
                        <a:rPr lang="it-IT" sz="1400" i="1" dirty="0"/>
                        <a:t> i</a:t>
                      </a:r>
                      <a:r>
                        <a:rPr lang="it-IT" sz="1400" i="0" dirty="0"/>
                        <a: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i="0" dirty="0"/>
                        <a:t>(0.1,0.1)</a:t>
                      </a:r>
                      <a:r>
                        <a:rPr lang="it-IT" sz="1400" i="0" dirty="0"/>
                        <a:t>, (0.2,0.2)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2" name="CasellaDiTesto 1">
            <a:extLst>
              <a:ext uri="{FF2B5EF4-FFF2-40B4-BE49-F238E27FC236}">
                <a16:creationId xmlns:a16="http://schemas.microsoft.com/office/drawing/2014/main" id="{EE5963CF-EEC9-7D02-CA08-E5CCC2467325}"/>
              </a:ext>
            </a:extLst>
          </p:cNvPr>
          <p:cNvSpPr txBox="1"/>
          <p:nvPr/>
        </p:nvSpPr>
        <p:spPr>
          <a:xfrm>
            <a:off x="311940" y="627796"/>
            <a:ext cx="8350628" cy="307777"/>
          </a:xfrm>
          <a:prstGeom prst="rect">
            <a:avLst/>
          </a:prstGeom>
          <a:noFill/>
        </p:spPr>
        <p:txBody>
          <a:bodyPr wrap="square" rtlCol="0">
            <a:spAutoFit/>
          </a:bodyPr>
          <a:lstStyle/>
          <a:p>
            <a:pPr algn="ctr"/>
            <a:r>
              <a:rPr lang="it-IT" sz="1400" b="1" dirty="0" err="1"/>
              <a:t>Table</a:t>
            </a:r>
            <a:r>
              <a:rPr lang="it-IT" sz="1400" b="1" dirty="0"/>
              <a:t> 9</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
        <p:nvSpPr>
          <p:cNvPr id="3" name="CasellaDiTesto 2">
            <a:extLst>
              <a:ext uri="{FF2B5EF4-FFF2-40B4-BE49-F238E27FC236}">
                <a16:creationId xmlns:a16="http://schemas.microsoft.com/office/drawing/2014/main" id="{17727A4F-C351-2E48-1E9C-956C7C6FA479}"/>
              </a:ext>
            </a:extLst>
          </p:cNvPr>
          <p:cNvSpPr txBox="1"/>
          <p:nvPr/>
        </p:nvSpPr>
        <p:spPr>
          <a:xfrm>
            <a:off x="311941" y="4166453"/>
            <a:ext cx="8350627" cy="523220"/>
          </a:xfrm>
          <a:prstGeom prst="rect">
            <a:avLst/>
          </a:prstGeom>
          <a:noFill/>
        </p:spPr>
        <p:txBody>
          <a:bodyPr wrap="square" rtlCol="0">
            <a:spAutoFit/>
          </a:bodyPr>
          <a:lstStyle/>
          <a:p>
            <a:r>
              <a:rPr lang="it-IT" sz="1400" dirty="0"/>
              <a:t>Best </a:t>
            </a:r>
            <a:r>
              <a:rPr lang="it-IT" sz="1400" dirty="0" err="1"/>
              <a:t>hyperparameters</a:t>
            </a:r>
            <a:r>
              <a:rPr lang="it-IT" sz="1400" dirty="0"/>
              <a:t> are in </a:t>
            </a:r>
            <a:r>
              <a:rPr lang="it-IT" sz="1400" dirty="0" err="1"/>
              <a:t>bold</a:t>
            </a:r>
            <a:r>
              <a:rPr lang="it-IT" sz="1400" dirty="0"/>
              <a:t>. The learning </a:t>
            </a:r>
            <a:r>
              <a:rPr lang="it-IT" sz="1400" dirty="0" err="1"/>
              <a:t>curves</a:t>
            </a:r>
            <a:r>
              <a:rPr lang="it-IT" sz="1400" dirty="0"/>
              <a:t> for the best NN </a:t>
            </a:r>
            <a:r>
              <a:rPr lang="it-IT" sz="1400" dirty="0" err="1"/>
              <a:t>is</a:t>
            </a:r>
            <a:r>
              <a:rPr lang="it-IT" sz="1400" dirty="0"/>
              <a:t> in the </a:t>
            </a:r>
            <a:r>
              <a:rPr lang="it-IT" sz="1400" dirty="0" err="1">
                <a:solidFill>
                  <a:srgbClr val="0097A7"/>
                </a:solidFill>
                <a:hlinkClick r:id="rId2" action="ppaction://hlinksldjump">
                  <a:extLst>
                    <a:ext uri="{A12FA001-AC4F-418D-AE19-62706E023703}">
                      <ahyp:hlinkClr xmlns:ahyp="http://schemas.microsoft.com/office/drawing/2018/hyperlinkcolor" val="tx"/>
                    </a:ext>
                  </a:extLst>
                </a:hlinkClick>
              </a:rPr>
              <a:t>A</a:t>
            </a:r>
            <a:r>
              <a:rPr lang="it-IT" sz="1400" dirty="0" err="1">
                <a:hlinkClick r:id="rId2" action="ppaction://hlinksldjump">
                  <a:extLst>
                    <a:ext uri="{A12FA001-AC4F-418D-AE19-62706E023703}">
                      <ahyp:hlinkClr xmlns:ahyp="http://schemas.microsoft.com/office/drawing/2018/hyperlinkcolor" val="tx"/>
                    </a:ext>
                  </a:extLst>
                </a:hlinkClick>
              </a:rPr>
              <a:t>ppendix</a:t>
            </a:r>
            <a:r>
              <a:rPr lang="it-IT" sz="1400" dirty="0"/>
              <a:t>. </a:t>
            </a:r>
            <a:r>
              <a:rPr lang="it-IT" sz="1400" dirty="0" err="1"/>
              <a:t>Results</a:t>
            </a:r>
            <a:r>
              <a:rPr lang="it-IT" sz="1400" dirty="0"/>
              <a:t> </a:t>
            </a:r>
            <a:r>
              <a:rPr lang="it-IT" sz="1400" dirty="0" err="1"/>
              <a:t>concerning</a:t>
            </a:r>
            <a:r>
              <a:rPr lang="it-IT" sz="1400" dirty="0"/>
              <a:t> </a:t>
            </a:r>
            <a:r>
              <a:rPr lang="it-IT" sz="1400" dirty="0" err="1"/>
              <a:t>Optuna</a:t>
            </a:r>
            <a:r>
              <a:rPr lang="it-IT" sz="1400" dirty="0"/>
              <a:t> are in the </a:t>
            </a:r>
            <a:r>
              <a:rPr lang="it-IT" sz="1400" dirty="0" err="1">
                <a:solidFill>
                  <a:srgbClr val="0097A7"/>
                </a:solidFill>
                <a:hlinkClick r:id="rId3" action="ppaction://hlinksldjump">
                  <a:extLst>
                    <a:ext uri="{A12FA001-AC4F-418D-AE19-62706E023703}">
                      <ahyp:hlinkClr xmlns:ahyp="http://schemas.microsoft.com/office/drawing/2018/hyperlinkcolor" val="tx"/>
                    </a:ext>
                  </a:extLst>
                </a:hlinkClick>
              </a:rPr>
              <a:t>A</a:t>
            </a:r>
            <a:r>
              <a:rPr lang="it-IT" sz="1400" dirty="0" err="1">
                <a:hlinkClick r:id="rId3" action="ppaction://hlinksldjump">
                  <a:extLst>
                    <a:ext uri="{A12FA001-AC4F-418D-AE19-62706E023703}">
                      <ahyp:hlinkClr xmlns:ahyp="http://schemas.microsoft.com/office/drawing/2018/hyperlinkcolor" val="tx"/>
                    </a:ext>
                  </a:extLst>
                </a:hlinkClick>
              </a:rPr>
              <a:t>ppendix</a:t>
            </a:r>
            <a:r>
              <a:rPr lang="it-IT" sz="1400" dirty="0"/>
              <a:t> </a:t>
            </a:r>
            <a:r>
              <a:rPr lang="it-IT" sz="1400" dirty="0" err="1"/>
              <a:t>as</a:t>
            </a:r>
            <a:r>
              <a:rPr lang="it-IT" sz="1400" dirty="0"/>
              <a:t> </a:t>
            </a:r>
            <a:r>
              <a:rPr lang="it-IT" sz="1400" dirty="0" err="1"/>
              <a:t>well</a:t>
            </a:r>
            <a:r>
              <a:rPr lang="it-IT" sz="1400" dirty="0"/>
              <a:t>. </a:t>
            </a:r>
          </a:p>
        </p:txBody>
      </p:sp>
    </p:spTree>
    <p:extLst>
      <p:ext uri="{BB962C8B-B14F-4D97-AF65-F5344CB8AC3E}">
        <p14:creationId xmlns:p14="http://schemas.microsoft.com/office/powerpoint/2010/main" val="279361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 – 1 </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16</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663575"/>
            <a:ext cx="8520120" cy="523220"/>
          </a:xfrm>
          <a:prstGeom prst="rect">
            <a:avLst/>
          </a:prstGeom>
          <a:noFill/>
        </p:spPr>
        <p:txBody>
          <a:bodyPr wrap="square" rtlCol="0">
            <a:spAutoFit/>
          </a:bodyPr>
          <a:lstStyle/>
          <a:p>
            <a:r>
              <a:rPr lang="it-IT" sz="1400" dirty="0" err="1"/>
              <a:t>We</a:t>
            </a:r>
            <a:r>
              <a:rPr lang="it-IT" sz="1400" dirty="0"/>
              <a:t> </a:t>
            </a:r>
            <a:r>
              <a:rPr lang="it-IT" sz="1400" dirty="0" err="1"/>
              <a:t>chose</a:t>
            </a:r>
            <a:r>
              <a:rPr lang="it-IT" sz="1400" dirty="0"/>
              <a:t> the ensemble of </a:t>
            </a:r>
            <a:r>
              <a:rPr lang="it-IT" sz="1400" dirty="0" err="1"/>
              <a:t>SVRs</a:t>
            </a:r>
            <a:r>
              <a:rPr lang="it-IT" sz="1400" dirty="0"/>
              <a:t> </a:t>
            </a:r>
            <a:r>
              <a:rPr lang="it-IT" sz="1400" dirty="0" err="1"/>
              <a:t>as</a:t>
            </a:r>
            <a:r>
              <a:rPr lang="it-IT" sz="1400" dirty="0"/>
              <a:t> </a:t>
            </a:r>
            <a:r>
              <a:rPr lang="it-IT" sz="1400" dirty="0" err="1"/>
              <a:t>our</a:t>
            </a:r>
            <a:r>
              <a:rPr lang="it-IT" sz="1400" dirty="0"/>
              <a:t> </a:t>
            </a:r>
            <a:r>
              <a:rPr lang="it-IT" sz="1400" dirty="0" err="1"/>
              <a:t>final</a:t>
            </a:r>
            <a:r>
              <a:rPr lang="it-IT" sz="1400" dirty="0"/>
              <a:t> model, </a:t>
            </a:r>
            <a:r>
              <a:rPr lang="it-IT" sz="1400" dirty="0" err="1"/>
              <a:t>because</a:t>
            </a:r>
            <a:r>
              <a:rPr lang="it-IT" sz="1400" dirty="0"/>
              <a:t> </a:t>
            </a:r>
            <a:r>
              <a:rPr lang="it-IT" sz="1400" dirty="0" err="1"/>
              <a:t>it</a:t>
            </a:r>
            <a:r>
              <a:rPr lang="it-IT" sz="1400" dirty="0"/>
              <a:t> </a:t>
            </a:r>
            <a:r>
              <a:rPr lang="it-IT" sz="1400" dirty="0" err="1"/>
              <a:t>is</a:t>
            </a:r>
            <a:r>
              <a:rPr lang="it-IT" sz="1400" dirty="0"/>
              <a:t> the one </a:t>
            </a:r>
            <a:r>
              <a:rPr lang="it-IT" sz="1400" dirty="0" err="1"/>
              <a:t>that</a:t>
            </a:r>
            <a:r>
              <a:rPr lang="it-IT" sz="1400" dirty="0"/>
              <a:t> </a:t>
            </a:r>
            <a:r>
              <a:rPr lang="it-IT" sz="1400" dirty="0" err="1"/>
              <a:t>achieves</a:t>
            </a:r>
            <a:r>
              <a:rPr lang="it-IT" sz="1400" dirty="0"/>
              <a:t> the best </a:t>
            </a:r>
            <a:r>
              <a:rPr lang="it-IT" sz="1400" dirty="0" err="1"/>
              <a:t>result</a:t>
            </a:r>
            <a:r>
              <a:rPr lang="it-IT" sz="1400" dirty="0"/>
              <a:t> on the </a:t>
            </a:r>
            <a:r>
              <a:rPr lang="it-IT" sz="1400" dirty="0" err="1"/>
              <a:t>internal</a:t>
            </a:r>
            <a:r>
              <a:rPr lang="it-IT" sz="1400" dirty="0"/>
              <a:t> test set.</a:t>
            </a:r>
          </a:p>
        </p:txBody>
      </p:sp>
      <p:pic>
        <p:nvPicPr>
          <p:cNvPr id="6" name="Immagine 5" descr="Immagine che contiene testo, linea, schermata, Diagramma&#10;&#10;Descrizione generata automaticamente">
            <a:extLst>
              <a:ext uri="{FF2B5EF4-FFF2-40B4-BE49-F238E27FC236}">
                <a16:creationId xmlns:a16="http://schemas.microsoft.com/office/drawing/2014/main" id="{4060600E-2C78-DE78-F32F-B9ED61E03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2187215"/>
            <a:ext cx="3836658" cy="2564849"/>
          </a:xfrm>
          <a:prstGeom prst="rect">
            <a:avLst/>
          </a:prstGeom>
          <a:ln>
            <a:noFill/>
          </a:ln>
        </p:spPr>
      </p:pic>
      <p:sp>
        <p:nvSpPr>
          <p:cNvPr id="7" name="CasellaDiTesto 6">
            <a:extLst>
              <a:ext uri="{FF2B5EF4-FFF2-40B4-BE49-F238E27FC236}">
                <a16:creationId xmlns:a16="http://schemas.microsoft.com/office/drawing/2014/main" id="{1C1C4EBE-1F60-EA02-1026-D9B94CF38B77}"/>
              </a:ext>
            </a:extLst>
          </p:cNvPr>
          <p:cNvSpPr txBox="1"/>
          <p:nvPr/>
        </p:nvSpPr>
        <p:spPr>
          <a:xfrm>
            <a:off x="311760" y="1448551"/>
            <a:ext cx="3836658" cy="738664"/>
          </a:xfrm>
          <a:prstGeom prst="rect">
            <a:avLst/>
          </a:prstGeom>
          <a:noFill/>
        </p:spPr>
        <p:txBody>
          <a:bodyPr wrap="square" rtlCol="0">
            <a:spAutoFit/>
          </a:bodyPr>
          <a:lstStyle/>
          <a:p>
            <a:pPr algn="ctr"/>
            <a:r>
              <a:rPr lang="it-IT" sz="1400" b="1" dirty="0"/>
              <a:t>Figure 5</a:t>
            </a:r>
            <a:r>
              <a:rPr lang="it-IT" sz="1400" dirty="0"/>
              <a:t>: Learning curve for the </a:t>
            </a:r>
            <a:r>
              <a:rPr lang="it-IT" sz="1400" dirty="0" err="1"/>
              <a:t>final</a:t>
            </a:r>
            <a:r>
              <a:rPr lang="it-IT" sz="1400" dirty="0"/>
              <a:t> model (the </a:t>
            </a:r>
            <a:r>
              <a:rPr lang="it-IT" sz="1400" dirty="0" err="1"/>
              <a:t>measured</a:t>
            </a:r>
            <a:r>
              <a:rPr lang="it-IT" sz="1400" dirty="0"/>
              <a:t> </a:t>
            </a:r>
            <a:r>
              <a:rPr lang="it-IT" sz="1400" dirty="0" err="1"/>
              <a:t>error</a:t>
            </a:r>
            <a:r>
              <a:rPr lang="it-IT" sz="1400" dirty="0"/>
              <a:t> </a:t>
            </a:r>
            <a:r>
              <a:rPr lang="it-IT" sz="1400" dirty="0" err="1"/>
              <a:t>is</a:t>
            </a:r>
            <a:r>
              <a:rPr lang="it-IT" sz="1400" dirty="0"/>
              <a:t> the MEE on the design set. See the </a:t>
            </a:r>
            <a:r>
              <a:rPr lang="it-IT" sz="1400" dirty="0" err="1">
                <a:hlinkClick r:id="rId3" action="ppaction://hlinksldjump"/>
              </a:rPr>
              <a:t>Appendix</a:t>
            </a:r>
            <a:r>
              <a:rPr lang="it-IT" sz="1400" dirty="0"/>
              <a:t> for </a:t>
            </a:r>
            <a:r>
              <a:rPr lang="it-IT" sz="1400" dirty="0" err="1"/>
              <a:t>details</a:t>
            </a:r>
            <a:r>
              <a:rPr lang="it-IT" sz="1400" dirty="0"/>
              <a:t>)</a:t>
            </a:r>
          </a:p>
        </p:txBody>
      </p:sp>
      <p:pic>
        <p:nvPicPr>
          <p:cNvPr id="11" name="Immagine 10" descr="Immagine che contiene testo, linea, Diagramma, schermata&#10;&#10;Descrizione generata automaticamente">
            <a:extLst>
              <a:ext uri="{FF2B5EF4-FFF2-40B4-BE49-F238E27FC236}">
                <a16:creationId xmlns:a16="http://schemas.microsoft.com/office/drawing/2014/main" id="{5628776D-A23A-FCB8-0D93-020D8CDEF4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8419" y="2188071"/>
            <a:ext cx="4598322" cy="2404100"/>
          </a:xfrm>
          <a:prstGeom prst="rect">
            <a:avLst/>
          </a:prstGeom>
          <a:ln>
            <a:noFill/>
          </a:ln>
        </p:spPr>
      </p:pic>
      <p:sp>
        <p:nvSpPr>
          <p:cNvPr id="12" name="CasellaDiTesto 11">
            <a:extLst>
              <a:ext uri="{FF2B5EF4-FFF2-40B4-BE49-F238E27FC236}">
                <a16:creationId xmlns:a16="http://schemas.microsoft.com/office/drawing/2014/main" id="{AC009657-E45C-783A-75A4-44E1CA307A5B}"/>
              </a:ext>
            </a:extLst>
          </p:cNvPr>
          <p:cNvSpPr txBox="1"/>
          <p:nvPr/>
        </p:nvSpPr>
        <p:spPr>
          <a:xfrm>
            <a:off x="4148418" y="1663567"/>
            <a:ext cx="4598322" cy="523220"/>
          </a:xfrm>
          <a:prstGeom prst="rect">
            <a:avLst/>
          </a:prstGeom>
          <a:noFill/>
        </p:spPr>
        <p:txBody>
          <a:bodyPr wrap="square" rtlCol="0">
            <a:spAutoFit/>
          </a:bodyPr>
          <a:lstStyle/>
          <a:p>
            <a:pPr algn="ctr"/>
            <a:r>
              <a:rPr lang="it-IT" sz="1400" b="1" dirty="0"/>
              <a:t>Figure 6</a:t>
            </a:r>
            <a:r>
              <a:rPr lang="it-IT" sz="1400" dirty="0"/>
              <a:t>: </a:t>
            </a:r>
            <a:r>
              <a:rPr lang="it-IT" sz="1400" dirty="0" err="1"/>
              <a:t>Euclidean</a:t>
            </a:r>
            <a:r>
              <a:rPr lang="it-IT" sz="1400" dirty="0"/>
              <a:t> </a:t>
            </a:r>
            <a:r>
              <a:rPr lang="it-IT" sz="1400" dirty="0" err="1"/>
              <a:t>distance</a:t>
            </a:r>
            <a:r>
              <a:rPr lang="it-IT" sz="1400" dirty="0"/>
              <a:t> </a:t>
            </a:r>
            <a:r>
              <a:rPr lang="it-IT" sz="1400" dirty="0" err="1"/>
              <a:t>between</a:t>
            </a:r>
            <a:r>
              <a:rPr lang="it-IT" sz="1400" dirty="0"/>
              <a:t> the </a:t>
            </a:r>
            <a:r>
              <a:rPr lang="it-IT" sz="1400" dirty="0" err="1"/>
              <a:t>true</a:t>
            </a:r>
            <a:r>
              <a:rPr lang="it-IT" sz="1400" dirty="0"/>
              <a:t> and </a:t>
            </a:r>
            <a:r>
              <a:rPr lang="it-IT" sz="1400" dirty="0" err="1"/>
              <a:t>predicted</a:t>
            </a:r>
            <a:r>
              <a:rPr lang="it-IT" sz="1400" dirty="0"/>
              <a:t> </a:t>
            </a:r>
            <a:r>
              <a:rPr lang="it-IT" sz="1400" dirty="0" err="1"/>
              <a:t>value</a:t>
            </a:r>
            <a:r>
              <a:rPr lang="it-IT" sz="1400" dirty="0"/>
              <a:t>, for </a:t>
            </a:r>
            <a:r>
              <a:rPr lang="it-IT" sz="1400" dirty="0" err="1"/>
              <a:t>each</a:t>
            </a:r>
            <a:r>
              <a:rPr lang="it-IT" sz="1400" dirty="0"/>
              <a:t> point in TS, for the </a:t>
            </a:r>
            <a:r>
              <a:rPr lang="it-IT" sz="1400" dirty="0" err="1"/>
              <a:t>final</a:t>
            </a:r>
            <a:r>
              <a:rPr lang="it-IT" sz="1400" dirty="0"/>
              <a:t> model </a:t>
            </a:r>
          </a:p>
        </p:txBody>
      </p:sp>
    </p:spTree>
    <p:extLst>
      <p:ext uri="{BB962C8B-B14F-4D97-AF65-F5344CB8AC3E}">
        <p14:creationId xmlns:p14="http://schemas.microsoft.com/office/powerpoint/2010/main" val="47970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a:t>
            </a:r>
            <a:r>
              <a:rPr lang="it" sz="2600" spc="-1" dirty="0">
                <a:solidFill>
                  <a:srgbClr val="000000"/>
                </a:solidFill>
                <a:latin typeface="Arial"/>
                <a:ea typeface="Arial"/>
              </a:rPr>
              <a:t>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17</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572400"/>
            <a:ext cx="8832240" cy="523220"/>
          </a:xfrm>
          <a:prstGeom prst="rect">
            <a:avLst/>
          </a:prstGeom>
          <a:noFill/>
        </p:spPr>
        <p:txBody>
          <a:bodyPr wrap="square" rtlCol="0">
            <a:spAutoFit/>
          </a:bodyPr>
          <a:lstStyle/>
          <a:p>
            <a:r>
              <a:rPr lang="it-IT" sz="1400" dirty="0" err="1"/>
              <a:t>Table</a:t>
            </a:r>
            <a:r>
              <a:rPr lang="it-IT" sz="1400" dirty="0"/>
              <a:t> 10 reports a </a:t>
            </a:r>
            <a:r>
              <a:rPr lang="it-IT" sz="1400" dirty="0" err="1"/>
              <a:t>summary</a:t>
            </a:r>
            <a:r>
              <a:rPr lang="it-IT" sz="1400" dirty="0"/>
              <a:t> of the </a:t>
            </a:r>
            <a:r>
              <a:rPr lang="it-IT" sz="1400" dirty="0" err="1"/>
              <a:t>chosen</a:t>
            </a:r>
            <a:r>
              <a:rPr lang="it-IT" sz="1400" dirty="0"/>
              <a:t> </a:t>
            </a:r>
            <a:r>
              <a:rPr lang="it-IT" sz="1400" dirty="0" err="1"/>
              <a:t>model’s</a:t>
            </a:r>
            <a:r>
              <a:rPr lang="it-IT" sz="1400" dirty="0"/>
              <a:t> </a:t>
            </a:r>
            <a:r>
              <a:rPr lang="it-IT" sz="1400" dirty="0" err="1"/>
              <a:t>hyperparameters</a:t>
            </a:r>
            <a:r>
              <a:rPr lang="it-IT" sz="1400" dirty="0"/>
              <a:t>. The </a:t>
            </a:r>
            <a:r>
              <a:rPr lang="it-IT" sz="1400" dirty="0" err="1"/>
              <a:t>results</a:t>
            </a:r>
            <a:r>
              <a:rPr lang="it-IT" sz="1400" dirty="0"/>
              <a:t> </a:t>
            </a:r>
            <a:r>
              <a:rPr lang="it-IT" sz="1400" dirty="0" err="1"/>
              <a:t>achieved</a:t>
            </a:r>
            <a:r>
              <a:rPr lang="it-IT" sz="1400" dirty="0"/>
              <a:t> by </a:t>
            </a:r>
            <a:r>
              <a:rPr lang="it-IT" sz="1400" dirty="0" err="1"/>
              <a:t>this</a:t>
            </a:r>
            <a:r>
              <a:rPr lang="it-IT" sz="1400" dirty="0"/>
              <a:t> model can be </a:t>
            </a:r>
            <a:r>
              <a:rPr lang="it-IT" sz="1400" dirty="0" err="1"/>
              <a:t>seen</a:t>
            </a:r>
            <a:r>
              <a:rPr lang="it-IT" sz="1400" dirty="0"/>
              <a:t> in </a:t>
            </a:r>
            <a:r>
              <a:rPr lang="it-IT" sz="1400" dirty="0" err="1"/>
              <a:t>Table</a:t>
            </a:r>
            <a:r>
              <a:rPr lang="it-IT" sz="1400" dirty="0"/>
              <a:t> 11. </a:t>
            </a:r>
          </a:p>
        </p:txBody>
      </p:sp>
      <mc:AlternateContent xmlns:mc="http://schemas.openxmlformats.org/markup-compatibility/2006" xmlns:a14="http://schemas.microsoft.com/office/drawing/2010/main">
        <mc:Choice Requires="a14">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19523">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290476">
                    <a:tc>
                      <a:txBody>
                        <a:bodyPr/>
                        <a:lstStyle/>
                        <a:p>
                          <a:r>
                            <a:rPr lang="it-IT" sz="1400" i="1" dirty="0"/>
                            <a:t>Kernel</a:t>
                          </a:r>
                        </a:p>
                      </a:txBody>
                      <a:tcPr anchor="ctr"/>
                    </a:tc>
                    <a:tc>
                      <a:txBody>
                        <a:bodyPr/>
                        <a:lstStyle/>
                        <a:p>
                          <a:pPr algn="ctr"/>
                          <a:r>
                            <a:rPr lang="it-IT" sz="1400" dirty="0" err="1">
                              <a:latin typeface="Consolas" panose="020B0609020204030204" pitchFamily="49" charset="0"/>
                            </a:rPr>
                            <a:t>poly</a:t>
                          </a:r>
                          <a:r>
                            <a:rPr lang="it-IT" sz="1400" dirty="0">
                              <a:latin typeface="+mn-lt"/>
                            </a:rPr>
                            <a:t>, i.e.</a:t>
                          </a:r>
                          <a:r>
                            <a:rPr lang="it-IT" sz="1400" dirty="0"/>
                            <a:t> </a:t>
                          </a:r>
                          <a:br>
                            <a:rPr lang="it-IT" sz="1400" dirty="0"/>
                          </a:br>
                          <a14:m>
                            <m:oMathPara xmlns:m="http://schemas.openxmlformats.org/officeDocument/2006/math">
                              <m:oMathParaPr>
                                <m:jc m:val="centerGroup"/>
                              </m:oMathParaPr>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m:rPr>
                                            <m:sty m:val="p"/>
                                          </m:rPr>
                                          <a:rPr lang="it-IT" sz="1400" i="0" smtClean="0">
                                            <a:latin typeface="Cambria Math" panose="02040503050406030204" pitchFamily="18" charset="0"/>
                                          </a:rPr>
                                          <m:t>γ</m:t>
                                        </m:r>
                                        <m:r>
                                          <a:rPr lang="it-IT" sz="1400" i="0" smtClean="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e>
                                    </m:d>
                                  </m:e>
                                  <m:sup>
                                    <m:r>
                                      <a:rPr lang="it-IT" sz="1400" b="0" i="1" smtClean="0">
                                        <a:latin typeface="Cambria Math" panose="02040503050406030204" pitchFamily="18" charset="0"/>
                                      </a:rPr>
                                      <m:t>𝑝</m:t>
                                    </m:r>
                                  </m:sup>
                                </m:sSup>
                              </m:oMath>
                            </m:oMathPara>
                          </a14:m>
                          <a:endParaRPr lang="it-IT" sz="1400" dirty="0"/>
                        </a:p>
                      </a:txBody>
                      <a:tcPr anchor="ctr"/>
                    </a:tc>
                    <a:extLst>
                      <a:ext uri="{0D108BD9-81ED-4DB2-BD59-A6C34878D82A}">
                        <a16:rowId xmlns:a16="http://schemas.microsoft.com/office/drawing/2014/main" val="1204997882"/>
                      </a:ext>
                    </a:extLst>
                  </a:tr>
                  <a:tr h="290476">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290476">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290476">
                    <a:tc>
                      <a:txBody>
                        <a:bodyPr/>
                        <a:lstStyle/>
                        <a:p>
                          <a:r>
                            <a:rPr lang="it-IT" sz="1400" i="1" dirty="0"/>
                            <a:t>Translation </a:t>
                          </a:r>
                          <a:r>
                            <a:rPr lang="it-IT" sz="1400" i="1" dirty="0" err="1"/>
                            <a:t>term</a:t>
                          </a:r>
                          <a:r>
                            <a:rPr lang="it-IT" sz="1400" i="1"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endParaRPr lang="it-IT" sz="1400" i="1" dirty="0"/>
                        </a:p>
                      </a:txBody>
                      <a:tcPr anchor="ctr"/>
                    </a:tc>
                    <a:tc>
                      <a:txBody>
                        <a:bodyPr/>
                        <a:lstStyle/>
                        <a:p>
                          <a:pPr algn="ctr"/>
                          <a:r>
                            <a:rPr lang="it-IT" sz="1400" dirty="0"/>
                            <a:t>2</a:t>
                          </a:r>
                        </a:p>
                      </a:txBody>
                      <a:tcPr anchor="ctr"/>
                    </a:tc>
                    <a:extLst>
                      <a:ext uri="{0D108BD9-81ED-4DB2-BD59-A6C34878D82A}">
                        <a16:rowId xmlns:a16="http://schemas.microsoft.com/office/drawing/2014/main" val="2799601177"/>
                      </a:ext>
                    </a:extLst>
                  </a:tr>
                  <a:tr h="290476">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290476">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Choice>
        <mc:Fallback xmlns="">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35280">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518160">
                    <a:tc>
                      <a:txBody>
                        <a:bodyPr/>
                        <a:lstStyle/>
                        <a:p>
                          <a:r>
                            <a:rPr lang="it-IT" sz="1400" i="1" dirty="0"/>
                            <a:t>Kernel</a:t>
                          </a:r>
                        </a:p>
                      </a:txBody>
                      <a:tcPr anchor="ctr"/>
                    </a:tc>
                    <a:tc>
                      <a:txBody>
                        <a:bodyPr/>
                        <a:lstStyle/>
                        <a:p>
                          <a:endParaRPr lang="it-IT"/>
                        </a:p>
                      </a:txBody>
                      <a:tcPr anchor="ctr">
                        <a:blipFill>
                          <a:blip r:embed="rId2"/>
                          <a:stretch>
                            <a:fillRect l="-100000" t="-67059" r="-345" b="-430588"/>
                          </a:stretch>
                        </a:blipFill>
                      </a:tcPr>
                    </a:tc>
                    <a:extLst>
                      <a:ext uri="{0D108BD9-81ED-4DB2-BD59-A6C34878D82A}">
                        <a16:rowId xmlns:a16="http://schemas.microsoft.com/office/drawing/2014/main" val="1204997882"/>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518160">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304800">
                    <a:tc>
                      <a:txBody>
                        <a:bodyPr/>
                        <a:lstStyle/>
                        <a:p>
                          <a:endParaRPr lang="it-IT"/>
                        </a:p>
                      </a:txBody>
                      <a:tcPr anchor="ctr">
                        <a:blipFill>
                          <a:blip r:embed="rId2"/>
                          <a:stretch>
                            <a:fillRect t="-626000" r="-100345" b="-290000"/>
                          </a:stretch>
                        </a:blipFill>
                      </a:tcPr>
                    </a:tc>
                    <a:tc>
                      <a:txBody>
                        <a:bodyPr/>
                        <a:lstStyle/>
                        <a:p>
                          <a:pPr algn="ctr"/>
                          <a:r>
                            <a:rPr lang="it-IT" sz="1400" dirty="0"/>
                            <a:t>2</a:t>
                          </a:r>
                        </a:p>
                      </a:txBody>
                      <a:tcPr anchor="ctr"/>
                    </a:tc>
                    <a:extLst>
                      <a:ext uri="{0D108BD9-81ED-4DB2-BD59-A6C34878D82A}">
                        <a16:rowId xmlns:a16="http://schemas.microsoft.com/office/drawing/2014/main" val="2799601177"/>
                      </a:ext>
                    </a:extLst>
                  </a:tr>
                  <a:tr h="304800">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518160">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Fallback>
      </mc:AlternateContent>
      <p:sp>
        <p:nvSpPr>
          <p:cNvPr id="8" name="CasellaDiTesto 7">
            <a:extLst>
              <a:ext uri="{FF2B5EF4-FFF2-40B4-BE49-F238E27FC236}">
                <a16:creationId xmlns:a16="http://schemas.microsoft.com/office/drawing/2014/main" id="{F52BA1DF-F72B-638D-1318-03E4102720C5}"/>
              </a:ext>
            </a:extLst>
          </p:cNvPr>
          <p:cNvSpPr txBox="1"/>
          <p:nvPr/>
        </p:nvSpPr>
        <p:spPr>
          <a:xfrm>
            <a:off x="311760" y="1276823"/>
            <a:ext cx="3532097" cy="307777"/>
          </a:xfrm>
          <a:prstGeom prst="rect">
            <a:avLst/>
          </a:prstGeom>
          <a:noFill/>
        </p:spPr>
        <p:txBody>
          <a:bodyPr wrap="square" rtlCol="0">
            <a:spAutoFit/>
          </a:bodyPr>
          <a:lstStyle/>
          <a:p>
            <a:pPr algn="ctr"/>
            <a:r>
              <a:rPr lang="it-IT" sz="1400" b="1" dirty="0" err="1"/>
              <a:t>Table</a:t>
            </a:r>
            <a:r>
              <a:rPr lang="it-IT" sz="1400" b="1" dirty="0"/>
              <a:t> 10</a:t>
            </a:r>
            <a:r>
              <a:rPr lang="it-IT" sz="1400" dirty="0"/>
              <a:t>: </a:t>
            </a:r>
            <a:r>
              <a:rPr lang="it-IT" sz="1400" dirty="0" err="1"/>
              <a:t>Final</a:t>
            </a:r>
            <a:r>
              <a:rPr lang="it-IT" sz="1400" dirty="0"/>
              <a:t> </a:t>
            </a:r>
            <a:r>
              <a:rPr lang="it-IT" sz="1400" dirty="0" err="1"/>
              <a:t>model’s</a:t>
            </a:r>
            <a:r>
              <a:rPr lang="it-IT" sz="1400" dirty="0"/>
              <a:t> </a:t>
            </a:r>
            <a:r>
              <a:rPr lang="it-IT" sz="1400" dirty="0" err="1"/>
              <a:t>summary</a:t>
            </a:r>
            <a:endParaRPr lang="it-IT" sz="1400" dirty="0"/>
          </a:p>
        </p:txBody>
      </p:sp>
      <p:graphicFrame>
        <p:nvGraphicFramePr>
          <p:cNvPr id="3" name="Tabella 2">
            <a:extLst>
              <a:ext uri="{FF2B5EF4-FFF2-40B4-BE49-F238E27FC236}">
                <a16:creationId xmlns:a16="http://schemas.microsoft.com/office/drawing/2014/main" id="{90EE3416-EDB5-199A-8539-2AD3786AEA6B}"/>
              </a:ext>
            </a:extLst>
          </p:cNvPr>
          <p:cNvGraphicFramePr>
            <a:graphicFrameLocks noGrp="1"/>
          </p:cNvGraphicFramePr>
          <p:nvPr>
            <p:extLst>
              <p:ext uri="{D42A27DB-BD31-4B8C-83A1-F6EECF244321}">
                <p14:modId xmlns:p14="http://schemas.microsoft.com/office/powerpoint/2010/main" val="2820520637"/>
              </p:ext>
            </p:extLst>
          </p:nvPr>
        </p:nvGraphicFramePr>
        <p:xfrm>
          <a:off x="4729118" y="197904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783983544"/>
                  </a:ext>
                </a:extLst>
              </a:tr>
            </a:tbl>
          </a:graphicData>
        </a:graphic>
      </p:graphicFrame>
      <p:sp>
        <p:nvSpPr>
          <p:cNvPr id="5" name="CasellaDiTesto 4">
            <a:extLst>
              <a:ext uri="{FF2B5EF4-FFF2-40B4-BE49-F238E27FC236}">
                <a16:creationId xmlns:a16="http://schemas.microsoft.com/office/drawing/2014/main" id="{464C7860-14BA-5467-A384-1E8512A6D36C}"/>
              </a:ext>
            </a:extLst>
          </p:cNvPr>
          <p:cNvSpPr txBox="1"/>
          <p:nvPr/>
        </p:nvSpPr>
        <p:spPr>
          <a:xfrm>
            <a:off x="4729119" y="1668020"/>
            <a:ext cx="3836657"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sp>
        <p:nvSpPr>
          <p:cNvPr id="2" name="CasellaDiTesto 1">
            <a:extLst>
              <a:ext uri="{FF2B5EF4-FFF2-40B4-BE49-F238E27FC236}">
                <a16:creationId xmlns:a16="http://schemas.microsoft.com/office/drawing/2014/main" id="{E871F2F3-8393-615B-A6DB-6FC0F4BE949B}"/>
              </a:ext>
            </a:extLst>
          </p:cNvPr>
          <p:cNvSpPr txBox="1"/>
          <p:nvPr/>
        </p:nvSpPr>
        <p:spPr>
          <a:xfrm>
            <a:off x="4727880" y="3316596"/>
            <a:ext cx="3836657" cy="738664"/>
          </a:xfrm>
          <a:prstGeom prst="rect">
            <a:avLst/>
          </a:prstGeom>
          <a:noFill/>
        </p:spPr>
        <p:txBody>
          <a:bodyPr wrap="square" rtlCol="0">
            <a:spAutoFit/>
          </a:bodyPr>
          <a:lstStyle/>
          <a:p>
            <a:r>
              <a:rPr lang="it-IT" sz="1400" dirty="0" err="1"/>
              <a:t>Because</a:t>
            </a:r>
            <a:r>
              <a:rPr lang="it-IT" sz="1400" dirty="0"/>
              <a:t> of </a:t>
            </a:r>
            <a:r>
              <a:rPr lang="it-IT" sz="1400" dirty="0" err="1"/>
              <a:t>our</a:t>
            </a:r>
            <a:r>
              <a:rPr lang="it-IT" sz="1400" dirty="0"/>
              <a:t> </a:t>
            </a:r>
            <a:r>
              <a:rPr lang="it-IT" sz="1400" dirty="0" err="1"/>
              <a:t>validation</a:t>
            </a:r>
            <a:r>
              <a:rPr lang="it-IT" sz="1400" dirty="0"/>
              <a:t> schema, the standard </a:t>
            </a:r>
            <a:r>
              <a:rPr lang="it-IT" sz="1400" dirty="0" err="1"/>
              <a:t>deviation</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on the TR and VL sets </a:t>
            </a:r>
            <a:r>
              <a:rPr lang="it-IT" sz="1400" dirty="0" err="1"/>
              <a:t>but</a:t>
            </a:r>
            <a:r>
              <a:rPr lang="it-IT" sz="1400" dirty="0"/>
              <a:t> </a:t>
            </a:r>
            <a:r>
              <a:rPr lang="it-IT" sz="1400" dirty="0" err="1"/>
              <a:t>not</a:t>
            </a:r>
            <a:r>
              <a:rPr lang="it-IT" sz="1400" dirty="0"/>
              <a:t> on the TS.</a:t>
            </a:r>
          </a:p>
        </p:txBody>
      </p:sp>
    </p:spTree>
    <p:extLst>
      <p:ext uri="{BB962C8B-B14F-4D97-AF65-F5344CB8AC3E}">
        <p14:creationId xmlns:p14="http://schemas.microsoft.com/office/powerpoint/2010/main" val="3844035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latin typeface="Arial"/>
                <a:ea typeface="Arial"/>
              </a:rPr>
              <a:t>hyperparameters’ impact on the error – 1  </a:t>
            </a:r>
            <a:endParaRPr lang="it-IT" sz="2400" b="0" strike="noStrike" spc="-1" dirty="0">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41F7F461-53D5-9526-CAFB-E8916D547FA7}"/>
              </a:ext>
            </a:extLst>
          </p:cNvPr>
          <p:cNvSpPr txBox="1"/>
          <p:nvPr/>
        </p:nvSpPr>
        <p:spPr>
          <a:xfrm>
            <a:off x="311760" y="658906"/>
            <a:ext cx="8520120" cy="954107"/>
          </a:xfrm>
          <a:prstGeom prst="rect">
            <a:avLst/>
          </a:prstGeom>
          <a:noFill/>
        </p:spPr>
        <p:txBody>
          <a:bodyPr wrap="square" rtlCol="0">
            <a:spAutoFit/>
          </a:bodyPr>
          <a:lstStyle/>
          <a:p>
            <a:r>
              <a:rPr lang="en-US" sz="1400" dirty="0"/>
              <a:t>The following figures present the mean (validation) MEE achieved across all combinations of hyperparameters’ values, while two hyperparameters are held constant. Specifically, for each combination where the fixed hyperparameters maintain their values, the average MEE is calculated (over the other, “free” values).</a:t>
            </a:r>
            <a:endParaRPr lang="it-IT" sz="1400" dirty="0"/>
          </a:p>
        </p:txBody>
      </p:sp>
      <p:pic>
        <p:nvPicPr>
          <p:cNvPr id="6" name="Immagine 5">
            <a:extLst>
              <a:ext uri="{FF2B5EF4-FFF2-40B4-BE49-F238E27FC236}">
                <a16:creationId xmlns:a16="http://schemas.microsoft.com/office/drawing/2014/main" id="{64234299-E1E7-9481-3C7E-E9A52BE849F8}"/>
              </a:ext>
            </a:extLst>
          </p:cNvPr>
          <p:cNvPicPr>
            <a:picLocks noChangeAspect="1"/>
          </p:cNvPicPr>
          <p:nvPr/>
        </p:nvPicPr>
        <p:blipFill>
          <a:blip r:embed="rId2"/>
          <a:stretch>
            <a:fillRect/>
          </a:stretch>
        </p:blipFill>
        <p:spPr>
          <a:xfrm>
            <a:off x="328020" y="2091524"/>
            <a:ext cx="1495546" cy="1459247"/>
          </a:xfrm>
          <a:prstGeom prst="rect">
            <a:avLst/>
          </a:prstGeom>
          <a:ln>
            <a:noFill/>
          </a:ln>
        </p:spPr>
      </p:pic>
      <p:pic>
        <p:nvPicPr>
          <p:cNvPr id="7" name="Immagine 6">
            <a:extLst>
              <a:ext uri="{FF2B5EF4-FFF2-40B4-BE49-F238E27FC236}">
                <a16:creationId xmlns:a16="http://schemas.microsoft.com/office/drawing/2014/main" id="{35B2C128-9D65-D1A8-5F58-7EB227CE66C3}"/>
              </a:ext>
            </a:extLst>
          </p:cNvPr>
          <p:cNvPicPr>
            <a:picLocks noChangeAspect="1"/>
          </p:cNvPicPr>
          <p:nvPr/>
        </p:nvPicPr>
        <p:blipFill>
          <a:blip r:embed="rId3"/>
          <a:stretch>
            <a:fillRect/>
          </a:stretch>
        </p:blipFill>
        <p:spPr>
          <a:xfrm>
            <a:off x="1956771" y="3570512"/>
            <a:ext cx="1446607" cy="1461144"/>
          </a:xfrm>
          <a:prstGeom prst="rect">
            <a:avLst/>
          </a:prstGeom>
          <a:ln>
            <a:noFill/>
          </a:ln>
        </p:spPr>
      </p:pic>
      <p:pic>
        <p:nvPicPr>
          <p:cNvPr id="8" name="Immagine 7">
            <a:extLst>
              <a:ext uri="{FF2B5EF4-FFF2-40B4-BE49-F238E27FC236}">
                <a16:creationId xmlns:a16="http://schemas.microsoft.com/office/drawing/2014/main" id="{6124CA34-B792-6539-23A6-41EA850F48BC}"/>
              </a:ext>
            </a:extLst>
          </p:cNvPr>
          <p:cNvPicPr>
            <a:picLocks noChangeAspect="1"/>
          </p:cNvPicPr>
          <p:nvPr/>
        </p:nvPicPr>
        <p:blipFill>
          <a:blip r:embed="rId4"/>
          <a:stretch>
            <a:fillRect/>
          </a:stretch>
        </p:blipFill>
        <p:spPr>
          <a:xfrm>
            <a:off x="3805343" y="2088196"/>
            <a:ext cx="1483082" cy="1324986"/>
          </a:xfrm>
          <a:prstGeom prst="rect">
            <a:avLst/>
          </a:prstGeom>
          <a:ln>
            <a:noFill/>
          </a:ln>
        </p:spPr>
      </p:pic>
      <p:pic>
        <p:nvPicPr>
          <p:cNvPr id="9" name="Immagine 8">
            <a:extLst>
              <a:ext uri="{FF2B5EF4-FFF2-40B4-BE49-F238E27FC236}">
                <a16:creationId xmlns:a16="http://schemas.microsoft.com/office/drawing/2014/main" id="{60CC5AE3-D709-24E0-CD44-A6C9BC459E4A}"/>
              </a:ext>
            </a:extLst>
          </p:cNvPr>
          <p:cNvPicPr>
            <a:picLocks noChangeAspect="1"/>
          </p:cNvPicPr>
          <p:nvPr/>
        </p:nvPicPr>
        <p:blipFill>
          <a:blip r:embed="rId5"/>
          <a:stretch>
            <a:fillRect/>
          </a:stretch>
        </p:blipFill>
        <p:spPr>
          <a:xfrm>
            <a:off x="5441820" y="3564470"/>
            <a:ext cx="1514407" cy="1477649"/>
          </a:xfrm>
          <a:prstGeom prst="rect">
            <a:avLst/>
          </a:prstGeom>
          <a:ln>
            <a:noFill/>
          </a:ln>
        </p:spPr>
      </p:pic>
      <p:pic>
        <p:nvPicPr>
          <p:cNvPr id="10" name="Immagine 9">
            <a:extLst>
              <a:ext uri="{FF2B5EF4-FFF2-40B4-BE49-F238E27FC236}">
                <a16:creationId xmlns:a16="http://schemas.microsoft.com/office/drawing/2014/main" id="{5EEFF1D7-550A-24BC-CB6D-A5ED24925726}"/>
              </a:ext>
            </a:extLst>
          </p:cNvPr>
          <p:cNvPicPr>
            <a:picLocks noChangeAspect="1"/>
          </p:cNvPicPr>
          <p:nvPr/>
        </p:nvPicPr>
        <p:blipFill>
          <a:blip r:embed="rId6"/>
          <a:stretch>
            <a:fillRect/>
          </a:stretch>
        </p:blipFill>
        <p:spPr>
          <a:xfrm>
            <a:off x="1956771" y="2088196"/>
            <a:ext cx="1715367" cy="1467186"/>
          </a:xfrm>
          <a:prstGeom prst="rect">
            <a:avLst/>
          </a:prstGeom>
          <a:ln>
            <a:noFill/>
          </a:ln>
        </p:spPr>
      </p:pic>
      <p:pic>
        <p:nvPicPr>
          <p:cNvPr id="11" name="Immagine 10">
            <a:extLst>
              <a:ext uri="{FF2B5EF4-FFF2-40B4-BE49-F238E27FC236}">
                <a16:creationId xmlns:a16="http://schemas.microsoft.com/office/drawing/2014/main" id="{AED56CEB-9029-2325-EF58-BF5D74BA3717}"/>
              </a:ext>
            </a:extLst>
          </p:cNvPr>
          <p:cNvPicPr>
            <a:picLocks noChangeAspect="1"/>
          </p:cNvPicPr>
          <p:nvPr/>
        </p:nvPicPr>
        <p:blipFill>
          <a:blip r:embed="rId7"/>
          <a:stretch>
            <a:fillRect/>
          </a:stretch>
        </p:blipFill>
        <p:spPr>
          <a:xfrm>
            <a:off x="328020" y="3713214"/>
            <a:ext cx="1495546" cy="1318442"/>
          </a:xfrm>
          <a:prstGeom prst="rect">
            <a:avLst/>
          </a:prstGeom>
          <a:ln>
            <a:noFill/>
          </a:ln>
        </p:spPr>
      </p:pic>
      <p:pic>
        <p:nvPicPr>
          <p:cNvPr id="12" name="Immagine 11">
            <a:extLst>
              <a:ext uri="{FF2B5EF4-FFF2-40B4-BE49-F238E27FC236}">
                <a16:creationId xmlns:a16="http://schemas.microsoft.com/office/drawing/2014/main" id="{92091C5B-00BB-A257-4030-B3CA42284CC9}"/>
              </a:ext>
            </a:extLst>
          </p:cNvPr>
          <p:cNvPicPr>
            <a:picLocks noChangeAspect="1"/>
          </p:cNvPicPr>
          <p:nvPr/>
        </p:nvPicPr>
        <p:blipFill>
          <a:blip r:embed="rId8"/>
          <a:stretch>
            <a:fillRect/>
          </a:stretch>
        </p:blipFill>
        <p:spPr>
          <a:xfrm>
            <a:off x="7187229" y="2090354"/>
            <a:ext cx="1595802" cy="1336485"/>
          </a:xfrm>
          <a:prstGeom prst="rect">
            <a:avLst/>
          </a:prstGeom>
          <a:ln>
            <a:noFill/>
          </a:ln>
        </p:spPr>
      </p:pic>
      <p:pic>
        <p:nvPicPr>
          <p:cNvPr id="13" name="Immagine 12">
            <a:extLst>
              <a:ext uri="{FF2B5EF4-FFF2-40B4-BE49-F238E27FC236}">
                <a16:creationId xmlns:a16="http://schemas.microsoft.com/office/drawing/2014/main" id="{720DC60A-8D6A-98A2-474B-B5416BD26B24}"/>
              </a:ext>
            </a:extLst>
          </p:cNvPr>
          <p:cNvPicPr>
            <a:picLocks noChangeAspect="1"/>
          </p:cNvPicPr>
          <p:nvPr/>
        </p:nvPicPr>
        <p:blipFill>
          <a:blip r:embed="rId9"/>
          <a:stretch>
            <a:fillRect/>
          </a:stretch>
        </p:blipFill>
        <p:spPr>
          <a:xfrm>
            <a:off x="3641927" y="3550771"/>
            <a:ext cx="1749803" cy="1480885"/>
          </a:xfrm>
          <a:prstGeom prst="rect">
            <a:avLst/>
          </a:prstGeom>
          <a:ln>
            <a:noFill/>
          </a:ln>
        </p:spPr>
      </p:pic>
      <p:pic>
        <p:nvPicPr>
          <p:cNvPr id="14" name="Immagine 13">
            <a:extLst>
              <a:ext uri="{FF2B5EF4-FFF2-40B4-BE49-F238E27FC236}">
                <a16:creationId xmlns:a16="http://schemas.microsoft.com/office/drawing/2014/main" id="{9DB08BC3-D5D4-4860-6FD1-58FC5AC5988B}"/>
              </a:ext>
            </a:extLst>
          </p:cNvPr>
          <p:cNvPicPr>
            <a:picLocks noChangeAspect="1"/>
          </p:cNvPicPr>
          <p:nvPr/>
        </p:nvPicPr>
        <p:blipFill>
          <a:blip r:embed="rId10"/>
          <a:stretch>
            <a:fillRect/>
          </a:stretch>
        </p:blipFill>
        <p:spPr>
          <a:xfrm>
            <a:off x="7006317" y="3550771"/>
            <a:ext cx="1733615" cy="1467186"/>
          </a:xfrm>
          <a:prstGeom prst="rect">
            <a:avLst/>
          </a:prstGeom>
          <a:ln>
            <a:noFill/>
          </a:ln>
        </p:spPr>
      </p:pic>
      <p:pic>
        <p:nvPicPr>
          <p:cNvPr id="15" name="Immagine 14">
            <a:extLst>
              <a:ext uri="{FF2B5EF4-FFF2-40B4-BE49-F238E27FC236}">
                <a16:creationId xmlns:a16="http://schemas.microsoft.com/office/drawing/2014/main" id="{10CD5AFF-ED60-A7F0-2CE1-CCB0CD417293}"/>
              </a:ext>
            </a:extLst>
          </p:cNvPr>
          <p:cNvPicPr>
            <a:picLocks noChangeAspect="1"/>
          </p:cNvPicPr>
          <p:nvPr/>
        </p:nvPicPr>
        <p:blipFill>
          <a:blip r:embed="rId11"/>
          <a:stretch>
            <a:fillRect/>
          </a:stretch>
        </p:blipFill>
        <p:spPr>
          <a:xfrm>
            <a:off x="5421630" y="2090354"/>
            <a:ext cx="1544066" cy="1320669"/>
          </a:xfrm>
          <a:prstGeom prst="rect">
            <a:avLst/>
          </a:prstGeom>
          <a:ln>
            <a:noFill/>
          </a:ln>
        </p:spPr>
      </p:pic>
      <p:sp>
        <p:nvSpPr>
          <p:cNvPr id="16" name="CasellaDiTesto 15">
            <a:extLst>
              <a:ext uri="{FF2B5EF4-FFF2-40B4-BE49-F238E27FC236}">
                <a16:creationId xmlns:a16="http://schemas.microsoft.com/office/drawing/2014/main" id="{D83E0B73-9468-33F4-64A9-733517BB819A}"/>
              </a:ext>
            </a:extLst>
          </p:cNvPr>
          <p:cNvSpPr txBox="1"/>
          <p:nvPr/>
        </p:nvSpPr>
        <p:spPr>
          <a:xfrm>
            <a:off x="311760" y="1783018"/>
            <a:ext cx="8520120" cy="307777"/>
          </a:xfrm>
          <a:prstGeom prst="rect">
            <a:avLst/>
          </a:prstGeom>
          <a:noFill/>
        </p:spPr>
        <p:txBody>
          <a:bodyPr wrap="square" rtlCol="0">
            <a:spAutoFit/>
          </a:bodyPr>
          <a:lstStyle/>
          <a:p>
            <a:r>
              <a:rPr lang="it-IT" sz="1400" b="1" dirty="0"/>
              <a:t>Figure 7</a:t>
            </a:r>
            <a:r>
              <a:rPr lang="it-IT" sz="1400" dirty="0"/>
              <a:t>: </a:t>
            </a:r>
            <a:r>
              <a:rPr lang="it-IT" sz="1400" dirty="0" err="1"/>
              <a:t>heatmaps</a:t>
            </a:r>
            <a:r>
              <a:rPr lang="it-IT" sz="1400" dirty="0"/>
              <a:t> </a:t>
            </a:r>
            <a:r>
              <a:rPr lang="it-IT" sz="1400" dirty="0" err="1"/>
              <a:t>showing</a:t>
            </a:r>
            <a:r>
              <a:rPr lang="it-IT" sz="1400" dirty="0"/>
              <a:t> the impact on the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SVR</a:t>
            </a:r>
          </a:p>
        </p:txBody>
      </p:sp>
    </p:spTree>
    <p:extLst>
      <p:ext uri="{BB962C8B-B14F-4D97-AF65-F5344CB8AC3E}">
        <p14:creationId xmlns:p14="http://schemas.microsoft.com/office/powerpoint/2010/main" val="403989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latin typeface="Arial"/>
                <a:ea typeface="Arial"/>
              </a:rPr>
              <a:t>hyperparameters’ impact on the error – 2 </a:t>
            </a:r>
            <a:endParaRPr lang="it-IT" sz="2400" b="0" strike="noStrike" spc="-1" dirty="0">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19</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78A8C82-BF33-7723-2039-E70CDF28B034}"/>
                  </a:ext>
                </a:extLst>
              </p:cNvPr>
              <p:cNvSpPr txBox="1"/>
              <p:nvPr/>
            </p:nvSpPr>
            <p:spPr>
              <a:xfrm>
                <a:off x="311760" y="901937"/>
                <a:ext cx="8520120" cy="3108543"/>
              </a:xfrm>
              <a:prstGeom prst="rect">
                <a:avLst/>
              </a:prstGeom>
              <a:noFill/>
            </p:spPr>
            <p:txBody>
              <a:bodyPr wrap="square" rtlCol="0">
                <a:spAutoFit/>
              </a:bodyPr>
              <a:lstStyle/>
              <a:p>
                <a:r>
                  <a:rPr lang="it-IT" sz="1400" dirty="0"/>
                  <a:t>From the </a:t>
                </a:r>
                <a:r>
                  <a:rPr lang="it-IT" sz="1400" dirty="0" err="1"/>
                  <a:t>analysis</a:t>
                </a:r>
                <a:r>
                  <a:rPr lang="it-IT" sz="1400" dirty="0"/>
                  <a:t> of the </a:t>
                </a:r>
                <a:r>
                  <a:rPr lang="it-IT" sz="1400" dirty="0" err="1"/>
                  <a:t>previous</a:t>
                </a:r>
                <a:r>
                  <a:rPr lang="it-IT" sz="1400" dirty="0"/>
                  <a:t> </a:t>
                </a:r>
                <a:r>
                  <a:rPr lang="it-IT" sz="1400" dirty="0" err="1"/>
                  <a:t>figures</a:t>
                </a:r>
                <a:r>
                  <a:rPr lang="it-IT" sz="1400" dirty="0"/>
                  <a:t> (and the </a:t>
                </a:r>
                <a:r>
                  <a:rPr lang="it-IT" sz="1400" dirty="0" err="1"/>
                  <a:t>underlying</a:t>
                </a:r>
                <a:r>
                  <a:rPr lang="it-IT" sz="1400" dirty="0"/>
                  <a:t> </a:t>
                </a:r>
                <a:r>
                  <a:rPr lang="it-IT" sz="1400" dirty="0" err="1"/>
                  <a:t>numbers</a:t>
                </a:r>
                <a:r>
                  <a:rPr lang="it-IT" sz="1400" dirty="0"/>
                  <a:t>) the following </a:t>
                </a:r>
                <a:r>
                  <a:rPr lang="it-IT" sz="1400" dirty="0" err="1"/>
                  <a:t>conclusion</a:t>
                </a:r>
                <a:r>
                  <a:rPr lang="it-IT" sz="1400" dirty="0"/>
                  <a:t> can be </a:t>
                </a:r>
                <a:r>
                  <a:rPr lang="it-IT" sz="1400" dirty="0" err="1"/>
                  <a:t>drawn</a:t>
                </a:r>
                <a:r>
                  <a:rPr lang="it-IT" sz="1400" dirty="0"/>
                  <a:t>:</a:t>
                </a:r>
              </a:p>
              <a:p>
                <a:pPr marL="285750" indent="-285750">
                  <a:buFont typeface="Arial" panose="020B0604020202020204" pitchFamily="34" charset="0"/>
                  <a:buChar char="•"/>
                </a:pPr>
                <a:r>
                  <a:rPr lang="it-IT" sz="1400" dirty="0"/>
                  <a:t>The </a:t>
                </a:r>
                <a:r>
                  <a:rPr lang="it-IT" sz="1400" dirty="0" err="1"/>
                  <a:t>value</a:t>
                </a:r>
                <a:r>
                  <a:rPr lang="it-IT" sz="1400" dirty="0"/>
                  <a:t> of ε </a:t>
                </a:r>
                <a:r>
                  <a:rPr lang="it-IT" sz="1400" dirty="0" err="1"/>
                  <a:t>is</a:t>
                </a:r>
                <a:r>
                  <a:rPr lang="it-IT" sz="1400" dirty="0"/>
                  <a:t> </a:t>
                </a:r>
                <a:r>
                  <a:rPr lang="it-IT" sz="1400" dirty="0" err="1"/>
                  <a:t>nearly</a:t>
                </a:r>
                <a:r>
                  <a:rPr lang="it-IT" sz="1400" dirty="0"/>
                  <a:t> </a:t>
                </a:r>
                <a:r>
                  <a:rPr lang="it-IT" sz="1400" dirty="0" err="1"/>
                  <a:t>irrelevant</a:t>
                </a:r>
                <a:r>
                  <a:rPr lang="it-IT" sz="1400" dirty="0"/>
                  <a:t>, </a:t>
                </a:r>
                <a:r>
                  <a:rPr lang="it-IT" sz="1400" dirty="0" err="1"/>
                  <a:t>as</a:t>
                </a:r>
                <a:r>
                  <a:rPr lang="it-IT" sz="1400" dirty="0"/>
                  <a:t> in </a:t>
                </a:r>
                <a:r>
                  <a:rPr lang="it-IT" sz="1400" dirty="0" err="1"/>
                  <a:t>all</a:t>
                </a:r>
                <a:r>
                  <a:rPr lang="it-IT" sz="1400" dirty="0"/>
                  <a:t> </a:t>
                </a:r>
                <a:r>
                  <a:rPr lang="it-IT" sz="1400" dirty="0" err="1"/>
                  <a:t>heatmaps</a:t>
                </a:r>
                <a:r>
                  <a:rPr lang="it-IT" sz="1400" dirty="0"/>
                  <a:t> in </a:t>
                </a:r>
                <a:r>
                  <a:rPr lang="it-IT" sz="1400" dirty="0" err="1"/>
                  <a:t>which</a:t>
                </a:r>
                <a:r>
                  <a:rPr lang="it-IT" sz="1400" dirty="0"/>
                  <a:t> ε </a:t>
                </a:r>
                <a:r>
                  <a:rPr lang="it-IT" sz="1400" dirty="0" err="1"/>
                  <a:t>appears</a:t>
                </a:r>
                <a:r>
                  <a:rPr lang="it-IT" sz="1400" dirty="0"/>
                  <a:t> the color </a:t>
                </a:r>
                <a:r>
                  <a:rPr lang="it-IT" sz="1400" dirty="0" err="1"/>
                  <a:t>is</a:t>
                </a:r>
                <a:r>
                  <a:rPr lang="it-IT" sz="1400" dirty="0"/>
                  <a:t> </a:t>
                </a:r>
                <a:r>
                  <a:rPr lang="it-IT" sz="1400" dirty="0" err="1"/>
                  <a:t>constant</a:t>
                </a:r>
                <a:r>
                  <a:rPr lang="it-IT" sz="1400" dirty="0"/>
                  <a:t> </a:t>
                </a:r>
                <a:r>
                  <a:rPr lang="it-IT" sz="1400" dirty="0" err="1"/>
                  <a:t>along</a:t>
                </a:r>
                <a:r>
                  <a:rPr lang="it-IT" sz="1400" dirty="0"/>
                  <a:t> the </a:t>
                </a:r>
                <a:r>
                  <a:rPr lang="it-IT" sz="1400" dirty="0" err="1"/>
                  <a:t>axis</a:t>
                </a:r>
                <a:r>
                  <a:rPr lang="it-IT" sz="1400" dirty="0"/>
                  <a:t> </a:t>
                </a:r>
                <a:r>
                  <a:rPr lang="it-IT" sz="1400" dirty="0" err="1"/>
                  <a:t>corresponding</a:t>
                </a:r>
                <a:r>
                  <a:rPr lang="it-IT" sz="1400" dirty="0"/>
                  <a:t> to the </a:t>
                </a:r>
                <a:r>
                  <a:rPr lang="it-IT" sz="1400" dirty="0" err="1"/>
                  <a:t>hyperparameter</a:t>
                </a:r>
                <a:endParaRPr lang="it-IT" sz="1400" dirty="0"/>
              </a:p>
              <a:p>
                <a:pPr marL="285750" indent="-285750">
                  <a:buFont typeface="Arial" panose="020B0604020202020204" pitchFamily="34" charset="0"/>
                  <a:buChar char="•"/>
                </a:pPr>
                <a:r>
                  <a:rPr lang="it-IT" sz="1400" dirty="0"/>
                  <a:t>C=100 </a:t>
                </a:r>
                <a:r>
                  <a:rPr lang="it-IT" sz="1400" dirty="0" err="1"/>
                  <a:t>consistently</a:t>
                </a:r>
                <a:r>
                  <a:rPr lang="it-IT" sz="1400" dirty="0"/>
                  <a:t> yields the </a:t>
                </a:r>
                <a:r>
                  <a:rPr lang="it-IT" sz="1400" dirty="0" err="1"/>
                  <a:t>lowest</a:t>
                </a:r>
                <a:r>
                  <a:rPr lang="it-IT" sz="1400" dirty="0"/>
                  <a:t> </a:t>
                </a:r>
                <a:r>
                  <a:rPr lang="it-IT" sz="1400" dirty="0" err="1"/>
                  <a:t>error</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surprising</a:t>
                </a:r>
                <a:r>
                  <a:rPr lang="it-IT" sz="1400" dirty="0"/>
                  <a:t>, </a:t>
                </a:r>
                <a:r>
                  <a:rPr lang="it-IT" sz="1400" dirty="0" err="1"/>
                  <a:t>as</a:t>
                </a:r>
                <a:r>
                  <a:rPr lang="it-IT" sz="1400" dirty="0"/>
                  <a:t> high C </a:t>
                </a:r>
                <a:r>
                  <a:rPr lang="it-IT" sz="1400" dirty="0" err="1"/>
                  <a:t>corresponds</a:t>
                </a:r>
                <a:r>
                  <a:rPr lang="it-IT" sz="1400" dirty="0"/>
                  <a:t> to </a:t>
                </a:r>
                <a:r>
                  <a:rPr lang="it-IT" sz="1400" dirty="0" err="1"/>
                  <a:t>less</a:t>
                </a:r>
                <a:r>
                  <a:rPr lang="it-IT" sz="1400" dirty="0"/>
                  <a:t> </a:t>
                </a:r>
                <a:r>
                  <a:rPr lang="it-IT" sz="1400" dirty="0" err="1"/>
                  <a:t>regularization</a:t>
                </a:r>
                <a:r>
                  <a:rPr lang="it-IT" sz="1400" dirty="0"/>
                  <a:t> and to a </a:t>
                </a:r>
                <a:r>
                  <a:rPr lang="it-IT" sz="1400" dirty="0" err="1"/>
                  <a:t>tighter</a:t>
                </a:r>
                <a:r>
                  <a:rPr lang="it-IT" sz="1400" dirty="0"/>
                  <a:t> </a:t>
                </a:r>
                <a:r>
                  <a:rPr lang="it-IT" sz="1400" dirty="0" err="1"/>
                  <a:t>margin</a:t>
                </a:r>
                <a:r>
                  <a:rPr lang="it-IT" sz="1400" dirty="0"/>
                  <a:t> (</a:t>
                </a:r>
                <a:r>
                  <a:rPr lang="it-IT" sz="1400" dirty="0" err="1"/>
                  <a:t>aka</a:t>
                </a:r>
                <a:r>
                  <a:rPr lang="it-IT" sz="1400" dirty="0"/>
                  <a:t> </a:t>
                </a:r>
                <a:r>
                  <a:rPr lang="it-IT" sz="1400" dirty="0" err="1"/>
                  <a:t>less</a:t>
                </a:r>
                <a:r>
                  <a:rPr lang="it-IT" sz="1400" dirty="0"/>
                  <a:t> </a:t>
                </a:r>
                <a:r>
                  <a:rPr lang="it-IT" sz="1400" dirty="0" err="1"/>
                  <a:t>tolerance</a:t>
                </a:r>
                <a:r>
                  <a:rPr lang="it-IT" sz="1400" dirty="0"/>
                  <a:t> on </a:t>
                </a:r>
                <a:r>
                  <a:rPr lang="it-IT" sz="1400" dirty="0" err="1"/>
                  <a:t>error</a:t>
                </a:r>
                <a:r>
                  <a:rPr lang="it-IT" sz="1400" dirty="0"/>
                  <a:t>)</a:t>
                </a:r>
              </a:p>
              <a:p>
                <a:pPr marL="285750" indent="-285750">
                  <a:buFont typeface="Arial" panose="020B0604020202020204" pitchFamily="34" charset="0"/>
                  <a:buChar char="•"/>
                </a:pPr>
                <a:r>
                  <a:rPr lang="it-IT" sz="1400" dirty="0"/>
                  <a:t>The </a:t>
                </a:r>
                <a:r>
                  <a:rPr lang="it-IT" sz="1400" dirty="0" err="1"/>
                  <a:t>translation</a:t>
                </a:r>
                <a:r>
                  <a:rPr lang="it-IT" sz="1400" dirty="0"/>
                  <a:t> </a:t>
                </a:r>
                <a:r>
                  <a:rPr lang="it-IT" sz="1400" dirty="0" err="1"/>
                  <a:t>term</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a:t>
                </a:r>
                <a:r>
                  <a:rPr lang="it-IT" sz="1400" dirty="0" err="1"/>
                  <a:t>consistently</a:t>
                </a:r>
                <a:r>
                  <a:rPr lang="it-IT" sz="1400" dirty="0"/>
                  <a:t> yields the best </a:t>
                </a:r>
                <a:r>
                  <a:rPr lang="it-IT" sz="1400" dirty="0" err="1"/>
                  <a:t>results</a:t>
                </a:r>
                <a:r>
                  <a:rPr lang="it-IT" sz="1400" dirty="0"/>
                  <a:t> </a:t>
                </a:r>
                <a:r>
                  <a:rPr lang="it-IT" sz="1400" dirty="0" err="1"/>
                  <a:t>at</a:t>
                </a:r>
                <a:r>
                  <a:rPr lang="it-IT" sz="1400" dirty="0"/>
                  <a:t> </a:t>
                </a:r>
                <a:r>
                  <a:rPr lang="it-IT" sz="1400" dirty="0" err="1"/>
                  <a:t>value</a:t>
                </a:r>
                <a:r>
                  <a:rPr lang="it-IT" sz="1400" dirty="0"/>
                  <a:t> 2</a:t>
                </a:r>
              </a:p>
              <a:p>
                <a:pPr marL="285750" indent="-285750">
                  <a:buFont typeface="Arial" panose="020B0604020202020204" pitchFamily="34" charset="0"/>
                  <a:buChar char="•"/>
                </a:pPr>
                <a:r>
                  <a:rPr lang="it-IT" sz="1400" dirty="0" err="1"/>
                  <a:t>When</a:t>
                </a:r>
                <a:r>
                  <a:rPr lang="it-IT" sz="1400" dirty="0"/>
                  <a:t> the degree </a:t>
                </a:r>
                <a:r>
                  <a:rPr lang="it-IT" sz="1400" dirty="0" err="1"/>
                  <a:t>is</a:t>
                </a:r>
                <a:r>
                  <a:rPr lang="it-IT" sz="1400" dirty="0"/>
                  <a:t> 4, by </a:t>
                </a:r>
                <a:r>
                  <a:rPr lang="it-IT" sz="1400" dirty="0" err="1"/>
                  <a:t>varying</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the </a:t>
                </a:r>
                <a:r>
                  <a:rPr lang="it-IT" sz="1400" dirty="0" err="1"/>
                  <a:t>error</a:t>
                </a:r>
                <a:r>
                  <a:rPr lang="it-IT" sz="1400" dirty="0"/>
                  <a:t> </a:t>
                </a:r>
                <a:r>
                  <a:rPr lang="it-IT" sz="1400" dirty="0" err="1"/>
                  <a:t>changes</a:t>
                </a:r>
                <a:r>
                  <a:rPr lang="it-IT" sz="1400" dirty="0"/>
                  <a:t> </a:t>
                </a:r>
                <a:r>
                  <a:rPr lang="it-IT" sz="1400" dirty="0" err="1"/>
                  <a:t>tremendously</a:t>
                </a:r>
                <a:endParaRPr lang="it-IT" sz="1400" dirty="0"/>
              </a:p>
              <a:p>
                <a:pPr marL="285750" indent="-285750">
                  <a:buFont typeface="Arial" panose="020B0604020202020204" pitchFamily="34" charset="0"/>
                  <a:buChar char="•"/>
                </a:pPr>
                <a:r>
                  <a:rPr lang="it-IT" sz="1400" dirty="0"/>
                  <a:t>The C vs γ </a:t>
                </a:r>
                <a:r>
                  <a:rPr lang="it-IT" sz="1400" dirty="0" err="1"/>
                  <a:t>heatmap</a:t>
                </a:r>
                <a:r>
                  <a:rPr lang="it-IT" sz="1400" dirty="0"/>
                  <a:t> </a:t>
                </a:r>
                <a:r>
                  <a:rPr lang="it-IT" sz="1400" dirty="0" err="1"/>
                  <a:t>suggests</a:t>
                </a:r>
                <a:r>
                  <a:rPr lang="it-IT" sz="1400" dirty="0"/>
                  <a:t> a linear </a:t>
                </a:r>
                <a:r>
                  <a:rPr lang="it-IT" sz="1400" dirty="0" err="1"/>
                  <a:t>dependency</a:t>
                </a:r>
                <a:r>
                  <a:rPr lang="it-IT" sz="1400" dirty="0"/>
                  <a:t> on </a:t>
                </a:r>
                <a14:m>
                  <m:oMath xmlns:m="http://schemas.openxmlformats.org/officeDocument/2006/math">
                    <m:func>
                      <m:funcPr>
                        <m:ctrlPr>
                          <a:rPr lang="it-IT" sz="1400" b="0" i="1" smtClean="0">
                            <a:latin typeface="Cambria Math" panose="02040503050406030204" pitchFamily="18" charset="0"/>
                          </a:rPr>
                        </m:ctrlPr>
                      </m:funcPr>
                      <m:fName>
                        <m:sSub>
                          <m:sSubPr>
                            <m:ctrlPr>
                              <a:rPr lang="it-IT" sz="1400" b="0" i="1" smtClean="0">
                                <a:latin typeface="Cambria Math" panose="02040503050406030204" pitchFamily="18" charset="0"/>
                              </a:rPr>
                            </m:ctrlPr>
                          </m:sSubPr>
                          <m:e>
                            <m:r>
                              <m:rPr>
                                <m:sty m:val="p"/>
                              </m:rPr>
                              <a:rPr lang="it-IT" sz="1400" b="0" i="0" smtClean="0">
                                <a:latin typeface="Cambria Math" panose="02040503050406030204" pitchFamily="18" charset="0"/>
                              </a:rPr>
                              <m:t>log</m:t>
                            </m:r>
                          </m:e>
                          <m:sub>
                            <m:r>
                              <a:rPr lang="it-IT" sz="1400" b="0" i="1" smtClean="0">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a:latin typeface="Cambria Math" panose="02040503050406030204" pitchFamily="18" charset="0"/>
                              </a:rPr>
                              <m:t>𝐶</m:t>
                            </m:r>
                          </m:e>
                        </m:d>
                      </m:e>
                    </m:func>
                    <m:r>
                      <a:rPr lang="it-IT" sz="1400" b="0" i="1" smtClean="0">
                        <a:latin typeface="Cambria Math" panose="02040503050406030204" pitchFamily="18" charset="0"/>
                      </a:rPr>
                      <m:t>+</m:t>
                    </m:r>
                    <m:func>
                      <m:funcPr>
                        <m:ctrlPr>
                          <a:rPr lang="it-IT" sz="1400" i="1" smtClean="0">
                            <a:latin typeface="Cambria Math" panose="02040503050406030204" pitchFamily="18" charset="0"/>
                          </a:rPr>
                        </m:ctrlPr>
                      </m:funcPr>
                      <m:fName>
                        <m:sSub>
                          <m:sSubPr>
                            <m:ctrlPr>
                              <a:rPr lang="it-IT" sz="1400" i="1">
                                <a:latin typeface="Cambria Math" panose="02040503050406030204" pitchFamily="18" charset="0"/>
                              </a:rPr>
                            </m:ctrlPr>
                          </m:sSubPr>
                          <m:e>
                            <m:r>
                              <m:rPr>
                                <m:sty m:val="p"/>
                              </m:rPr>
                              <a:rPr lang="it-IT" sz="1400">
                                <a:latin typeface="Cambria Math" panose="02040503050406030204" pitchFamily="18" charset="0"/>
                              </a:rPr>
                              <m:t>log</m:t>
                            </m:r>
                          </m:e>
                          <m:sub>
                            <m:r>
                              <a:rPr lang="it-IT" sz="1400" i="1">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e>
                        </m:d>
                      </m:e>
                    </m:func>
                  </m:oMath>
                </a14:m>
                <a:r>
                  <a:rPr lang="it-IT" sz="1400" dirty="0"/>
                  <a:t>, i.e. </a:t>
                </a:r>
                <a:r>
                  <a:rPr lang="it-IT" sz="1400" dirty="0" err="1"/>
                  <a:t>that</a:t>
                </a:r>
                <a:r>
                  <a:rPr lang="it-IT" sz="1400" dirty="0"/>
                  <a:t> the </a:t>
                </a:r>
                <a:r>
                  <a:rPr lang="it-IT" sz="1400" dirty="0" err="1"/>
                  <a:t>average</a:t>
                </a:r>
                <a:r>
                  <a:rPr lang="it-IT" sz="1400" dirty="0"/>
                  <a:t> MEE </a:t>
                </a:r>
                <a:r>
                  <a:rPr lang="it-IT" sz="1400" dirty="0" err="1"/>
                  <a:t>depends</a:t>
                </a:r>
                <a:r>
                  <a:rPr lang="it-IT" sz="1400" dirty="0"/>
                  <a:t> on the sum of the </a:t>
                </a:r>
                <a:r>
                  <a:rPr lang="it-IT" sz="1400" dirty="0" err="1"/>
                  <a:t>logarithms</a:t>
                </a:r>
                <a:r>
                  <a:rPr lang="it-IT" sz="1400" dirty="0"/>
                  <a:t> of the </a:t>
                </a:r>
                <a:r>
                  <a:rPr lang="it-IT" sz="1400" dirty="0" err="1"/>
                  <a:t>two</a:t>
                </a:r>
                <a:r>
                  <a:rPr lang="it-IT" sz="1400" dirty="0"/>
                  <a:t> </a:t>
                </a:r>
                <a:r>
                  <a:rPr lang="it-IT" sz="1400" dirty="0" err="1"/>
                  <a:t>hyperparameters</a:t>
                </a:r>
                <a:r>
                  <a:rPr lang="it-IT" sz="1400" dirty="0"/>
                  <a:t>. The </a:t>
                </a:r>
                <a:r>
                  <a:rPr lang="it-IT" sz="1400" dirty="0" err="1"/>
                  <a:t>smallest</a:t>
                </a:r>
                <a:r>
                  <a:rPr lang="it-IT" sz="1400" dirty="0"/>
                  <a:t> </a:t>
                </a:r>
                <a:r>
                  <a:rPr lang="it-IT" sz="1400" dirty="0" err="1"/>
                  <a:t>error</a:t>
                </a:r>
                <a:r>
                  <a:rPr lang="it-IT" sz="1400" dirty="0"/>
                  <a:t> </a:t>
                </a:r>
                <a:r>
                  <a:rPr lang="it-IT" sz="1400" dirty="0" err="1"/>
                  <a:t>is</a:t>
                </a:r>
                <a:r>
                  <a:rPr lang="it-IT" sz="1400" dirty="0"/>
                  <a:t> </a:t>
                </a:r>
                <a:r>
                  <a:rPr lang="it-IT" sz="1400" dirty="0" err="1"/>
                  <a:t>achieved</a:t>
                </a:r>
                <a:r>
                  <a:rPr lang="it-IT" sz="1400" dirty="0"/>
                  <a:t> </a:t>
                </a:r>
                <a:r>
                  <a:rPr lang="it-IT" sz="1400" dirty="0" err="1"/>
                  <a:t>at</a:t>
                </a:r>
                <a:r>
                  <a:rPr lang="it-IT" sz="1400" dirty="0"/>
                  <a:t> maximum </a:t>
                </a:r>
                <a:r>
                  <a:rPr lang="it-IT" sz="1400" dirty="0" err="1"/>
                  <a:t>regularization</a:t>
                </a:r>
                <a:r>
                  <a:rPr lang="it-IT" sz="1400" dirty="0"/>
                  <a:t>.</a:t>
                </a:r>
              </a:p>
              <a:p>
                <a:pPr marL="285750" indent="-285750">
                  <a:buFont typeface="Arial" panose="020B0604020202020204" pitchFamily="34" charset="0"/>
                  <a:buChar char="•"/>
                </a:pPr>
                <a:r>
                  <a:rPr lang="it-IT" sz="1400" dirty="0"/>
                  <a:t>γ </a:t>
                </a:r>
                <a:r>
                  <a:rPr lang="it-IT" sz="1400" dirty="0" err="1"/>
                  <a:t>has</a:t>
                </a:r>
                <a:r>
                  <a:rPr lang="it-IT" sz="1400" dirty="0"/>
                  <a:t> a big impact on the </a:t>
                </a:r>
                <a:r>
                  <a:rPr lang="it-IT" sz="1400" dirty="0" err="1"/>
                  <a:t>error</a:t>
                </a:r>
                <a:r>
                  <a:rPr lang="it-IT" sz="1400" dirty="0"/>
                  <a:t>, </a:t>
                </a:r>
                <a:r>
                  <a:rPr lang="it-IT" sz="1400" dirty="0" err="1"/>
                  <a:t>at</a:t>
                </a:r>
                <a:r>
                  <a:rPr lang="it-IT" sz="1400" dirty="0"/>
                  <a:t> a </a:t>
                </a:r>
                <a:r>
                  <a:rPr lang="it-IT" sz="1400" dirty="0" err="1"/>
                  <a:t>glance</a:t>
                </a:r>
                <a:r>
                  <a:rPr lang="it-IT" sz="1400" dirty="0"/>
                  <a:t> the </a:t>
                </a:r>
                <a:r>
                  <a:rPr lang="it-IT" sz="1400" dirty="0" err="1"/>
                  <a:t>heatmaps</a:t>
                </a:r>
                <a:r>
                  <a:rPr lang="it-IT" sz="1400" dirty="0"/>
                  <a:t> </a:t>
                </a:r>
                <a:r>
                  <a:rPr lang="it-IT" sz="1400" dirty="0" err="1"/>
                  <a:t>that</a:t>
                </a:r>
                <a:r>
                  <a:rPr lang="it-IT" sz="1400" dirty="0"/>
                  <a:t> involve </a:t>
                </a:r>
                <a:r>
                  <a:rPr lang="it-IT" sz="1400" dirty="0" err="1"/>
                  <a:t>it</a:t>
                </a:r>
                <a:r>
                  <a:rPr lang="it-IT" sz="1400" dirty="0"/>
                  <a:t> are the </a:t>
                </a:r>
                <a:r>
                  <a:rPr lang="it-IT" sz="1400" dirty="0" err="1"/>
                  <a:t>most</a:t>
                </a:r>
                <a:r>
                  <a:rPr lang="it-IT" sz="1400" dirty="0"/>
                  <a:t> </a:t>
                </a:r>
                <a:r>
                  <a:rPr lang="it-IT" sz="1400" dirty="0" err="1"/>
                  <a:t>colourful</a:t>
                </a:r>
                <a:r>
                  <a:rPr lang="it-IT" sz="1400" dirty="0"/>
                  <a:t>. </a:t>
                </a:r>
                <a:r>
                  <a:rPr lang="it-IT" sz="1400" dirty="0" err="1"/>
                  <a:t>Furthermore</a:t>
                </a:r>
                <a:r>
                  <a:rPr lang="it-IT" sz="1400" dirty="0"/>
                  <a:t>, high γ </a:t>
                </a:r>
                <a:r>
                  <a:rPr lang="it-IT" sz="1400" dirty="0" err="1"/>
                  <a:t>corresponds</a:t>
                </a:r>
                <a:r>
                  <a:rPr lang="it-IT" sz="1400" dirty="0"/>
                  <a:t> to </a:t>
                </a:r>
                <a:r>
                  <a:rPr lang="it-IT" sz="1400" dirty="0" err="1"/>
                  <a:t>better</a:t>
                </a:r>
                <a:r>
                  <a:rPr lang="it-IT" sz="1400" dirty="0"/>
                  <a:t> </a:t>
                </a:r>
                <a:r>
                  <a:rPr lang="it-IT" sz="1400" dirty="0" err="1"/>
                  <a:t>values</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 </a:t>
                </a:r>
                <a:r>
                  <a:rPr lang="it-IT" sz="1400" dirty="0" err="1"/>
                  <a:t>surprise</a:t>
                </a:r>
                <a:r>
                  <a:rPr lang="it-IT" sz="1400" dirty="0"/>
                  <a:t>, </a:t>
                </a:r>
                <a:r>
                  <a:rPr lang="it-IT" sz="1400" dirty="0" err="1"/>
                  <a:t>as</a:t>
                </a:r>
                <a:r>
                  <a:rPr lang="it-IT" sz="1400" dirty="0"/>
                  <a:t> 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a:t>
                </a:r>
                <a:r>
                  <a:rPr lang="it-IT" sz="1400" dirty="0" err="1"/>
                  <a:t>Details</a:t>
                </a:r>
                <a:r>
                  <a:rPr lang="it-IT" sz="1400" dirty="0"/>
                  <a:t> in the </a:t>
                </a:r>
                <a:r>
                  <a:rPr lang="it-IT" sz="1400" dirty="0" err="1">
                    <a:hlinkClick r:id="rId2" action="ppaction://hlinksldjump"/>
                  </a:rPr>
                  <a:t>Appendix</a:t>
                </a:r>
                <a:r>
                  <a:rPr lang="it-IT" sz="1400" dirty="0"/>
                  <a:t>)</a:t>
                </a:r>
              </a:p>
            </p:txBody>
          </p:sp>
        </mc:Choice>
        <mc:Fallback xmlns="">
          <p:sp>
            <p:nvSpPr>
              <p:cNvPr id="5" name="CasellaDiTesto 4">
                <a:extLst>
                  <a:ext uri="{FF2B5EF4-FFF2-40B4-BE49-F238E27FC236}">
                    <a16:creationId xmlns:a16="http://schemas.microsoft.com/office/drawing/2014/main" id="{478A8C82-BF33-7723-2039-E70CDF28B034}"/>
                  </a:ext>
                </a:extLst>
              </p:cNvPr>
              <p:cNvSpPr txBox="1">
                <a:spLocks noRot="1" noChangeAspect="1" noMove="1" noResize="1" noEditPoints="1" noAdjustHandles="1" noChangeArrowheads="1" noChangeShapeType="1" noTextEdit="1"/>
              </p:cNvSpPr>
              <p:nvPr/>
            </p:nvSpPr>
            <p:spPr>
              <a:xfrm>
                <a:off x="311760" y="901937"/>
                <a:ext cx="8520120" cy="3108543"/>
              </a:xfrm>
              <a:prstGeom prst="rect">
                <a:avLst/>
              </a:prstGeom>
              <a:blipFill>
                <a:blip r:embed="rId3"/>
                <a:stretch>
                  <a:fillRect l="-215" t="-392" r="-501" b="-980"/>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15181383-7E5D-4723-7293-308A636AD98C}"/>
              </a:ext>
            </a:extLst>
          </p:cNvPr>
          <p:cNvSpPr txBox="1"/>
          <p:nvPr/>
        </p:nvSpPr>
        <p:spPr>
          <a:xfrm>
            <a:off x="311760" y="4336418"/>
            <a:ext cx="8520120" cy="523220"/>
          </a:xfrm>
          <a:prstGeom prst="rect">
            <a:avLst/>
          </a:prstGeom>
          <a:noFill/>
        </p:spPr>
        <p:txBody>
          <a:bodyPr wrap="square" rtlCol="0">
            <a:spAutoFit/>
          </a:bodyPr>
          <a:lstStyle/>
          <a:p>
            <a:r>
              <a:rPr lang="it-IT" sz="1400" dirty="0" err="1"/>
              <a:t>Similar</a:t>
            </a:r>
            <a:r>
              <a:rPr lang="it-IT" sz="1400" dirty="0"/>
              <a:t> </a:t>
            </a:r>
            <a:r>
              <a:rPr lang="it-IT" sz="1400" dirty="0" err="1"/>
              <a:t>heatmaps</a:t>
            </a:r>
            <a:r>
              <a:rPr lang="it-IT" sz="1400" dirty="0"/>
              <a:t> </a:t>
            </a:r>
            <a:r>
              <a:rPr lang="it-IT" sz="1400" dirty="0" err="1"/>
              <a:t>have</a:t>
            </a:r>
            <a:r>
              <a:rPr lang="it-IT" sz="1400" dirty="0"/>
              <a:t> </a:t>
            </a:r>
            <a:r>
              <a:rPr lang="it-IT" sz="1400" dirty="0" err="1"/>
              <a:t>been</a:t>
            </a:r>
            <a:r>
              <a:rPr lang="it-IT" sz="1400" dirty="0"/>
              <a:t> printed for </a:t>
            </a:r>
            <a:r>
              <a:rPr lang="it-IT" sz="1400" dirty="0" err="1"/>
              <a:t>Neural</a:t>
            </a:r>
            <a:r>
              <a:rPr lang="it-IT" sz="1400" dirty="0"/>
              <a:t> Networks, in </a:t>
            </a:r>
            <a:r>
              <a:rPr lang="it-IT" sz="1400" dirty="0" err="1"/>
              <a:t>our</a:t>
            </a:r>
            <a:r>
              <a:rPr lang="it-IT" sz="1400" dirty="0"/>
              <a:t> </a:t>
            </a:r>
            <a:r>
              <a:rPr lang="it-IT" sz="1400" dirty="0" err="1"/>
              <a:t>exploration</a:t>
            </a:r>
            <a:r>
              <a:rPr lang="it-IT" sz="1400" dirty="0"/>
              <a:t> notebook. </a:t>
            </a:r>
            <a:r>
              <a:rPr lang="it-IT" sz="1400" dirty="0" err="1"/>
              <a:t>The’re</a:t>
            </a:r>
            <a:r>
              <a:rPr lang="it-IT" sz="1400" dirty="0"/>
              <a:t> </a:t>
            </a:r>
            <a:r>
              <a:rPr lang="it-IT" sz="1400" dirty="0" err="1"/>
              <a:t>discussed</a:t>
            </a:r>
            <a:r>
              <a:rPr lang="it-IT" sz="1400" dirty="0"/>
              <a:t> in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16310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2</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Objectives</a:t>
            </a:r>
            <a:endParaRPr lang="it-IT" sz="2400" spc="-1" dirty="0">
              <a:solidFill>
                <a:srgbClr val="000000"/>
              </a:solidFill>
              <a:latin typeface="Arial"/>
            </a:endParaRPr>
          </a:p>
        </p:txBody>
      </p:sp>
      <p:sp>
        <p:nvSpPr>
          <p:cNvPr id="8" name="CasellaDiTesto 7">
            <a:extLst>
              <a:ext uri="{FF2B5EF4-FFF2-40B4-BE49-F238E27FC236}">
                <a16:creationId xmlns:a16="http://schemas.microsoft.com/office/drawing/2014/main" id="{FB22EB19-DDEA-4A7A-811B-6D3A1B5AF3ED}"/>
              </a:ext>
            </a:extLst>
          </p:cNvPr>
          <p:cNvSpPr txBox="1"/>
          <p:nvPr/>
        </p:nvSpPr>
        <p:spPr>
          <a:xfrm>
            <a:off x="311760" y="3795622"/>
            <a:ext cx="8520119" cy="523220"/>
          </a:xfrm>
          <a:prstGeom prst="rect">
            <a:avLst/>
          </a:prstGeom>
          <a:noFill/>
        </p:spPr>
        <p:txBody>
          <a:bodyPr wrap="square" rtlCol="0">
            <a:spAutoFit/>
          </a:bodyPr>
          <a:lstStyle/>
          <a:p>
            <a:r>
              <a:rPr lang="it-IT" sz="1400" dirty="0" err="1"/>
              <a:t>We</a:t>
            </a:r>
            <a:r>
              <a:rPr lang="it-IT" sz="1400" dirty="0"/>
              <a:t> </a:t>
            </a:r>
            <a:r>
              <a:rPr lang="it-IT" sz="1400" dirty="0" err="1"/>
              <a:t>implemented</a:t>
            </a:r>
            <a:r>
              <a:rPr lang="it-IT" sz="1400" dirty="0"/>
              <a:t> </a:t>
            </a:r>
            <a:r>
              <a:rPr lang="it-IT" sz="1400" dirty="0" err="1"/>
              <a:t>three</a:t>
            </a:r>
            <a:r>
              <a:rPr lang="it-IT" sz="1400" dirty="0"/>
              <a:t> classes of models: SVR, </a:t>
            </a:r>
            <a:r>
              <a:rPr lang="it-IT" sz="1400" dirty="0" err="1"/>
              <a:t>Neural</a:t>
            </a:r>
            <a:r>
              <a:rPr lang="it-IT" sz="1400" dirty="0"/>
              <a:t> Network, Random </a:t>
            </a:r>
            <a:r>
              <a:rPr lang="it-IT" sz="1400" dirty="0" err="1"/>
              <a:t>Forest</a:t>
            </a:r>
            <a:r>
              <a:rPr lang="it-IT" sz="1400" dirty="0"/>
              <a:t>. The </a:t>
            </a:r>
            <a:r>
              <a:rPr lang="it-IT" sz="1400" dirty="0" err="1"/>
              <a:t>latter</a:t>
            </a:r>
            <a:r>
              <a:rPr lang="it-IT" sz="1400" dirty="0"/>
              <a:t> </a:t>
            </a:r>
            <a:r>
              <a:rPr lang="it-IT" sz="1400" dirty="0" err="1"/>
              <a:t>was</a:t>
            </a:r>
            <a:r>
              <a:rPr lang="it-IT" sz="1400" dirty="0"/>
              <a:t> </a:t>
            </a:r>
            <a:r>
              <a:rPr lang="it-IT" sz="1400" dirty="0" err="1"/>
              <a:t>not</a:t>
            </a:r>
            <a:r>
              <a:rPr lang="it-IT" sz="1400" dirty="0"/>
              <a:t> part of the </a:t>
            </a:r>
            <a:r>
              <a:rPr lang="it-IT" sz="1400" dirty="0" err="1"/>
              <a:t>program</a:t>
            </a:r>
            <a:r>
              <a:rPr lang="it-IT" sz="1400" dirty="0"/>
              <a:t> for the ML </a:t>
            </a:r>
            <a:r>
              <a:rPr lang="it-IT" sz="1400" dirty="0" err="1"/>
              <a:t>exam</a:t>
            </a:r>
            <a:r>
              <a:rPr lang="it-IT" sz="1400" dirty="0"/>
              <a:t>.</a:t>
            </a:r>
          </a:p>
        </p:txBody>
      </p:sp>
      <p:sp>
        <p:nvSpPr>
          <p:cNvPr id="5" name="CasellaDiTesto 4">
            <a:extLst>
              <a:ext uri="{FF2B5EF4-FFF2-40B4-BE49-F238E27FC236}">
                <a16:creationId xmlns:a16="http://schemas.microsoft.com/office/drawing/2014/main" id="{624CC786-9C95-956C-19E6-8F32E13A6A18}"/>
              </a:ext>
            </a:extLst>
          </p:cNvPr>
          <p:cNvSpPr txBox="1"/>
          <p:nvPr/>
        </p:nvSpPr>
        <p:spPr>
          <a:xfrm>
            <a:off x="311758" y="1108862"/>
            <a:ext cx="8520119" cy="523220"/>
          </a:xfrm>
          <a:prstGeom prst="rect">
            <a:avLst/>
          </a:prstGeom>
          <a:noFill/>
        </p:spPr>
        <p:txBody>
          <a:bodyPr wrap="square" rtlCol="0">
            <a:spAutoFit/>
          </a:bodyPr>
          <a:lstStyle/>
          <a:p>
            <a:r>
              <a:rPr lang="it-IT" sz="1400" dirty="0" err="1"/>
              <a:t>Our</a:t>
            </a:r>
            <a:r>
              <a:rPr lang="it-IT" sz="1400" dirty="0"/>
              <a:t> </a:t>
            </a:r>
            <a:r>
              <a:rPr lang="it-IT" sz="1400" dirty="0" err="1"/>
              <a:t>aim</a:t>
            </a:r>
            <a:r>
              <a:rPr lang="it-IT" sz="1400" dirty="0"/>
              <a:t> for </a:t>
            </a:r>
            <a:r>
              <a:rPr lang="it-IT" sz="1400" dirty="0" err="1"/>
              <a:t>this</a:t>
            </a:r>
            <a:r>
              <a:rPr lang="it-IT" sz="1400" dirty="0"/>
              <a:t> project </a:t>
            </a:r>
            <a:r>
              <a:rPr lang="it-IT" sz="1400" dirty="0" err="1"/>
              <a:t>was</a:t>
            </a:r>
            <a:r>
              <a:rPr lang="it-IT" sz="1400" dirty="0"/>
              <a:t> to test </a:t>
            </a:r>
            <a:r>
              <a:rPr lang="it-IT" sz="1400" dirty="0" err="1"/>
              <a:t>various</a:t>
            </a:r>
            <a:r>
              <a:rPr lang="it-IT" sz="1400" dirty="0"/>
              <a:t> models, </a:t>
            </a:r>
            <a:r>
              <a:rPr lang="it-IT" sz="1400" dirty="0" err="1"/>
              <a:t>built</a:t>
            </a:r>
            <a:r>
              <a:rPr lang="it-IT" sz="1400" dirty="0"/>
              <a:t> with the help of some libraries (</a:t>
            </a:r>
            <a:r>
              <a:rPr lang="it" sz="1400" spc="-1" dirty="0">
                <a:solidFill>
                  <a:srgbClr val="000000"/>
                </a:solidFill>
                <a:latin typeface="+mn-lt"/>
                <a:ea typeface="Tahoma" panose="020B0604030504040204" pitchFamily="34" charset="0"/>
                <a:cs typeface="Tahoma" panose="020B0604030504040204" pitchFamily="34" charset="0"/>
              </a:rPr>
              <a:t>see </a:t>
            </a:r>
            <a:r>
              <a:rPr lang="it" sz="1400" spc="-1" dirty="0">
                <a:solidFill>
                  <a:srgbClr val="000000"/>
                </a:solidFill>
                <a:latin typeface="+mn-lt"/>
                <a:ea typeface="Tahoma" panose="020B0604030504040204" pitchFamily="34" charset="0"/>
                <a:cs typeface="Tahoma" panose="020B0604030504040204" pitchFamily="34" charset="0"/>
                <a:hlinkClick r:id="rId2" action="ppaction://hlinksldjump"/>
              </a:rPr>
              <a:t>bibliography</a:t>
            </a:r>
            <a:r>
              <a:rPr lang="it" sz="1400" spc="-1" dirty="0">
                <a:solidFill>
                  <a:srgbClr val="000000"/>
                </a:solidFill>
                <a:latin typeface="+mn-lt"/>
                <a:ea typeface="Tahoma" panose="020B0604030504040204" pitchFamily="34" charset="0"/>
                <a:cs typeface="Tahoma" panose="020B0604030504040204" pitchFamily="34" charset="0"/>
              </a:rPr>
              <a:t>), on the Monk and ML23 CUP tasks.</a:t>
            </a:r>
          </a:p>
        </p:txBody>
      </p:sp>
      <p:sp>
        <p:nvSpPr>
          <p:cNvPr id="6" name="CasellaDiTesto 5">
            <a:extLst>
              <a:ext uri="{FF2B5EF4-FFF2-40B4-BE49-F238E27FC236}">
                <a16:creationId xmlns:a16="http://schemas.microsoft.com/office/drawing/2014/main" id="{D28C2F6E-07DF-B0D2-6063-35A5B0991D94}"/>
              </a:ext>
            </a:extLst>
          </p:cNvPr>
          <p:cNvSpPr txBox="1"/>
          <p:nvPr/>
        </p:nvSpPr>
        <p:spPr>
          <a:xfrm>
            <a:off x="311759" y="1828538"/>
            <a:ext cx="8520119" cy="523220"/>
          </a:xfrm>
          <a:prstGeom prst="rect">
            <a:avLst/>
          </a:prstGeom>
          <a:noFill/>
        </p:spPr>
        <p:txBody>
          <a:bodyPr wrap="square" rtlCol="0">
            <a:spAutoFit/>
          </a:bodyPr>
          <a:lstStyle/>
          <a:p>
            <a:r>
              <a:rPr lang="it-IT" sz="1400" dirty="0"/>
              <a:t>In </a:t>
            </a:r>
            <a:r>
              <a:rPr lang="it-IT" sz="1400" dirty="0" err="1"/>
              <a:t>particular</a:t>
            </a:r>
            <a:r>
              <a:rPr lang="it-IT" sz="1400" dirty="0"/>
              <a:t>, </a:t>
            </a:r>
            <a:r>
              <a:rPr lang="it-IT" sz="1400" dirty="0" err="1"/>
              <a:t>we</a:t>
            </a:r>
            <a:r>
              <a:rPr lang="it-IT" sz="1400" dirty="0"/>
              <a:t> </a:t>
            </a:r>
            <a:r>
              <a:rPr lang="it-IT" sz="1400" dirty="0" err="1"/>
              <a:t>were</a:t>
            </a:r>
            <a:r>
              <a:rPr lang="it-IT" sz="1400" dirty="0"/>
              <a:t> </a:t>
            </a:r>
            <a:r>
              <a:rPr lang="it-IT" sz="1400" dirty="0" err="1"/>
              <a:t>interested</a:t>
            </a:r>
            <a:r>
              <a:rPr lang="it-IT" sz="1400" dirty="0"/>
              <a:t> in seeing </a:t>
            </a:r>
            <a:r>
              <a:rPr lang="it-IT" sz="1400" dirty="0" err="1"/>
              <a:t>how</a:t>
            </a:r>
            <a:r>
              <a:rPr lang="it-IT" sz="1400" dirty="0"/>
              <a:t> </a:t>
            </a:r>
            <a:r>
              <a:rPr lang="it-IT" sz="1400" dirty="0" err="1"/>
              <a:t>various</a:t>
            </a:r>
            <a:r>
              <a:rPr lang="it-IT" sz="1400" dirty="0"/>
              <a:t> </a:t>
            </a:r>
            <a:r>
              <a:rPr lang="it-IT" sz="1400" dirty="0" err="1"/>
              <a:t>combinations</a:t>
            </a:r>
            <a:r>
              <a:rPr lang="it-IT" sz="1400" dirty="0"/>
              <a:t> of </a:t>
            </a:r>
            <a:r>
              <a:rPr lang="it-IT" sz="1400" dirty="0" err="1"/>
              <a:t>both</a:t>
            </a:r>
            <a:r>
              <a:rPr lang="it-IT" sz="1400" dirty="0"/>
              <a:t> standard and </a:t>
            </a:r>
            <a:r>
              <a:rPr lang="it-IT" sz="1400" dirty="0" err="1"/>
              <a:t>nonstandard</a:t>
            </a:r>
            <a:r>
              <a:rPr lang="it-IT" sz="1400" dirty="0"/>
              <a:t> techniques </a:t>
            </a:r>
            <a:r>
              <a:rPr lang="it-IT" sz="1400" dirty="0" err="1"/>
              <a:t>would</a:t>
            </a:r>
            <a:r>
              <a:rPr lang="it-IT" sz="1400" dirty="0"/>
              <a:t> </a:t>
            </a:r>
            <a:r>
              <a:rPr lang="it-IT" sz="1400" dirty="0" err="1"/>
              <a:t>perform</a:t>
            </a:r>
            <a:r>
              <a:rPr lang="it-IT" sz="1400" dirty="0"/>
              <a:t> in the tasks </a:t>
            </a:r>
            <a:r>
              <a:rPr lang="it-IT" sz="1400" dirty="0" err="1"/>
              <a:t>at</a:t>
            </a:r>
            <a:r>
              <a:rPr lang="it-IT" sz="1400" dirty="0"/>
              <a:t> hand (</a:t>
            </a:r>
            <a:r>
              <a:rPr lang="it-IT" sz="1400" dirty="0" err="1"/>
              <a:t>expecially</a:t>
            </a:r>
            <a:r>
              <a:rPr lang="it-IT" sz="1400" dirty="0"/>
              <a:t> in the ML23 CUP). </a:t>
            </a:r>
          </a:p>
        </p:txBody>
      </p:sp>
      <p:sp>
        <p:nvSpPr>
          <p:cNvPr id="7" name="CasellaDiTesto 6">
            <a:extLst>
              <a:ext uri="{FF2B5EF4-FFF2-40B4-BE49-F238E27FC236}">
                <a16:creationId xmlns:a16="http://schemas.microsoft.com/office/drawing/2014/main" id="{3B8196D9-C4A4-66B2-3D6E-2443E7024140}"/>
              </a:ext>
            </a:extLst>
          </p:cNvPr>
          <p:cNvSpPr txBox="1"/>
          <p:nvPr/>
        </p:nvSpPr>
        <p:spPr>
          <a:xfrm>
            <a:off x="311758" y="2596636"/>
            <a:ext cx="8520119" cy="954107"/>
          </a:xfrm>
          <a:prstGeom prst="rect">
            <a:avLst/>
          </a:prstGeom>
          <a:noFill/>
        </p:spPr>
        <p:txBody>
          <a:bodyPr wrap="square" rtlCol="0">
            <a:spAutoFit/>
          </a:bodyPr>
          <a:lstStyle/>
          <a:p>
            <a:r>
              <a:rPr lang="en-US" sz="1400" dirty="0"/>
              <a:t>Ultimately, we aimed at achieving the best possible result for the blind competition, while also learning more about the impact that our choices have on such results. Therefore, a broad exploration of the performance of various models and </a:t>
            </a:r>
            <a:r>
              <a:rPr lang="en-US" sz="1400" dirty="0" err="1"/>
              <a:t>hyperparamenters</a:t>
            </a:r>
            <a:r>
              <a:rPr lang="en-US" sz="1400" dirty="0"/>
              <a:t>' configurations was performed, as this is necessary to achieve such goals.</a:t>
            </a:r>
            <a:endParaRPr lang="it-IT"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1</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20</a:t>
            </a:fld>
            <a:endParaRPr lang="it-IT" sz="1000" b="0" strike="noStrike" spc="-1">
              <a:latin typeface="Times New Roman"/>
            </a:endParaRPr>
          </a:p>
        </p:txBody>
      </p:sp>
      <p:pic>
        <p:nvPicPr>
          <p:cNvPr id="5" name="Immagine 4" descr="Immagine che contiene testo, diagramma, schermata, linea&#10;&#10;Descrizione generata automaticamente">
            <a:extLst>
              <a:ext uri="{FF2B5EF4-FFF2-40B4-BE49-F238E27FC236}">
                <a16:creationId xmlns:a16="http://schemas.microsoft.com/office/drawing/2014/main" id="{9CA3F0E8-C9B3-1C9C-773A-65A27566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869" y="966598"/>
            <a:ext cx="5706011" cy="2800941"/>
          </a:xfrm>
          <a:prstGeom prst="rect">
            <a:avLst/>
          </a:prstGeom>
          <a:ln>
            <a:noFill/>
          </a:ln>
        </p:spPr>
      </p:pic>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8</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of the </a:t>
            </a:r>
            <a:r>
              <a:rPr lang="it-IT" sz="1400" dirty="0" err="1"/>
              <a:t>three</a:t>
            </a:r>
            <a:r>
              <a:rPr lang="it-IT" sz="1400" dirty="0"/>
              <a:t> best models </a:t>
            </a:r>
          </a:p>
        </p:txBody>
      </p:sp>
      <p:sp>
        <p:nvSpPr>
          <p:cNvPr id="7" name="CasellaDiTesto 6">
            <a:extLst>
              <a:ext uri="{FF2B5EF4-FFF2-40B4-BE49-F238E27FC236}">
                <a16:creationId xmlns:a16="http://schemas.microsoft.com/office/drawing/2014/main" id="{EBCC01AC-9D20-2329-2FFF-105852F6706D}"/>
              </a:ext>
            </a:extLst>
          </p:cNvPr>
          <p:cNvSpPr txBox="1"/>
          <p:nvPr/>
        </p:nvSpPr>
        <p:spPr>
          <a:xfrm>
            <a:off x="311760" y="874352"/>
            <a:ext cx="2451612" cy="1600438"/>
          </a:xfrm>
          <a:prstGeom prst="rect">
            <a:avLst/>
          </a:prstGeom>
          <a:noFill/>
        </p:spPr>
        <p:txBody>
          <a:bodyPr wrap="square" rtlCol="0">
            <a:spAutoFit/>
          </a:bodyPr>
          <a:lstStyle/>
          <a:p>
            <a:pPr algn="just"/>
            <a:r>
              <a:rPr lang="it-IT" sz="1400" dirty="0"/>
              <a:t>Figure 8: </a:t>
            </a:r>
            <a:r>
              <a:rPr lang="it-IT" sz="1400" dirty="0" err="1"/>
              <a:t>comparison</a:t>
            </a:r>
            <a:r>
              <a:rPr lang="it-IT" sz="1400" dirty="0"/>
              <a:t> </a:t>
            </a:r>
            <a:r>
              <a:rPr lang="it-IT" sz="1400" dirty="0" err="1"/>
              <a:t>between</a:t>
            </a:r>
            <a:r>
              <a:rPr lang="it-IT" sz="1400" dirty="0"/>
              <a:t> the </a:t>
            </a:r>
            <a:r>
              <a:rPr lang="it-IT" sz="1400" dirty="0" err="1"/>
              <a:t>predictions</a:t>
            </a:r>
            <a:r>
              <a:rPr lang="it-IT" sz="1400" dirty="0"/>
              <a:t> of the </a:t>
            </a:r>
            <a:r>
              <a:rPr lang="it-IT" sz="1400" dirty="0" err="1"/>
              <a:t>three</a:t>
            </a:r>
            <a:r>
              <a:rPr lang="it-IT" sz="1400" dirty="0"/>
              <a:t> best models on the </a:t>
            </a:r>
            <a:r>
              <a:rPr lang="it-IT" sz="1400" dirty="0" err="1"/>
              <a:t>internal</a:t>
            </a:r>
            <a:r>
              <a:rPr lang="it-IT" sz="1400" dirty="0"/>
              <a:t> test set. The </a:t>
            </a:r>
            <a:r>
              <a:rPr lang="it-IT" sz="1400" dirty="0" err="1"/>
              <a:t>comparisons</a:t>
            </a:r>
            <a:r>
              <a:rPr lang="it-IT" sz="1400" dirty="0"/>
              <a:t> are </a:t>
            </a:r>
            <a:r>
              <a:rPr lang="it-IT" sz="1400" dirty="0" err="1"/>
              <a:t>done</a:t>
            </a:r>
            <a:r>
              <a:rPr lang="it-IT" sz="1400" dirty="0"/>
              <a:t> component-</a:t>
            </a:r>
            <a:r>
              <a:rPr lang="it-IT" sz="1400" dirty="0" err="1"/>
              <a:t>wise</a:t>
            </a:r>
            <a:r>
              <a:rPr lang="it-IT" sz="1400" dirty="0"/>
              <a:t>, </a:t>
            </a:r>
            <a:r>
              <a:rPr lang="it-IT" sz="1400" dirty="0" err="1"/>
              <a:t>each</a:t>
            </a:r>
            <a:r>
              <a:rPr lang="it-IT" sz="1400" dirty="0"/>
              <a:t> </a:t>
            </a:r>
            <a:r>
              <a:rPr lang="it-IT" sz="1400" dirty="0" err="1"/>
              <a:t>shown</a:t>
            </a:r>
            <a:r>
              <a:rPr lang="it-IT" sz="1400" dirty="0"/>
              <a:t> in a </a:t>
            </a:r>
            <a:r>
              <a:rPr lang="it-IT" sz="1400" dirty="0" err="1"/>
              <a:t>different</a:t>
            </a:r>
            <a:r>
              <a:rPr lang="it-IT" sz="1400" dirty="0"/>
              <a:t> </a:t>
            </a:r>
            <a:r>
              <a:rPr lang="it-IT" sz="1400" dirty="0" err="1"/>
              <a:t>subplot</a:t>
            </a:r>
            <a:r>
              <a:rPr lang="it-IT" sz="1400" dirty="0"/>
              <a:t>.</a:t>
            </a:r>
          </a:p>
        </p:txBody>
      </p:sp>
      <p:sp>
        <p:nvSpPr>
          <p:cNvPr id="8" name="CasellaDiTesto 7">
            <a:extLst>
              <a:ext uri="{FF2B5EF4-FFF2-40B4-BE49-F238E27FC236}">
                <a16:creationId xmlns:a16="http://schemas.microsoft.com/office/drawing/2014/main" id="{DB360BCD-F742-C877-549E-B057AAEDC9E1}"/>
              </a:ext>
            </a:extLst>
          </p:cNvPr>
          <p:cNvSpPr txBox="1"/>
          <p:nvPr/>
        </p:nvSpPr>
        <p:spPr>
          <a:xfrm>
            <a:off x="311760" y="2474790"/>
            <a:ext cx="2451612" cy="1384995"/>
          </a:xfrm>
          <a:prstGeom prst="rect">
            <a:avLst/>
          </a:prstGeom>
          <a:noFill/>
        </p:spPr>
        <p:txBody>
          <a:bodyPr wrap="square" rtlCol="0">
            <a:spAutoFit/>
          </a:bodyPr>
          <a:lstStyle/>
          <a:p>
            <a:pPr algn="just"/>
            <a:r>
              <a:rPr lang="it-IT" sz="1400" dirty="0"/>
              <a:t>The </a:t>
            </a:r>
            <a:r>
              <a:rPr lang="it-IT" sz="1400" dirty="0" err="1"/>
              <a:t>comparison</a:t>
            </a:r>
            <a:r>
              <a:rPr lang="it-IT" sz="1400" dirty="0"/>
              <a:t> shows </a:t>
            </a:r>
            <a:r>
              <a:rPr lang="it-IT" sz="1400" dirty="0" err="1"/>
              <a:t>how</a:t>
            </a:r>
            <a:r>
              <a:rPr lang="it-IT" sz="1400" dirty="0"/>
              <a:t> the </a:t>
            </a:r>
            <a:r>
              <a:rPr lang="it-IT" sz="1400" dirty="0" err="1"/>
              <a:t>SVR’s</a:t>
            </a:r>
            <a:r>
              <a:rPr lang="it-IT" sz="1400" dirty="0"/>
              <a:t> </a:t>
            </a:r>
            <a:r>
              <a:rPr lang="it-IT" sz="1400" dirty="0" err="1"/>
              <a:t>predictions</a:t>
            </a:r>
            <a:r>
              <a:rPr lang="it-IT" sz="1400" dirty="0"/>
              <a:t> are </a:t>
            </a:r>
            <a:r>
              <a:rPr lang="it-IT" sz="1400" dirty="0" err="1"/>
              <a:t>consistently</a:t>
            </a:r>
            <a:r>
              <a:rPr lang="it-IT" sz="1400" dirty="0"/>
              <a:t> </a:t>
            </a:r>
            <a:r>
              <a:rPr lang="it-IT" sz="1400" dirty="0" err="1"/>
              <a:t>aligned</a:t>
            </a:r>
            <a:r>
              <a:rPr lang="it-IT" sz="1400" dirty="0"/>
              <a:t> to the </a:t>
            </a:r>
            <a:r>
              <a:rPr lang="it-IT" sz="1400" dirty="0" err="1"/>
              <a:t>diagonal</a:t>
            </a:r>
            <a:r>
              <a:rPr lang="it-IT" sz="1400" dirty="0"/>
              <a:t> (</a:t>
            </a:r>
            <a:r>
              <a:rPr lang="it-IT" sz="1400" dirty="0" err="1"/>
              <a:t>perfect</a:t>
            </a:r>
            <a:r>
              <a:rPr lang="it-IT" sz="1400" dirty="0"/>
              <a:t> </a:t>
            </a:r>
            <a:r>
              <a:rPr lang="it-IT" sz="1400" dirty="0" err="1"/>
              <a:t>prediction</a:t>
            </a:r>
            <a:r>
              <a:rPr lang="it-IT" sz="1400" dirty="0"/>
              <a:t>), with a </a:t>
            </a:r>
            <a:r>
              <a:rPr lang="it-IT" sz="1400" dirty="0" err="1"/>
              <a:t>lower</a:t>
            </a:r>
            <a:r>
              <a:rPr lang="it-IT" sz="1400" dirty="0"/>
              <a:t> </a:t>
            </a:r>
            <a:r>
              <a:rPr lang="it-IT" sz="1400" dirty="0" err="1"/>
              <a:t>dispersion</a:t>
            </a:r>
            <a:r>
              <a:rPr lang="it-IT" sz="1400" dirty="0"/>
              <a:t> </a:t>
            </a:r>
            <a:r>
              <a:rPr lang="it-IT" sz="1400" dirty="0" err="1"/>
              <a:t>than</a:t>
            </a:r>
            <a:r>
              <a:rPr lang="it-IT" sz="1400" dirty="0"/>
              <a:t> the </a:t>
            </a:r>
            <a:r>
              <a:rPr lang="it-IT" sz="1400" dirty="0" err="1"/>
              <a:t>other</a:t>
            </a:r>
            <a:r>
              <a:rPr lang="it-IT" sz="1400" dirty="0"/>
              <a:t> </a:t>
            </a:r>
            <a:r>
              <a:rPr lang="it-IT" sz="1400" dirty="0" err="1"/>
              <a:t>two</a:t>
            </a:r>
            <a:r>
              <a:rPr lang="it-IT" sz="1400" dirty="0"/>
              <a:t>.</a:t>
            </a:r>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3952031"/>
            <a:ext cx="8434981" cy="954107"/>
          </a:xfrm>
          <a:prstGeom prst="rect">
            <a:avLst/>
          </a:prstGeom>
          <a:noFill/>
        </p:spPr>
        <p:txBody>
          <a:bodyPr wrap="square" rtlCol="0">
            <a:spAutoFit/>
          </a:bodyPr>
          <a:lstStyle/>
          <a:p>
            <a:r>
              <a:rPr lang="it-IT" sz="1400" dirty="0"/>
              <a:t>On the </a:t>
            </a:r>
            <a:r>
              <a:rPr lang="it-IT" sz="1400" dirty="0" err="1"/>
              <a:t>third</a:t>
            </a:r>
            <a:r>
              <a:rPr lang="it-IT" sz="1400" dirty="0"/>
              <a:t> </a:t>
            </a:r>
            <a:r>
              <a:rPr lang="it-IT" sz="1400" dirty="0" err="1"/>
              <a:t>coordinates</a:t>
            </a:r>
            <a:r>
              <a:rPr lang="it-IT" sz="1400" dirty="0"/>
              <a:t> </a:t>
            </a:r>
            <a:r>
              <a:rPr lang="it-IT" sz="1400" dirty="0" err="1"/>
              <a:t>all</a:t>
            </a:r>
            <a:r>
              <a:rPr lang="it-IT" sz="1400" dirty="0"/>
              <a:t> the </a:t>
            </a:r>
            <a:r>
              <a:rPr lang="it-IT" sz="1400" dirty="0" err="1"/>
              <a:t>three</a:t>
            </a:r>
            <a:r>
              <a:rPr lang="it-IT" sz="1400" dirty="0"/>
              <a:t> models </a:t>
            </a:r>
            <a:r>
              <a:rPr lang="it-IT" sz="1400" dirty="0" err="1"/>
              <a:t>struggle</a:t>
            </a:r>
            <a:r>
              <a:rPr lang="it-IT" sz="1400" dirty="0"/>
              <a:t> more, and a </a:t>
            </a:r>
            <a:r>
              <a:rPr lang="it-IT" sz="1400" dirty="0" err="1"/>
              <a:t>few</a:t>
            </a:r>
            <a:r>
              <a:rPr lang="it-IT" sz="1400" dirty="0"/>
              <a:t> points </a:t>
            </a:r>
            <a:r>
              <a:rPr lang="en-US" sz="1400" dirty="0"/>
              <a:t>show substantial discrepancies between predicted and true values. Noticeably, the third coordinate is the one in which the range of values is smaller. </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spTree>
    <p:extLst>
      <p:ext uri="{BB962C8B-B14F-4D97-AF65-F5344CB8AC3E}">
        <p14:creationId xmlns:p14="http://schemas.microsoft.com/office/powerpoint/2010/main" val="3854778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21</a:t>
            </a:fld>
            <a:endParaRPr lang="it-IT" sz="1000" b="0" strike="noStrike" spc="-1">
              <a:latin typeface="Times New Roman"/>
            </a:endParaRPr>
          </a:p>
        </p:txBody>
      </p:sp>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9</a:t>
            </a:r>
            <a:r>
              <a:rPr lang="it-IT" sz="1400" dirty="0"/>
              <a:t>: </a:t>
            </a:r>
            <a:r>
              <a:rPr lang="it-IT" sz="1400" dirty="0" err="1"/>
              <a:t>error</a:t>
            </a:r>
            <a:r>
              <a:rPr lang="it-IT" sz="1400" dirty="0"/>
              <a:t> per test sample for the </a:t>
            </a:r>
            <a:r>
              <a:rPr lang="it-IT" sz="1400" dirty="0" err="1"/>
              <a:t>the</a:t>
            </a:r>
            <a:r>
              <a:rPr lang="it-IT" sz="1400" dirty="0"/>
              <a:t> </a:t>
            </a:r>
            <a:r>
              <a:rPr lang="it-IT" sz="1400" dirty="0" err="1"/>
              <a:t>three</a:t>
            </a:r>
            <a:r>
              <a:rPr lang="it-IT" sz="1400" dirty="0"/>
              <a:t> best models </a:t>
            </a:r>
          </a:p>
        </p:txBody>
      </p:sp>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EBCC01AC-9D20-2329-2FFF-105852F6706D}"/>
                  </a:ext>
                </a:extLst>
              </p:cNvPr>
              <p:cNvSpPr txBox="1"/>
              <p:nvPr/>
            </p:nvSpPr>
            <p:spPr>
              <a:xfrm>
                <a:off x="311759" y="806919"/>
                <a:ext cx="2448000" cy="1384995"/>
              </a:xfrm>
              <a:prstGeom prst="rect">
                <a:avLst/>
              </a:prstGeom>
              <a:noFill/>
            </p:spPr>
            <p:txBody>
              <a:bodyPr wrap="square" rtlCol="0">
                <a:spAutoFit/>
              </a:bodyPr>
              <a:lstStyle/>
              <a:p>
                <a:pPr algn="just"/>
                <a:r>
                  <a:rPr lang="it-IT" sz="1400" dirty="0"/>
                  <a:t>Figure 9: </a:t>
                </a:r>
                <a:r>
                  <a:rPr lang="it-IT" sz="1400" dirty="0" err="1"/>
                  <a:t>error</a:t>
                </a:r>
                <a:r>
                  <a:rPr lang="it-IT" sz="1400" dirty="0"/>
                  <a:t> of the </a:t>
                </a:r>
                <a:r>
                  <a:rPr lang="it-IT" sz="1400" dirty="0" err="1"/>
                  <a:t>three</a:t>
                </a:r>
                <a:r>
                  <a:rPr lang="it-IT" sz="1400" dirty="0"/>
                  <a:t> best </a:t>
                </a:r>
                <a:r>
                  <a:rPr lang="it-IT" sz="1400" dirty="0" err="1"/>
                  <a:t>model’s</a:t>
                </a:r>
                <a:r>
                  <a:rPr lang="it-IT" sz="1400" dirty="0"/>
                  <a:t> </a:t>
                </a:r>
                <a:r>
                  <a:rPr lang="it-IT" sz="1400" dirty="0" err="1"/>
                  <a:t>predictions</a:t>
                </a:r>
                <a:r>
                  <a:rPr lang="it-IT" sz="1400" dirty="0"/>
                  <a:t> on </a:t>
                </a:r>
                <a:r>
                  <a:rPr lang="it-IT" sz="1400" dirty="0" err="1"/>
                  <a:t>each</a:t>
                </a:r>
                <a:r>
                  <a:rPr lang="it-IT" sz="1400" dirty="0"/>
                  <a:t> sample of the </a:t>
                </a:r>
                <a:r>
                  <a:rPr lang="it-IT" sz="1400" dirty="0" err="1"/>
                  <a:t>internal</a:t>
                </a:r>
                <a:r>
                  <a:rPr lang="it-IT" sz="1400" dirty="0"/>
                  <a:t> TS. The </a:t>
                </a:r>
                <a:r>
                  <a:rPr lang="it-IT" sz="1400" dirty="0" err="1"/>
                  <a:t>error</a:t>
                </a:r>
                <a:r>
                  <a:rPr lang="it-IT" sz="1400" dirty="0"/>
                  <a:t> </a:t>
                </a:r>
                <a:r>
                  <a:rPr lang="it-IT" sz="1400" dirty="0" err="1"/>
                  <a:t>is</a:t>
                </a:r>
                <a:r>
                  <a:rPr lang="it-IT" sz="1400" dirty="0"/>
                  <a:t> </a:t>
                </a:r>
                <a:r>
                  <a:rPr lang="it-IT" sz="1400" dirty="0" err="1"/>
                  <a:t>measured</a:t>
                </a:r>
                <a:r>
                  <a:rPr lang="it-IT" sz="1400" dirty="0"/>
                  <a:t> in the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2</m:t>
                        </m:r>
                      </m:sub>
                    </m:sSub>
                  </m:oMath>
                </a14:m>
                <a:r>
                  <a:rPr lang="it-IT" sz="1400" dirty="0"/>
                  <a:t> </a:t>
                </a:r>
                <a:r>
                  <a:rPr lang="it-IT" sz="1400" dirty="0" err="1"/>
                  <a:t>norm</a:t>
                </a:r>
                <a:r>
                  <a:rPr lang="it-IT" sz="1400" dirty="0"/>
                  <a:t>: </a:t>
                </a:r>
              </a:p>
              <a:p>
                <a:pPr algn="ctr"/>
                <a14:m>
                  <m:oMath xmlns:m="http://schemas.openxmlformats.org/officeDocument/2006/math">
                    <m:sSub>
                      <m:sSubPr>
                        <m:ctrlPr>
                          <a:rPr lang="it-IT" sz="1400" i="1" smtClean="0">
                            <a:latin typeface="Cambria Math" panose="02040503050406030204" pitchFamily="18" charset="0"/>
                          </a:rPr>
                        </m:ctrlPr>
                      </m:sSubPr>
                      <m:e>
                        <m:d>
                          <m:dPr>
                            <m:begChr m:val="‖"/>
                            <m:endChr m:val="‖"/>
                            <m:ctrlPr>
                              <a:rPr lang="it-IT" sz="1400" i="1">
                                <a:latin typeface="Cambria Math" panose="02040503050406030204" pitchFamily="18" charset="0"/>
                              </a:rPr>
                            </m:ctrlPr>
                          </m:dPr>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𝑦</m:t>
                                </m:r>
                              </m:e>
                              <m:sub>
                                <m:r>
                                  <a:rPr lang="it-IT" sz="1400" b="0" i="1" smtClean="0">
                                    <a:latin typeface="Cambria Math" panose="02040503050406030204" pitchFamily="18" charset="0"/>
                                  </a:rPr>
                                  <m:t>𝑖</m:t>
                                </m:r>
                              </m:sub>
                            </m:sSub>
                            <m:r>
                              <a:rPr lang="it-IT" sz="1400" i="1">
                                <a:latin typeface="Cambria Math" panose="02040503050406030204" pitchFamily="18" charset="0"/>
                              </a:rPr>
                              <m:t>−</m:t>
                            </m:r>
                            <m:sSub>
                              <m:sSubPr>
                                <m:ctrlPr>
                                  <a:rPr lang="it-IT" sz="1400" i="1">
                                    <a:latin typeface="Cambria Math" panose="02040503050406030204" pitchFamily="18" charset="0"/>
                                  </a:rPr>
                                </m:ctrlPr>
                              </m:sSubPr>
                              <m:e>
                                <m:acc>
                                  <m:accPr>
                                    <m:chr m:val="̂"/>
                                    <m:ctrlPr>
                                      <a:rPr lang="it-IT" sz="1400" i="1" smtClean="0">
                                        <a:latin typeface="Cambria Math" panose="02040503050406030204" pitchFamily="18" charset="0"/>
                                      </a:rPr>
                                    </m:ctrlPr>
                                  </m:accPr>
                                  <m:e>
                                    <m:r>
                                      <a:rPr lang="it-IT" sz="1400" b="0" i="1" smtClean="0">
                                        <a:latin typeface="Cambria Math" panose="02040503050406030204" pitchFamily="18" charset="0"/>
                                      </a:rPr>
                                      <m:t>𝑦</m:t>
                                    </m:r>
                                  </m:e>
                                </m:acc>
                              </m:e>
                              <m:sub>
                                <m:r>
                                  <a:rPr lang="it-IT" sz="1400" b="0" i="1" smtClean="0">
                                    <a:latin typeface="Cambria Math" panose="02040503050406030204" pitchFamily="18" charset="0"/>
                                  </a:rPr>
                                  <m:t>𝑖</m:t>
                                </m:r>
                              </m:sub>
                            </m:sSub>
                          </m:e>
                        </m:d>
                      </m:e>
                      <m:sub>
                        <m:r>
                          <a:rPr lang="it-IT" sz="1400" b="0" i="1" smtClean="0">
                            <a:latin typeface="Cambria Math" panose="02040503050406030204" pitchFamily="18" charset="0"/>
                          </a:rPr>
                          <m:t>2</m:t>
                        </m:r>
                      </m:sub>
                    </m:sSub>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rPr>
                      <m:t>=1,…,</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𝑇𝑆</m:t>
                        </m:r>
                      </m:e>
                    </m:d>
                  </m:oMath>
                </a14:m>
                <a:r>
                  <a:rPr lang="it-IT" sz="1400" dirty="0"/>
                  <a:t>.</a:t>
                </a:r>
              </a:p>
            </p:txBody>
          </p:sp>
        </mc:Choice>
        <mc:Fallback>
          <p:sp>
            <p:nvSpPr>
              <p:cNvPr id="7" name="CasellaDiTesto 6">
                <a:extLst>
                  <a:ext uri="{FF2B5EF4-FFF2-40B4-BE49-F238E27FC236}">
                    <a16:creationId xmlns:a16="http://schemas.microsoft.com/office/drawing/2014/main" id="{EBCC01AC-9D20-2329-2FFF-105852F6706D}"/>
                  </a:ext>
                </a:extLst>
              </p:cNvPr>
              <p:cNvSpPr txBox="1">
                <a:spLocks noRot="1" noChangeAspect="1" noMove="1" noResize="1" noEditPoints="1" noAdjustHandles="1" noChangeArrowheads="1" noChangeShapeType="1" noTextEdit="1"/>
              </p:cNvSpPr>
              <p:nvPr/>
            </p:nvSpPr>
            <p:spPr>
              <a:xfrm>
                <a:off x="311759" y="806919"/>
                <a:ext cx="2448000" cy="1384995"/>
              </a:xfrm>
              <a:prstGeom prst="rect">
                <a:avLst/>
              </a:prstGeom>
              <a:blipFill>
                <a:blip r:embed="rId2"/>
                <a:stretch>
                  <a:fillRect l="-746" t="-439" r="-498" b="-3509"/>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DB360BCD-F742-C877-549E-B057AAEDC9E1}"/>
              </a:ext>
            </a:extLst>
          </p:cNvPr>
          <p:cNvSpPr txBox="1"/>
          <p:nvPr/>
        </p:nvSpPr>
        <p:spPr>
          <a:xfrm>
            <a:off x="311759" y="2191914"/>
            <a:ext cx="2448001" cy="1815882"/>
          </a:xfrm>
          <a:prstGeom prst="rect">
            <a:avLst/>
          </a:prstGeom>
          <a:noFill/>
        </p:spPr>
        <p:txBody>
          <a:bodyPr wrap="square" rtlCol="0">
            <a:spAutoFit/>
          </a:bodyPr>
          <a:lstStyle/>
          <a:p>
            <a:pPr algn="just"/>
            <a:r>
              <a:rPr lang="it-IT" sz="1400" dirty="0"/>
              <a:t>The SVR </a:t>
            </a:r>
            <a:r>
              <a:rPr lang="it-IT" sz="1400" dirty="0" err="1"/>
              <a:t>consistently</a:t>
            </a:r>
            <a:r>
              <a:rPr lang="it-IT" sz="1400" dirty="0"/>
              <a:t> makes </a:t>
            </a:r>
            <a:r>
              <a:rPr lang="it-IT" sz="1400" dirty="0" err="1"/>
              <a:t>less</a:t>
            </a:r>
            <a:r>
              <a:rPr lang="it-IT" sz="1400" dirty="0"/>
              <a:t> </a:t>
            </a:r>
            <a:r>
              <a:rPr lang="it-IT" sz="1400" dirty="0" err="1"/>
              <a:t>mistakes</a:t>
            </a:r>
            <a:r>
              <a:rPr lang="it-IT" sz="1400" dirty="0"/>
              <a:t>, and </a:t>
            </a:r>
            <a:r>
              <a:rPr lang="en-US" sz="1400" dirty="0"/>
              <a:t>the neural network constructed with </a:t>
            </a:r>
            <a:r>
              <a:rPr lang="en-US" sz="1400" dirty="0" err="1"/>
              <a:t>Optuna</a:t>
            </a:r>
            <a:r>
              <a:rPr lang="en-US" sz="1400" dirty="0"/>
              <a:t> yields lower prediction errors than those made by the one built with grid search, on all samples.</a:t>
            </a:r>
            <a:endParaRPr lang="it-IT" sz="1400" dirty="0"/>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4007625"/>
            <a:ext cx="8434981" cy="954107"/>
          </a:xfrm>
          <a:prstGeom prst="rect">
            <a:avLst/>
          </a:prstGeom>
          <a:noFill/>
        </p:spPr>
        <p:txBody>
          <a:bodyPr wrap="square" rtlCol="0">
            <a:spAutoFit/>
          </a:bodyPr>
          <a:lstStyle/>
          <a:p>
            <a:r>
              <a:rPr lang="en-US" sz="1400" dirty="0"/>
              <a:t>The three models struggle to predict the same samples: the curves show similar peaks, but with different values. The SVR and </a:t>
            </a:r>
            <a:r>
              <a:rPr lang="en-US" sz="1400" dirty="0" err="1"/>
              <a:t>Optuna</a:t>
            </a:r>
            <a:r>
              <a:rPr lang="en-US" sz="1400" dirty="0"/>
              <a:t> NN show narrower error spreads than the grid search NN. For this latter model, a few outlier ruin the average (MEE on the TS).</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pic>
        <p:nvPicPr>
          <p:cNvPr id="10" name="Immagine 9" descr="Immagine che contiene testo, schermata, Diagramma, linea&#10;&#10;Descrizione generata automaticamente">
            <a:extLst>
              <a:ext uri="{FF2B5EF4-FFF2-40B4-BE49-F238E27FC236}">
                <a16:creationId xmlns:a16="http://schemas.microsoft.com/office/drawing/2014/main" id="{41DEA91F-7548-9075-AEBD-5F34FBD2A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868" y="966598"/>
            <a:ext cx="5706011" cy="2791855"/>
          </a:xfrm>
          <a:prstGeom prst="rect">
            <a:avLst/>
          </a:prstGeom>
          <a:ln>
            <a:noFill/>
          </a:ln>
        </p:spPr>
      </p:pic>
    </p:spTree>
    <p:extLst>
      <p:ext uri="{BB962C8B-B14F-4D97-AF65-F5344CB8AC3E}">
        <p14:creationId xmlns:p14="http://schemas.microsoft.com/office/powerpoint/2010/main" val="253589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3</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22</a:t>
            </a:fld>
            <a:endParaRPr lang="it-IT" sz="1000" b="0" strike="noStrike" spc="-1">
              <a:latin typeface="Times New Roman"/>
            </a:endParaRPr>
          </a:p>
        </p:txBody>
      </p:sp>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0AD6FDF0-7F2F-B9C9-1DE0-E80F2601F4DC}"/>
                  </a:ext>
                </a:extLst>
              </p:cNvPr>
              <p:cNvSpPr txBox="1"/>
              <p:nvPr/>
            </p:nvSpPr>
            <p:spPr>
              <a:xfrm>
                <a:off x="1164026" y="658821"/>
                <a:ext cx="6815587" cy="307777"/>
              </a:xfrm>
              <a:prstGeom prst="rect">
                <a:avLst/>
              </a:prstGeom>
              <a:noFill/>
            </p:spPr>
            <p:txBody>
              <a:bodyPr wrap="square" rtlCol="0">
                <a:spAutoFit/>
              </a:bodyPr>
              <a:lstStyle/>
              <a:p>
                <a:pPr algn="ctr"/>
                <a:r>
                  <a:rPr lang="it-IT" sz="1400" b="1" dirty="0"/>
                  <a:t>Figure 10</a:t>
                </a:r>
                <a:r>
                  <a:rPr lang="it-IT" sz="1400" dirty="0"/>
                  <a:t>: </a:t>
                </a:r>
                <a:r>
                  <a:rPr lang="it-IT" sz="1400" dirty="0" err="1"/>
                  <a:t>different</a:t>
                </a:r>
                <a:r>
                  <a:rPr lang="it-IT" sz="1400" dirty="0"/>
                  <a:t> </a:t>
                </a:r>
                <a:r>
                  <a:rPr lang="it-IT" sz="1400" dirty="0" err="1"/>
                  <a:t>views</a:t>
                </a:r>
                <a:r>
                  <a:rPr lang="it-IT" sz="1400" dirty="0"/>
                  <a:t> of the SVR </a:t>
                </a:r>
                <a:r>
                  <a:rPr lang="it-IT" sz="1400" dirty="0" err="1"/>
                  <a:t>predictions</a:t>
                </a:r>
                <a:r>
                  <a:rPr lang="it-IT" sz="1400" dirty="0"/>
                  <a:t> and </a:t>
                </a:r>
                <a:r>
                  <a:rPr lang="it-IT" sz="1400" dirty="0" err="1"/>
                  <a:t>true</a:t>
                </a:r>
                <a:r>
                  <a:rPr lang="it-IT" sz="1400" dirty="0"/>
                  <a:t> outputs in </a:t>
                </a:r>
                <a14:m>
                  <m:oMath xmlns:m="http://schemas.openxmlformats.org/officeDocument/2006/math">
                    <m:sSup>
                      <m:sSupPr>
                        <m:ctrlPr>
                          <a:rPr lang="it-IT" sz="1400" i="1" smtClean="0">
                            <a:latin typeface="Cambria Math" panose="02040503050406030204" pitchFamily="18" charset="0"/>
                          </a:rPr>
                        </m:ctrlPr>
                      </m:sSupPr>
                      <m:e>
                        <m:r>
                          <a:rPr lang="it-IT" sz="1400" i="1" smtClean="0">
                            <a:latin typeface="Cambria Math" panose="02040503050406030204" pitchFamily="18" charset="0"/>
                            <a:ea typeface="Cambria Math" panose="02040503050406030204" pitchFamily="18" charset="0"/>
                          </a:rPr>
                          <m:t>ℝ</m:t>
                        </m:r>
                      </m:e>
                      <m:sup>
                        <m:r>
                          <a:rPr lang="it-IT" sz="1400" b="0" i="1" smtClean="0">
                            <a:latin typeface="Cambria Math" panose="02040503050406030204" pitchFamily="18" charset="0"/>
                          </a:rPr>
                          <m:t>3</m:t>
                        </m:r>
                      </m:sup>
                    </m:sSup>
                  </m:oMath>
                </a14:m>
                <a:endParaRPr lang="it-IT" sz="1400" dirty="0"/>
              </a:p>
            </p:txBody>
          </p:sp>
        </mc:Choice>
        <mc:Fallback>
          <p:sp>
            <p:nvSpPr>
              <p:cNvPr id="6" name="CasellaDiTesto 5">
                <a:extLst>
                  <a:ext uri="{FF2B5EF4-FFF2-40B4-BE49-F238E27FC236}">
                    <a16:creationId xmlns:a16="http://schemas.microsoft.com/office/drawing/2014/main" id="{0AD6FDF0-7F2F-B9C9-1DE0-E80F2601F4DC}"/>
                  </a:ext>
                </a:extLst>
              </p:cNvPr>
              <p:cNvSpPr txBox="1">
                <a:spLocks noRot="1" noChangeAspect="1" noMove="1" noResize="1" noEditPoints="1" noAdjustHandles="1" noChangeArrowheads="1" noChangeShapeType="1" noTextEdit="1"/>
              </p:cNvSpPr>
              <p:nvPr/>
            </p:nvSpPr>
            <p:spPr>
              <a:xfrm>
                <a:off x="1164026" y="658821"/>
                <a:ext cx="6815587" cy="307777"/>
              </a:xfrm>
              <a:prstGeom prst="rect">
                <a:avLst/>
              </a:prstGeom>
              <a:blipFill>
                <a:blip r:embed="rId2"/>
                <a:stretch>
                  <a:fillRect t="-3922" b="-19608"/>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BCC01AC-9D20-2329-2FFF-105852F6706D}"/>
              </a:ext>
            </a:extLst>
          </p:cNvPr>
          <p:cNvSpPr txBox="1"/>
          <p:nvPr/>
        </p:nvSpPr>
        <p:spPr>
          <a:xfrm>
            <a:off x="311760" y="3905533"/>
            <a:ext cx="8520120" cy="954107"/>
          </a:xfrm>
          <a:prstGeom prst="rect">
            <a:avLst/>
          </a:prstGeom>
          <a:noFill/>
        </p:spPr>
        <p:txBody>
          <a:bodyPr wrap="square" rtlCol="0">
            <a:spAutoFit/>
          </a:bodyPr>
          <a:lstStyle/>
          <a:p>
            <a:r>
              <a:rPr lang="it-IT" sz="1400" dirty="0"/>
              <a:t>Figure </a:t>
            </a:r>
            <a:r>
              <a:rPr lang="it-IT" sz="1400" dirty="0">
                <a:solidFill>
                  <a:srgbClr val="FF0000"/>
                </a:solidFill>
              </a:rPr>
              <a:t>z+2 </a:t>
            </a:r>
            <a:r>
              <a:rPr lang="it-IT" sz="1400" dirty="0"/>
              <a:t>shows the </a:t>
            </a:r>
            <a:r>
              <a:rPr lang="it-IT" sz="1400" dirty="0" err="1"/>
              <a:t>spatial</a:t>
            </a:r>
            <a:r>
              <a:rPr lang="it-IT" sz="1400" dirty="0"/>
              <a:t> </a:t>
            </a:r>
            <a:r>
              <a:rPr lang="it-IT" sz="1400" dirty="0" err="1"/>
              <a:t>collocations</a:t>
            </a:r>
            <a:r>
              <a:rPr lang="it-IT" sz="1400" dirty="0"/>
              <a:t> of the </a:t>
            </a:r>
            <a:r>
              <a:rPr lang="it-IT" sz="1400" dirty="0" err="1"/>
              <a:t>true</a:t>
            </a:r>
            <a:r>
              <a:rPr lang="it-IT" sz="1400" dirty="0"/>
              <a:t> output features, and of the </a:t>
            </a:r>
            <a:r>
              <a:rPr lang="it-IT" sz="1400" dirty="0" err="1"/>
              <a:t>SVR’s</a:t>
            </a:r>
            <a:r>
              <a:rPr lang="it-IT" sz="1400" dirty="0"/>
              <a:t>  </a:t>
            </a:r>
            <a:r>
              <a:rPr lang="it-IT" sz="1400" dirty="0" err="1"/>
              <a:t>predictions</a:t>
            </a:r>
            <a:r>
              <a:rPr lang="it-IT" sz="1400" dirty="0"/>
              <a:t>, for </a:t>
            </a:r>
            <a:r>
              <a:rPr lang="it-IT" sz="1400" dirty="0" err="1"/>
              <a:t>each</a:t>
            </a:r>
            <a:r>
              <a:rPr lang="it-IT" sz="1400" dirty="0"/>
              <a:t> sample in the </a:t>
            </a:r>
            <a:r>
              <a:rPr lang="it-IT" sz="1400" dirty="0" err="1"/>
              <a:t>internal</a:t>
            </a:r>
            <a:r>
              <a:rPr lang="it-IT" sz="1400" dirty="0"/>
              <a:t> test set. The </a:t>
            </a:r>
            <a:r>
              <a:rPr lang="it-IT" sz="1400" dirty="0" err="1"/>
              <a:t>predictions</a:t>
            </a:r>
            <a:r>
              <a:rPr lang="it-IT" sz="1400" dirty="0"/>
              <a:t> and the </a:t>
            </a:r>
            <a:r>
              <a:rPr lang="it-IT" sz="1400" dirty="0" err="1"/>
              <a:t>true</a:t>
            </a:r>
            <a:r>
              <a:rPr lang="it-IT" sz="1400" dirty="0"/>
              <a:t> outputs are </a:t>
            </a:r>
            <a:r>
              <a:rPr lang="it-IT" sz="1400" dirty="0" err="1"/>
              <a:t>very</a:t>
            </a:r>
            <a:r>
              <a:rPr lang="it-IT" sz="1400" dirty="0"/>
              <a:t> close</a:t>
            </a:r>
            <a:r>
              <a:rPr lang="en-US" sz="1400" dirty="0"/>
              <a:t>. This figure shows how the data density is not homogeneous in the output space.</a:t>
            </a:r>
          </a:p>
          <a:p>
            <a:r>
              <a:rPr lang="en-US" sz="1400" dirty="0"/>
              <a:t>Similar plots, for other models, can be found in the </a:t>
            </a:r>
            <a:r>
              <a:rPr lang="en-US" sz="1400" dirty="0">
                <a:hlinkClick r:id="rId3" action="ppaction://hlinksldjump"/>
              </a:rPr>
              <a:t>Appendix</a:t>
            </a:r>
            <a:r>
              <a:rPr lang="en-US" sz="1400" dirty="0"/>
              <a:t>, and in in the </a:t>
            </a:r>
            <a:r>
              <a:rPr lang="en-US" sz="1400" dirty="0">
                <a:latin typeface="Consolas" panose="020B0609020204030204" pitchFamily="49" charset="0"/>
              </a:rPr>
              <a:t>exploration</a:t>
            </a:r>
            <a:r>
              <a:rPr lang="en-US" sz="1400" dirty="0"/>
              <a:t> notebook.</a:t>
            </a:r>
            <a:endParaRPr lang="it-IT" sz="1400" dirty="0"/>
          </a:p>
        </p:txBody>
      </p:sp>
      <p:pic>
        <p:nvPicPr>
          <p:cNvPr id="3" name="Immagine 2" descr="Immagine che contiene testo, mappa&#10;&#10;Descrizione generata automaticamente">
            <a:extLst>
              <a:ext uri="{FF2B5EF4-FFF2-40B4-BE49-F238E27FC236}">
                <a16:creationId xmlns:a16="http://schemas.microsoft.com/office/drawing/2014/main" id="{CC71D5D0-CB41-78FB-47FF-675E83C7E6F6}"/>
              </a:ext>
            </a:extLst>
          </p:cNvPr>
          <p:cNvPicPr>
            <a:picLocks noChangeAspect="1"/>
          </p:cNvPicPr>
          <p:nvPr/>
        </p:nvPicPr>
        <p:blipFill rotWithShape="1">
          <a:blip r:embed="rId4">
            <a:extLst>
              <a:ext uri="{28A0092B-C50C-407E-A947-70E740481C1C}">
                <a14:useLocalDpi xmlns:a14="http://schemas.microsoft.com/office/drawing/2010/main" val="0"/>
              </a:ext>
            </a:extLst>
          </a:blip>
          <a:srcRect l="11542" r="9165" b="16264"/>
          <a:stretch/>
        </p:blipFill>
        <p:spPr>
          <a:xfrm>
            <a:off x="1164026" y="966597"/>
            <a:ext cx="6816310" cy="2879262"/>
          </a:xfrm>
          <a:prstGeom prst="rect">
            <a:avLst/>
          </a:prstGeom>
          <a:ln>
            <a:noFill/>
          </a:ln>
        </p:spPr>
      </p:pic>
    </p:spTree>
    <p:extLst>
      <p:ext uri="{BB962C8B-B14F-4D97-AF65-F5344CB8AC3E}">
        <p14:creationId xmlns:p14="http://schemas.microsoft.com/office/powerpoint/2010/main" val="355152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Final discussion</a:t>
            </a:r>
            <a:endParaRPr lang="it-IT" sz="2400" b="0" strike="noStrike" spc="-1" dirty="0">
              <a:solidFill>
                <a:srgbClr val="000000"/>
              </a:solidFill>
              <a:latin typeface="Arial"/>
            </a:endParaRPr>
          </a:p>
        </p:txBody>
      </p:sp>
      <p:sp>
        <p:nvSpPr>
          <p:cNvPr id="113" name="PlaceHolder 3"/>
          <p:cNvSpPr>
            <a:spLocks noGrp="1"/>
          </p:cNvSpPr>
          <p:nvPr>
            <p:ph type="sldNum" idx="1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EB566EBC-D211-4A49-9CB5-B894905094F3}" type="slidenum">
              <a:rPr lang="it" sz="1000" b="0" strike="noStrike" spc="-1">
                <a:solidFill>
                  <a:srgbClr val="595959"/>
                </a:solidFill>
                <a:latin typeface="Arial"/>
                <a:ea typeface="Arial"/>
              </a:rPr>
              <a:t>23</a:t>
            </a:fld>
            <a:endParaRPr lang="it-IT" sz="1000" b="0" strike="noStrike" spc="-1">
              <a:latin typeface="Times New Roman"/>
            </a:endParaRPr>
          </a:p>
        </p:txBody>
      </p:sp>
      <p:sp>
        <p:nvSpPr>
          <p:cNvPr id="4" name="CasellaDiTesto 3">
            <a:extLst>
              <a:ext uri="{FF2B5EF4-FFF2-40B4-BE49-F238E27FC236}">
                <a16:creationId xmlns:a16="http://schemas.microsoft.com/office/drawing/2014/main" id="{B9445308-2455-8FD1-E741-9BDB6AA97453}"/>
              </a:ext>
            </a:extLst>
          </p:cNvPr>
          <p:cNvSpPr txBox="1"/>
          <p:nvPr/>
        </p:nvSpPr>
        <p:spPr>
          <a:xfrm>
            <a:off x="311760" y="833718"/>
            <a:ext cx="8520120" cy="2031325"/>
          </a:xfrm>
          <a:prstGeom prst="rect">
            <a:avLst/>
          </a:prstGeom>
          <a:noFill/>
        </p:spPr>
        <p:txBody>
          <a:bodyPr wrap="square" rtlCol="0">
            <a:spAutoFit/>
          </a:bodyPr>
          <a:lstStyle/>
          <a:p>
            <a:pPr marL="285750" indent="-285750">
              <a:buFont typeface="Arial" panose="020B0604020202020204" pitchFamily="34" charset="0"/>
              <a:buChar char="•"/>
            </a:pPr>
            <a:r>
              <a:rPr lang="it-IT" sz="1400" b="1" dirty="0"/>
              <a:t>Random </a:t>
            </a:r>
            <a:r>
              <a:rPr lang="it-IT" sz="1400" b="1" dirty="0" err="1"/>
              <a:t>Forests</a:t>
            </a:r>
            <a:r>
              <a:rPr lang="it-IT" sz="1400" dirty="0"/>
              <a:t>: </a:t>
            </a:r>
            <a:r>
              <a:rPr lang="it-IT" sz="1400" dirty="0" err="1"/>
              <a:t>we</a:t>
            </a:r>
            <a:r>
              <a:rPr lang="it-IT" sz="1400" dirty="0"/>
              <a:t> </a:t>
            </a:r>
            <a:r>
              <a:rPr lang="it-IT" sz="1400" dirty="0" err="1"/>
              <a:t>noticed</a:t>
            </a:r>
            <a:r>
              <a:rPr lang="it-IT" sz="1400" dirty="0"/>
              <a:t> </a:t>
            </a:r>
            <a:r>
              <a:rPr lang="it-IT" sz="1400" dirty="0" err="1"/>
              <a:t>that</a:t>
            </a:r>
            <a:r>
              <a:rPr lang="it-IT" sz="1400" dirty="0"/>
              <a:t> the best </a:t>
            </a:r>
            <a:r>
              <a:rPr lang="it-IT" sz="1400" dirty="0" err="1"/>
              <a:t>values</a:t>
            </a:r>
            <a:r>
              <a:rPr lang="it-IT" sz="1400" dirty="0"/>
              <a:t> for the </a:t>
            </a:r>
            <a:r>
              <a:rPr lang="it-IT" sz="1400" dirty="0" err="1"/>
              <a:t>hyperparameters</a:t>
            </a:r>
            <a:r>
              <a:rPr lang="it-IT" sz="1400" dirty="0"/>
              <a:t> are </a:t>
            </a:r>
            <a:r>
              <a:rPr lang="it-IT" sz="1400" dirty="0" err="1"/>
              <a:t>always</a:t>
            </a:r>
            <a:r>
              <a:rPr lang="it-IT" sz="1400" dirty="0"/>
              <a:t> </a:t>
            </a:r>
            <a:r>
              <a:rPr lang="it-IT" sz="1400" dirty="0" err="1"/>
              <a:t>at</a:t>
            </a:r>
            <a:r>
              <a:rPr lang="it-IT" sz="1400" dirty="0"/>
              <a:t> the </a:t>
            </a:r>
            <a:r>
              <a:rPr lang="it-IT" sz="1400" dirty="0" err="1"/>
              <a:t>extrema</a:t>
            </a:r>
            <a:r>
              <a:rPr lang="it-IT" sz="1400" dirty="0"/>
              <a:t>.</a:t>
            </a:r>
          </a:p>
          <a:p>
            <a:pPr marL="285750" indent="-285750">
              <a:buFont typeface="Arial" panose="020B0604020202020204" pitchFamily="34" charset="0"/>
              <a:buChar char="•"/>
            </a:pPr>
            <a:r>
              <a:rPr lang="it-IT" sz="1400" b="1" dirty="0"/>
              <a:t>SVM</a:t>
            </a:r>
            <a:r>
              <a:rPr lang="it-IT" sz="1400" dirty="0"/>
              <a:t>: the </a:t>
            </a:r>
            <a:r>
              <a:rPr lang="it-IT" sz="1400" dirty="0" err="1"/>
              <a:t>values</a:t>
            </a:r>
            <a:r>
              <a:rPr lang="it-IT" sz="1400" dirty="0"/>
              <a:t> of the </a:t>
            </a:r>
            <a:r>
              <a:rPr lang="it-IT" sz="1400" dirty="0" err="1"/>
              <a:t>hyperparameters</a:t>
            </a:r>
            <a:r>
              <a:rPr lang="it-IT" sz="1400" dirty="0"/>
              <a:t>, </a:t>
            </a:r>
            <a:r>
              <a:rPr lang="it-IT" sz="1400" dirty="0" err="1"/>
              <a:t>expecially</a:t>
            </a:r>
            <a:r>
              <a:rPr lang="it-IT" sz="1400" dirty="0"/>
              <a:t> </a:t>
            </a:r>
            <a:r>
              <a:rPr lang="it-IT" sz="1400" i="1" dirty="0"/>
              <a:t>C</a:t>
            </a:r>
            <a:r>
              <a:rPr lang="it-IT" sz="1400" dirty="0"/>
              <a:t> and </a:t>
            </a:r>
            <a:r>
              <a:rPr lang="it-IT" sz="1400" i="1" dirty="0"/>
              <a:t>γ</a:t>
            </a:r>
            <a:r>
              <a:rPr lang="it-IT" sz="1400" dirty="0"/>
              <a:t>, </a:t>
            </a:r>
            <a:r>
              <a:rPr lang="it-IT" sz="1400" dirty="0" err="1"/>
              <a:t>greatly</a:t>
            </a:r>
            <a:r>
              <a:rPr lang="it-IT" sz="1400" dirty="0"/>
              <a:t> impact the training time. </a:t>
            </a:r>
          </a:p>
          <a:p>
            <a:pPr marL="285750" indent="-285750">
              <a:buFont typeface="Arial" panose="020B0604020202020204" pitchFamily="34" charset="0"/>
              <a:buChar char="•"/>
            </a:pPr>
            <a:r>
              <a:rPr lang="it-IT" sz="1400" b="1" dirty="0" err="1"/>
              <a:t>Neural</a:t>
            </a:r>
            <a:r>
              <a:rPr lang="it-IT" sz="1400" b="1" dirty="0"/>
              <a:t> Networks</a:t>
            </a:r>
            <a:r>
              <a:rPr lang="it-IT" sz="1400" dirty="0"/>
              <a:t>: </a:t>
            </a:r>
            <a:r>
              <a:rPr lang="it-IT" sz="1400" dirty="0" err="1"/>
              <a:t>we</a:t>
            </a:r>
            <a:r>
              <a:rPr lang="it-IT" sz="1400" dirty="0"/>
              <a:t> </a:t>
            </a:r>
            <a:r>
              <a:rPr lang="it-IT" sz="1400" dirty="0" err="1"/>
              <a:t>were</a:t>
            </a:r>
            <a:r>
              <a:rPr lang="it-IT" sz="1400" dirty="0"/>
              <a:t> </a:t>
            </a:r>
            <a:r>
              <a:rPr lang="it-IT" sz="1400" dirty="0" err="1"/>
              <a:t>puzzled</a:t>
            </a:r>
            <a:r>
              <a:rPr lang="it-IT" sz="1400" dirty="0"/>
              <a:t> </a:t>
            </a:r>
            <a:r>
              <a:rPr lang="it-IT" sz="1400" dirty="0" err="1"/>
              <a:t>at</a:t>
            </a:r>
            <a:r>
              <a:rPr lang="it-IT" sz="1400" dirty="0"/>
              <a:t> the </a:t>
            </a:r>
            <a:r>
              <a:rPr lang="it-IT" sz="1400" dirty="0" err="1"/>
              <a:t>discovery</a:t>
            </a:r>
            <a:r>
              <a:rPr lang="it-IT" sz="1400" dirty="0"/>
              <a:t> </a:t>
            </a:r>
            <a:r>
              <a:rPr lang="it-IT" sz="1400" dirty="0" err="1"/>
              <a:t>that</a:t>
            </a:r>
            <a:r>
              <a:rPr lang="it-IT" sz="1400" dirty="0"/>
              <a:t> </a:t>
            </a:r>
            <a:r>
              <a:rPr lang="it-IT" sz="1400" dirty="0" err="1"/>
              <a:t>Optuna</a:t>
            </a:r>
            <a:r>
              <a:rPr lang="it-IT" sz="1400" dirty="0"/>
              <a:t> and </a:t>
            </a:r>
            <a:r>
              <a:rPr lang="it-IT" sz="1400" dirty="0" err="1"/>
              <a:t>Scikit-Learn</a:t>
            </a:r>
            <a:r>
              <a:rPr lang="it-IT" sz="1400" dirty="0"/>
              <a:t> (in the </a:t>
            </a:r>
            <a:r>
              <a:rPr lang="it-IT" sz="1400" dirty="0" err="1"/>
              <a:t>grid</a:t>
            </a:r>
            <a:r>
              <a:rPr lang="it-IT" sz="1400" dirty="0"/>
              <a:t> </a:t>
            </a:r>
            <a:r>
              <a:rPr lang="it-IT" sz="1400" dirty="0" err="1"/>
              <a:t>search</a:t>
            </a:r>
            <a:r>
              <a:rPr lang="it-IT" sz="1400" dirty="0"/>
              <a:t>) made </a:t>
            </a:r>
            <a:r>
              <a:rPr lang="it-IT" sz="1400" dirty="0" err="1"/>
              <a:t>radically</a:t>
            </a:r>
            <a:r>
              <a:rPr lang="it-IT" sz="1400" dirty="0"/>
              <a:t> </a:t>
            </a:r>
            <a:r>
              <a:rPr lang="it-IT" sz="1400" dirty="0" err="1"/>
              <a:t>different</a:t>
            </a:r>
            <a:r>
              <a:rPr lang="it-IT" sz="1400" dirty="0"/>
              <a:t> </a:t>
            </a:r>
            <a:r>
              <a:rPr lang="it-IT" sz="1400" dirty="0" err="1"/>
              <a:t>choices</a:t>
            </a:r>
            <a:r>
              <a:rPr lang="it-IT" sz="1400" dirty="0"/>
              <a:t> for the </a:t>
            </a:r>
            <a:r>
              <a:rPr lang="it-IT" sz="1400" dirty="0" err="1"/>
              <a:t>hyperparameters</a:t>
            </a:r>
            <a:r>
              <a:rPr lang="it-IT" sz="1400" dirty="0"/>
              <a:t>.</a:t>
            </a:r>
            <a:br>
              <a:rPr lang="it-IT" sz="1400" dirty="0"/>
            </a:br>
            <a:r>
              <a:rPr lang="it-IT" sz="1400" dirty="0" err="1"/>
              <a:t>Optuna’s</a:t>
            </a:r>
            <a:r>
              <a:rPr lang="it-IT" sz="1400" dirty="0"/>
              <a:t> </a:t>
            </a:r>
            <a:r>
              <a:rPr lang="it-IT" sz="1400" dirty="0" err="1"/>
              <a:t>architecture</a:t>
            </a:r>
            <a:r>
              <a:rPr lang="it-IT" sz="1400" dirty="0"/>
              <a:t> – </a:t>
            </a:r>
            <a:r>
              <a:rPr lang="it-IT" sz="1400" dirty="0" err="1"/>
              <a:t>despite</a:t>
            </a:r>
            <a:r>
              <a:rPr lang="it-IT" sz="1400" dirty="0"/>
              <a:t> </a:t>
            </a:r>
            <a:r>
              <a:rPr lang="it-IT" sz="1400" dirty="0" err="1"/>
              <a:t>having</a:t>
            </a:r>
            <a:r>
              <a:rPr lang="it-IT" sz="1400" dirty="0"/>
              <a:t> the </a:t>
            </a:r>
            <a:r>
              <a:rPr lang="it-IT" sz="1400" dirty="0" err="1"/>
              <a:t>same</a:t>
            </a:r>
            <a:r>
              <a:rPr lang="it-IT" sz="1400" dirty="0"/>
              <a:t> n° of </a:t>
            </a:r>
            <a:r>
              <a:rPr lang="it-IT" sz="1400" dirty="0" err="1"/>
              <a:t>layers</a:t>
            </a:r>
            <a:r>
              <a:rPr lang="it-IT" sz="1400" dirty="0"/>
              <a:t> – </a:t>
            </a:r>
            <a:r>
              <a:rPr lang="it-IT" sz="1400" dirty="0" err="1"/>
              <a:t>is</a:t>
            </a:r>
            <a:r>
              <a:rPr lang="it-IT" sz="1400" dirty="0"/>
              <a:t> more </a:t>
            </a:r>
            <a:r>
              <a:rPr lang="it-IT" sz="1400" dirty="0" err="1"/>
              <a:t>complex</a:t>
            </a:r>
            <a:r>
              <a:rPr lang="it-IT" sz="1400" dirty="0"/>
              <a:t> </a:t>
            </a:r>
            <a:r>
              <a:rPr lang="it-IT" sz="1400" dirty="0" err="1"/>
              <a:t>as</a:t>
            </a:r>
            <a:r>
              <a:rPr lang="it-IT" sz="1400" dirty="0"/>
              <a:t> </a:t>
            </a:r>
            <a:r>
              <a:rPr lang="it-IT" sz="1400" dirty="0" err="1"/>
              <a:t>it</a:t>
            </a:r>
            <a:r>
              <a:rPr lang="it-IT" sz="1400" dirty="0"/>
              <a:t> </a:t>
            </a:r>
            <a:r>
              <a:rPr lang="it-IT" sz="1400" dirty="0" err="1"/>
              <a:t>has</a:t>
            </a:r>
            <a:r>
              <a:rPr lang="it-IT" sz="1400" dirty="0"/>
              <a:t> more </a:t>
            </a:r>
            <a:r>
              <a:rPr lang="it-IT" sz="1400" dirty="0" err="1"/>
              <a:t>units</a:t>
            </a:r>
            <a:r>
              <a:rPr lang="it-IT" sz="1400" dirty="0"/>
              <a:t>. The </a:t>
            </a:r>
            <a:r>
              <a:rPr lang="it-IT" sz="1400" dirty="0" err="1"/>
              <a:t>chosen</a:t>
            </a:r>
            <a:r>
              <a:rPr lang="it-IT" sz="1400" dirty="0"/>
              <a:t> </a:t>
            </a:r>
            <a:r>
              <a:rPr lang="it-IT" sz="1400" dirty="0" err="1"/>
              <a:t>hyperparameters</a:t>
            </a:r>
            <a:r>
              <a:rPr lang="it-IT" sz="1400" dirty="0"/>
              <a:t>’ </a:t>
            </a:r>
            <a:r>
              <a:rPr lang="it-IT" sz="1400" dirty="0" err="1"/>
              <a:t>values</a:t>
            </a:r>
            <a:r>
              <a:rPr lang="it-IT" sz="1400" dirty="0"/>
              <a:t> are </a:t>
            </a:r>
            <a:r>
              <a:rPr lang="it-IT" sz="1400" dirty="0" err="1"/>
              <a:t>all</a:t>
            </a:r>
            <a:r>
              <a:rPr lang="it-IT" sz="1400" dirty="0"/>
              <a:t> </a:t>
            </a:r>
            <a:r>
              <a:rPr lang="it-IT" sz="1400" dirty="0" err="1"/>
              <a:t>closer</a:t>
            </a:r>
            <a:r>
              <a:rPr lang="it-IT" sz="1400" dirty="0"/>
              <a:t> to the </a:t>
            </a:r>
            <a:r>
              <a:rPr lang="it-IT" sz="1400" dirty="0" err="1"/>
              <a:t>ones</a:t>
            </a:r>
            <a:r>
              <a:rPr lang="it-IT" sz="1400" dirty="0"/>
              <a:t> </a:t>
            </a:r>
            <a:r>
              <a:rPr lang="it-IT" sz="1400" dirty="0" err="1"/>
              <a:t>that</a:t>
            </a:r>
            <a:r>
              <a:rPr lang="it-IT" sz="1400" dirty="0"/>
              <a:t> </a:t>
            </a:r>
            <a:r>
              <a:rPr lang="it-IT" sz="1400" dirty="0" err="1"/>
              <a:t>were</a:t>
            </a:r>
            <a:r>
              <a:rPr lang="it-IT" sz="1400" dirty="0"/>
              <a:t> </a:t>
            </a:r>
            <a:r>
              <a:rPr lang="it-IT" sz="1400" dirty="0" err="1"/>
              <a:t>discarded</a:t>
            </a:r>
            <a:r>
              <a:rPr lang="it-IT" sz="1400" dirty="0"/>
              <a:t> in the </a:t>
            </a:r>
            <a:r>
              <a:rPr lang="it-IT" sz="1400" dirty="0" err="1"/>
              <a:t>grid</a:t>
            </a:r>
            <a:r>
              <a:rPr lang="it-IT" sz="1400" dirty="0"/>
              <a:t> </a:t>
            </a:r>
            <a:r>
              <a:rPr lang="it-IT" sz="1400" dirty="0" err="1"/>
              <a:t>search</a:t>
            </a:r>
            <a:r>
              <a:rPr lang="it-IT" sz="1400" dirty="0"/>
              <a:t>. </a:t>
            </a:r>
            <a:r>
              <a:rPr lang="it-IT" sz="1400" dirty="0" err="1"/>
              <a:t>Since</a:t>
            </a:r>
            <a:r>
              <a:rPr lang="it-IT" sz="1400" dirty="0"/>
              <a:t> the </a:t>
            </a:r>
            <a:r>
              <a:rPr lang="it-IT" sz="1400" dirty="0" err="1"/>
              <a:t>two</a:t>
            </a:r>
            <a:r>
              <a:rPr lang="it-IT" sz="1400" dirty="0"/>
              <a:t> ensembles </a:t>
            </a:r>
            <a:r>
              <a:rPr lang="it-IT" sz="1400" dirty="0" err="1"/>
              <a:t>behave</a:t>
            </a:r>
            <a:r>
              <a:rPr lang="it-IT" sz="1400" dirty="0"/>
              <a:t> so </a:t>
            </a:r>
            <a:r>
              <a:rPr lang="it-IT" sz="1400" dirty="0" err="1"/>
              <a:t>differently</a:t>
            </a:r>
            <a:r>
              <a:rPr lang="it-IT" sz="1400" dirty="0"/>
              <a:t> in (re)training, a </a:t>
            </a:r>
            <a:r>
              <a:rPr lang="it-IT" sz="1400" dirty="0" err="1"/>
              <a:t>direct</a:t>
            </a:r>
            <a:r>
              <a:rPr lang="it-IT" sz="1400" dirty="0"/>
              <a:t> </a:t>
            </a:r>
            <a:r>
              <a:rPr lang="it-IT" sz="1400" dirty="0" err="1"/>
              <a:t>comparison</a:t>
            </a:r>
            <a:r>
              <a:rPr lang="it-IT" sz="1400" dirty="0"/>
              <a:t> </a:t>
            </a:r>
            <a:r>
              <a:rPr lang="it-IT" sz="1400" dirty="0" err="1"/>
              <a:t>is</a:t>
            </a:r>
            <a:r>
              <a:rPr lang="it-IT" sz="1400" dirty="0"/>
              <a:t> hard. </a:t>
            </a:r>
            <a:r>
              <a:rPr lang="it-IT" sz="1400" dirty="0" err="1"/>
              <a:t>What</a:t>
            </a:r>
            <a:r>
              <a:rPr lang="it-IT" sz="1400" dirty="0"/>
              <a:t> </a:t>
            </a:r>
            <a:r>
              <a:rPr lang="it-IT" sz="1400" dirty="0" err="1"/>
              <a:t>is</a:t>
            </a:r>
            <a:r>
              <a:rPr lang="it-IT" sz="1400" dirty="0"/>
              <a:t> </a:t>
            </a:r>
            <a:r>
              <a:rPr lang="it-IT" sz="1400" dirty="0" err="1"/>
              <a:t>certain</a:t>
            </a:r>
            <a:r>
              <a:rPr lang="it-IT" sz="1400" dirty="0"/>
              <a:t> </a:t>
            </a:r>
            <a:r>
              <a:rPr lang="it-IT" sz="1400" dirty="0" err="1"/>
              <a:t>is</a:t>
            </a:r>
            <a:r>
              <a:rPr lang="it-IT" sz="1400" dirty="0"/>
              <a:t> </a:t>
            </a:r>
            <a:r>
              <a:rPr lang="it-IT" sz="1400" dirty="0" err="1"/>
              <a:t>that</a:t>
            </a:r>
            <a:r>
              <a:rPr lang="it-IT" sz="1400" dirty="0"/>
              <a:t> the </a:t>
            </a:r>
            <a:r>
              <a:rPr lang="it-IT" sz="1400" dirty="0" err="1"/>
              <a:t>errors</a:t>
            </a:r>
            <a:r>
              <a:rPr lang="it-IT" sz="1400" dirty="0"/>
              <a:t> are of the </a:t>
            </a:r>
            <a:r>
              <a:rPr lang="it-IT" sz="1400" dirty="0" err="1"/>
              <a:t>same</a:t>
            </a:r>
            <a:r>
              <a:rPr lang="it-IT" sz="1400" dirty="0"/>
              <a:t> </a:t>
            </a:r>
            <a:r>
              <a:rPr lang="it-IT" sz="1400" dirty="0" err="1"/>
              <a:t>magnitude</a:t>
            </a:r>
            <a:r>
              <a:rPr lang="it-IT" sz="1400" dirty="0"/>
              <a:t>, </a:t>
            </a:r>
            <a:r>
              <a:rPr lang="it-IT" sz="1400" dirty="0" err="1"/>
              <a:t>according</a:t>
            </a:r>
            <a:r>
              <a:rPr lang="it-IT" sz="1400" dirty="0"/>
              <a:t> to the </a:t>
            </a:r>
            <a:r>
              <a:rPr lang="it-IT" sz="1400" dirty="0" err="1"/>
              <a:t>metrics</a:t>
            </a:r>
            <a:r>
              <a:rPr lang="it-IT" sz="1400" dirty="0"/>
              <a:t>, </a:t>
            </a:r>
            <a:r>
              <a:rPr lang="it-IT" sz="1400" dirty="0" err="1"/>
              <a:t>but</a:t>
            </a:r>
            <a:r>
              <a:rPr lang="it-IT" sz="1400" dirty="0"/>
              <a:t> </a:t>
            </a:r>
            <a:r>
              <a:rPr lang="it-IT" sz="1400" dirty="0" err="1"/>
              <a:t>they’re</a:t>
            </a:r>
            <a:r>
              <a:rPr lang="it-IT" sz="1400" dirty="0"/>
              <a:t> far from the </a:t>
            </a:r>
            <a:r>
              <a:rPr lang="it-IT" sz="1400" dirty="0" err="1"/>
              <a:t>error</a:t>
            </a:r>
            <a:r>
              <a:rPr lang="it-IT" sz="1400" dirty="0"/>
              <a:t> </a:t>
            </a:r>
            <a:r>
              <a:rPr lang="it-IT" sz="1400" dirty="0" err="1"/>
              <a:t>achieved</a:t>
            </a:r>
            <a:r>
              <a:rPr lang="it-IT" sz="1400" dirty="0"/>
              <a:t> by the best model</a:t>
            </a:r>
          </a:p>
        </p:txBody>
      </p:sp>
      <p:sp>
        <p:nvSpPr>
          <p:cNvPr id="6" name="CasellaDiTesto 5">
            <a:extLst>
              <a:ext uri="{FF2B5EF4-FFF2-40B4-BE49-F238E27FC236}">
                <a16:creationId xmlns:a16="http://schemas.microsoft.com/office/drawing/2014/main" id="{2C68CA2D-E90A-1E43-6CD3-C7BB5BB32A35}"/>
              </a:ext>
            </a:extLst>
          </p:cNvPr>
          <p:cNvSpPr txBox="1"/>
          <p:nvPr/>
        </p:nvSpPr>
        <p:spPr>
          <a:xfrm>
            <a:off x="226620" y="3621628"/>
            <a:ext cx="8520120" cy="738664"/>
          </a:xfrm>
          <a:prstGeom prst="rect">
            <a:avLst/>
          </a:prstGeom>
          <a:noFill/>
        </p:spPr>
        <p:txBody>
          <a:bodyPr wrap="square" rtlCol="0">
            <a:spAutoFit/>
          </a:bodyPr>
          <a:lstStyle/>
          <a:p>
            <a:r>
              <a:rPr lang="it-IT" sz="1400" dirty="0">
                <a:solidFill>
                  <a:srgbClr val="FF0000"/>
                </a:solidFill>
              </a:rPr>
              <a:t>The </a:t>
            </a:r>
            <a:r>
              <a:rPr lang="it-IT" sz="1400" dirty="0" err="1">
                <a:solidFill>
                  <a:srgbClr val="FF0000"/>
                </a:solidFill>
              </a:rPr>
              <a:t>creation</a:t>
            </a:r>
            <a:r>
              <a:rPr lang="it-IT" sz="1400" dirty="0">
                <a:solidFill>
                  <a:srgbClr val="FF0000"/>
                </a:solidFill>
              </a:rPr>
              <a:t> of ensembles </a:t>
            </a:r>
            <a:r>
              <a:rPr lang="it-IT" sz="1400" dirty="0" err="1">
                <a:solidFill>
                  <a:srgbClr val="FF0000"/>
                </a:solidFill>
              </a:rPr>
              <a:t>revealed</a:t>
            </a:r>
            <a:r>
              <a:rPr lang="it-IT" sz="1400" dirty="0">
                <a:solidFill>
                  <a:srgbClr val="FF0000"/>
                </a:solidFill>
              </a:rPr>
              <a:t> </a:t>
            </a:r>
            <a:r>
              <a:rPr lang="it-IT" sz="1400" dirty="0" err="1">
                <a:solidFill>
                  <a:srgbClr val="FF0000"/>
                </a:solidFill>
              </a:rPr>
              <a:t>itself</a:t>
            </a:r>
            <a:r>
              <a:rPr lang="it-IT" sz="1400" dirty="0">
                <a:solidFill>
                  <a:srgbClr val="FF0000"/>
                </a:solidFill>
              </a:rPr>
              <a:t> to be </a:t>
            </a:r>
            <a:r>
              <a:rPr lang="it-IT" sz="1400" dirty="0" err="1">
                <a:solidFill>
                  <a:srgbClr val="FF0000"/>
                </a:solidFill>
              </a:rPr>
              <a:t>convenient</a:t>
            </a:r>
            <a:r>
              <a:rPr lang="it-IT" sz="1400" dirty="0">
                <a:solidFill>
                  <a:srgbClr val="FF0000"/>
                </a:solidFill>
              </a:rPr>
              <a:t>, </a:t>
            </a:r>
            <a:r>
              <a:rPr lang="it-IT" sz="1400" dirty="0" err="1">
                <a:solidFill>
                  <a:srgbClr val="FF0000"/>
                </a:solidFill>
              </a:rPr>
              <a:t>as</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have</a:t>
            </a:r>
            <a:r>
              <a:rPr lang="it-IT" sz="1400" dirty="0">
                <a:solidFill>
                  <a:srgbClr val="FF0000"/>
                </a:solidFill>
              </a:rPr>
              <a:t> high </a:t>
            </a:r>
            <a:r>
              <a:rPr lang="it-IT" sz="1400" dirty="0" err="1">
                <a:solidFill>
                  <a:srgbClr val="FF0000"/>
                </a:solidFill>
              </a:rPr>
              <a:t>variance</a:t>
            </a:r>
            <a:r>
              <a:rPr lang="it-IT" sz="1400" dirty="0">
                <a:solidFill>
                  <a:srgbClr val="FF0000"/>
                </a:solidFill>
              </a:rPr>
              <a:t> </a:t>
            </a:r>
            <a:r>
              <a:rPr lang="it-IT" sz="1400" dirty="0" err="1">
                <a:solidFill>
                  <a:srgbClr val="FF0000"/>
                </a:solidFill>
              </a:rPr>
              <a:t>among</a:t>
            </a:r>
            <a:r>
              <a:rPr lang="it-IT" sz="1400" dirty="0">
                <a:solidFill>
                  <a:srgbClr val="FF0000"/>
                </a:solidFill>
              </a:rPr>
              <a:t> models. </a:t>
            </a:r>
          </a:p>
          <a:p>
            <a:r>
              <a:rPr lang="it-IT" sz="1400" dirty="0">
                <a:solidFill>
                  <a:srgbClr val="FF0000"/>
                </a:solidFill>
              </a:rPr>
              <a:t>Però, potendo come extra ma anche no, c’è da osservare quanto l’inizializzazione dei pesi contribuisca alla varianza.</a:t>
            </a:r>
          </a:p>
        </p:txBody>
      </p:sp>
      <p:sp>
        <p:nvSpPr>
          <p:cNvPr id="2" name="CasellaDiTesto 1">
            <a:extLst>
              <a:ext uri="{FF2B5EF4-FFF2-40B4-BE49-F238E27FC236}">
                <a16:creationId xmlns:a16="http://schemas.microsoft.com/office/drawing/2014/main" id="{8B66FAAA-0EF7-55FD-9C5A-601B0695262D}"/>
              </a:ext>
            </a:extLst>
          </p:cNvPr>
          <p:cNvSpPr txBox="1"/>
          <p:nvPr/>
        </p:nvSpPr>
        <p:spPr>
          <a:xfrm>
            <a:off x="311760" y="2865043"/>
            <a:ext cx="8520119" cy="523220"/>
          </a:xfrm>
          <a:prstGeom prst="rect">
            <a:avLst/>
          </a:prstGeom>
          <a:noFill/>
        </p:spPr>
        <p:txBody>
          <a:bodyPr wrap="square" rtlCol="0">
            <a:spAutoFit/>
          </a:bodyPr>
          <a:lstStyle/>
          <a:p>
            <a:r>
              <a:rPr lang="it-IT" sz="1400" dirty="0" err="1">
                <a:solidFill>
                  <a:srgbClr val="FF0000"/>
                </a:solidFill>
              </a:rPr>
              <a:t>Despite</a:t>
            </a:r>
            <a:r>
              <a:rPr lang="it-IT" sz="1400" dirty="0">
                <a:solidFill>
                  <a:srgbClr val="FF0000"/>
                </a:solidFill>
              </a:rPr>
              <a:t> </a:t>
            </a:r>
            <a:r>
              <a:rPr lang="it-IT" sz="1400" dirty="0" err="1">
                <a:solidFill>
                  <a:srgbClr val="FF0000"/>
                </a:solidFill>
              </a:rPr>
              <a:t>our</a:t>
            </a:r>
            <a:r>
              <a:rPr lang="it-IT" sz="1400" dirty="0">
                <a:solidFill>
                  <a:srgbClr val="FF0000"/>
                </a:solidFill>
              </a:rPr>
              <a:t> best </a:t>
            </a:r>
            <a:r>
              <a:rPr lang="it-IT" sz="1400" dirty="0" err="1">
                <a:solidFill>
                  <a:srgbClr val="FF0000"/>
                </a:solidFill>
              </a:rPr>
              <a:t>efforts</a:t>
            </a:r>
            <a:r>
              <a:rPr lang="it-IT" sz="1400" dirty="0">
                <a:solidFill>
                  <a:srgbClr val="FF0000"/>
                </a:solidFill>
              </a:rPr>
              <a:t>, the NN </a:t>
            </a:r>
            <a:r>
              <a:rPr lang="it-IT" sz="1400" dirty="0" err="1">
                <a:solidFill>
                  <a:srgbClr val="FF0000"/>
                </a:solidFill>
              </a:rPr>
              <a:t>results</a:t>
            </a:r>
            <a:r>
              <a:rPr lang="it-IT" sz="1400" dirty="0">
                <a:solidFill>
                  <a:srgbClr val="FF0000"/>
                </a:solidFill>
              </a:rPr>
              <a:t> </a:t>
            </a:r>
            <a:r>
              <a:rPr lang="it-IT" sz="1400" dirty="0" err="1">
                <a:solidFill>
                  <a:srgbClr val="FF0000"/>
                </a:solidFill>
              </a:rPr>
              <a:t>weren’t</a:t>
            </a:r>
            <a:r>
              <a:rPr lang="it-IT" sz="1400" dirty="0">
                <a:solidFill>
                  <a:srgbClr val="FF0000"/>
                </a:solidFill>
              </a:rPr>
              <a:t> </a:t>
            </a:r>
            <a:r>
              <a:rPr lang="it-IT" sz="1400" dirty="0" err="1">
                <a:solidFill>
                  <a:srgbClr val="FF0000"/>
                </a:solidFill>
              </a:rPr>
              <a:t>very</a:t>
            </a:r>
            <a:r>
              <a:rPr lang="it-IT" sz="1400" dirty="0">
                <a:solidFill>
                  <a:srgbClr val="FF0000"/>
                </a:solidFill>
              </a:rPr>
              <a:t> </a:t>
            </a:r>
            <a:r>
              <a:rPr lang="it-IT" sz="1400" dirty="0" err="1">
                <a:solidFill>
                  <a:srgbClr val="FF0000"/>
                </a:solidFill>
              </a:rPr>
              <a:t>satisfactory</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achieved</a:t>
            </a:r>
            <a:r>
              <a:rPr lang="it-IT" sz="1400" dirty="0">
                <a:solidFill>
                  <a:srgbClr val="FF0000"/>
                </a:solidFill>
              </a:rPr>
              <a:t> good </a:t>
            </a:r>
            <a:r>
              <a:rPr lang="it-IT" sz="1400" dirty="0" err="1">
                <a:solidFill>
                  <a:srgbClr val="FF0000"/>
                </a:solidFill>
              </a:rPr>
              <a:t>results</a:t>
            </a:r>
            <a:r>
              <a:rPr lang="it-IT" sz="1400" dirty="0">
                <a:solidFill>
                  <a:srgbClr val="FF0000"/>
                </a:solidFill>
              </a:rPr>
              <a:t>, </a:t>
            </a:r>
            <a:r>
              <a:rPr lang="it-IT" sz="1400" dirty="0" err="1">
                <a:solidFill>
                  <a:srgbClr val="FF0000"/>
                </a:solidFill>
              </a:rPr>
              <a:t>but</a:t>
            </a:r>
            <a:r>
              <a:rPr lang="it-IT" sz="1400" dirty="0">
                <a:solidFill>
                  <a:srgbClr val="FF0000"/>
                </a:solidFill>
              </a:rPr>
              <a:t> </a:t>
            </a:r>
            <a:r>
              <a:rPr lang="it-IT" sz="1400" dirty="0" err="1">
                <a:solidFill>
                  <a:srgbClr val="FF0000"/>
                </a:solidFill>
              </a:rPr>
              <a:t>not</a:t>
            </a:r>
            <a:r>
              <a:rPr lang="it-IT" sz="1400" dirty="0">
                <a:solidFill>
                  <a:srgbClr val="FF0000"/>
                </a:solidFill>
              </a:rPr>
              <a:t> </a:t>
            </a:r>
            <a:r>
              <a:rPr lang="it-IT" sz="1400" dirty="0" err="1">
                <a:solidFill>
                  <a:srgbClr val="FF0000"/>
                </a:solidFill>
              </a:rPr>
              <a:t>very</a:t>
            </a:r>
            <a:r>
              <a:rPr lang="it-IT" sz="1400" dirty="0">
                <a:solidFill>
                  <a:srgbClr val="FF0000"/>
                </a:solidFill>
              </a:rPr>
              <a:t> competitive.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Conclusions &amp; Acknowledgments [</a:t>
            </a:r>
            <a:r>
              <a:rPr lang="it" sz="2600" b="0" strike="noStrike" spc="-1" dirty="0">
                <a:solidFill>
                  <a:srgbClr val="FF0000"/>
                </a:solidFill>
                <a:latin typeface="Arial"/>
                <a:ea typeface="Arial"/>
              </a:rPr>
              <a:t>fare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16" name="PlaceHolder 3"/>
          <p:cNvSpPr>
            <a:spLocks noGrp="1"/>
          </p:cNvSpPr>
          <p:nvPr>
            <p:ph type="sldNum" idx="1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0290D2CD-F684-4A0F-9162-8897609F2911}" type="slidenum">
              <a:rPr lang="it" sz="1000" b="0" strike="noStrike" spc="-1">
                <a:solidFill>
                  <a:srgbClr val="595959"/>
                </a:solidFill>
                <a:latin typeface="Arial"/>
                <a:ea typeface="Arial"/>
              </a:rPr>
              <a:t>24</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EA39DD6-A87F-614A-64B7-5A8D7E5BF08E}"/>
              </a:ext>
            </a:extLst>
          </p:cNvPr>
          <p:cNvSpPr txBox="1"/>
          <p:nvPr/>
        </p:nvSpPr>
        <p:spPr>
          <a:xfrm>
            <a:off x="311760" y="2850776"/>
            <a:ext cx="8435552" cy="523220"/>
          </a:xfrm>
          <a:prstGeom prst="rect">
            <a:avLst/>
          </a:prstGeom>
          <a:noFill/>
        </p:spPr>
        <p:txBody>
          <a:bodyPr wrap="square" rtlCol="0">
            <a:spAutoFit/>
          </a:bodyPr>
          <a:lstStyle/>
          <a:p>
            <a:r>
              <a:rPr lang="it-IT" sz="1400" dirty="0"/>
              <a:t>The </a:t>
            </a:r>
            <a:r>
              <a:rPr lang="it-IT" sz="1400" dirty="0" err="1"/>
              <a:t>predictions</a:t>
            </a:r>
            <a:r>
              <a:rPr lang="it-IT" sz="1400" dirty="0"/>
              <a:t> on the blind test set made by the SVR ensemble (</a:t>
            </a:r>
            <a:r>
              <a:rPr lang="it-IT" sz="1400" dirty="0" err="1"/>
              <a:t>aka</a:t>
            </a:r>
            <a:r>
              <a:rPr lang="it-IT" sz="1400" dirty="0"/>
              <a:t> </a:t>
            </a:r>
            <a:r>
              <a:rPr lang="it-IT" sz="1400" dirty="0" err="1"/>
              <a:t>our</a:t>
            </a:r>
            <a:r>
              <a:rPr lang="it-IT" sz="1400" dirty="0"/>
              <a:t> best model) are </a:t>
            </a:r>
            <a:r>
              <a:rPr lang="it-IT" sz="1400" dirty="0" err="1"/>
              <a:t>stored</a:t>
            </a:r>
            <a:r>
              <a:rPr lang="it-IT" sz="1400" dirty="0"/>
              <a:t> in the file </a:t>
            </a:r>
            <a:r>
              <a:rPr lang="it-IT" sz="1400" dirty="0">
                <a:latin typeface="Consolas" panose="020B0609020204030204" pitchFamily="49" charset="0"/>
              </a:rPr>
              <a:t>shrimPropagation_ML-CUP23-TS.csv</a:t>
            </a:r>
          </a:p>
        </p:txBody>
      </p:sp>
      <p:sp>
        <p:nvSpPr>
          <p:cNvPr id="5" name="CasellaDiTesto 4">
            <a:extLst>
              <a:ext uri="{FF2B5EF4-FFF2-40B4-BE49-F238E27FC236}">
                <a16:creationId xmlns:a16="http://schemas.microsoft.com/office/drawing/2014/main" id="{91D11083-49BD-1369-931E-A9414B55C76F}"/>
              </a:ext>
            </a:extLst>
          </p:cNvPr>
          <p:cNvSpPr txBox="1"/>
          <p:nvPr/>
        </p:nvSpPr>
        <p:spPr>
          <a:xfrm>
            <a:off x="311760" y="3373996"/>
            <a:ext cx="8435552" cy="523220"/>
          </a:xfrm>
          <a:prstGeom prst="rect">
            <a:avLst/>
          </a:prstGeom>
          <a:noFill/>
        </p:spPr>
        <p:txBody>
          <a:bodyPr wrap="square" rtlCol="0">
            <a:spAutoFit/>
          </a:bodyPr>
          <a:lstStyle/>
          <a:p>
            <a:r>
              <a:rPr lang="en-US" sz="1400" dirty="0"/>
              <a:t>We agree to the disclosure and publication of our names, and of the results with preliminary and final rankings. </a:t>
            </a:r>
            <a:endParaRPr lang="it-IT" sz="1400" dirty="0"/>
          </a:p>
        </p:txBody>
      </p:sp>
      <p:sp>
        <p:nvSpPr>
          <p:cNvPr id="6" name="CasellaDiTesto 5">
            <a:extLst>
              <a:ext uri="{FF2B5EF4-FFF2-40B4-BE49-F238E27FC236}">
                <a16:creationId xmlns:a16="http://schemas.microsoft.com/office/drawing/2014/main" id="{A64EBA0B-E8CB-86DA-0113-9A03987597EF}"/>
              </a:ext>
            </a:extLst>
          </p:cNvPr>
          <p:cNvSpPr txBox="1"/>
          <p:nvPr/>
        </p:nvSpPr>
        <p:spPr>
          <a:xfrm>
            <a:off x="311760" y="1250576"/>
            <a:ext cx="8520120" cy="307777"/>
          </a:xfrm>
          <a:prstGeom prst="rect">
            <a:avLst/>
          </a:prstGeom>
          <a:noFill/>
        </p:spPr>
        <p:txBody>
          <a:bodyPr wrap="square" rtlCol="0">
            <a:spAutoFit/>
          </a:bodyPr>
          <a:lstStyle/>
          <a:p>
            <a:r>
              <a:rPr lang="it-IT" sz="1400" dirty="0"/>
              <a:t>In </a:t>
            </a:r>
            <a:r>
              <a:rPr lang="it-IT" sz="1400" dirty="0" err="1"/>
              <a:t>this</a:t>
            </a:r>
            <a:r>
              <a:rPr lang="it-IT" sz="1400" dirty="0"/>
              <a:t> report </a:t>
            </a:r>
            <a:r>
              <a:rPr lang="it-IT" sz="1400" dirty="0" err="1"/>
              <a:t>we’ve</a:t>
            </a:r>
            <a:r>
              <a:rPr lang="it-IT" sz="1400" dirty="0"/>
              <a:t> </a:t>
            </a:r>
            <a:r>
              <a:rPr lang="it-IT" sz="1400" dirty="0" err="1"/>
              <a:t>compared</a:t>
            </a:r>
            <a:r>
              <a:rPr lang="it-IT" sz="1400" dirty="0"/>
              <a:t> </a:t>
            </a:r>
            <a:r>
              <a:rPr lang="it-IT" sz="1400" dirty="0" err="1"/>
              <a:t>three</a:t>
            </a:r>
            <a:r>
              <a:rPr lang="it-IT" sz="1400" dirty="0"/>
              <a:t> </a:t>
            </a:r>
            <a:r>
              <a:rPr lang="it-IT" sz="1400" dirty="0" err="1"/>
              <a:t>different</a:t>
            </a:r>
            <a:r>
              <a:rPr lang="it-IT" sz="1400" dirty="0"/>
              <a:t> models: </a:t>
            </a:r>
            <a:r>
              <a:rPr lang="it-IT" sz="1400" dirty="0" err="1"/>
              <a:t>Neural</a:t>
            </a:r>
            <a:r>
              <a:rPr lang="it-IT" sz="1400" dirty="0"/>
              <a:t> Networks, Random </a:t>
            </a:r>
            <a:r>
              <a:rPr lang="it-IT" sz="1400" dirty="0" err="1"/>
              <a:t>Forests</a:t>
            </a:r>
            <a:r>
              <a:rPr lang="it-IT" sz="1400" dirty="0"/>
              <a:t> and SVR. </a:t>
            </a:r>
            <a:r>
              <a:rPr lang="it-IT" sz="1400" dirty="0">
                <a:solidFill>
                  <a:srgbClr val="FF0000"/>
                </a:solidFill>
              </a:rPr>
              <a:t>Finire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Bibliography – 1</a:t>
            </a:r>
            <a:endParaRPr lang="it-IT" sz="2800" b="0" strike="noStrike" spc="-1" dirty="0">
              <a:solidFill>
                <a:srgbClr val="FF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25</a:t>
            </a:fld>
            <a:endParaRPr lang="it-IT" sz="1000" b="0" strike="noStrike" spc="-1">
              <a:latin typeface="Times New Roman"/>
            </a:endParaRPr>
          </a:p>
        </p:txBody>
      </p:sp>
      <p:sp>
        <p:nvSpPr>
          <p:cNvPr id="5" name="CasellaDiTesto 4">
            <a:extLst>
              <a:ext uri="{FF2B5EF4-FFF2-40B4-BE49-F238E27FC236}">
                <a16:creationId xmlns:a16="http://schemas.microsoft.com/office/drawing/2014/main" id="{654DC5D3-954B-DA47-8F5D-D2825032294C}"/>
              </a:ext>
            </a:extLst>
          </p:cNvPr>
          <p:cNvSpPr txBox="1"/>
          <p:nvPr/>
        </p:nvSpPr>
        <p:spPr>
          <a:xfrm>
            <a:off x="311760" y="917730"/>
            <a:ext cx="8520120" cy="2031325"/>
          </a:xfrm>
          <a:prstGeom prst="rect">
            <a:avLst/>
          </a:prstGeom>
          <a:noFill/>
        </p:spPr>
        <p:txBody>
          <a:bodyPr wrap="square" rtlCol="0">
            <a:spAutoFit/>
          </a:bodyPr>
          <a:lstStyle/>
          <a:p>
            <a:pPr marL="342900" indent="-342900">
              <a:buFont typeface="+mj-lt"/>
              <a:buAutoNum type="arabicPeriod"/>
            </a:pPr>
            <a:r>
              <a:rPr lang="it-IT" sz="1400" dirty="0"/>
              <a:t>F. </a:t>
            </a:r>
            <a:r>
              <a:rPr lang="it-IT" sz="1400" dirty="0" err="1"/>
              <a:t>Chollet</a:t>
            </a:r>
            <a:r>
              <a:rPr lang="it-IT" sz="1400" dirty="0"/>
              <a:t>, </a:t>
            </a:r>
            <a:r>
              <a:rPr lang="it-IT" sz="1400" i="1" dirty="0" err="1"/>
              <a:t>Keras</a:t>
            </a:r>
            <a:r>
              <a:rPr lang="it-IT" sz="1400" dirty="0"/>
              <a:t>, GitHub,</a:t>
            </a:r>
            <a:r>
              <a:rPr lang="it-IT" sz="1400" spc="-1" dirty="0">
                <a:solidFill>
                  <a:srgbClr val="000000"/>
                </a:solidFill>
                <a:latin typeface="Arial"/>
              </a:rPr>
              <a:t> </a:t>
            </a:r>
            <a:r>
              <a:rPr lang="it-IT" sz="1400" spc="-1" dirty="0">
                <a:solidFill>
                  <a:srgbClr val="000000"/>
                </a:solidFill>
                <a:latin typeface="Arial"/>
                <a:hlinkClick r:id="rId2"/>
              </a:rPr>
              <a:t>GitHub Repository</a:t>
            </a:r>
            <a:r>
              <a:rPr lang="it-IT" sz="1400" dirty="0"/>
              <a:t>, (2015) </a:t>
            </a:r>
            <a:r>
              <a:rPr lang="it-IT" sz="1400" dirty="0" err="1"/>
              <a:t>version</a:t>
            </a:r>
            <a:r>
              <a:rPr lang="it-IT" sz="1400" dirty="0"/>
              <a:t> </a:t>
            </a:r>
            <a:r>
              <a:rPr lang="it-IT" sz="1400" dirty="0">
                <a:hlinkClick r:id="rId3"/>
              </a:rPr>
              <a:t>3.0.2</a:t>
            </a:r>
            <a:endParaRPr lang="it-IT" sz="1400" dirty="0"/>
          </a:p>
          <a:p>
            <a:pPr marL="342900" indent="-342900">
              <a:buFont typeface="+mj-lt"/>
              <a:buAutoNum type="arabicPeriod"/>
            </a:pPr>
            <a:r>
              <a:rPr lang="it-IT" sz="1400" dirty="0" err="1"/>
              <a:t>Keras</a:t>
            </a:r>
            <a:r>
              <a:rPr lang="it-IT" sz="1400" dirty="0"/>
              <a:t> 3 </a:t>
            </a:r>
            <a:r>
              <a:rPr lang="it-IT" sz="1400" dirty="0">
                <a:hlinkClick r:id="rId4"/>
              </a:rPr>
              <a:t>documentation</a:t>
            </a:r>
            <a:endParaRPr lang="it-IT" sz="1400" dirty="0"/>
          </a:p>
          <a:p>
            <a:pPr marL="342900" indent="-342900">
              <a:buFont typeface="+mj-lt"/>
              <a:buAutoNum type="arabicPeriod"/>
            </a:pPr>
            <a:r>
              <a:rPr lang="it-IT" sz="1400" spc="-1" dirty="0">
                <a:solidFill>
                  <a:srgbClr val="000000"/>
                </a:solidFill>
                <a:latin typeface="Arial"/>
              </a:rPr>
              <a:t>M. Abadi, A. </a:t>
            </a:r>
            <a:r>
              <a:rPr lang="it-IT" sz="1400" spc="-1" dirty="0" err="1">
                <a:solidFill>
                  <a:srgbClr val="000000"/>
                </a:solidFill>
                <a:latin typeface="Arial"/>
              </a:rPr>
              <a:t>Agarwal</a:t>
            </a:r>
            <a:r>
              <a:rPr lang="it-IT" sz="1400" spc="-1" dirty="0">
                <a:solidFill>
                  <a:srgbClr val="000000"/>
                </a:solidFill>
                <a:latin typeface="Arial"/>
              </a:rPr>
              <a:t> et al., </a:t>
            </a:r>
            <a:r>
              <a:rPr lang="it-IT" sz="1400" i="1" spc="-1" dirty="0" err="1">
                <a:solidFill>
                  <a:srgbClr val="000000"/>
                </a:solidFill>
                <a:latin typeface="Arial"/>
              </a:rPr>
              <a:t>Ten</a:t>
            </a:r>
            <a:r>
              <a:rPr kumimoji="0" lang="it-IT" altLang="it-IT" sz="1400" b="0" i="1" u="none" strike="noStrike" cap="none" normalizeH="0" baseline="0" dirty="0" err="1">
                <a:ln>
                  <a:noFill/>
                </a:ln>
                <a:solidFill>
                  <a:schemeClr val="tx1"/>
                </a:solidFill>
                <a:effectLst/>
                <a:latin typeface="Arial Unicode MS"/>
              </a:rPr>
              <a:t>sorFlow</a:t>
            </a:r>
            <a:r>
              <a:rPr kumimoji="0" lang="it-IT" altLang="it-IT" sz="1400" b="0" i="1" u="none" strike="noStrike" cap="none" normalizeH="0" baseline="0" dirty="0">
                <a:ln>
                  <a:noFill/>
                </a:ln>
                <a:solidFill>
                  <a:schemeClr val="tx1"/>
                </a:solidFill>
                <a:effectLst/>
                <a:latin typeface="Arial Unicode MS"/>
              </a:rPr>
              <a:t>: Large-scale machine learning on </a:t>
            </a:r>
            <a:r>
              <a:rPr kumimoji="0" lang="it-IT" altLang="it-IT" sz="1400" b="0" i="1" u="none" strike="noStrike" cap="none" normalizeH="0" baseline="0" dirty="0" err="1">
                <a:ln>
                  <a:noFill/>
                </a:ln>
                <a:solidFill>
                  <a:schemeClr val="tx1"/>
                </a:solidFill>
                <a:effectLst/>
                <a:latin typeface="Arial Unicode MS"/>
              </a:rPr>
              <a:t>heterogeneous</a:t>
            </a:r>
            <a:r>
              <a:rPr kumimoji="0" lang="it-IT" altLang="it-IT" sz="1400" b="0" i="1" u="none" strike="noStrike" cap="none" normalizeH="0" baseline="0" dirty="0">
                <a:ln>
                  <a:noFill/>
                </a:ln>
                <a:solidFill>
                  <a:schemeClr val="tx1"/>
                </a:solidFill>
                <a:effectLst/>
                <a:latin typeface="Arial Unicode MS"/>
              </a:rPr>
              <a:t> systems </a:t>
            </a:r>
            <a:r>
              <a:rPr kumimoji="0" lang="it-IT" altLang="it-IT" sz="1400" b="0" u="none" strike="noStrike" cap="none" normalizeH="0" baseline="0" dirty="0">
                <a:ln>
                  <a:noFill/>
                </a:ln>
                <a:solidFill>
                  <a:schemeClr val="tx1"/>
                </a:solidFill>
                <a:effectLst/>
                <a:latin typeface="Arial Unicode MS"/>
              </a:rPr>
              <a:t>(2015)</a:t>
            </a:r>
            <a:r>
              <a:rPr kumimoji="0" lang="it-IT" altLang="it-IT" sz="1400" b="0" i="0" u="none" strike="noStrike" cap="none" normalizeH="0" baseline="0" dirty="0">
                <a:ln>
                  <a:noFill/>
                </a:ln>
                <a:solidFill>
                  <a:schemeClr val="tx1"/>
                </a:solidFill>
                <a:effectLst/>
                <a:latin typeface="Arial Unicode MS"/>
              </a:rPr>
              <a:t>. </a:t>
            </a:r>
            <a:r>
              <a:rPr kumimoji="0" lang="it-IT" altLang="it-IT" sz="1400" b="0" i="0" u="none" strike="noStrike" cap="none" normalizeH="0" baseline="0" dirty="0">
                <a:ln>
                  <a:noFill/>
                </a:ln>
                <a:solidFill>
                  <a:schemeClr val="tx1"/>
                </a:solidFill>
                <a:effectLst/>
                <a:latin typeface="Arial Unicode MS"/>
                <a:hlinkClick r:id="rId5"/>
              </a:rPr>
              <a:t>www.tensorflow.org</a:t>
            </a:r>
            <a:endParaRPr kumimoji="0" lang="it-IT" altLang="it-IT" sz="1400" b="0" i="0" u="none" strike="noStrike" cap="none" spc="-1" normalizeH="0" baseline="0" dirty="0">
              <a:ln>
                <a:noFill/>
              </a:ln>
              <a:solidFill>
                <a:srgbClr val="000000"/>
              </a:solidFill>
              <a:effectLst/>
              <a:latin typeface="Arial"/>
            </a:endParaRPr>
          </a:p>
          <a:p>
            <a:pPr marL="342900" indent="-342900">
              <a:buFont typeface="+mj-lt"/>
              <a:buAutoNum type="arabicPeriod"/>
            </a:pPr>
            <a:r>
              <a:rPr lang="it-IT" sz="1400" spc="-1" dirty="0">
                <a:solidFill>
                  <a:srgbClr val="000000"/>
                </a:solidFill>
                <a:latin typeface="Arial"/>
              </a:rPr>
              <a:t>F. </a:t>
            </a:r>
            <a:r>
              <a:rPr lang="it-IT" sz="1400" spc="-1" dirty="0" err="1">
                <a:solidFill>
                  <a:srgbClr val="000000"/>
                </a:solidFill>
                <a:latin typeface="Arial"/>
              </a:rPr>
              <a:t>Pedergosa</a:t>
            </a:r>
            <a:r>
              <a:rPr lang="it-IT" sz="1400" spc="-1" dirty="0">
                <a:solidFill>
                  <a:srgbClr val="000000"/>
                </a:solidFill>
                <a:latin typeface="Arial"/>
              </a:rPr>
              <a:t>, G. </a:t>
            </a:r>
            <a:r>
              <a:rPr lang="it-IT" sz="1400" spc="-1" dirty="0" err="1">
                <a:solidFill>
                  <a:srgbClr val="000000"/>
                </a:solidFill>
                <a:latin typeface="Arial"/>
              </a:rPr>
              <a:t>Varoquaux</a:t>
            </a:r>
            <a:r>
              <a:rPr lang="it-IT" sz="1400" spc="-1" dirty="0">
                <a:solidFill>
                  <a:srgbClr val="000000"/>
                </a:solidFill>
                <a:latin typeface="Arial"/>
              </a:rPr>
              <a:t> et al, </a:t>
            </a:r>
            <a:r>
              <a:rPr lang="it-IT" sz="1400" i="1" spc="-1" dirty="0" err="1">
                <a:solidFill>
                  <a:srgbClr val="000000"/>
                </a:solidFill>
                <a:latin typeface="Arial"/>
              </a:rPr>
              <a:t>Scikit-learn</a:t>
            </a:r>
            <a:r>
              <a:rPr lang="it-IT" sz="1400" i="1" spc="-1" dirty="0">
                <a:solidFill>
                  <a:srgbClr val="000000"/>
                </a:solidFill>
                <a:latin typeface="Arial"/>
              </a:rPr>
              <a:t>: Machine Learning in Python</a:t>
            </a:r>
            <a:r>
              <a:rPr lang="it-IT" sz="1400" spc="-1" dirty="0">
                <a:solidFill>
                  <a:srgbClr val="000000"/>
                </a:solidFill>
                <a:latin typeface="Arial"/>
              </a:rPr>
              <a:t>, JMLR, 12(</a:t>
            </a:r>
            <a:r>
              <a:rPr lang="it-IT" sz="1400" spc="-1" dirty="0" err="1">
                <a:solidFill>
                  <a:srgbClr val="000000"/>
                </a:solidFill>
                <a:latin typeface="Arial"/>
              </a:rPr>
              <a:t>Oct</a:t>
            </a:r>
            <a:r>
              <a:rPr lang="it-IT" sz="1400" spc="-1" dirty="0">
                <a:solidFill>
                  <a:srgbClr val="000000"/>
                </a:solidFill>
                <a:latin typeface="Arial"/>
              </a:rPr>
              <a:t>), (2011), pp.2825-2830 </a:t>
            </a:r>
          </a:p>
          <a:p>
            <a:pPr marL="342900" indent="-342900">
              <a:buFont typeface="+mj-lt"/>
              <a:buAutoNum type="arabicPeriod"/>
            </a:pPr>
            <a:r>
              <a:rPr lang="it-IT" sz="1400" dirty="0" err="1"/>
              <a:t>Scikit-learn</a:t>
            </a:r>
            <a:r>
              <a:rPr lang="it-IT" sz="1400" dirty="0"/>
              <a:t> </a:t>
            </a:r>
            <a:r>
              <a:rPr lang="it-IT" sz="1400" dirty="0">
                <a:hlinkClick r:id="rId6"/>
              </a:rPr>
              <a:t>API </a:t>
            </a:r>
            <a:r>
              <a:rPr lang="it-IT" sz="1400" dirty="0" err="1">
                <a:hlinkClick r:id="rId6"/>
              </a:rPr>
              <a:t>reference</a:t>
            </a:r>
            <a:endParaRPr lang="it-IT" sz="1400" spc="-1" dirty="0">
              <a:solidFill>
                <a:srgbClr val="000000"/>
              </a:solidFill>
              <a:latin typeface="Arial"/>
            </a:endParaRPr>
          </a:p>
          <a:p>
            <a:pPr marL="342900" indent="-342900">
              <a:buFont typeface="+mj-lt"/>
              <a:buAutoNum type="arabicPeriod"/>
            </a:pPr>
            <a:r>
              <a:rPr lang="it-IT" sz="1400" dirty="0"/>
              <a:t>T. </a:t>
            </a:r>
            <a:r>
              <a:rPr lang="it-IT" sz="1400" dirty="0" err="1"/>
              <a:t>Akiba</a:t>
            </a:r>
            <a:r>
              <a:rPr lang="it-IT" sz="1400" dirty="0"/>
              <a:t>, S. Sano, T. </a:t>
            </a:r>
            <a:r>
              <a:rPr lang="it-IT" sz="1400" dirty="0" err="1"/>
              <a:t>Yanase</a:t>
            </a:r>
            <a:r>
              <a:rPr lang="it-IT" sz="1400" dirty="0"/>
              <a:t>, T. </a:t>
            </a:r>
            <a:r>
              <a:rPr lang="it-IT" sz="1400" dirty="0" err="1"/>
              <a:t>Ohta</a:t>
            </a:r>
            <a:r>
              <a:rPr lang="it-IT" sz="1400" dirty="0"/>
              <a:t>, M. </a:t>
            </a:r>
            <a:r>
              <a:rPr lang="it-IT" sz="1400" dirty="0" err="1"/>
              <a:t>Koyama</a:t>
            </a:r>
            <a:r>
              <a:rPr lang="it-IT" sz="1400" dirty="0"/>
              <a:t>, </a:t>
            </a:r>
            <a:r>
              <a:rPr lang="it-IT" sz="1400" i="1" dirty="0" err="1"/>
              <a:t>Optuna</a:t>
            </a:r>
            <a:r>
              <a:rPr lang="it-IT" sz="1400" i="1" dirty="0"/>
              <a:t>: A Next-generation </a:t>
            </a:r>
            <a:r>
              <a:rPr lang="it-IT" sz="1400" i="1" dirty="0" err="1"/>
              <a:t>Hyperparameter</a:t>
            </a:r>
            <a:r>
              <a:rPr lang="it-IT" sz="1400" i="1" dirty="0"/>
              <a:t> </a:t>
            </a:r>
            <a:r>
              <a:rPr lang="it-IT" sz="1400" i="1" dirty="0" err="1"/>
              <a:t>Optimization</a:t>
            </a:r>
            <a:r>
              <a:rPr lang="it-IT" sz="1400" i="1" dirty="0"/>
              <a:t> Framework</a:t>
            </a:r>
            <a:r>
              <a:rPr lang="it-IT" sz="1400" dirty="0"/>
              <a:t>, KDD, (2019), pp.2623-2631</a:t>
            </a:r>
          </a:p>
        </p:txBody>
      </p:sp>
      <p:sp>
        <p:nvSpPr>
          <p:cNvPr id="6" name="CasellaDiTesto 5">
            <a:extLst>
              <a:ext uri="{FF2B5EF4-FFF2-40B4-BE49-F238E27FC236}">
                <a16:creationId xmlns:a16="http://schemas.microsoft.com/office/drawing/2014/main" id="{304B3224-8AD6-EBFB-578E-76DA67AAD1D4}"/>
              </a:ext>
            </a:extLst>
          </p:cNvPr>
          <p:cNvSpPr txBox="1"/>
          <p:nvPr/>
        </p:nvSpPr>
        <p:spPr>
          <a:xfrm>
            <a:off x="311760" y="579176"/>
            <a:ext cx="8520120" cy="338554"/>
          </a:xfrm>
          <a:prstGeom prst="rect">
            <a:avLst/>
          </a:prstGeom>
          <a:noFill/>
        </p:spPr>
        <p:txBody>
          <a:bodyPr wrap="square" rtlCol="0">
            <a:spAutoFit/>
          </a:bodyPr>
          <a:lstStyle/>
          <a:p>
            <a:r>
              <a:rPr lang="it-IT" sz="1600" dirty="0" err="1"/>
              <a:t>Main</a:t>
            </a:r>
            <a:r>
              <a:rPr lang="it-IT" sz="1600" dirty="0"/>
              <a:t> libraries and software tools </a:t>
            </a:r>
            <a:r>
              <a:rPr lang="it-IT" sz="1600" dirty="0" err="1"/>
              <a:t>used</a:t>
            </a:r>
            <a:r>
              <a:rPr lang="it-IT" sz="1600" dirty="0"/>
              <a:t> for </a:t>
            </a:r>
            <a:r>
              <a:rPr lang="it-IT" sz="1600" dirty="0" err="1"/>
              <a:t>this</a:t>
            </a:r>
            <a:r>
              <a:rPr lang="it-IT" sz="1600" dirty="0"/>
              <a:t> project, with documentation:</a:t>
            </a:r>
          </a:p>
        </p:txBody>
      </p:sp>
      <p:sp>
        <p:nvSpPr>
          <p:cNvPr id="7" name="CasellaDiTesto 6">
            <a:extLst>
              <a:ext uri="{FF2B5EF4-FFF2-40B4-BE49-F238E27FC236}">
                <a16:creationId xmlns:a16="http://schemas.microsoft.com/office/drawing/2014/main" id="{491951CC-852D-3998-1B25-1E283453A104}"/>
              </a:ext>
            </a:extLst>
          </p:cNvPr>
          <p:cNvSpPr txBox="1"/>
          <p:nvPr/>
        </p:nvSpPr>
        <p:spPr>
          <a:xfrm>
            <a:off x="311761" y="3273089"/>
            <a:ext cx="8160839" cy="1815882"/>
          </a:xfrm>
          <a:prstGeom prst="rect">
            <a:avLst/>
          </a:prstGeom>
          <a:noFill/>
        </p:spPr>
        <p:txBody>
          <a:bodyPr wrap="square" rtlCol="0">
            <a:spAutoFit/>
          </a:bodyPr>
          <a:lstStyle/>
          <a:p>
            <a:pPr marL="342900" indent="-342900">
              <a:buFont typeface="+mj-lt"/>
              <a:buAutoNum type="arabicPeriod" startAt="7"/>
            </a:pPr>
            <a:r>
              <a:rPr lang="it-IT" sz="1400" dirty="0"/>
              <a:t>K. He, X. Zhang, S. </a:t>
            </a:r>
            <a:r>
              <a:rPr lang="it-IT" sz="1400" dirty="0" err="1"/>
              <a:t>Ren</a:t>
            </a:r>
            <a:r>
              <a:rPr lang="it-IT" sz="1400" dirty="0"/>
              <a:t>, J. Sun, </a:t>
            </a:r>
            <a:r>
              <a:rPr lang="it-IT" sz="1400" i="1" dirty="0" err="1"/>
              <a:t>Delving</a:t>
            </a:r>
            <a:r>
              <a:rPr lang="it-IT" sz="1400" i="1" dirty="0"/>
              <a:t> Deep </a:t>
            </a:r>
            <a:r>
              <a:rPr lang="it-IT" sz="1400" i="1" dirty="0" err="1"/>
              <a:t>into</a:t>
            </a:r>
            <a:r>
              <a:rPr lang="it-IT" sz="1400" i="1" dirty="0"/>
              <a:t> </a:t>
            </a:r>
            <a:r>
              <a:rPr lang="it-IT" sz="1400" i="1" dirty="0" err="1"/>
              <a:t>Rectifiers</a:t>
            </a:r>
            <a:r>
              <a:rPr lang="it-IT" sz="1400" i="1" dirty="0"/>
              <a:t>: </a:t>
            </a:r>
            <a:r>
              <a:rPr lang="it-IT" sz="1400" i="1" dirty="0" err="1"/>
              <a:t>Surpassing</a:t>
            </a:r>
            <a:r>
              <a:rPr lang="it-IT" sz="1400" i="1" dirty="0"/>
              <a:t> Human-Level Performance on </a:t>
            </a:r>
            <a:r>
              <a:rPr lang="it-IT" sz="1400" i="1" dirty="0" err="1"/>
              <a:t>ImageNet</a:t>
            </a:r>
            <a:r>
              <a:rPr lang="it-IT" sz="1400" i="1" dirty="0"/>
              <a:t> </a:t>
            </a:r>
            <a:r>
              <a:rPr lang="it-IT" sz="1400" i="1" dirty="0" err="1"/>
              <a:t>Classification</a:t>
            </a:r>
            <a:r>
              <a:rPr lang="it-IT" sz="1400" dirty="0"/>
              <a:t>, </a:t>
            </a:r>
            <a:r>
              <a:rPr lang="it-IT" sz="1400" i="1" dirty="0"/>
              <a:t>2015 IEEE International Conference on Computer Vision (ICCV)</a:t>
            </a:r>
            <a:r>
              <a:rPr lang="it-IT" sz="1400" dirty="0"/>
              <a:t>, Santiago, Chile, 2015, pp. 1026-1034,</a:t>
            </a:r>
          </a:p>
          <a:p>
            <a:pPr marL="342900" indent="-342900">
              <a:buFont typeface="+mj-lt"/>
              <a:buAutoNum type="arabicPeriod" startAt="7"/>
            </a:pPr>
            <a:r>
              <a:rPr lang="it-IT" sz="1400" dirty="0" err="1"/>
              <a:t>Bengio</a:t>
            </a:r>
            <a:r>
              <a:rPr lang="it-IT" sz="1400" dirty="0"/>
              <a:t>, Y. </a:t>
            </a:r>
            <a:r>
              <a:rPr lang="it-IT" sz="1400" i="1" dirty="0" err="1"/>
              <a:t>Practical</a:t>
            </a:r>
            <a:r>
              <a:rPr lang="it-IT" sz="1400" i="1" dirty="0"/>
              <a:t> </a:t>
            </a:r>
            <a:r>
              <a:rPr lang="it-IT" sz="1400" i="1" dirty="0" err="1"/>
              <a:t>Recommendations</a:t>
            </a:r>
            <a:r>
              <a:rPr lang="it-IT" sz="1400" i="1" dirty="0"/>
              <a:t> for </a:t>
            </a:r>
            <a:r>
              <a:rPr lang="it-IT" sz="1400" i="1" dirty="0" err="1"/>
              <a:t>Gradient-Based</a:t>
            </a:r>
            <a:r>
              <a:rPr lang="it-IT" sz="1400" i="1" dirty="0"/>
              <a:t> Training of Deep </a:t>
            </a:r>
            <a:r>
              <a:rPr lang="it-IT" sz="1400" i="1" dirty="0" err="1"/>
              <a:t>Architectures</a:t>
            </a:r>
            <a:r>
              <a:rPr lang="it-IT" sz="1400" dirty="0"/>
              <a:t>. In: </a:t>
            </a:r>
            <a:r>
              <a:rPr lang="it-IT" sz="1400" dirty="0" err="1"/>
              <a:t>Montavon</a:t>
            </a:r>
            <a:r>
              <a:rPr lang="it-IT" sz="1400" dirty="0"/>
              <a:t>, G., </a:t>
            </a:r>
            <a:r>
              <a:rPr lang="it-IT" sz="1400" dirty="0" err="1"/>
              <a:t>Orr</a:t>
            </a:r>
            <a:r>
              <a:rPr lang="it-IT" sz="1400" dirty="0"/>
              <a:t>, G.B., Müller, KR. (</a:t>
            </a:r>
            <a:r>
              <a:rPr lang="it-IT" sz="1400" dirty="0" err="1"/>
              <a:t>eds</a:t>
            </a:r>
            <a:r>
              <a:rPr lang="it-IT" sz="1400" dirty="0"/>
              <a:t>) </a:t>
            </a:r>
            <a:r>
              <a:rPr lang="it-IT" sz="1400" dirty="0" err="1"/>
              <a:t>Neural</a:t>
            </a:r>
            <a:r>
              <a:rPr lang="it-IT" sz="1400" dirty="0"/>
              <a:t> Networks: </a:t>
            </a:r>
            <a:r>
              <a:rPr lang="it-IT" sz="1400" dirty="0" err="1"/>
              <a:t>Tricks</a:t>
            </a:r>
            <a:r>
              <a:rPr lang="it-IT" sz="1400" dirty="0"/>
              <a:t> of the Trade. </a:t>
            </a:r>
            <a:r>
              <a:rPr lang="it-IT" sz="1400" dirty="0" err="1"/>
              <a:t>Lecture</a:t>
            </a:r>
            <a:r>
              <a:rPr lang="it-IT" sz="1400" dirty="0"/>
              <a:t> Notes in Computer Science, </a:t>
            </a:r>
            <a:r>
              <a:rPr lang="it-IT" sz="1400" dirty="0" err="1"/>
              <a:t>vol</a:t>
            </a:r>
            <a:r>
              <a:rPr lang="it-IT" sz="1400" dirty="0"/>
              <a:t> 7700 (2012).   Springer, </a:t>
            </a:r>
            <a:r>
              <a:rPr lang="it-IT" sz="1400" dirty="0" err="1"/>
              <a:t>Berlin</a:t>
            </a:r>
            <a:r>
              <a:rPr lang="it-IT" sz="1400" dirty="0"/>
              <a:t>, Heidelberg.</a:t>
            </a:r>
          </a:p>
          <a:p>
            <a:pPr marL="342900" indent="-342900">
              <a:buFont typeface="+mj-lt"/>
              <a:buAutoNum type="arabicPeriod" startAt="7"/>
            </a:pPr>
            <a:r>
              <a:rPr lang="it-IT" sz="1400" dirty="0"/>
              <a:t>S. </a:t>
            </a:r>
            <a:r>
              <a:rPr lang="it-IT" sz="1400" dirty="0" err="1"/>
              <a:t>Thrun</a:t>
            </a:r>
            <a:r>
              <a:rPr lang="it-IT" sz="1400" dirty="0"/>
              <a:t>. J. Bala, E. </a:t>
            </a:r>
            <a:r>
              <a:rPr lang="it-IT" sz="1400" dirty="0" err="1"/>
              <a:t>Bloedorn</a:t>
            </a:r>
            <a:r>
              <a:rPr lang="it-IT" sz="1400" dirty="0"/>
              <a:t>, I. </a:t>
            </a:r>
            <a:r>
              <a:rPr lang="it-IT" sz="1400" dirty="0" err="1"/>
              <a:t>Bratko</a:t>
            </a:r>
            <a:r>
              <a:rPr lang="it-IT" sz="1400" dirty="0"/>
              <a:t> et al. (1992). </a:t>
            </a:r>
            <a:r>
              <a:rPr lang="it-IT" sz="1400" i="1" dirty="0"/>
              <a:t>The </a:t>
            </a:r>
            <a:r>
              <a:rPr lang="it-IT" sz="1400" i="1" dirty="0" err="1"/>
              <a:t>MONK's</a:t>
            </a:r>
            <a:r>
              <a:rPr lang="it-IT" sz="1400" i="1" dirty="0"/>
              <a:t> </a:t>
            </a:r>
            <a:r>
              <a:rPr lang="it-IT" sz="1400" i="1" dirty="0" err="1"/>
              <a:t>Problems</a:t>
            </a:r>
            <a:r>
              <a:rPr lang="it-IT" sz="1400" i="1" dirty="0"/>
              <a:t>: A Performance </a:t>
            </a:r>
            <a:r>
              <a:rPr lang="it-IT" sz="1400" i="1" dirty="0" err="1"/>
              <a:t>Comparison</a:t>
            </a:r>
            <a:r>
              <a:rPr lang="it-IT" sz="1400" i="1" dirty="0"/>
              <a:t> of </a:t>
            </a:r>
            <a:r>
              <a:rPr lang="it-IT" sz="1400" i="1" dirty="0" err="1"/>
              <a:t>Different</a:t>
            </a:r>
            <a:r>
              <a:rPr lang="it-IT" sz="1400" i="1" dirty="0"/>
              <a:t> Learning </a:t>
            </a:r>
            <a:r>
              <a:rPr lang="it-IT" sz="1400" i="1" dirty="0" err="1"/>
              <a:t>Algorithms</a:t>
            </a:r>
            <a:r>
              <a:rPr lang="it-IT" sz="1400" dirty="0"/>
              <a:t>.</a:t>
            </a:r>
            <a:endParaRPr lang="it-IT" sz="1400" dirty="0">
              <a:solidFill>
                <a:srgbClr val="FF0000"/>
              </a:solidFill>
            </a:endParaRPr>
          </a:p>
        </p:txBody>
      </p:sp>
      <p:sp>
        <p:nvSpPr>
          <p:cNvPr id="8" name="CasellaDiTesto 7">
            <a:extLst>
              <a:ext uri="{FF2B5EF4-FFF2-40B4-BE49-F238E27FC236}">
                <a16:creationId xmlns:a16="http://schemas.microsoft.com/office/drawing/2014/main" id="{FC3ADDC1-64FB-1BE2-8B0F-4E761CA1CD8A}"/>
              </a:ext>
            </a:extLst>
          </p:cNvPr>
          <p:cNvSpPr txBox="1"/>
          <p:nvPr/>
        </p:nvSpPr>
        <p:spPr>
          <a:xfrm>
            <a:off x="311760" y="2934535"/>
            <a:ext cx="8160839" cy="338554"/>
          </a:xfrm>
          <a:prstGeom prst="rect">
            <a:avLst/>
          </a:prstGeom>
          <a:noFill/>
        </p:spPr>
        <p:txBody>
          <a:bodyPr wrap="square" rtlCol="0">
            <a:spAutoFit/>
          </a:bodyPr>
          <a:lstStyle/>
          <a:p>
            <a:r>
              <a:rPr lang="it-IT" sz="1600" dirty="0" err="1"/>
              <a:t>Bibliographical</a:t>
            </a:r>
            <a:r>
              <a:rPr lang="it-IT" sz="1600" dirty="0"/>
              <a:t> sources:</a:t>
            </a:r>
          </a:p>
        </p:txBody>
      </p:sp>
    </p:spTree>
    <p:extLst>
      <p:ext uri="{BB962C8B-B14F-4D97-AF65-F5344CB8AC3E}">
        <p14:creationId xmlns:p14="http://schemas.microsoft.com/office/powerpoint/2010/main" val="381447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06446" y="1923604"/>
            <a:ext cx="7931107" cy="1296291"/>
          </a:xfrm>
          <a:prstGeom prst="rect">
            <a:avLst/>
          </a:prstGeom>
          <a:noFill/>
          <a:ln w="0">
            <a:noFill/>
          </a:ln>
        </p:spPr>
        <p:txBody>
          <a:bodyPr tIns="91440" bIns="91440" anchor="t">
            <a:noAutofit/>
          </a:bodyPr>
          <a:lstStyle/>
          <a:p>
            <a:pPr algn="ctr">
              <a:lnSpc>
                <a:spcPct val="100000"/>
              </a:lnSpc>
              <a:buNone/>
              <a:tabLst>
                <a:tab pos="0" algn="l"/>
              </a:tabLst>
            </a:pPr>
            <a:r>
              <a:rPr lang="it" sz="7400" b="0" strike="noStrike" spc="-1" dirty="0">
                <a:solidFill>
                  <a:srgbClr val="000000"/>
                </a:solidFill>
                <a:latin typeface="Arial"/>
                <a:ea typeface="Arial"/>
              </a:rPr>
              <a:t>APPENDICES</a:t>
            </a:r>
            <a:endParaRPr lang="it-IT" sz="7400" b="0" strike="noStrike" spc="-1" dirty="0">
              <a:solidFill>
                <a:srgbClr val="00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26</a:t>
            </a:fld>
            <a:endParaRPr lang="it-IT" sz="1000" b="0" strike="noStrike" spc="-1">
              <a:latin typeface="Times New Roman"/>
            </a:endParaRPr>
          </a:p>
        </p:txBody>
      </p:sp>
    </p:spTree>
    <p:extLst>
      <p:ext uri="{BB962C8B-B14F-4D97-AF65-F5344CB8AC3E}">
        <p14:creationId xmlns:p14="http://schemas.microsoft.com/office/powerpoint/2010/main" val="329207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1</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SVM</a:t>
            </a:r>
            <a:br>
              <a:rPr lang="it-IT" sz="1050" dirty="0"/>
            </a:b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27</a:t>
            </a:fld>
            <a:endParaRPr lang="it-IT" sz="10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72941" r="-40204" b="-356471"/>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170930" r="-40204" b="-252326"/>
                          </a:stretch>
                        </a:blipFil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17647" r="-100000"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sp>
        <p:nvSpPr>
          <p:cNvPr id="6" name="CasellaDiTesto 5">
            <a:extLst>
              <a:ext uri="{FF2B5EF4-FFF2-40B4-BE49-F238E27FC236}">
                <a16:creationId xmlns:a16="http://schemas.microsoft.com/office/drawing/2014/main" id="{67EA9238-0A19-F871-A93C-3E30D45F3039}"/>
              </a:ext>
            </a:extLst>
          </p:cNvPr>
          <p:cNvSpPr txBox="1"/>
          <p:nvPr/>
        </p:nvSpPr>
        <p:spPr>
          <a:xfrm>
            <a:off x="383260" y="1379363"/>
            <a:ext cx="8363480" cy="307777"/>
          </a:xfrm>
          <a:prstGeom prst="rect">
            <a:avLst/>
          </a:prstGeom>
          <a:noFill/>
        </p:spPr>
        <p:txBody>
          <a:bodyPr wrap="square" rtlCol="0">
            <a:spAutoFit/>
          </a:bodyPr>
          <a:lstStyle/>
          <a:p>
            <a:pPr algn="ctr"/>
            <a:r>
              <a:rPr lang="it-IT" sz="1400" b="1" dirty="0" err="1"/>
              <a:t>Table</a:t>
            </a:r>
            <a:r>
              <a:rPr lang="it-IT" sz="1400" b="1" dirty="0"/>
              <a:t> 12</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SVMs</a:t>
            </a:r>
            <a:r>
              <a:rPr lang="it-IT" sz="1400" dirty="0"/>
              <a:t> </a:t>
            </a:r>
            <a:r>
              <a:rPr lang="it-IT" sz="1400" dirty="0" err="1"/>
              <a:t>used</a:t>
            </a:r>
            <a:r>
              <a:rPr lang="it-IT" sz="1400" dirty="0"/>
              <a:t> for the </a:t>
            </a:r>
            <a:r>
              <a:rPr lang="it-IT" sz="1400" dirty="0" err="1"/>
              <a:t>three</a:t>
            </a:r>
            <a:r>
              <a:rPr lang="it-IT" sz="1400" dirty="0"/>
              <a:t> MONK tasks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2</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Random Forests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28</a:t>
            </a:fld>
            <a:endParaRPr lang="it-IT" sz="1000" b="0" strike="noStrike" spc="-1">
              <a:latin typeface="Times New Roman"/>
            </a:endParaRPr>
          </a:p>
        </p:txBody>
      </p:sp>
      <p:sp>
        <p:nvSpPr>
          <p:cNvPr id="6" name="CasellaDiTesto 5">
            <a:extLst>
              <a:ext uri="{FF2B5EF4-FFF2-40B4-BE49-F238E27FC236}">
                <a16:creationId xmlns:a16="http://schemas.microsoft.com/office/drawing/2014/main" id="{67EA9238-0A19-F871-A93C-3E30D45F3039}"/>
              </a:ext>
            </a:extLst>
          </p:cNvPr>
          <p:cNvSpPr txBox="1"/>
          <p:nvPr/>
        </p:nvSpPr>
        <p:spPr>
          <a:xfrm>
            <a:off x="311940" y="1222945"/>
            <a:ext cx="8520120" cy="307777"/>
          </a:xfrm>
          <a:prstGeom prst="rect">
            <a:avLst/>
          </a:prstGeom>
          <a:noFill/>
        </p:spPr>
        <p:txBody>
          <a:bodyPr wrap="square" rtlCol="0">
            <a:spAutoFit/>
          </a:bodyPr>
          <a:lstStyle/>
          <a:p>
            <a:pPr algn="ctr"/>
            <a:r>
              <a:rPr lang="it-IT" sz="1400" b="1" dirty="0" err="1"/>
              <a:t>Table</a:t>
            </a:r>
            <a:r>
              <a:rPr lang="it-IT" sz="1400" b="1" dirty="0"/>
              <a:t> 13</a:t>
            </a:r>
            <a:r>
              <a:rPr lang="it-IT" sz="1400" dirty="0"/>
              <a:t>: </a:t>
            </a:r>
            <a:r>
              <a:rPr lang="it-IT" sz="1400" dirty="0" err="1"/>
              <a:t>Hyperparameter’s</a:t>
            </a:r>
            <a:r>
              <a:rPr lang="it-IT" sz="1400" dirty="0"/>
              <a:t> </a:t>
            </a:r>
            <a:r>
              <a:rPr lang="it-IT" sz="1400" dirty="0" err="1"/>
              <a:t>values</a:t>
            </a:r>
            <a:r>
              <a:rPr lang="it-IT" sz="1400" dirty="0"/>
              <a:t> for the Random </a:t>
            </a:r>
            <a:r>
              <a:rPr lang="it-IT" sz="1400" dirty="0" err="1"/>
              <a:t>Forests</a:t>
            </a:r>
            <a:r>
              <a:rPr lang="it-IT" sz="1400" dirty="0"/>
              <a:t> </a:t>
            </a:r>
            <a:r>
              <a:rPr lang="it-IT" sz="1400" dirty="0" err="1"/>
              <a:t>used</a:t>
            </a:r>
            <a:r>
              <a:rPr lang="it-IT" sz="1400" dirty="0"/>
              <a:t> for the </a:t>
            </a:r>
            <a:r>
              <a:rPr lang="it-IT" sz="1400" dirty="0" err="1"/>
              <a:t>three</a:t>
            </a:r>
            <a:r>
              <a:rPr lang="it-IT" sz="1400" dirty="0"/>
              <a:t> MONK tasks</a:t>
            </a:r>
          </a:p>
        </p:txBody>
      </p:sp>
      <p:graphicFrame>
        <p:nvGraphicFramePr>
          <p:cNvPr id="2" name="Tabella 1">
            <a:extLst>
              <a:ext uri="{FF2B5EF4-FFF2-40B4-BE49-F238E27FC236}">
                <a16:creationId xmlns:a16="http://schemas.microsoft.com/office/drawing/2014/main" id="{FB73CB9E-9A5F-9977-AD92-AA9DF7D29DB2}"/>
              </a:ext>
            </a:extLst>
          </p:cNvPr>
          <p:cNvGraphicFramePr>
            <a:graphicFrameLocks noGrp="1"/>
          </p:cNvGraphicFramePr>
          <p:nvPr>
            <p:extLst>
              <p:ext uri="{D42A27DB-BD31-4B8C-83A1-F6EECF244321}">
                <p14:modId xmlns:p14="http://schemas.microsoft.com/office/powerpoint/2010/main" val="2231198098"/>
              </p:ext>
            </p:extLst>
          </p:nvPr>
        </p:nvGraphicFramePr>
        <p:xfrm>
          <a:off x="311940" y="1530722"/>
          <a:ext cx="8520120" cy="2667000"/>
        </p:xfrm>
        <a:graphic>
          <a:graphicData uri="http://schemas.openxmlformats.org/drawingml/2006/table">
            <a:tbl>
              <a:tblPr firstRow="1" bandRow="1">
                <a:tableStyleId>{0E3FDE45-AF77-4B5C-9715-49D594BDF05E}</a:tableStyleId>
              </a:tblPr>
              <a:tblGrid>
                <a:gridCol w="2639689">
                  <a:extLst>
                    <a:ext uri="{9D8B030D-6E8A-4147-A177-3AD203B41FA5}">
                      <a16:colId xmlns:a16="http://schemas.microsoft.com/office/drawing/2014/main" val="1646026988"/>
                    </a:ext>
                  </a:extLst>
                </a:gridCol>
                <a:gridCol w="1243853">
                  <a:extLst>
                    <a:ext uri="{9D8B030D-6E8A-4147-A177-3AD203B41FA5}">
                      <a16:colId xmlns:a16="http://schemas.microsoft.com/office/drawing/2014/main" val="2209079661"/>
                    </a:ext>
                  </a:extLst>
                </a:gridCol>
                <a:gridCol w="3012142">
                  <a:extLst>
                    <a:ext uri="{9D8B030D-6E8A-4147-A177-3AD203B41FA5}">
                      <a16:colId xmlns:a16="http://schemas.microsoft.com/office/drawing/2014/main" val="476101989"/>
                    </a:ext>
                  </a:extLst>
                </a:gridCol>
                <a:gridCol w="1624436">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0" dirty="0"/>
                        <a:t>(</a:t>
                      </a:r>
                      <a:r>
                        <a:rPr lang="it-IT" sz="1400" i="1" dirty="0" err="1"/>
                        <a:t>aka</a:t>
                      </a:r>
                      <a:r>
                        <a:rPr lang="it-IT" sz="1400" i="1" dirty="0"/>
                        <a:t> </a:t>
                      </a:r>
                      <a:r>
                        <a:rPr lang="it-IT" sz="1400" i="1" dirty="0" err="1"/>
                        <a:t>trees</a:t>
                      </a:r>
                      <a:r>
                        <a:rPr lang="it-IT" sz="1400" i="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20, 50, 100, 200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None, 10, 20 (</a:t>
                      </a:r>
                      <a:r>
                        <a:rPr lang="it-IT" sz="1400" i="1" dirty="0" err="1"/>
                        <a:t>not</a:t>
                      </a:r>
                      <a:r>
                        <a:rPr lang="it-IT" sz="1400" i="1" dirty="0"/>
                        <a:t> for MONK 3</a:t>
                      </a:r>
                      <a:r>
                        <a:rPr lang="it-IT" sz="1400" dirty="0"/>
                        <a:t>), 30</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2, 4, 6</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1, 2, 4</a:t>
                      </a:r>
                    </a:p>
                  </a:txBody>
                  <a:tcPr anchor="ctr"/>
                </a:tc>
                <a:extLst>
                  <a:ext uri="{0D108BD9-81ED-4DB2-BD59-A6C34878D82A}">
                    <a16:rowId xmlns:a16="http://schemas.microsoft.com/office/drawing/2014/main" val="242034746"/>
                  </a:ext>
                </a:extLst>
              </a:tr>
              <a:tr h="370840">
                <a:tc>
                  <a:txBody>
                    <a:bodyPr/>
                    <a:lstStyle/>
                    <a:p>
                      <a:r>
                        <a:rPr lang="it-IT" sz="1400" i="1" dirty="0"/>
                        <a:t>Bootstrap</a:t>
                      </a:r>
                    </a:p>
                  </a:txBody>
                  <a:tcPr anchor="ctr">
                    <a:lnB w="12700" cap="flat" cmpd="sng" algn="ctr">
                      <a:solidFill>
                        <a:srgbClr val="3F3F3F"/>
                      </a:solidFill>
                      <a:prstDash val="solid"/>
                      <a:round/>
                      <a:headEnd type="none" w="med" len="med"/>
                      <a:tailEnd type="none" w="med" len="med"/>
                    </a:lnB>
                  </a:tcPr>
                </a:tc>
                <a:tc>
                  <a:txBody>
                    <a:bodyPr/>
                    <a:lstStyle/>
                    <a:p>
                      <a:pPr algn="ctr"/>
                      <a:r>
                        <a:rPr lang="it-IT" sz="1400" dirty="0"/>
                        <a:t>True, False</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Criterion to </a:t>
                      </a:r>
                      <a:r>
                        <a:rPr lang="it-IT" sz="1400" i="1" dirty="0" err="1"/>
                        <a:t>evaluate</a:t>
                      </a:r>
                      <a:r>
                        <a:rPr lang="it-IT" sz="1400" i="1" dirty="0"/>
                        <a:t> split </a:t>
                      </a:r>
                      <a:r>
                        <a:rPr lang="it-IT" sz="1400" i="1" dirty="0" err="1"/>
                        <a:t>quality</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dirty="0" err="1">
                          <a:latin typeface="Consolas" panose="020B0609020204030204" pitchFamily="49" charset="0"/>
                        </a:rPr>
                        <a:t>gini</a:t>
                      </a:r>
                      <a:r>
                        <a:rPr lang="it-IT" sz="1400" dirty="0"/>
                        <a:t>, </a:t>
                      </a:r>
                      <a:r>
                        <a:rPr lang="it-IT" sz="1400" dirty="0" err="1">
                          <a:latin typeface="Consolas" panose="020B0609020204030204" pitchFamily="49" charset="0"/>
                        </a:rPr>
                        <a:t>entropy</a:t>
                      </a:r>
                      <a:endParaRPr lang="it-IT" sz="1400" dirty="0">
                        <a:latin typeface="Consolas" panose="020B0609020204030204" pitchFamily="49" charset="0"/>
                      </a:endParaRP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err="1"/>
                        <a:t>Number</a:t>
                      </a:r>
                      <a:r>
                        <a:rPr lang="it-IT" sz="1400" i="1" dirty="0"/>
                        <a:t> of features to </a:t>
                      </a:r>
                      <a:r>
                        <a:rPr lang="it-IT" sz="1400" i="1" dirty="0" err="1"/>
                        <a:t>consider</a:t>
                      </a:r>
                      <a:r>
                        <a:rPr lang="it-IT" sz="1400" i="1" dirty="0"/>
                        <a:t> </a:t>
                      </a:r>
                      <a:r>
                        <a:rPr lang="it-IT" sz="1400" i="1" dirty="0" err="1"/>
                        <a:t>when</a:t>
                      </a:r>
                      <a:r>
                        <a:rPr lang="it-IT" sz="1400" i="1" dirty="0"/>
                        <a:t> </a:t>
                      </a:r>
                      <a:r>
                        <a:rPr lang="it-IT" sz="1400" i="1" dirty="0" err="1"/>
                        <a:t>looking</a:t>
                      </a:r>
                      <a:r>
                        <a:rPr lang="it-IT" sz="1400" i="1" dirty="0"/>
                        <a:t> for the best split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err="1">
                          <a:latin typeface="Consolas" panose="020B0609020204030204" pitchFamily="49" charset="0"/>
                        </a:rPr>
                        <a:t>Sqrt</a:t>
                      </a:r>
                      <a:r>
                        <a:rPr lang="it-IT" sz="1400" i="0" dirty="0">
                          <a:latin typeface="Consolas" panose="020B0609020204030204" pitchFamily="49" charset="0"/>
                        </a:rPr>
                        <a:t>()</a:t>
                      </a:r>
                      <a:r>
                        <a:rPr lang="it-IT" sz="1400" i="0" dirty="0"/>
                        <a:t>, </a:t>
                      </a:r>
                      <a:r>
                        <a:rPr lang="it-IT" sz="1400" i="0" dirty="0">
                          <a:latin typeface="Consolas" panose="020B0609020204030204" pitchFamily="49" charset="0"/>
                        </a:rPr>
                        <a:t>log_2()</a:t>
                      </a:r>
                      <a:r>
                        <a:rPr lang="it-IT" sz="1400" i="0" dirty="0"/>
                        <a:t>, None</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Tree>
    <p:extLst>
      <p:ext uri="{BB962C8B-B14F-4D97-AF65-F5344CB8AC3E}">
        <p14:creationId xmlns:p14="http://schemas.microsoft.com/office/powerpoint/2010/main" val="890338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2"/>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3</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Neural Networks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29</a:t>
            </a:fld>
            <a:endParaRPr lang="it-IT" sz="1000" b="0" strike="noStrike" spc="-1">
              <a:latin typeface="Times New Roman"/>
            </a:endParaRPr>
          </a:p>
        </p:txBody>
      </p:sp>
      <p:graphicFrame>
        <p:nvGraphicFramePr>
          <p:cNvPr id="8" name="Tabella 7">
            <a:extLst>
              <a:ext uri="{FF2B5EF4-FFF2-40B4-BE49-F238E27FC236}">
                <a16:creationId xmlns:a16="http://schemas.microsoft.com/office/drawing/2014/main" id="{B758C0D4-1924-E26E-4974-3F609306032C}"/>
              </a:ext>
            </a:extLst>
          </p:cNvPr>
          <p:cNvGraphicFramePr>
            <a:graphicFrameLocks noGrp="1"/>
          </p:cNvGraphicFramePr>
          <p:nvPr>
            <p:extLst>
              <p:ext uri="{D42A27DB-BD31-4B8C-83A1-F6EECF244321}">
                <p14:modId xmlns:p14="http://schemas.microsoft.com/office/powerpoint/2010/main" val="2834457837"/>
              </p:ext>
            </p:extLst>
          </p:nvPr>
        </p:nvGraphicFramePr>
        <p:xfrm>
          <a:off x="311760" y="1362507"/>
          <a:ext cx="8428828" cy="3037840"/>
        </p:xfrm>
        <a:graphic>
          <a:graphicData uri="http://schemas.openxmlformats.org/drawingml/2006/table">
            <a:tbl>
              <a:tblPr bandRow="1">
                <a:tableStyleId>{0E3FDE45-AF77-4B5C-9715-49D594BDF05E}</a:tableStyleId>
              </a:tblPr>
              <a:tblGrid>
                <a:gridCol w="2107207">
                  <a:extLst>
                    <a:ext uri="{9D8B030D-6E8A-4147-A177-3AD203B41FA5}">
                      <a16:colId xmlns:a16="http://schemas.microsoft.com/office/drawing/2014/main" val="3556089797"/>
                    </a:ext>
                  </a:extLst>
                </a:gridCol>
                <a:gridCol w="2107207">
                  <a:extLst>
                    <a:ext uri="{9D8B030D-6E8A-4147-A177-3AD203B41FA5}">
                      <a16:colId xmlns:a16="http://schemas.microsoft.com/office/drawing/2014/main" val="454546000"/>
                    </a:ext>
                  </a:extLst>
                </a:gridCol>
                <a:gridCol w="2107207">
                  <a:extLst>
                    <a:ext uri="{9D8B030D-6E8A-4147-A177-3AD203B41FA5}">
                      <a16:colId xmlns:a16="http://schemas.microsoft.com/office/drawing/2014/main" val="1586740685"/>
                    </a:ext>
                  </a:extLst>
                </a:gridCol>
                <a:gridCol w="2107207">
                  <a:extLst>
                    <a:ext uri="{9D8B030D-6E8A-4147-A177-3AD203B41FA5}">
                      <a16:colId xmlns:a16="http://schemas.microsoft.com/office/drawing/2014/main" val="3737608563"/>
                    </a:ext>
                  </a:extLst>
                </a:gridCol>
              </a:tblGrid>
              <a:tr h="370840">
                <a:tc gridSpan="2">
                  <a:txBody>
                    <a:bodyPr/>
                    <a:lstStyle/>
                    <a:p>
                      <a:pPr algn="ctr"/>
                      <a:r>
                        <a:rPr lang="it-IT" sz="1600" b="1" dirty="0" err="1"/>
                        <a:t>Hyperparameter</a:t>
                      </a:r>
                      <a:endParaRPr lang="it-IT" sz="1600" b="1" dirty="0"/>
                    </a:p>
                  </a:txBody>
                  <a:tcPr anchor="ctr"/>
                </a:tc>
                <a:tc hMerge="1">
                  <a:txBody>
                    <a:bodyPr/>
                    <a:lstStyle/>
                    <a:p>
                      <a:endParaRPr lang="it-IT" dirty="0"/>
                    </a:p>
                  </a:txBody>
                  <a:tcPr/>
                </a:tc>
                <a:tc gridSpan="2">
                  <a:txBody>
                    <a:bodyPr/>
                    <a:lstStyle/>
                    <a:p>
                      <a:pPr algn="ctr"/>
                      <a:r>
                        <a:rPr lang="it-IT" sz="1600" b="1" dirty="0" err="1"/>
                        <a:t>Values</a:t>
                      </a:r>
                      <a:endParaRPr lang="it-IT" sz="1600" b="1" dirty="0"/>
                    </a:p>
                  </a:txBody>
                  <a:tcPr anchor="ctr"/>
                </a:tc>
                <a:tc hMerge="1">
                  <a:txBody>
                    <a:bodyPr/>
                    <a:lstStyle/>
                    <a:p>
                      <a:endParaRPr lang="it-IT" dirty="0"/>
                    </a:p>
                  </a:txBody>
                  <a:tcPr/>
                </a:tc>
                <a:extLst>
                  <a:ext uri="{0D108BD9-81ED-4DB2-BD59-A6C34878D82A}">
                    <a16:rowId xmlns:a16="http://schemas.microsoft.com/office/drawing/2014/main" val="77865023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lnB w="12700" cap="flat" cmpd="sng" algn="ctr">
                      <a:solidFill>
                        <a:srgbClr val="3F3F3F"/>
                      </a:solidFill>
                      <a:prstDash val="solid"/>
                      <a:round/>
                      <a:headEnd type="none" w="med" len="med"/>
                      <a:tailEnd type="none" w="med" len="med"/>
                    </a:lnB>
                  </a:tcPr>
                </a:tc>
                <a:tc hMerge="1">
                  <a:txBody>
                    <a:bodyPr/>
                    <a:lstStyle/>
                    <a:p>
                      <a:endParaRPr lang="it-IT" dirty="0"/>
                    </a:p>
                  </a:txBody>
                  <a:tcPr/>
                </a:tc>
                <a:tc gridSpan="2">
                  <a:txBody>
                    <a:bodyPr/>
                    <a:lstStyle/>
                    <a:p>
                      <a:r>
                        <a:rPr lang="it-IT" sz="1400" dirty="0"/>
                        <a:t>(8), (8,8), (8,8,8), (8,8,8,8)</a:t>
                      </a:r>
                    </a:p>
                  </a:txBody>
                  <a:tcPr anchor="ctr">
                    <a:lnB w="12700" cap="flat" cmpd="sng" algn="ctr">
                      <a:solidFill>
                        <a:srgbClr val="3F3F3F"/>
                      </a:solidFill>
                      <a:prstDash val="solid"/>
                      <a:round/>
                      <a:headEnd type="none" w="med" len="med"/>
                      <a:tailEnd type="none" w="med" len="med"/>
                    </a:lnB>
                  </a:tcPr>
                </a:tc>
                <a:tc hMerge="1">
                  <a:txBody>
                    <a:bodyPr/>
                    <a:lstStyle/>
                    <a:p>
                      <a:endParaRPr lang="it-IT" dirty="0"/>
                    </a:p>
                  </a:txBody>
                  <a:tcPr/>
                </a:tc>
                <a:extLst>
                  <a:ext uri="{0D108BD9-81ED-4DB2-BD59-A6C34878D82A}">
                    <a16:rowId xmlns:a16="http://schemas.microsoft.com/office/drawing/2014/main" val="1350782731"/>
                  </a:ext>
                </a:extLst>
              </a:tr>
              <a:tr h="370840">
                <a:tc>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tcPr>
                </a:tc>
                <a:tc>
                  <a:txBody>
                    <a:bodyPr/>
                    <a:lstStyle/>
                    <a:p>
                      <a:pPr algn="ctr"/>
                      <a:r>
                        <a:rPr lang="it-IT" sz="1600" b="1" i="0" dirty="0" err="1"/>
                        <a:t>Hyperparameter</a:t>
                      </a:r>
                      <a:endParaRPr lang="it-IT" sz="1600" b="1" i="0" dirty="0"/>
                    </a:p>
                  </a:txBody>
                  <a:tcPr anchor="ctr">
                    <a:lnL w="12700" cap="flat" cmpd="sng" algn="ctr">
                      <a:solidFill>
                        <a:srgbClr val="3F3F3F"/>
                      </a:solidFill>
                      <a:prstDash val="solid"/>
                      <a:round/>
                      <a:headEnd type="none" w="med" len="med"/>
                      <a:tailEnd type="none" w="med" len="med"/>
                    </a:lnL>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extLst>
                  <a:ext uri="{0D108BD9-81ED-4DB2-BD59-A6C34878D82A}">
                    <a16:rowId xmlns:a16="http://schemas.microsoft.com/office/drawing/2014/main" val="4209267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0.1, 0.3, 0.5</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SGD</a:t>
                      </a:r>
                      <a:endParaRPr lang="it-IT" sz="1400" baseline="30000" dirty="0"/>
                    </a:p>
                  </a:txBody>
                  <a:tcPr anchor="ctr"/>
                </a:tc>
                <a:extLst>
                  <a:ext uri="{0D108BD9-81ED-4DB2-BD59-A6C34878D82A}">
                    <a16:rowId xmlns:a16="http://schemas.microsoft.com/office/drawing/2014/main" val="204959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0.01</a:t>
                      </a:r>
                      <a:endParaRPr lang="it-IT" sz="1400" baseline="30000" dirty="0"/>
                    </a:p>
                  </a:txBody>
                  <a:tcPr anchor="ctr">
                    <a:lnR w="12700" cap="flat" cmpd="sng" algn="ctr">
                      <a:solidFill>
                        <a:srgbClr val="3F3F3F"/>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3F3F3F"/>
                      </a:solidFill>
                      <a:prstDash val="solid"/>
                      <a:round/>
                      <a:headEnd type="none" w="med" len="med"/>
                      <a:tailEnd type="none" w="med" len="med"/>
                    </a:lnL>
                  </a:tcPr>
                </a:tc>
                <a:tc>
                  <a:txBody>
                    <a:bodyPr/>
                    <a:lstStyle/>
                    <a:p>
                      <a:r>
                        <a:rPr lang="it-IT" sz="1400" dirty="0" err="1"/>
                        <a:t>ReLU</a:t>
                      </a:r>
                      <a:endParaRPr lang="it-IT" sz="1400" dirty="0"/>
                    </a:p>
                  </a:txBody>
                  <a:tcPr anchor="ctr"/>
                </a:tc>
                <a:extLst>
                  <a:ext uri="{0D108BD9-81ED-4DB2-BD59-A6C34878D82A}">
                    <a16:rowId xmlns:a16="http://schemas.microsoft.com/office/drawing/2014/main" val="258009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0.6, 0.8, 0.9</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r>
                        <a:rPr lang="it-IT" sz="1400" dirty="0"/>
                        <a:t>200</a:t>
                      </a:r>
                    </a:p>
                  </a:txBody>
                  <a:tcPr anchor="ctr"/>
                </a:tc>
                <a:extLst>
                  <a:ext uri="{0D108BD9-81ED-4DB2-BD59-A6C34878D82A}">
                    <a16:rowId xmlns:a16="http://schemas.microsoft.com/office/drawing/2014/main" val="978532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Batch 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8</a:t>
                      </a:r>
                    </a:p>
                  </a:txBody>
                  <a:tcPr anchor="ctr">
                    <a:lnR w="12700" cap="flat" cmpd="sng" algn="ctr">
                      <a:solidFill>
                        <a:srgbClr val="3F3F3F"/>
                      </a:solidFill>
                      <a:prstDash val="solid"/>
                      <a:round/>
                      <a:headEnd type="none" w="med" len="med"/>
                      <a:tailEnd type="none" w="med" len="med"/>
                    </a:lnR>
                  </a:tcPr>
                </a:tc>
                <a:tc>
                  <a:txBody>
                    <a:bodyPr/>
                    <a:lstStyle/>
                    <a:p>
                      <a:endParaRPr lang="it-IT"/>
                    </a:p>
                  </a:txBody>
                  <a:tcPr>
                    <a:lnL w="12700" cap="flat" cmpd="sng" algn="ctr">
                      <a:solidFill>
                        <a:srgbClr val="3F3F3F"/>
                      </a:solidFill>
                      <a:prstDash val="solid"/>
                      <a:round/>
                      <a:headEnd type="none" w="med" len="med"/>
                      <a:tailEnd type="none" w="med" len="med"/>
                    </a:lnL>
                  </a:tcPr>
                </a:tc>
                <a:tc>
                  <a:txBody>
                    <a:bodyPr/>
                    <a:lstStyle/>
                    <a:p>
                      <a:endParaRPr lang="it-IT" dirty="0"/>
                    </a:p>
                  </a:txBody>
                  <a:tcPr/>
                </a:tc>
                <a:extLst>
                  <a:ext uri="{0D108BD9-81ED-4DB2-BD59-A6C34878D82A}">
                    <a16:rowId xmlns:a16="http://schemas.microsoft.com/office/drawing/2014/main" val="1895163280"/>
                  </a:ext>
                </a:extLst>
              </a:tr>
            </a:tbl>
          </a:graphicData>
        </a:graphic>
      </p:graphicFrame>
      <p:sp>
        <p:nvSpPr>
          <p:cNvPr id="2" name="CasellaDiTesto 1">
            <a:extLst>
              <a:ext uri="{FF2B5EF4-FFF2-40B4-BE49-F238E27FC236}">
                <a16:creationId xmlns:a16="http://schemas.microsoft.com/office/drawing/2014/main" id="{6E6A41FC-3820-14C2-0C78-21C23799F429}"/>
              </a:ext>
            </a:extLst>
          </p:cNvPr>
          <p:cNvSpPr txBox="1"/>
          <p:nvPr/>
        </p:nvSpPr>
        <p:spPr>
          <a:xfrm>
            <a:off x="311760" y="1054730"/>
            <a:ext cx="8428828" cy="307777"/>
          </a:xfrm>
          <a:prstGeom prst="rect">
            <a:avLst/>
          </a:prstGeom>
          <a:noFill/>
        </p:spPr>
        <p:txBody>
          <a:bodyPr wrap="square" rtlCol="0">
            <a:spAutoFit/>
          </a:bodyPr>
          <a:lstStyle/>
          <a:p>
            <a:pPr algn="ctr"/>
            <a:r>
              <a:rPr lang="it-IT" sz="1400" b="1" dirty="0" err="1"/>
              <a:t>Table</a:t>
            </a:r>
            <a:r>
              <a:rPr lang="it-IT" sz="1400" b="1" dirty="0"/>
              <a:t> 14</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Neural</a:t>
            </a:r>
            <a:r>
              <a:rPr lang="it-IT" sz="1400" dirty="0"/>
              <a:t> Networks </a:t>
            </a:r>
            <a:r>
              <a:rPr lang="it-IT" sz="1400" dirty="0" err="1"/>
              <a:t>used</a:t>
            </a:r>
            <a:r>
              <a:rPr lang="it-IT" sz="1400" dirty="0"/>
              <a:t> for the </a:t>
            </a:r>
            <a:r>
              <a:rPr lang="it-IT" sz="1400" dirty="0" err="1"/>
              <a:t>three</a:t>
            </a:r>
            <a:r>
              <a:rPr lang="it-IT" sz="1400" dirty="0"/>
              <a:t> MONK tasks</a:t>
            </a:r>
          </a:p>
        </p:txBody>
      </p:sp>
    </p:spTree>
    <p:extLst>
      <p:ext uri="{BB962C8B-B14F-4D97-AF65-F5344CB8AC3E}">
        <p14:creationId xmlns:p14="http://schemas.microsoft.com/office/powerpoint/2010/main" val="37446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3</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Code structure, models overview</a:t>
            </a:r>
            <a:endParaRPr lang="it-IT" sz="2400" spc="-1" dirty="0">
              <a:solidFill>
                <a:srgbClr val="FF0000"/>
              </a:solidFill>
              <a:latin typeface="Arial"/>
            </a:endParaRPr>
          </a:p>
        </p:txBody>
      </p:sp>
      <p:sp>
        <p:nvSpPr>
          <p:cNvPr id="3" name="CasellaDiTesto 2">
            <a:extLst>
              <a:ext uri="{FF2B5EF4-FFF2-40B4-BE49-F238E27FC236}">
                <a16:creationId xmlns:a16="http://schemas.microsoft.com/office/drawing/2014/main" id="{21F77B32-FB82-2079-F53B-1131754C4D18}"/>
              </a:ext>
            </a:extLst>
          </p:cNvPr>
          <p:cNvSpPr txBox="1"/>
          <p:nvPr/>
        </p:nvSpPr>
        <p:spPr>
          <a:xfrm>
            <a:off x="311761" y="693013"/>
            <a:ext cx="8520119" cy="1815882"/>
          </a:xfrm>
          <a:prstGeom prst="rect">
            <a:avLst/>
          </a:prstGeom>
          <a:noFill/>
        </p:spPr>
        <p:txBody>
          <a:bodyPr wrap="square" rtlCol="0">
            <a:spAutoFit/>
          </a:bodyPr>
          <a:lstStyle/>
          <a:p>
            <a:r>
              <a:rPr lang="it-IT" sz="1400" dirty="0"/>
              <a:t>Basic </a:t>
            </a:r>
            <a:r>
              <a:rPr lang="it-IT" sz="1400" dirty="0" err="1"/>
              <a:t>structure</a:t>
            </a:r>
            <a:r>
              <a:rPr lang="it-IT" sz="1400" dirty="0"/>
              <a:t> of the code: </a:t>
            </a:r>
          </a:p>
          <a:p>
            <a:pPr marL="285750" indent="-285750">
              <a:buFont typeface="Arial" panose="020B0604020202020204" pitchFamily="34" charset="0"/>
              <a:buChar char="•"/>
            </a:pPr>
            <a:r>
              <a:rPr lang="it-IT" sz="1400" dirty="0">
                <a:hlinkClick r:id="rId2"/>
              </a:rPr>
              <a:t>GitHub repo</a:t>
            </a:r>
            <a:r>
              <a:rPr lang="it-IT" sz="1400" dirty="0"/>
              <a:t> in </a:t>
            </a:r>
            <a:r>
              <a:rPr lang="it-IT" sz="1400" dirty="0" err="1"/>
              <a:t>which</a:t>
            </a:r>
            <a:r>
              <a:rPr lang="it-IT" sz="1400" dirty="0"/>
              <a:t> </a:t>
            </a:r>
            <a:r>
              <a:rPr lang="it-IT" sz="1400" dirty="0" err="1"/>
              <a:t>we</a:t>
            </a:r>
            <a:r>
              <a:rPr lang="it-IT" sz="1400" dirty="0"/>
              <a:t> </a:t>
            </a:r>
            <a:r>
              <a:rPr lang="it-IT" sz="1400" dirty="0" err="1"/>
              <a:t>stored</a:t>
            </a:r>
            <a:r>
              <a:rPr lang="it-IT" sz="1400" dirty="0"/>
              <a:t> the datasets, images, notebooks and </a:t>
            </a:r>
            <a:r>
              <a:rPr lang="it-IT" sz="1400" dirty="0" err="1"/>
              <a:t>saved</a:t>
            </a:r>
            <a:r>
              <a:rPr lang="it-IT" sz="1400" dirty="0"/>
              <a:t> models. </a:t>
            </a:r>
          </a:p>
          <a:p>
            <a:pPr marL="285750" indent="-285750">
              <a:buFont typeface="Arial" panose="020B0604020202020204" pitchFamily="34" charset="0"/>
              <a:buChar char="•"/>
            </a:pPr>
            <a:r>
              <a:rPr lang="it-IT" sz="1400" dirty="0"/>
              <a:t>A notebook for </a:t>
            </a:r>
            <a:r>
              <a:rPr lang="it-IT" sz="1400" dirty="0" err="1"/>
              <a:t>each</a:t>
            </a:r>
            <a:r>
              <a:rPr lang="it-IT" sz="1400" dirty="0"/>
              <a:t> of the </a:t>
            </a:r>
            <a:r>
              <a:rPr lang="it-IT" sz="1400" dirty="0" err="1"/>
              <a:t>three</a:t>
            </a:r>
            <a:r>
              <a:rPr lang="it-IT" sz="1400" dirty="0"/>
              <a:t> classes of models, for </a:t>
            </a:r>
            <a:r>
              <a:rPr lang="it-IT" sz="1400" dirty="0" err="1"/>
              <a:t>each</a:t>
            </a:r>
            <a:r>
              <a:rPr lang="it-IT" sz="1400" dirty="0"/>
              <a:t> of the tasks.</a:t>
            </a:r>
          </a:p>
          <a:p>
            <a:pPr marL="285750" indent="-285750">
              <a:buFont typeface="Arial" panose="020B0604020202020204" pitchFamily="34" charset="0"/>
              <a:buChar char="•"/>
            </a:pPr>
            <a:r>
              <a:rPr lang="it-IT" sz="1400" dirty="0"/>
              <a:t>In </a:t>
            </a:r>
            <a:r>
              <a:rPr lang="it-IT" sz="1400" dirty="0" err="1"/>
              <a:t>each</a:t>
            </a:r>
            <a:r>
              <a:rPr lang="it-IT" sz="1400" dirty="0"/>
              <a:t> notebook: import and </a:t>
            </a:r>
            <a:r>
              <a:rPr lang="it-IT" sz="1400" dirty="0" err="1"/>
              <a:t>process</a:t>
            </a:r>
            <a:r>
              <a:rPr lang="it-IT" sz="1400" dirty="0"/>
              <a:t> the data, create the model (</a:t>
            </a:r>
            <a:r>
              <a:rPr lang="it-IT" sz="1400" dirty="0" err="1"/>
              <a:t>often</a:t>
            </a:r>
            <a:r>
              <a:rPr lang="it-IT" sz="1400" dirty="0"/>
              <a:t> by </a:t>
            </a:r>
            <a:r>
              <a:rPr lang="it-IT" sz="1400" dirty="0" err="1"/>
              <a:t>calling</a:t>
            </a:r>
            <a:r>
              <a:rPr lang="it-IT" sz="1400" dirty="0"/>
              <a:t> a </a:t>
            </a:r>
            <a:r>
              <a:rPr lang="it-IT" sz="1400" dirty="0" err="1"/>
              <a:t>function</a:t>
            </a:r>
            <a:r>
              <a:rPr lang="it-IT" sz="1400" dirty="0"/>
              <a:t> </a:t>
            </a:r>
            <a:r>
              <a:rPr lang="it-IT" sz="1400" dirty="0" err="1"/>
              <a:t>provided</a:t>
            </a:r>
            <a:r>
              <a:rPr lang="it-IT" sz="1400" dirty="0"/>
              <a:t> by the library), set up the </a:t>
            </a:r>
            <a:r>
              <a:rPr lang="it-IT" sz="1400" dirty="0" err="1"/>
              <a:t>grid</a:t>
            </a:r>
            <a:r>
              <a:rPr lang="it-IT" sz="1400" dirty="0"/>
              <a:t> </a:t>
            </a:r>
            <a:r>
              <a:rPr lang="it-IT" sz="1400" dirty="0" err="1"/>
              <a:t>search</a:t>
            </a:r>
            <a:r>
              <a:rPr lang="it-IT" sz="1400" dirty="0"/>
              <a:t> and training </a:t>
            </a:r>
            <a:r>
              <a:rPr lang="it-IT" sz="1400" dirty="0" err="1"/>
              <a:t>process</a:t>
            </a:r>
            <a:r>
              <a:rPr lang="it-IT" sz="1400" dirty="0"/>
              <a:t>, </a:t>
            </a:r>
            <a:r>
              <a:rPr lang="it-IT" sz="1400" dirty="0" err="1"/>
              <a:t>select</a:t>
            </a:r>
            <a:r>
              <a:rPr lang="it-IT" sz="1400" dirty="0"/>
              <a:t> best </a:t>
            </a:r>
            <a:r>
              <a:rPr lang="it-IT" sz="1400" dirty="0" err="1"/>
              <a:t>hyperparameters</a:t>
            </a:r>
            <a:r>
              <a:rPr lang="it-IT" sz="1400" dirty="0"/>
              <a:t> and plot the learning curve, </a:t>
            </a:r>
            <a:r>
              <a:rPr lang="it-IT" sz="1400" dirty="0" err="1"/>
              <a:t>assess</a:t>
            </a:r>
            <a:r>
              <a:rPr lang="it-IT" sz="1400" dirty="0"/>
              <a:t> the </a:t>
            </a:r>
            <a:r>
              <a:rPr lang="it-IT" sz="1400" dirty="0" err="1"/>
              <a:t>error</a:t>
            </a:r>
            <a:r>
              <a:rPr lang="it-IT" sz="1400" dirty="0"/>
              <a:t>, </a:t>
            </a:r>
            <a:r>
              <a:rPr lang="it-IT" sz="1400" dirty="0" err="1"/>
              <a:t>save</a:t>
            </a:r>
            <a:r>
              <a:rPr lang="it-IT" sz="1400" dirty="0"/>
              <a:t> the model</a:t>
            </a:r>
          </a:p>
          <a:p>
            <a:pPr marL="285750" indent="-285750">
              <a:buFont typeface="Arial" panose="020B0604020202020204" pitchFamily="34" charset="0"/>
              <a:buChar char="•"/>
            </a:pPr>
            <a:r>
              <a:rPr lang="it-IT" sz="1400" dirty="0"/>
              <a:t>Extra notebooks for data </a:t>
            </a:r>
            <a:r>
              <a:rPr lang="it-IT" sz="1400" dirty="0" err="1"/>
              <a:t>exploration</a:t>
            </a:r>
            <a:r>
              <a:rPr lang="it-IT" sz="1400" dirty="0"/>
              <a:t> and models </a:t>
            </a:r>
            <a:r>
              <a:rPr lang="it-IT" sz="1400" dirty="0" err="1"/>
              <a:t>comparison</a:t>
            </a:r>
            <a:endParaRPr lang="it-IT" sz="1400" dirty="0"/>
          </a:p>
          <a:p>
            <a:pPr marL="285750" indent="-285750">
              <a:buFont typeface="Arial" panose="020B0604020202020204" pitchFamily="34" charset="0"/>
              <a:buChar char="•"/>
            </a:pPr>
            <a:r>
              <a:rPr lang="it-IT" sz="1400" dirty="0"/>
              <a:t>Extra notebooks for </a:t>
            </a:r>
            <a:r>
              <a:rPr lang="it-IT" sz="1400" dirty="0" err="1"/>
              <a:t>utils</a:t>
            </a:r>
            <a:r>
              <a:rPr lang="it-IT" sz="1400" dirty="0"/>
              <a:t> (</a:t>
            </a:r>
            <a:r>
              <a:rPr lang="it-IT" sz="1400" dirty="0" err="1"/>
              <a:t>NeuralNetwork</a:t>
            </a:r>
            <a:r>
              <a:rPr lang="it-IT" sz="1400" dirty="0"/>
              <a:t> classes, </a:t>
            </a:r>
            <a:r>
              <a:rPr lang="it-IT" sz="1400" dirty="0" err="1"/>
              <a:t>save</a:t>
            </a:r>
            <a:r>
              <a:rPr lang="it-IT" sz="1400" dirty="0"/>
              <a:t>/load models and plots…)</a:t>
            </a:r>
          </a:p>
        </p:txBody>
      </p:sp>
      <p:sp>
        <p:nvSpPr>
          <p:cNvPr id="11" name="CasellaDiTesto 10">
            <a:extLst>
              <a:ext uri="{FF2B5EF4-FFF2-40B4-BE49-F238E27FC236}">
                <a16:creationId xmlns:a16="http://schemas.microsoft.com/office/drawing/2014/main" id="{003EBDB9-88F0-E455-63E2-1D1CE308D764}"/>
              </a:ext>
            </a:extLst>
          </p:cNvPr>
          <p:cNvSpPr txBox="1"/>
          <p:nvPr/>
        </p:nvSpPr>
        <p:spPr>
          <a:xfrm>
            <a:off x="311760" y="3945877"/>
            <a:ext cx="8520120" cy="523220"/>
          </a:xfrm>
          <a:prstGeom prst="rect">
            <a:avLst/>
          </a:prstGeom>
          <a:noFill/>
        </p:spPr>
        <p:txBody>
          <a:bodyPr wrap="square" rtlCol="0">
            <a:spAutoFit/>
          </a:bodyPr>
          <a:lstStyle/>
          <a:p>
            <a:r>
              <a:rPr lang="it-IT" sz="1400" dirty="0"/>
              <a:t>For </a:t>
            </a:r>
            <a:r>
              <a:rPr lang="it-IT" sz="1400" dirty="0" err="1"/>
              <a:t>all</a:t>
            </a:r>
            <a:r>
              <a:rPr lang="it-IT" sz="1400" dirty="0"/>
              <a:t> </a:t>
            </a:r>
            <a:r>
              <a:rPr lang="it-IT" sz="1400" dirty="0" err="1"/>
              <a:t>these</a:t>
            </a:r>
            <a:r>
              <a:rPr lang="it-IT" sz="1400" dirty="0"/>
              <a:t> models </a:t>
            </a:r>
            <a:r>
              <a:rPr lang="it-IT" sz="1400" dirty="0" err="1"/>
              <a:t>we</a:t>
            </a:r>
            <a:r>
              <a:rPr lang="it-IT" sz="1400" dirty="0"/>
              <a:t> </a:t>
            </a:r>
            <a:r>
              <a:rPr lang="it-IT" sz="1400" dirty="0" err="1"/>
              <a:t>tried</a:t>
            </a:r>
            <a:r>
              <a:rPr lang="it-IT" sz="1400" dirty="0"/>
              <a:t> out </a:t>
            </a:r>
            <a:r>
              <a:rPr lang="it-IT" sz="1400" dirty="0" err="1"/>
              <a:t>many</a:t>
            </a:r>
            <a:r>
              <a:rPr lang="it-IT" sz="1400" dirty="0"/>
              <a:t> </a:t>
            </a:r>
            <a:r>
              <a:rPr lang="it-IT" sz="1400" dirty="0" err="1"/>
              <a:t>configurations</a:t>
            </a:r>
            <a:r>
              <a:rPr lang="it-IT" sz="1400" dirty="0"/>
              <a:t> of </a:t>
            </a:r>
            <a:r>
              <a:rPr lang="it-IT" sz="1400" dirty="0" err="1"/>
              <a:t>hyperparameters</a:t>
            </a:r>
            <a:r>
              <a:rPr lang="it-IT" sz="1400" dirty="0"/>
              <a:t>, </a:t>
            </a:r>
            <a:r>
              <a:rPr lang="it-IT" sz="1400" dirty="0" err="1"/>
              <a:t>as</a:t>
            </a:r>
            <a:r>
              <a:rPr lang="it-IT" sz="1400" dirty="0"/>
              <a:t> </a:t>
            </a:r>
            <a:r>
              <a:rPr lang="it-IT" sz="1400" dirty="0" err="1"/>
              <a:t>detailed</a:t>
            </a:r>
            <a:r>
              <a:rPr lang="it-IT" sz="1400" dirty="0"/>
              <a:t> in the </a:t>
            </a:r>
            <a:r>
              <a:rPr lang="it-IT" sz="1400" dirty="0" err="1"/>
              <a:t>next</a:t>
            </a:r>
            <a:r>
              <a:rPr lang="it-IT" sz="1400" dirty="0"/>
              <a:t> </a:t>
            </a:r>
            <a:r>
              <a:rPr lang="it-IT" sz="1400" dirty="0" err="1"/>
              <a:t>sections</a:t>
            </a:r>
            <a:r>
              <a:rPr lang="it-IT" sz="1400" dirty="0"/>
              <a:t>.</a:t>
            </a:r>
            <a:endParaRPr lang="it-IT" sz="1400" dirty="0">
              <a:solidFill>
                <a:srgbClr val="FF0000"/>
              </a:solidFill>
            </a:endParaRPr>
          </a:p>
        </p:txBody>
      </p:sp>
      <p:sp>
        <p:nvSpPr>
          <p:cNvPr id="5" name="CasellaDiTesto 4">
            <a:extLst>
              <a:ext uri="{FF2B5EF4-FFF2-40B4-BE49-F238E27FC236}">
                <a16:creationId xmlns:a16="http://schemas.microsoft.com/office/drawing/2014/main" id="{A25770F8-1FA1-1D5E-D768-E47CF7ED482A}"/>
              </a:ext>
            </a:extLst>
          </p:cNvPr>
          <p:cNvSpPr txBox="1"/>
          <p:nvPr/>
        </p:nvSpPr>
        <p:spPr>
          <a:xfrm>
            <a:off x="311760" y="2683993"/>
            <a:ext cx="8520120" cy="738664"/>
          </a:xfrm>
          <a:prstGeom prst="rect">
            <a:avLst/>
          </a:prstGeom>
          <a:noFill/>
        </p:spPr>
        <p:txBody>
          <a:bodyPr wrap="square" rtlCol="0">
            <a:spAutoFit/>
          </a:bodyPr>
          <a:lstStyle/>
          <a:p>
            <a:r>
              <a:rPr lang="it-IT" sz="1400" dirty="0" err="1"/>
              <a:t>We</a:t>
            </a:r>
            <a:r>
              <a:rPr lang="it-IT" sz="1400" dirty="0"/>
              <a:t> </a:t>
            </a:r>
            <a:r>
              <a:rPr lang="it-IT" sz="1400" dirty="0" err="1"/>
              <a:t>used</a:t>
            </a:r>
            <a:r>
              <a:rPr lang="it-IT" sz="1400" dirty="0"/>
              <a:t> the </a:t>
            </a:r>
            <a:r>
              <a:rPr lang="it-IT" sz="1400" b="1" dirty="0"/>
              <a:t>Random </a:t>
            </a:r>
            <a:r>
              <a:rPr lang="it-IT" sz="1400" b="1" dirty="0" err="1"/>
              <a:t>Forests</a:t>
            </a:r>
            <a:r>
              <a:rPr lang="it-IT" sz="1400" dirty="0"/>
              <a:t> and </a:t>
            </a:r>
            <a:r>
              <a:rPr lang="it-IT" sz="1400" b="1" dirty="0" err="1"/>
              <a:t>SVM</a:t>
            </a:r>
            <a:r>
              <a:rPr lang="it-IT" sz="1400" dirty="0" err="1"/>
              <a:t>s</a:t>
            </a:r>
            <a:r>
              <a:rPr lang="it-IT" sz="1400" dirty="0"/>
              <a:t> from </a:t>
            </a:r>
            <a:r>
              <a:rPr lang="it-IT" sz="1400" dirty="0" err="1"/>
              <a:t>Scikit-Learn</a:t>
            </a:r>
            <a:r>
              <a:rPr lang="it-IT" sz="1400" dirty="0"/>
              <a:t>, and </a:t>
            </a:r>
            <a:r>
              <a:rPr lang="it-IT" sz="1400" dirty="0" err="1"/>
              <a:t>implemented</a:t>
            </a:r>
            <a:r>
              <a:rPr lang="it-IT" sz="1400" dirty="0"/>
              <a:t> a </a:t>
            </a:r>
            <a:r>
              <a:rPr lang="it-IT" sz="1400" dirty="0" err="1"/>
              <a:t>multilayer</a:t>
            </a:r>
            <a:r>
              <a:rPr lang="it-IT" sz="1400" dirty="0"/>
              <a:t> </a:t>
            </a:r>
            <a:r>
              <a:rPr lang="it-IT" sz="1400" dirty="0" err="1"/>
              <a:t>feedforward</a:t>
            </a:r>
            <a:r>
              <a:rPr lang="it-IT" sz="1400" dirty="0"/>
              <a:t> </a:t>
            </a:r>
            <a:r>
              <a:rPr lang="it-IT" sz="1400" b="1" dirty="0" err="1"/>
              <a:t>Neural</a:t>
            </a:r>
            <a:r>
              <a:rPr lang="it-IT" sz="1400" b="1" dirty="0"/>
              <a:t> Network</a:t>
            </a:r>
            <a:r>
              <a:rPr lang="it-IT" sz="1400" dirty="0"/>
              <a:t> </a:t>
            </a:r>
            <a:r>
              <a:rPr lang="it-IT" sz="1400" dirty="0" err="1"/>
              <a:t>using</a:t>
            </a:r>
            <a:r>
              <a:rPr lang="it-IT" sz="1400" dirty="0"/>
              <a:t> </a:t>
            </a:r>
            <a:r>
              <a:rPr lang="it-IT" sz="1400" dirty="0" err="1"/>
              <a:t>Keras</a:t>
            </a:r>
            <a:r>
              <a:rPr lang="it-IT" sz="1400" dirty="0"/>
              <a:t>. The </a:t>
            </a:r>
            <a:r>
              <a:rPr lang="it-IT" sz="1400" dirty="0" err="1">
                <a:latin typeface="Consolas" panose="020B0609020204030204" pitchFamily="49" charset="0"/>
              </a:rPr>
              <a:t>NeuralNetwork</a:t>
            </a:r>
            <a:r>
              <a:rPr lang="it-IT" sz="1400" dirty="0"/>
              <a:t> classes in </a:t>
            </a:r>
            <a:r>
              <a:rPr lang="it-IT" sz="1400" dirty="0" err="1"/>
              <a:t>our</a:t>
            </a:r>
            <a:r>
              <a:rPr lang="it-IT" sz="1400" dirty="0"/>
              <a:t> code are </a:t>
            </a:r>
            <a:r>
              <a:rPr lang="it-IT" sz="1400" dirty="0" err="1"/>
              <a:t>designed</a:t>
            </a:r>
            <a:r>
              <a:rPr lang="it-IT" sz="1400" dirty="0"/>
              <a:t> to be </a:t>
            </a:r>
            <a:r>
              <a:rPr lang="it-IT" sz="1400" dirty="0" err="1"/>
              <a:t>seamless</a:t>
            </a:r>
            <a:r>
              <a:rPr lang="it-IT" sz="1400" dirty="0"/>
              <a:t> </a:t>
            </a:r>
            <a:r>
              <a:rPr lang="it-IT" sz="1400" dirty="0" err="1"/>
              <a:t>integrated</a:t>
            </a:r>
            <a:r>
              <a:rPr lang="it-IT" sz="1400" dirty="0"/>
              <a:t> with </a:t>
            </a:r>
            <a:r>
              <a:rPr lang="it-IT" sz="1400" dirty="0" err="1"/>
              <a:t>Scikit-Learn</a:t>
            </a:r>
            <a:r>
              <a:rPr lang="it-IT" sz="1400" dirty="0"/>
              <a:t> </a:t>
            </a:r>
            <a:r>
              <a:rPr lang="it-IT" sz="1400" dirty="0" err="1"/>
              <a:t>while</a:t>
            </a:r>
            <a:r>
              <a:rPr lang="it-IT" sz="1400" dirty="0"/>
              <a:t> </a:t>
            </a:r>
            <a:r>
              <a:rPr lang="it-IT" sz="1400" dirty="0" err="1"/>
              <a:t>also</a:t>
            </a:r>
            <a:r>
              <a:rPr lang="it-IT" sz="1400" dirty="0"/>
              <a:t> be </a:t>
            </a:r>
            <a:r>
              <a:rPr lang="it-IT" sz="1400" dirty="0" err="1"/>
              <a:t>usable</a:t>
            </a:r>
            <a:r>
              <a:rPr lang="it-IT" sz="1400" dirty="0"/>
              <a:t> </a:t>
            </a:r>
            <a:r>
              <a:rPr lang="it-IT" sz="1400" dirty="0" err="1"/>
              <a:t>without</a:t>
            </a:r>
            <a:r>
              <a:rPr lang="it-IT" sz="1400" dirty="0"/>
              <a:t> </a:t>
            </a:r>
            <a:r>
              <a:rPr lang="it-IT" sz="1400" dirty="0" err="1"/>
              <a:t>it</a:t>
            </a:r>
            <a:r>
              <a:rPr lang="it-IT" sz="1400" dirty="0"/>
              <a:t>.</a:t>
            </a:r>
          </a:p>
        </p:txBody>
      </p:sp>
      <p:sp>
        <p:nvSpPr>
          <p:cNvPr id="2" name="CasellaDiTesto 1">
            <a:extLst>
              <a:ext uri="{FF2B5EF4-FFF2-40B4-BE49-F238E27FC236}">
                <a16:creationId xmlns:a16="http://schemas.microsoft.com/office/drawing/2014/main" id="{9E8E789C-82F5-CC8C-8B8A-CDC995A7C697}"/>
              </a:ext>
            </a:extLst>
          </p:cNvPr>
          <p:cNvSpPr txBox="1"/>
          <p:nvPr/>
        </p:nvSpPr>
        <p:spPr>
          <a:xfrm>
            <a:off x="311760" y="3422657"/>
            <a:ext cx="8520120" cy="523220"/>
          </a:xfrm>
          <a:prstGeom prst="rect">
            <a:avLst/>
          </a:prstGeom>
          <a:noFill/>
        </p:spPr>
        <p:txBody>
          <a:bodyPr wrap="square" rtlCol="0">
            <a:spAutoFit/>
          </a:bodyPr>
          <a:lstStyle/>
          <a:p>
            <a:r>
              <a:rPr lang="it-IT" sz="1400" dirty="0"/>
              <a:t>For the </a:t>
            </a:r>
            <a:r>
              <a:rPr lang="it-IT" sz="1400" dirty="0" err="1"/>
              <a:t>Neural</a:t>
            </a:r>
            <a:r>
              <a:rPr lang="it-IT" sz="1400" dirty="0"/>
              <a:t> Networks, </a:t>
            </a:r>
            <a:r>
              <a:rPr lang="it-IT" sz="1400" dirty="0" err="1"/>
              <a:t>we</a:t>
            </a:r>
            <a:r>
              <a:rPr lang="it-IT" sz="1400" dirty="0"/>
              <a:t> </a:t>
            </a:r>
            <a:r>
              <a:rPr lang="it-IT" sz="1400" dirty="0" err="1"/>
              <a:t>have</a:t>
            </a:r>
            <a:r>
              <a:rPr lang="it-IT" sz="1400" dirty="0"/>
              <a:t> 2 models, </a:t>
            </a:r>
            <a:r>
              <a:rPr lang="it-IT" sz="1400" dirty="0" err="1"/>
              <a:t>given</a:t>
            </a:r>
            <a:r>
              <a:rPr lang="it-IT" sz="1400" dirty="0"/>
              <a:t> by the </a:t>
            </a:r>
            <a:r>
              <a:rPr lang="it-IT" sz="1400" dirty="0" err="1"/>
              <a:t>choice</a:t>
            </a:r>
            <a:r>
              <a:rPr lang="it-IT" sz="1400" dirty="0"/>
              <a:t> of the strategy for the </a:t>
            </a:r>
            <a:r>
              <a:rPr lang="it-IT" sz="1400" dirty="0" err="1"/>
              <a:t>exploration</a:t>
            </a:r>
            <a:r>
              <a:rPr lang="it-IT" sz="1400" dirty="0"/>
              <a:t> of the  </a:t>
            </a:r>
            <a:r>
              <a:rPr lang="it-IT" sz="1400" dirty="0" err="1"/>
              <a:t>hyperparameters</a:t>
            </a:r>
            <a:r>
              <a:rPr lang="it-IT" sz="1400" dirty="0"/>
              <a:t> </a:t>
            </a:r>
            <a:r>
              <a:rPr lang="it-IT" sz="1400" dirty="0" err="1"/>
              <a:t>space</a:t>
            </a:r>
            <a:r>
              <a:rPr lang="it-IT" sz="1400" dirty="0"/>
              <a:t> (full </a:t>
            </a:r>
            <a:r>
              <a:rPr lang="it-IT" sz="1400" dirty="0" err="1"/>
              <a:t>grid</a:t>
            </a:r>
            <a:r>
              <a:rPr lang="it-IT" sz="1400" dirty="0"/>
              <a:t> </a:t>
            </a:r>
            <a:r>
              <a:rPr lang="it-IT" sz="1400" dirty="0" err="1"/>
              <a:t>search</a:t>
            </a:r>
            <a:r>
              <a:rPr lang="it-IT" sz="1400" dirty="0"/>
              <a:t>/</a:t>
            </a:r>
            <a:r>
              <a:rPr lang="it-IT" sz="1400" dirty="0" err="1"/>
              <a:t>Optuna</a:t>
            </a:r>
            <a:r>
              <a:rPr lang="it-IT" sz="1400" dirty="0"/>
              <a:t>). So </a:t>
            </a:r>
            <a:r>
              <a:rPr lang="it-IT" sz="1400" dirty="0" err="1"/>
              <a:t>we</a:t>
            </a:r>
            <a:r>
              <a:rPr lang="it-IT" sz="1400" dirty="0"/>
              <a:t> </a:t>
            </a:r>
            <a:r>
              <a:rPr lang="it-IT" sz="1400" dirty="0" err="1"/>
              <a:t>compared</a:t>
            </a:r>
            <a:r>
              <a:rPr lang="it-IT" sz="1400" dirty="0"/>
              <a:t> 4 models in </a:t>
            </a:r>
            <a:r>
              <a:rPr lang="it-IT" sz="1400" dirty="0" err="1"/>
              <a:t>total</a:t>
            </a:r>
            <a:r>
              <a:rPr lang="it-IT" sz="1400" dirty="0"/>
              <a:t>. </a:t>
            </a:r>
          </a:p>
        </p:txBody>
      </p:sp>
    </p:spTree>
    <p:extLst>
      <p:ext uri="{BB962C8B-B14F-4D97-AF65-F5344CB8AC3E}">
        <p14:creationId xmlns:p14="http://schemas.microsoft.com/office/powerpoint/2010/main" val="2850000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4</a:t>
            </a:r>
            <a:br>
              <a:rPr lang="it" sz="2400" b="0" strike="noStrike" spc="-1" dirty="0">
                <a:solidFill>
                  <a:srgbClr val="000000"/>
                </a:solidFill>
                <a:latin typeface="Arial"/>
                <a:ea typeface="Arial"/>
              </a:rPr>
            </a:br>
            <a:r>
              <a:rPr lang="it" sz="2000" spc="-1" dirty="0">
                <a:solidFill>
                  <a:srgbClr val="3F3F3F"/>
                </a:solidFill>
                <a:latin typeface="Arial"/>
                <a:ea typeface="Arial"/>
              </a:rPr>
              <a:t>Further comparisons on MONK</a:t>
            </a:r>
            <a:r>
              <a:rPr lang="it" sz="2000" b="0" strike="noStrike" spc="-1" dirty="0">
                <a:solidFill>
                  <a:srgbClr val="3F3F3F"/>
                </a:solidFill>
                <a:latin typeface="Arial"/>
                <a:ea typeface="Arial"/>
              </a:rPr>
              <a:t> tasks: grid search results for RF and SVM </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30</a:t>
            </a:fld>
            <a:endParaRPr lang="it-IT" sz="1000" b="0" strike="noStrike" spc="-1">
              <a:latin typeface="Times New Roman"/>
            </a:endParaRPr>
          </a:p>
        </p:txBody>
      </p:sp>
      <p:graphicFrame>
        <p:nvGraphicFramePr>
          <p:cNvPr id="4" name="Tabella 3">
            <a:extLst>
              <a:ext uri="{FF2B5EF4-FFF2-40B4-BE49-F238E27FC236}">
                <a16:creationId xmlns:a16="http://schemas.microsoft.com/office/drawing/2014/main" id="{3675E250-FFA3-31FA-EC49-7C7764955A7F}"/>
              </a:ext>
            </a:extLst>
          </p:cNvPr>
          <p:cNvGraphicFramePr>
            <a:graphicFrameLocks noGrp="1"/>
          </p:cNvGraphicFramePr>
          <p:nvPr>
            <p:extLst>
              <p:ext uri="{D42A27DB-BD31-4B8C-83A1-F6EECF244321}">
                <p14:modId xmlns:p14="http://schemas.microsoft.com/office/powerpoint/2010/main" val="3886922439"/>
              </p:ext>
            </p:extLst>
          </p:nvPr>
        </p:nvGraphicFramePr>
        <p:xfrm>
          <a:off x="311756" y="1130556"/>
          <a:ext cx="8160843" cy="1249680"/>
        </p:xfrm>
        <a:graphic>
          <a:graphicData uri="http://schemas.openxmlformats.org/drawingml/2006/table">
            <a:tbl>
              <a:tblPr firstRow="1" bandRow="1">
                <a:tableStyleId>{0E3FDE45-AF77-4B5C-9715-49D594BDF05E}</a:tableStyleId>
              </a:tblPr>
              <a:tblGrid>
                <a:gridCol w="871583">
                  <a:extLst>
                    <a:ext uri="{9D8B030D-6E8A-4147-A177-3AD203B41FA5}">
                      <a16:colId xmlns:a16="http://schemas.microsoft.com/office/drawing/2014/main" val="935040320"/>
                    </a:ext>
                  </a:extLst>
                </a:gridCol>
                <a:gridCol w="2514602">
                  <a:extLst>
                    <a:ext uri="{9D8B030D-6E8A-4147-A177-3AD203B41FA5}">
                      <a16:colId xmlns:a16="http://schemas.microsoft.com/office/drawing/2014/main" val="1166905258"/>
                    </a:ext>
                  </a:extLst>
                </a:gridCol>
                <a:gridCol w="2958828">
                  <a:extLst>
                    <a:ext uri="{9D8B030D-6E8A-4147-A177-3AD203B41FA5}">
                      <a16:colId xmlns:a16="http://schemas.microsoft.com/office/drawing/2014/main" val="34889993"/>
                    </a:ext>
                  </a:extLst>
                </a:gridCol>
                <a:gridCol w="1815830">
                  <a:extLst>
                    <a:ext uri="{9D8B030D-6E8A-4147-A177-3AD203B41FA5}">
                      <a16:colId xmlns:a16="http://schemas.microsoft.com/office/drawing/2014/main" val="3409676061"/>
                    </a:ext>
                  </a:extLst>
                </a:gridCol>
              </a:tblGrid>
              <a:tr h="225137">
                <a:tc>
                  <a:txBody>
                    <a:bodyPr/>
                    <a:lstStyle/>
                    <a:p>
                      <a:pPr algn="ctr"/>
                      <a:r>
                        <a:rPr lang="it-IT" sz="1600" dirty="0"/>
                        <a:t>Task</a:t>
                      </a:r>
                    </a:p>
                  </a:txBody>
                  <a:tcPr anchor="ctr"/>
                </a:tc>
                <a:tc>
                  <a:txBody>
                    <a:bodyPr/>
                    <a:lstStyle/>
                    <a:p>
                      <a:pPr algn="ctr"/>
                      <a:r>
                        <a:rPr lang="it-IT" sz="1600" i="1" dirty="0"/>
                        <a:t>Kernel</a:t>
                      </a:r>
                      <a:r>
                        <a:rPr lang="it-IT" sz="1600" dirty="0"/>
                        <a:t> / </a:t>
                      </a:r>
                      <a:r>
                        <a:rPr lang="it-IT" sz="1600" i="1" dirty="0"/>
                        <a:t>C </a:t>
                      </a:r>
                      <a:r>
                        <a:rPr lang="it-IT" sz="1600" dirty="0"/>
                        <a:t>/ </a:t>
                      </a:r>
                      <a:r>
                        <a:rPr lang="it-IT" sz="1600" i="1" dirty="0"/>
                        <a:t>γ </a:t>
                      </a:r>
                      <a:r>
                        <a:rPr lang="it-IT" sz="1600" i="0" dirty="0"/>
                        <a:t>/ </a:t>
                      </a:r>
                      <a:r>
                        <a:rPr lang="it-IT" sz="1600" i="1" dirty="0"/>
                        <a:t>p</a:t>
                      </a:r>
                      <a:r>
                        <a:rPr lang="it-IT" sz="1600" i="0" dirty="0"/>
                        <a:t> / </a:t>
                      </a:r>
                      <a:r>
                        <a:rPr lang="it-IT" sz="1600" i="1" dirty="0"/>
                        <a:t>k0</a:t>
                      </a:r>
                    </a:p>
                  </a:txBody>
                  <a:tcPr anchor="ctr"/>
                </a:tc>
                <a:tc>
                  <a:txBody>
                    <a:bodyPr/>
                    <a:lstStyle/>
                    <a:p>
                      <a:pPr algn="ctr"/>
                      <a:r>
                        <a:rPr lang="it-IT" sz="1400" dirty="0" err="1"/>
                        <a:t>Accuracy</a:t>
                      </a:r>
                      <a:r>
                        <a:rPr lang="it-IT" sz="1400" dirty="0"/>
                        <a:t> (TR/VL)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0" dirty="0">
                          <a:latin typeface="Consolas" panose="020B0609020204030204" pitchFamily="49" charset="0"/>
                        </a:rPr>
                        <a:t>Poly</a:t>
                      </a:r>
                      <a:r>
                        <a:rPr lang="it-IT" sz="1400" i="0" dirty="0">
                          <a:latin typeface="+mj-lt"/>
                        </a:rPr>
                        <a:t>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1</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1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2</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100%±0% </a:t>
                      </a:r>
                      <a:r>
                        <a:rPr lang="it-IT" sz="1400" i="0" dirty="0">
                          <a:solidFill>
                            <a:schemeClr val="tx1"/>
                          </a:solidFill>
                        </a:rPr>
                        <a:t>/</a:t>
                      </a:r>
                      <a:r>
                        <a:rPr lang="it-IT" sz="1400" i="1" dirty="0">
                          <a:solidFill>
                            <a:schemeClr val="tx1"/>
                          </a:solidFill>
                        </a:rPr>
                        <a:t> 80,43%±17,95%</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dirty="0">
                          <a:latin typeface="Consolas" panose="020B0609020204030204" pitchFamily="49" charset="0"/>
                        </a:rPr>
                        <a:t>Poly</a:t>
                      </a:r>
                      <a:r>
                        <a:rPr lang="it-IT" sz="1400" dirty="0"/>
                        <a:t> / </a:t>
                      </a:r>
                      <a:r>
                        <a:rPr lang="it-IT" sz="1400" i="1" dirty="0"/>
                        <a:t>10</a:t>
                      </a:r>
                      <a:r>
                        <a:rPr lang="it-IT" sz="1400" dirty="0"/>
                        <a:t> / </a:t>
                      </a:r>
                      <a:r>
                        <a:rPr lang="it-IT" sz="1400" i="1" dirty="0"/>
                        <a:t>1 </a:t>
                      </a:r>
                      <a:r>
                        <a:rPr lang="it-IT" sz="1400" dirty="0"/>
                        <a:t>/ </a:t>
                      </a:r>
                      <a:r>
                        <a:rPr lang="it-IT" sz="1400" i="1" dirty="0"/>
                        <a:t>2 </a:t>
                      </a:r>
                      <a:r>
                        <a:rPr lang="it-IT" sz="1400" dirty="0"/>
                        <a:t>/ </a:t>
                      </a:r>
                      <a:r>
                        <a:rPr lang="it-IT" sz="1400" i="1" dirty="0"/>
                        <a:t>0.0</a:t>
                      </a:r>
                    </a:p>
                  </a:txBody>
                  <a:tcPr anchor="ctr"/>
                </a:tc>
                <a:tc>
                  <a:txBody>
                    <a:bodyPr/>
                    <a:lstStyle/>
                    <a:p>
                      <a:pPr algn="ctr"/>
                      <a:r>
                        <a:rPr lang="it-IT" sz="1400" i="1" dirty="0">
                          <a:solidFill>
                            <a:schemeClr val="tx1"/>
                          </a:solidFill>
                        </a:rPr>
                        <a:t>100%±0% </a:t>
                      </a:r>
                      <a:r>
                        <a:rPr lang="it-IT" sz="1400" i="0" dirty="0">
                          <a:solidFill>
                            <a:schemeClr val="tx1"/>
                          </a:solidFill>
                        </a:rPr>
                        <a:t>/ </a:t>
                      </a:r>
                      <a:r>
                        <a:rPr lang="it-IT" sz="1400" i="1" dirty="0">
                          <a:solidFill>
                            <a:schemeClr val="tx1"/>
                          </a:solidFill>
                        </a:rPr>
                        <a:t>71,71%±10,20%</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dirty="0">
                          <a:latin typeface="Consolas" panose="020B0609020204030204" pitchFamily="49" charset="0"/>
                        </a:rPr>
                        <a:t>RBF</a:t>
                      </a:r>
                      <a:r>
                        <a:rPr lang="it-IT" sz="1400" dirty="0"/>
                        <a:t> / </a:t>
                      </a:r>
                      <a:r>
                        <a:rPr lang="it-IT" sz="1400" i="1" dirty="0"/>
                        <a:t>1</a:t>
                      </a:r>
                      <a:r>
                        <a:rPr lang="it-IT" sz="1400" dirty="0"/>
                        <a:t> / </a:t>
                      </a:r>
                      <a:r>
                        <a:rPr lang="it-IT" sz="1400" i="1" dirty="0"/>
                        <a:t>0.1</a:t>
                      </a:r>
                      <a:r>
                        <a:rPr lang="it-IT" sz="1400" dirty="0"/>
                        <a:t> / </a:t>
                      </a:r>
                      <a:r>
                        <a:rPr lang="it-IT" sz="1400" i="1" dirty="0" err="1"/>
                        <a:t>n.d.</a:t>
                      </a:r>
                      <a:r>
                        <a:rPr lang="it-IT" sz="1400" dirty="0"/>
                        <a:t> / </a:t>
                      </a:r>
                      <a:r>
                        <a:rPr lang="it-IT" sz="1400" i="1" dirty="0" err="1"/>
                        <a:t>n.d.</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93,40%±1,05% </a:t>
                      </a:r>
                      <a:r>
                        <a:rPr lang="it-IT" sz="1400" i="0" dirty="0">
                          <a:solidFill>
                            <a:schemeClr val="tx1"/>
                          </a:solidFill>
                        </a:rPr>
                        <a:t>/</a:t>
                      </a:r>
                      <a:r>
                        <a:rPr lang="it-IT" sz="1400" i="1" dirty="0">
                          <a:solidFill>
                            <a:schemeClr val="tx1"/>
                          </a:solidFill>
                        </a:rPr>
                        <a:t> 93,40%±4,23%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97,22%</a:t>
                      </a:r>
                    </a:p>
                  </a:txBody>
                  <a:tcPr anchor="ctr"/>
                </a:tc>
                <a:extLst>
                  <a:ext uri="{0D108BD9-81ED-4DB2-BD59-A6C34878D82A}">
                    <a16:rowId xmlns:a16="http://schemas.microsoft.com/office/drawing/2014/main" val="3800155377"/>
                  </a:ext>
                </a:extLst>
              </a:tr>
            </a:tbl>
          </a:graphicData>
        </a:graphic>
      </p:graphicFrame>
      <p:sp>
        <p:nvSpPr>
          <p:cNvPr id="2" name="CasellaDiTesto 1">
            <a:extLst>
              <a:ext uri="{FF2B5EF4-FFF2-40B4-BE49-F238E27FC236}">
                <a16:creationId xmlns:a16="http://schemas.microsoft.com/office/drawing/2014/main" id="{BE230A9E-6BC2-8724-6E64-FC538A331645}"/>
              </a:ext>
            </a:extLst>
          </p:cNvPr>
          <p:cNvSpPr txBox="1">
            <a:spLocks/>
          </p:cNvSpPr>
          <p:nvPr/>
        </p:nvSpPr>
        <p:spPr>
          <a:xfrm>
            <a:off x="311755" y="792000"/>
            <a:ext cx="8160842" cy="338554"/>
          </a:xfrm>
          <a:prstGeom prst="rect">
            <a:avLst/>
          </a:prstGeom>
          <a:noFill/>
        </p:spPr>
        <p:txBody>
          <a:bodyPr wrap="square" rtlCol="0">
            <a:spAutoFit/>
          </a:bodyPr>
          <a:lstStyle/>
          <a:p>
            <a:pPr algn="ctr"/>
            <a:r>
              <a:rPr lang="it-IT" sz="1400" b="1" dirty="0" err="1"/>
              <a:t>Table</a:t>
            </a:r>
            <a:r>
              <a:rPr lang="it-IT" sz="1400" b="1" dirty="0"/>
              <a:t> 15</a:t>
            </a:r>
            <a:r>
              <a:rPr lang="it-IT" sz="16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SVM</a:t>
            </a:r>
            <a:endParaRPr lang="it-IT" sz="1600" dirty="0"/>
          </a:p>
        </p:txBody>
      </p:sp>
      <p:graphicFrame>
        <p:nvGraphicFramePr>
          <p:cNvPr id="8" name="Tabella 7">
            <a:extLst>
              <a:ext uri="{FF2B5EF4-FFF2-40B4-BE49-F238E27FC236}">
                <a16:creationId xmlns:a16="http://schemas.microsoft.com/office/drawing/2014/main" id="{84DE0662-B539-4FAA-8D29-2412C11DB7EB}"/>
              </a:ext>
            </a:extLst>
          </p:cNvPr>
          <p:cNvGraphicFramePr>
            <a:graphicFrameLocks noGrp="1"/>
          </p:cNvGraphicFramePr>
          <p:nvPr>
            <p:extLst>
              <p:ext uri="{D42A27DB-BD31-4B8C-83A1-F6EECF244321}">
                <p14:modId xmlns:p14="http://schemas.microsoft.com/office/powerpoint/2010/main" val="4190525031"/>
              </p:ext>
            </p:extLst>
          </p:nvPr>
        </p:nvGraphicFramePr>
        <p:xfrm>
          <a:off x="311753" y="2910306"/>
          <a:ext cx="8160844" cy="1859280"/>
        </p:xfrm>
        <a:graphic>
          <a:graphicData uri="http://schemas.openxmlformats.org/drawingml/2006/table">
            <a:tbl>
              <a:tblPr firstRow="1" bandRow="1">
                <a:tableStyleId>{0E3FDE45-AF77-4B5C-9715-49D594BDF05E}</a:tableStyleId>
              </a:tblPr>
              <a:tblGrid>
                <a:gridCol w="871588">
                  <a:extLst>
                    <a:ext uri="{9D8B030D-6E8A-4147-A177-3AD203B41FA5}">
                      <a16:colId xmlns:a16="http://schemas.microsoft.com/office/drawing/2014/main" val="935040320"/>
                    </a:ext>
                  </a:extLst>
                </a:gridCol>
                <a:gridCol w="3489512">
                  <a:extLst>
                    <a:ext uri="{9D8B030D-6E8A-4147-A177-3AD203B41FA5}">
                      <a16:colId xmlns:a16="http://schemas.microsoft.com/office/drawing/2014/main" val="1166905258"/>
                    </a:ext>
                  </a:extLst>
                </a:gridCol>
                <a:gridCol w="2723029">
                  <a:extLst>
                    <a:ext uri="{9D8B030D-6E8A-4147-A177-3AD203B41FA5}">
                      <a16:colId xmlns:a16="http://schemas.microsoft.com/office/drawing/2014/main" val="34889993"/>
                    </a:ext>
                  </a:extLst>
                </a:gridCol>
                <a:gridCol w="1076715">
                  <a:extLst>
                    <a:ext uri="{9D8B030D-6E8A-4147-A177-3AD203B41FA5}">
                      <a16:colId xmlns:a16="http://schemas.microsoft.com/office/drawing/2014/main" val="3320172478"/>
                    </a:ext>
                  </a:extLst>
                </a:gridCol>
              </a:tblGrid>
              <a:tr h="225137">
                <a:tc>
                  <a:txBody>
                    <a:bodyPr/>
                    <a:lstStyle/>
                    <a:p>
                      <a:pPr algn="ctr"/>
                      <a:r>
                        <a:rPr lang="it-IT" sz="1600" dirty="0"/>
                        <a:t>Task</a:t>
                      </a:r>
                    </a:p>
                  </a:txBody>
                  <a:tcPr anchor="ctr"/>
                </a:tc>
                <a:tc>
                  <a:txBody>
                    <a:bodyPr/>
                    <a:lstStyle/>
                    <a:p>
                      <a:pPr algn="ctr"/>
                      <a:r>
                        <a:rPr lang="it-IT" sz="1400" i="1" dirty="0">
                          <a:solidFill>
                            <a:schemeClr val="tx1"/>
                          </a:solidFill>
                        </a:rPr>
                        <a:t># </a:t>
                      </a:r>
                      <a:r>
                        <a:rPr lang="it-IT" sz="1400" i="1" dirty="0" err="1">
                          <a:solidFill>
                            <a:schemeClr val="tx1"/>
                          </a:solidFill>
                        </a:rPr>
                        <a:t>trees</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maxDepth</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min_samples_split</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min_samples_leaf</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maxFeatures</a:t>
                      </a:r>
                      <a:r>
                        <a:rPr lang="it-IT" sz="1400" i="1" dirty="0">
                          <a:solidFill>
                            <a:schemeClr val="tx1"/>
                          </a:solidFill>
                        </a:rPr>
                        <a:t> </a:t>
                      </a:r>
                      <a:r>
                        <a:rPr lang="it-IT" sz="1400" i="0" dirty="0">
                          <a:solidFill>
                            <a:schemeClr val="tx1"/>
                          </a:solidFill>
                        </a:rPr>
                        <a:t>/</a:t>
                      </a:r>
                      <a:r>
                        <a:rPr lang="it-IT" sz="1400" i="1" dirty="0">
                          <a:solidFill>
                            <a:schemeClr val="tx1"/>
                          </a:solidFill>
                        </a:rPr>
                        <a:t> bootstrap </a:t>
                      </a:r>
                      <a:r>
                        <a:rPr lang="it-IT" sz="1400" i="0" dirty="0">
                          <a:solidFill>
                            <a:schemeClr val="tx1"/>
                          </a:solidFill>
                        </a:rPr>
                        <a:t>/</a:t>
                      </a:r>
                      <a:r>
                        <a:rPr lang="it-IT" sz="1400" i="1" dirty="0">
                          <a:solidFill>
                            <a:schemeClr val="tx1"/>
                          </a:solidFill>
                        </a:rPr>
                        <a:t> </a:t>
                      </a:r>
                      <a:r>
                        <a:rPr lang="it-IT" sz="1400" i="1" dirty="0" err="1">
                          <a:solidFill>
                            <a:schemeClr val="tx1"/>
                          </a:solidFill>
                        </a:rPr>
                        <a:t>criterion</a:t>
                      </a:r>
                      <a:endParaRPr lang="it-IT" sz="1400" i="1" dirty="0">
                        <a:solidFill>
                          <a:schemeClr val="tx1"/>
                        </a:solidFill>
                      </a:endParaRP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1" dirty="0"/>
                        <a:t>20 </a:t>
                      </a:r>
                      <a:r>
                        <a:rPr lang="it-IT" sz="1400" i="0" dirty="0"/>
                        <a:t>/</a:t>
                      </a:r>
                      <a:r>
                        <a:rPr lang="it-IT" sz="1400" i="1" dirty="0"/>
                        <a:t> None </a:t>
                      </a:r>
                      <a:r>
                        <a:rPr lang="it-IT" sz="1400" i="0" dirty="0"/>
                        <a:t>/</a:t>
                      </a:r>
                      <a:r>
                        <a:rPr lang="it-IT" sz="1400" i="1" dirty="0"/>
                        <a:t> 4 </a:t>
                      </a:r>
                      <a:r>
                        <a:rPr lang="it-IT" sz="1400" i="0" dirty="0"/>
                        <a:t>/</a:t>
                      </a:r>
                      <a:r>
                        <a:rPr lang="it-IT" sz="1400" i="1" dirty="0"/>
                        <a:t> 1 </a:t>
                      </a:r>
                      <a:r>
                        <a:rPr lang="it-IT" sz="1400" i="0" dirty="0"/>
                        <a:t>/</a:t>
                      </a:r>
                      <a:r>
                        <a:rPr lang="it-IT" sz="1400" i="1" dirty="0"/>
                        <a:t> None </a:t>
                      </a:r>
                      <a:r>
                        <a:rPr lang="it-IT" sz="1400" i="0" dirty="0"/>
                        <a:t>/</a:t>
                      </a:r>
                      <a:r>
                        <a:rPr lang="it-IT" sz="1400" i="1" dirty="0"/>
                        <a:t> True </a:t>
                      </a:r>
                      <a:r>
                        <a:rPr lang="it-IT" sz="1400" i="0" dirty="0"/>
                        <a:t>/</a:t>
                      </a:r>
                      <a:r>
                        <a:rPr lang="it-IT" sz="1400" i="1" dirty="0"/>
                        <a:t>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t>100%</a:t>
                      </a:r>
                      <a:r>
                        <a:rPr lang="it-IT" sz="1400" i="1" dirty="0">
                          <a:solidFill>
                            <a:schemeClr val="tx1"/>
                          </a:solidFill>
                        </a:rPr>
                        <a:t>±0% </a:t>
                      </a:r>
                      <a:r>
                        <a:rPr lang="it-IT" sz="1400" i="0" dirty="0"/>
                        <a:t>/</a:t>
                      </a:r>
                      <a:r>
                        <a:rPr lang="it-IT" sz="1400" i="1" dirty="0"/>
                        <a:t> 78,03%</a:t>
                      </a:r>
                      <a:r>
                        <a:rPr lang="it-IT" sz="1400" i="1" dirty="0">
                          <a:solidFill>
                            <a:schemeClr val="tx1"/>
                          </a:solidFill>
                        </a:rPr>
                        <a:t>±15,44%</a:t>
                      </a:r>
                      <a:endParaRPr lang="it-IT" sz="1400" i="1" dirty="0"/>
                    </a:p>
                  </a:txBody>
                  <a:tcPr anchor="ctr"/>
                </a:tc>
                <a:tc>
                  <a:txBody>
                    <a:bodyPr/>
                    <a:lstStyle/>
                    <a:p>
                      <a:pPr algn="ctr"/>
                      <a:r>
                        <a:rPr lang="it-IT" sz="1400" i="1" dirty="0"/>
                        <a:t>95,37%</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i="1" dirty="0"/>
                        <a:t>100</a:t>
                      </a:r>
                      <a:r>
                        <a:rPr lang="it-IT" sz="1400" dirty="0"/>
                        <a:t> / </a:t>
                      </a:r>
                      <a:r>
                        <a:rPr lang="it-IT" sz="1400" i="1" dirty="0"/>
                        <a:t>None</a:t>
                      </a:r>
                      <a:r>
                        <a:rPr lang="it-IT" sz="1400" dirty="0"/>
                        <a:t> / </a:t>
                      </a:r>
                      <a:r>
                        <a:rPr lang="it-IT" sz="1400" i="1" dirty="0"/>
                        <a:t>2</a:t>
                      </a:r>
                      <a:r>
                        <a:rPr lang="it-IT" sz="1400" dirty="0"/>
                        <a:t> / </a:t>
                      </a:r>
                      <a:r>
                        <a:rPr lang="it-IT" sz="1400" i="1" dirty="0"/>
                        <a:t>1</a:t>
                      </a:r>
                      <a:r>
                        <a:rPr lang="it-IT" sz="1400" dirty="0"/>
                        <a:t> / </a:t>
                      </a:r>
                      <a:r>
                        <a:rPr lang="it-IT" sz="1400" i="1" dirty="0"/>
                        <a:t>None</a:t>
                      </a:r>
                      <a:r>
                        <a:rPr lang="it-IT" sz="1400" dirty="0"/>
                        <a:t> / </a:t>
                      </a:r>
                      <a:r>
                        <a:rPr lang="it-IT" sz="1400" i="1" dirty="0"/>
                        <a:t>False</a:t>
                      </a:r>
                      <a:r>
                        <a:rPr lang="it-IT" sz="1400" dirty="0"/>
                        <a:t> /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solidFill>
                            <a:schemeClr val="tx1"/>
                          </a:solidFill>
                        </a:rPr>
                        <a:t>100%±0% </a:t>
                      </a:r>
                      <a:r>
                        <a:rPr lang="it-IT" sz="1400" i="0" dirty="0">
                          <a:solidFill>
                            <a:schemeClr val="tx1"/>
                          </a:solidFill>
                        </a:rPr>
                        <a:t>/</a:t>
                      </a:r>
                      <a:r>
                        <a:rPr lang="it-IT" sz="1400" i="1" dirty="0">
                          <a:solidFill>
                            <a:schemeClr val="tx1"/>
                          </a:solidFill>
                        </a:rPr>
                        <a:t> 65,17%±9,91%</a:t>
                      </a:r>
                    </a:p>
                  </a:txBody>
                  <a:tcPr anchor="ctr"/>
                </a:tc>
                <a:tc>
                  <a:txBody>
                    <a:bodyPr/>
                    <a:lstStyle/>
                    <a:p>
                      <a:pPr algn="ctr"/>
                      <a:r>
                        <a:rPr lang="it-IT" sz="1400" i="1" dirty="0">
                          <a:solidFill>
                            <a:schemeClr val="tx1"/>
                          </a:solidFill>
                        </a:rPr>
                        <a:t>81,94%</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i="1" dirty="0"/>
                        <a:t>50</a:t>
                      </a:r>
                      <a:r>
                        <a:rPr lang="it-IT" sz="1400" dirty="0"/>
                        <a:t> / </a:t>
                      </a:r>
                      <a:r>
                        <a:rPr lang="it-IT" sz="1400" i="1" dirty="0"/>
                        <a:t>None</a:t>
                      </a:r>
                      <a:r>
                        <a:rPr lang="it-IT" sz="1400" dirty="0"/>
                        <a:t> / </a:t>
                      </a:r>
                      <a:r>
                        <a:rPr lang="it-IT" sz="1400" i="1" dirty="0"/>
                        <a:t>6</a:t>
                      </a:r>
                      <a:r>
                        <a:rPr lang="it-IT" sz="1400" dirty="0"/>
                        <a:t> / </a:t>
                      </a:r>
                      <a:r>
                        <a:rPr lang="it-IT" sz="1400" i="1" dirty="0"/>
                        <a:t>1</a:t>
                      </a:r>
                      <a:r>
                        <a:rPr lang="it-IT" sz="1400" dirty="0"/>
                        <a:t> / </a:t>
                      </a:r>
                      <a:r>
                        <a:rPr lang="it-IT" sz="1400" dirty="0" err="1">
                          <a:latin typeface="Consolas" panose="020B0609020204030204" pitchFamily="49" charset="0"/>
                        </a:rPr>
                        <a:t>sqrt</a:t>
                      </a:r>
                      <a:r>
                        <a:rPr lang="it-IT" sz="1400" dirty="0">
                          <a:latin typeface="Consolas" panose="020B0609020204030204" pitchFamily="49" charset="0"/>
                        </a:rPr>
                        <a:t>()</a:t>
                      </a:r>
                      <a:r>
                        <a:rPr lang="it-IT" sz="1400" dirty="0"/>
                        <a:t> /</a:t>
                      </a:r>
                      <a:r>
                        <a:rPr lang="it-IT" sz="1400" i="1" dirty="0"/>
                        <a:t>True</a:t>
                      </a:r>
                      <a:r>
                        <a:rPr lang="it-IT" sz="1400" dirty="0"/>
                        <a:t> / </a:t>
                      </a:r>
                      <a:r>
                        <a:rPr lang="it-IT" sz="1400" dirty="0" err="1">
                          <a:latin typeface="Consolas" panose="020B0609020204030204" pitchFamily="49" charset="0"/>
                        </a:rPr>
                        <a:t>gini</a:t>
                      </a:r>
                      <a:endParaRPr lang="it-IT" sz="1400" dirty="0">
                        <a:latin typeface="Consolas" panose="020B0609020204030204"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95,88%±1,13% </a:t>
                      </a:r>
                      <a:r>
                        <a:rPr lang="it-IT" sz="1400" i="0" dirty="0">
                          <a:solidFill>
                            <a:schemeClr val="tx1"/>
                          </a:solidFill>
                        </a:rPr>
                        <a:t>/</a:t>
                      </a:r>
                      <a:r>
                        <a:rPr lang="it-IT" sz="1400" i="1" dirty="0">
                          <a:solidFill>
                            <a:schemeClr val="tx1"/>
                          </a:solidFill>
                        </a:rPr>
                        <a:t> 92,57%±4,07%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96,99%</a:t>
                      </a:r>
                    </a:p>
                  </a:txBody>
                  <a:tcPr anchor="ctr"/>
                </a:tc>
                <a:extLst>
                  <a:ext uri="{0D108BD9-81ED-4DB2-BD59-A6C34878D82A}">
                    <a16:rowId xmlns:a16="http://schemas.microsoft.com/office/drawing/2014/main" val="3800155377"/>
                  </a:ext>
                </a:extLst>
              </a:tr>
            </a:tbl>
          </a:graphicData>
        </a:graphic>
      </p:graphicFrame>
      <p:sp>
        <p:nvSpPr>
          <p:cNvPr id="9" name="CasellaDiTesto 8">
            <a:extLst>
              <a:ext uri="{FF2B5EF4-FFF2-40B4-BE49-F238E27FC236}">
                <a16:creationId xmlns:a16="http://schemas.microsoft.com/office/drawing/2014/main" id="{289BD0DD-F384-4DFC-09C8-CA90B7F477E0}"/>
              </a:ext>
            </a:extLst>
          </p:cNvPr>
          <p:cNvSpPr txBox="1">
            <a:spLocks/>
          </p:cNvSpPr>
          <p:nvPr/>
        </p:nvSpPr>
        <p:spPr>
          <a:xfrm>
            <a:off x="311752" y="2571750"/>
            <a:ext cx="8160842" cy="338554"/>
          </a:xfrm>
          <a:prstGeom prst="rect">
            <a:avLst/>
          </a:prstGeom>
          <a:noFill/>
        </p:spPr>
        <p:txBody>
          <a:bodyPr wrap="square" rtlCol="0">
            <a:spAutoFit/>
          </a:bodyPr>
          <a:lstStyle/>
          <a:p>
            <a:pPr algn="ctr"/>
            <a:r>
              <a:rPr lang="it-IT" sz="1400" b="1" dirty="0" err="1"/>
              <a:t>Table</a:t>
            </a:r>
            <a:r>
              <a:rPr lang="it-IT" sz="1400" b="1" dirty="0"/>
              <a:t> 16</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Random </a:t>
            </a:r>
            <a:r>
              <a:rPr lang="it-IT" sz="1400" dirty="0" err="1"/>
              <a:t>Forest</a:t>
            </a:r>
            <a:endParaRPr lang="it-IT" sz="1600" dirty="0"/>
          </a:p>
        </p:txBody>
      </p:sp>
    </p:spTree>
    <p:extLst>
      <p:ext uri="{BB962C8B-B14F-4D97-AF65-F5344CB8AC3E}">
        <p14:creationId xmlns:p14="http://schemas.microsoft.com/office/powerpoint/2010/main" val="32174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5</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Random Forest’s performance on MONK</a:t>
            </a:r>
            <a:r>
              <a:rPr lang="it" sz="2000" b="0" strike="noStrike" spc="-1" dirty="0">
                <a:solidFill>
                  <a:srgbClr val="3F3F3F"/>
                </a:solidFill>
                <a:latin typeface="Arial"/>
                <a:ea typeface="Arial"/>
              </a:rPr>
              <a:t> 1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31</a:t>
            </a:fld>
            <a:endParaRPr lang="it-IT" sz="1000" b="0" strike="noStrike" spc="-1">
              <a:latin typeface="Times New Roman"/>
            </a:endParaRPr>
          </a:p>
        </p:txBody>
      </p:sp>
      <p:pic>
        <p:nvPicPr>
          <p:cNvPr id="7" name="Immagine 6" descr="Immagine che contiene testo, schermata, diagramma, linea&#10;&#10;Descrizione generata automaticamente">
            <a:extLst>
              <a:ext uri="{FF2B5EF4-FFF2-40B4-BE49-F238E27FC236}">
                <a16:creationId xmlns:a16="http://schemas.microsoft.com/office/drawing/2014/main" id="{7B8AC1D5-D205-E00E-30C5-A6528E259FF4}"/>
              </a:ext>
            </a:extLst>
          </p:cNvPr>
          <p:cNvPicPr>
            <a:picLocks noChangeAspect="1"/>
          </p:cNvPicPr>
          <p:nvPr/>
        </p:nvPicPr>
        <p:blipFill rotWithShape="1">
          <a:blip r:embed="rId2">
            <a:extLst>
              <a:ext uri="{28A0092B-C50C-407E-A947-70E740481C1C}">
                <a14:useLocalDpi xmlns:a14="http://schemas.microsoft.com/office/drawing/2010/main" val="0"/>
              </a:ext>
            </a:extLst>
          </a:blip>
          <a:srcRect t="5102"/>
          <a:stretch/>
        </p:blipFill>
        <p:spPr>
          <a:xfrm>
            <a:off x="2476082" y="1366177"/>
            <a:ext cx="3117812" cy="2265298"/>
          </a:xfrm>
          <a:prstGeom prst="rect">
            <a:avLst/>
          </a:prstGeom>
          <a:ln>
            <a:noFill/>
          </a:ln>
        </p:spPr>
      </p:pic>
      <p:pic>
        <p:nvPicPr>
          <p:cNvPr id="11" name="Immagine 10" descr="Immagine che contiene testo, schermata, Carattere, numero&#10;&#10;Descrizione generata automaticamente">
            <a:extLst>
              <a:ext uri="{FF2B5EF4-FFF2-40B4-BE49-F238E27FC236}">
                <a16:creationId xmlns:a16="http://schemas.microsoft.com/office/drawing/2014/main" id="{A364A12D-5752-6A96-DF99-AA3BE9884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33" y="1366177"/>
            <a:ext cx="2164322" cy="2062770"/>
          </a:xfrm>
          <a:prstGeom prst="rect">
            <a:avLst/>
          </a:prstGeom>
          <a:ln>
            <a:noFill/>
          </a:ln>
        </p:spPr>
      </p:pic>
      <p:pic>
        <p:nvPicPr>
          <p:cNvPr id="15" name="Immagine 14" descr="Immagine che contiene testo, schermata, linea, Diagramma&#10;&#10;Descrizione generata automaticamente">
            <a:extLst>
              <a:ext uri="{FF2B5EF4-FFF2-40B4-BE49-F238E27FC236}">
                <a16:creationId xmlns:a16="http://schemas.microsoft.com/office/drawing/2014/main" id="{D71E0DAD-A66A-F13D-F735-F98964D9E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894" y="1366177"/>
            <a:ext cx="3117812" cy="2265298"/>
          </a:xfrm>
          <a:prstGeom prst="rect">
            <a:avLst/>
          </a:prstGeom>
          <a:ln>
            <a:noFill/>
          </a:ln>
        </p:spPr>
      </p:pic>
      <p:sp>
        <p:nvSpPr>
          <p:cNvPr id="16" name="CasellaDiTesto 15">
            <a:extLst>
              <a:ext uri="{FF2B5EF4-FFF2-40B4-BE49-F238E27FC236}">
                <a16:creationId xmlns:a16="http://schemas.microsoft.com/office/drawing/2014/main" id="{34EA9030-D49A-946A-EE82-303EA4064980}"/>
              </a:ext>
            </a:extLst>
          </p:cNvPr>
          <p:cNvSpPr txBox="1"/>
          <p:nvPr/>
        </p:nvSpPr>
        <p:spPr>
          <a:xfrm>
            <a:off x="308533" y="1058400"/>
            <a:ext cx="8403175" cy="30777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11</a:t>
            </a:r>
            <a:r>
              <a:rPr lang="it-IT" sz="1400" dirty="0"/>
              <a:t>: </a:t>
            </a:r>
            <a:r>
              <a:rPr lang="it-IT" sz="1400" dirty="0" err="1"/>
              <a:t>Confusion</a:t>
            </a:r>
            <a:r>
              <a:rPr lang="it-IT" sz="1400" dirty="0"/>
              <a:t> </a:t>
            </a:r>
            <a:r>
              <a:rPr lang="it-IT" sz="1400" dirty="0" err="1"/>
              <a:t>matrix</a:t>
            </a:r>
            <a:r>
              <a:rPr lang="it-IT" sz="1400" dirty="0"/>
              <a:t>, learning curve and ROC curve for the Random </a:t>
            </a:r>
            <a:r>
              <a:rPr lang="it-IT" sz="1400" dirty="0" err="1"/>
              <a:t>Forest</a:t>
            </a:r>
            <a:r>
              <a:rPr lang="it-IT" sz="1400" dirty="0"/>
              <a:t>, MONK 1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4" y="4061012"/>
            <a:ext cx="8403174" cy="523220"/>
          </a:xfrm>
          <a:prstGeom prst="rect">
            <a:avLst/>
          </a:prstGeom>
          <a:noFill/>
        </p:spPr>
        <p:txBody>
          <a:bodyPr wrap="square" rtlCol="0">
            <a:spAutoFit/>
          </a:bodyPr>
          <a:lstStyle/>
          <a:p>
            <a:r>
              <a:rPr lang="it-IT" sz="1400" dirty="0" err="1"/>
              <a:t>Interestingly</a:t>
            </a:r>
            <a:r>
              <a:rPr lang="it-IT" sz="1400" dirty="0"/>
              <a:t>, </a:t>
            </a:r>
            <a:r>
              <a:rPr lang="it-IT" sz="1400" dirty="0" err="1"/>
              <a:t>all</a:t>
            </a:r>
            <a:r>
              <a:rPr lang="it-IT" sz="1400" dirty="0"/>
              <a:t> models </a:t>
            </a:r>
            <a:r>
              <a:rPr lang="it-IT" sz="1400" dirty="0" err="1"/>
              <a:t>but</a:t>
            </a:r>
            <a:r>
              <a:rPr lang="it-IT" sz="1400" dirty="0"/>
              <a:t> the Random </a:t>
            </a:r>
            <a:r>
              <a:rPr lang="it-IT" sz="1400" dirty="0" err="1"/>
              <a:t>Forests</a:t>
            </a:r>
            <a:r>
              <a:rPr lang="it-IT" sz="1400" dirty="0"/>
              <a:t> </a:t>
            </a:r>
            <a:r>
              <a:rPr lang="it-IT" sz="1400" dirty="0" err="1"/>
              <a:t>perform</a:t>
            </a:r>
            <a:r>
              <a:rPr lang="it-IT" sz="1400" dirty="0"/>
              <a:t> </a:t>
            </a:r>
            <a:r>
              <a:rPr lang="it-IT" sz="1400" dirty="0" err="1"/>
              <a:t>well</a:t>
            </a:r>
            <a:r>
              <a:rPr lang="it-IT" sz="1400" dirty="0"/>
              <a:t> in the MONK 1 task.</a:t>
            </a:r>
          </a:p>
          <a:p>
            <a:r>
              <a:rPr lang="it-IT" sz="1400" dirty="0" err="1"/>
              <a:t>We</a:t>
            </a:r>
            <a:r>
              <a:rPr lang="it-IT" sz="1400" dirty="0"/>
              <a:t> </a:t>
            </a:r>
            <a:r>
              <a:rPr lang="it-IT" sz="1400" dirty="0" err="1"/>
              <a:t>ran</a:t>
            </a:r>
            <a:r>
              <a:rPr lang="it-IT" sz="1400" dirty="0"/>
              <a:t> </a:t>
            </a:r>
            <a:r>
              <a:rPr lang="it-IT" sz="1400" dirty="0" err="1"/>
              <a:t>similar</a:t>
            </a:r>
            <a:r>
              <a:rPr lang="it-IT" sz="1400" dirty="0"/>
              <a:t> </a:t>
            </a:r>
            <a:r>
              <a:rPr lang="it-IT" sz="1400" dirty="0" err="1"/>
              <a:t>comparisons</a:t>
            </a:r>
            <a:r>
              <a:rPr lang="it-IT" sz="1400" dirty="0"/>
              <a:t> in </a:t>
            </a:r>
            <a:r>
              <a:rPr lang="it-IT" sz="1400" dirty="0" err="1"/>
              <a:t>our</a:t>
            </a:r>
            <a:r>
              <a:rPr lang="it-IT" sz="1400" dirty="0"/>
              <a:t> </a:t>
            </a:r>
            <a:r>
              <a:rPr lang="it-IT" sz="1400" dirty="0" err="1">
                <a:latin typeface="Consolas" panose="020B0609020204030204" pitchFamily="49" charset="0"/>
              </a:rPr>
              <a:t>comparison</a:t>
            </a:r>
            <a:r>
              <a:rPr lang="it-IT" sz="1400" dirty="0"/>
              <a:t> notebook for the </a:t>
            </a:r>
            <a:r>
              <a:rPr lang="it-IT" sz="1400" dirty="0" err="1"/>
              <a:t>other</a:t>
            </a:r>
            <a:r>
              <a:rPr lang="it-IT" sz="1400" dirty="0"/>
              <a:t> models.</a:t>
            </a:r>
          </a:p>
        </p:txBody>
      </p:sp>
    </p:spTree>
    <p:extLst>
      <p:ext uri="{BB962C8B-B14F-4D97-AF65-F5344CB8AC3E}">
        <p14:creationId xmlns:p14="http://schemas.microsoft.com/office/powerpoint/2010/main" val="33114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6</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2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32</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12</a:t>
            </a:r>
            <a:r>
              <a:rPr lang="it-IT" sz="1400" dirty="0"/>
              <a:t>: </a:t>
            </a:r>
            <a:r>
              <a:rPr lang="it-IT" sz="1400" dirty="0" err="1"/>
              <a:t>Confusion</a:t>
            </a:r>
            <a:r>
              <a:rPr lang="it-IT" sz="1400" dirty="0"/>
              <a:t> </a:t>
            </a:r>
            <a:r>
              <a:rPr lang="it-IT" sz="1400" dirty="0" err="1"/>
              <a:t>matrix</a:t>
            </a:r>
            <a:r>
              <a:rPr lang="it-IT" sz="1400" dirty="0"/>
              <a:t>, learning curve and ROC curve for the SVM, MONK 2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738664"/>
          </a:xfrm>
          <a:prstGeom prst="rect">
            <a:avLst/>
          </a:prstGeom>
          <a:noFill/>
        </p:spPr>
        <p:txBody>
          <a:bodyPr wrap="square" rtlCol="0">
            <a:spAutoFit/>
          </a:bodyPr>
          <a:lstStyle/>
          <a:p>
            <a:r>
              <a:rPr lang="it-IT" sz="1400" dirty="0"/>
              <a:t>The TR set </a:t>
            </a:r>
            <a:r>
              <a:rPr lang="it-IT" sz="1400" dirty="0" err="1"/>
              <a:t>is</a:t>
            </a:r>
            <a:r>
              <a:rPr lang="it-IT" sz="1400" dirty="0"/>
              <a:t> </a:t>
            </a:r>
            <a:r>
              <a:rPr lang="it-IT" sz="1400" dirty="0" err="1"/>
              <a:t>included</a:t>
            </a:r>
            <a:r>
              <a:rPr lang="it-IT" sz="1400" dirty="0"/>
              <a:t> in TS (</a:t>
            </a:r>
            <a:r>
              <a:rPr lang="it-IT" sz="1400" dirty="0" err="1"/>
              <a:t>already</a:t>
            </a:r>
            <a:r>
              <a:rPr lang="it-IT" sz="1400" dirty="0"/>
              <a:t> </a:t>
            </a:r>
            <a:r>
              <a:rPr lang="it-IT" sz="1400" dirty="0" err="1"/>
              <a:t>noticed</a:t>
            </a:r>
            <a:r>
              <a:rPr lang="it-IT" sz="1400" dirty="0"/>
              <a:t> in class). </a:t>
            </a:r>
            <a:r>
              <a:rPr lang="it-IT" sz="1400" dirty="0" err="1"/>
              <a:t>Furthermore</a:t>
            </a:r>
            <a:r>
              <a:rPr lang="it-IT" sz="1400" dirty="0"/>
              <a:t>, the </a:t>
            </a:r>
            <a:r>
              <a:rPr lang="it-IT" sz="1400" dirty="0" err="1"/>
              <a:t>latter</a:t>
            </a:r>
            <a:r>
              <a:rPr lang="it-IT" sz="1400" dirty="0"/>
              <a:t> </a:t>
            </a:r>
            <a:r>
              <a:rPr lang="it-IT" sz="1400" dirty="0" err="1"/>
              <a:t>is</a:t>
            </a:r>
            <a:r>
              <a:rPr lang="it-IT" sz="1400" dirty="0"/>
              <a:t> </a:t>
            </a:r>
            <a:r>
              <a:rPr lang="it-IT" sz="1400" dirty="0" err="1"/>
              <a:t>really</a:t>
            </a:r>
            <a:r>
              <a:rPr lang="it-IT" sz="1400" dirty="0"/>
              <a:t> </a:t>
            </a:r>
            <a:r>
              <a:rPr lang="it-IT" sz="1400" dirty="0" err="1"/>
              <a:t>unbalanced</a:t>
            </a:r>
            <a:r>
              <a:rPr lang="it-IT" sz="1400" dirty="0"/>
              <a:t>.</a:t>
            </a:r>
          </a:p>
          <a:p>
            <a:r>
              <a:rPr lang="it-IT" sz="1400" dirty="0"/>
              <a:t>The SVM </a:t>
            </a:r>
            <a:r>
              <a:rPr lang="it-IT" sz="1400" dirty="0" err="1"/>
              <a:t>reaches</a:t>
            </a:r>
            <a:r>
              <a:rPr lang="it-IT" sz="1400" dirty="0"/>
              <a:t> 100% </a:t>
            </a:r>
            <a:r>
              <a:rPr lang="it-IT" sz="1400" dirty="0" err="1"/>
              <a:t>accuracy</a:t>
            </a:r>
            <a:r>
              <a:rPr lang="it-IT" sz="1400" dirty="0"/>
              <a:t> in test. In case </a:t>
            </a:r>
            <a:r>
              <a:rPr lang="it-IT" sz="1400" dirty="0" err="1"/>
              <a:t>it</a:t>
            </a:r>
            <a:r>
              <a:rPr lang="it-IT" sz="1400" dirty="0"/>
              <a:t> </a:t>
            </a:r>
            <a:r>
              <a:rPr lang="it-IT" sz="1400" dirty="0" err="1"/>
              <a:t>didn’t</a:t>
            </a:r>
            <a:r>
              <a:rPr lang="it-IT" sz="1400" dirty="0"/>
              <a:t> </a:t>
            </a:r>
            <a:r>
              <a:rPr lang="it-IT" sz="1400" dirty="0" err="1"/>
              <a:t>we</a:t>
            </a:r>
            <a:r>
              <a:rPr lang="it-IT" sz="1400" dirty="0"/>
              <a:t> </a:t>
            </a:r>
            <a:r>
              <a:rPr lang="it-IT" sz="1400" dirty="0" err="1"/>
              <a:t>thought</a:t>
            </a:r>
            <a:r>
              <a:rPr lang="it-IT" sz="1400" dirty="0"/>
              <a:t> </a:t>
            </a:r>
            <a:r>
              <a:rPr lang="it-IT" sz="1400" dirty="0" err="1"/>
              <a:t>about</a:t>
            </a:r>
            <a:r>
              <a:rPr lang="it-IT" sz="1400" dirty="0"/>
              <a:t> </a:t>
            </a:r>
            <a:r>
              <a:rPr lang="it-IT" sz="1400" dirty="0" err="1"/>
              <a:t>using</a:t>
            </a:r>
            <a:r>
              <a:rPr lang="it-IT" sz="1400" dirty="0"/>
              <a:t> </a:t>
            </a:r>
            <a:r>
              <a:rPr lang="it-IT" sz="1400" dirty="0" err="1"/>
              <a:t>undersampling</a:t>
            </a:r>
            <a:r>
              <a:rPr lang="it-IT" sz="1400" dirty="0"/>
              <a:t> (</a:t>
            </a:r>
            <a:r>
              <a:rPr lang="it-IT" sz="1400" dirty="0" err="1"/>
              <a:t>Condensed</a:t>
            </a:r>
            <a:r>
              <a:rPr lang="it-IT" sz="1400" dirty="0"/>
              <a:t> </a:t>
            </a:r>
            <a:r>
              <a:rPr lang="it-IT" sz="1400" dirty="0" err="1"/>
              <a:t>Nearest</a:t>
            </a:r>
            <a:r>
              <a:rPr lang="it-IT" sz="1400" dirty="0"/>
              <a:t> </a:t>
            </a:r>
            <a:r>
              <a:rPr lang="it-IT" sz="1400" dirty="0" err="1"/>
              <a:t>Neighbour</a:t>
            </a:r>
            <a:r>
              <a:rPr lang="it-IT" sz="1400" dirty="0"/>
              <a:t>) or </a:t>
            </a:r>
            <a:r>
              <a:rPr lang="it-IT" sz="1400" dirty="0" err="1"/>
              <a:t>oversampling</a:t>
            </a:r>
            <a:r>
              <a:rPr lang="it-IT" sz="1400" dirty="0"/>
              <a:t> (SMOTE) techniques.</a:t>
            </a:r>
          </a:p>
        </p:txBody>
      </p:sp>
      <p:pic>
        <p:nvPicPr>
          <p:cNvPr id="8" name="Immagine 7">
            <a:extLst>
              <a:ext uri="{FF2B5EF4-FFF2-40B4-BE49-F238E27FC236}">
                <a16:creationId xmlns:a16="http://schemas.microsoft.com/office/drawing/2014/main" id="{18E2E518-FACD-5BAE-DEC1-273EE1512F50}"/>
              </a:ext>
            </a:extLst>
          </p:cNvPr>
          <p:cNvPicPr>
            <a:picLocks noChangeAspect="1"/>
          </p:cNvPicPr>
          <p:nvPr/>
        </p:nvPicPr>
        <p:blipFill>
          <a:blip r:embed="rId2"/>
          <a:stretch>
            <a:fillRect/>
          </a:stretch>
        </p:blipFill>
        <p:spPr>
          <a:xfrm>
            <a:off x="308534" y="1365190"/>
            <a:ext cx="1918860" cy="2051413"/>
          </a:xfrm>
          <a:prstGeom prst="rect">
            <a:avLst/>
          </a:prstGeom>
          <a:ln>
            <a:noFill/>
          </a:ln>
        </p:spPr>
      </p:pic>
      <p:pic>
        <p:nvPicPr>
          <p:cNvPr id="13" name="Immagine 12">
            <a:extLst>
              <a:ext uri="{FF2B5EF4-FFF2-40B4-BE49-F238E27FC236}">
                <a16:creationId xmlns:a16="http://schemas.microsoft.com/office/drawing/2014/main" id="{A2A46729-D064-757E-E308-474EE4DD38B2}"/>
              </a:ext>
            </a:extLst>
          </p:cNvPr>
          <p:cNvPicPr>
            <a:picLocks noChangeAspect="1"/>
          </p:cNvPicPr>
          <p:nvPr/>
        </p:nvPicPr>
        <p:blipFill>
          <a:blip r:embed="rId3"/>
          <a:stretch>
            <a:fillRect/>
          </a:stretch>
        </p:blipFill>
        <p:spPr>
          <a:xfrm>
            <a:off x="2227394" y="1365190"/>
            <a:ext cx="3117813" cy="2265298"/>
          </a:xfrm>
          <a:prstGeom prst="rect">
            <a:avLst/>
          </a:prstGeom>
          <a:ln>
            <a:noFill/>
          </a:ln>
        </p:spPr>
      </p:pic>
      <p:pic>
        <p:nvPicPr>
          <p:cNvPr id="18" name="Immagine 17">
            <a:extLst>
              <a:ext uri="{FF2B5EF4-FFF2-40B4-BE49-F238E27FC236}">
                <a16:creationId xmlns:a16="http://schemas.microsoft.com/office/drawing/2014/main" id="{A2FEA0AA-A93F-0820-35C8-B0929945CCAB}"/>
              </a:ext>
            </a:extLst>
          </p:cNvPr>
          <p:cNvPicPr>
            <a:picLocks noChangeAspect="1"/>
          </p:cNvPicPr>
          <p:nvPr/>
        </p:nvPicPr>
        <p:blipFill>
          <a:blip r:embed="rId4"/>
          <a:stretch>
            <a:fillRect/>
          </a:stretch>
        </p:blipFill>
        <p:spPr>
          <a:xfrm>
            <a:off x="5345207" y="1365190"/>
            <a:ext cx="3127394" cy="2265298"/>
          </a:xfrm>
          <a:prstGeom prst="rect">
            <a:avLst/>
          </a:prstGeom>
          <a:ln>
            <a:noFill/>
          </a:ln>
        </p:spPr>
      </p:pic>
    </p:spTree>
    <p:extLst>
      <p:ext uri="{BB962C8B-B14F-4D97-AF65-F5344CB8AC3E}">
        <p14:creationId xmlns:p14="http://schemas.microsoft.com/office/powerpoint/2010/main" val="2928979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7</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3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33</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13</a:t>
            </a:r>
            <a:r>
              <a:rPr lang="it-IT" sz="1400" dirty="0"/>
              <a:t>: </a:t>
            </a:r>
            <a:r>
              <a:rPr lang="it-IT" sz="1400" dirty="0" err="1"/>
              <a:t>Confusion</a:t>
            </a:r>
            <a:r>
              <a:rPr lang="it-IT" sz="1400" dirty="0"/>
              <a:t> </a:t>
            </a:r>
            <a:r>
              <a:rPr lang="it-IT" sz="1400" dirty="0" err="1"/>
              <a:t>matrix</a:t>
            </a:r>
            <a:r>
              <a:rPr lang="it-IT" sz="1400" dirty="0"/>
              <a:t>, learning curve and ROC curve for the SVM, MONK 3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523220"/>
          </a:xfrm>
          <a:prstGeom prst="rect">
            <a:avLst/>
          </a:prstGeom>
          <a:noFill/>
        </p:spPr>
        <p:txBody>
          <a:bodyPr wrap="square" rtlCol="0">
            <a:spAutoFit/>
          </a:bodyPr>
          <a:lstStyle/>
          <a:p>
            <a:r>
              <a:rPr lang="it-IT" sz="1400" dirty="0" err="1"/>
              <a:t>Neither</a:t>
            </a:r>
            <a:r>
              <a:rPr lang="it-IT" sz="1400" dirty="0"/>
              <a:t> model can </a:t>
            </a:r>
            <a:r>
              <a:rPr lang="it-IT" sz="1400" dirty="0" err="1"/>
              <a:t>reach</a:t>
            </a:r>
            <a:r>
              <a:rPr lang="it-IT" sz="1400" dirty="0"/>
              <a:t> 100% </a:t>
            </a:r>
            <a:r>
              <a:rPr lang="it-IT" sz="1400" dirty="0" err="1"/>
              <a:t>accuracy</a:t>
            </a:r>
            <a:r>
              <a:rPr lang="it-IT" sz="1400" dirty="0"/>
              <a:t> on </a:t>
            </a:r>
            <a:r>
              <a:rPr lang="it-IT" sz="1400" dirty="0" err="1"/>
              <a:t>this</a:t>
            </a:r>
            <a:r>
              <a:rPr lang="it-IT" sz="1400" dirty="0"/>
              <a:t> task. </a:t>
            </a:r>
            <a:r>
              <a:rPr lang="it-IT" sz="1400" dirty="0" err="1"/>
              <a:t>This</a:t>
            </a:r>
            <a:r>
              <a:rPr lang="it-IT" sz="1400" dirty="0"/>
              <a:t> </a:t>
            </a:r>
            <a:r>
              <a:rPr lang="it-IT" sz="1400" dirty="0" err="1"/>
              <a:t>is</a:t>
            </a:r>
            <a:r>
              <a:rPr lang="it-IT" sz="1400" dirty="0"/>
              <a:t> to be </a:t>
            </a:r>
            <a:r>
              <a:rPr lang="it-IT" sz="1400" dirty="0" err="1"/>
              <a:t>expected</a:t>
            </a:r>
            <a:r>
              <a:rPr lang="it-IT" sz="1400" dirty="0"/>
              <a:t>, </a:t>
            </a:r>
            <a:r>
              <a:rPr lang="it-IT" sz="1400" dirty="0" err="1"/>
              <a:t>as</a:t>
            </a:r>
            <a:r>
              <a:rPr lang="it-IT" sz="1400" dirty="0"/>
              <a:t> the in MONK 3 </a:t>
            </a:r>
            <a:r>
              <a:rPr lang="it-IT" sz="1400" dirty="0" err="1"/>
              <a:t>there</a:t>
            </a:r>
            <a:r>
              <a:rPr lang="it-IT" sz="1400" dirty="0"/>
              <a:t> </a:t>
            </a:r>
            <a:r>
              <a:rPr lang="it-IT" sz="1400" dirty="0" err="1"/>
              <a:t>is</a:t>
            </a:r>
            <a:r>
              <a:rPr lang="it-IT" sz="1400" dirty="0"/>
              <a:t> a 5% </a:t>
            </a:r>
            <a:r>
              <a:rPr lang="it-IT" sz="1400" dirty="0" err="1"/>
              <a:t>noise</a:t>
            </a:r>
            <a:r>
              <a:rPr lang="it-IT" sz="1400" dirty="0"/>
              <a:t> in TR set (</a:t>
            </a:r>
            <a:r>
              <a:rPr lang="it-IT" sz="1400" dirty="0" err="1"/>
              <a:t>aka</a:t>
            </a:r>
            <a:r>
              <a:rPr lang="it-IT" sz="1400" dirty="0"/>
              <a:t> 5% of patterns are </a:t>
            </a:r>
            <a:r>
              <a:rPr lang="it-IT" sz="1400" dirty="0" err="1"/>
              <a:t>misclassified</a:t>
            </a:r>
            <a:r>
              <a:rPr lang="it-IT" sz="1400" dirty="0"/>
              <a:t>) [</a:t>
            </a:r>
            <a:r>
              <a:rPr lang="it-IT" sz="1400" dirty="0">
                <a:hlinkClick r:id="rId2" action="ppaction://hlinksldjump"/>
              </a:rPr>
              <a:t>10</a:t>
            </a:r>
            <a:r>
              <a:rPr lang="it-IT" sz="1400" dirty="0"/>
              <a:t>].</a:t>
            </a:r>
          </a:p>
        </p:txBody>
      </p:sp>
      <p:pic>
        <p:nvPicPr>
          <p:cNvPr id="3" name="Immagine 2">
            <a:extLst>
              <a:ext uri="{FF2B5EF4-FFF2-40B4-BE49-F238E27FC236}">
                <a16:creationId xmlns:a16="http://schemas.microsoft.com/office/drawing/2014/main" id="{403A6694-F1C9-FBDA-0B6C-3AC3745FA3BF}"/>
              </a:ext>
            </a:extLst>
          </p:cNvPr>
          <p:cNvPicPr>
            <a:picLocks noChangeAspect="1"/>
          </p:cNvPicPr>
          <p:nvPr/>
        </p:nvPicPr>
        <p:blipFill>
          <a:blip r:embed="rId3"/>
          <a:stretch>
            <a:fillRect/>
          </a:stretch>
        </p:blipFill>
        <p:spPr>
          <a:xfrm>
            <a:off x="308533" y="1365190"/>
            <a:ext cx="1918861" cy="2051414"/>
          </a:xfrm>
          <a:prstGeom prst="rect">
            <a:avLst/>
          </a:prstGeom>
          <a:ln>
            <a:noFill/>
          </a:ln>
        </p:spPr>
      </p:pic>
      <p:pic>
        <p:nvPicPr>
          <p:cNvPr id="7" name="Immagine 6">
            <a:extLst>
              <a:ext uri="{FF2B5EF4-FFF2-40B4-BE49-F238E27FC236}">
                <a16:creationId xmlns:a16="http://schemas.microsoft.com/office/drawing/2014/main" id="{BB2CF34C-D335-7583-FB07-420C10B95BF9}"/>
              </a:ext>
            </a:extLst>
          </p:cNvPr>
          <p:cNvPicPr>
            <a:picLocks noChangeAspect="1"/>
          </p:cNvPicPr>
          <p:nvPr/>
        </p:nvPicPr>
        <p:blipFill>
          <a:blip r:embed="rId4"/>
          <a:stretch>
            <a:fillRect/>
          </a:stretch>
        </p:blipFill>
        <p:spPr>
          <a:xfrm>
            <a:off x="2227393" y="1365190"/>
            <a:ext cx="3117814" cy="2265298"/>
          </a:xfrm>
          <a:prstGeom prst="rect">
            <a:avLst/>
          </a:prstGeom>
          <a:ln>
            <a:noFill/>
          </a:ln>
        </p:spPr>
      </p:pic>
      <p:pic>
        <p:nvPicPr>
          <p:cNvPr id="10" name="Immagine 9">
            <a:extLst>
              <a:ext uri="{FF2B5EF4-FFF2-40B4-BE49-F238E27FC236}">
                <a16:creationId xmlns:a16="http://schemas.microsoft.com/office/drawing/2014/main" id="{1031203E-8148-B4C4-91F5-8CB5719D4E8E}"/>
              </a:ext>
            </a:extLst>
          </p:cNvPr>
          <p:cNvPicPr>
            <a:picLocks noChangeAspect="1"/>
          </p:cNvPicPr>
          <p:nvPr/>
        </p:nvPicPr>
        <p:blipFill>
          <a:blip r:embed="rId5"/>
          <a:stretch>
            <a:fillRect/>
          </a:stretch>
        </p:blipFill>
        <p:spPr>
          <a:xfrm>
            <a:off x="5345207" y="1365190"/>
            <a:ext cx="3127393" cy="2265298"/>
          </a:xfrm>
          <a:prstGeom prst="rect">
            <a:avLst/>
          </a:prstGeom>
          <a:ln>
            <a:noFill/>
          </a:ln>
        </p:spPr>
      </p:pic>
    </p:spTree>
    <p:extLst>
      <p:ext uri="{BB962C8B-B14F-4D97-AF65-F5344CB8AC3E}">
        <p14:creationId xmlns:p14="http://schemas.microsoft.com/office/powerpoint/2010/main" val="2148261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8</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34</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CCC4CA0-1069-22D1-AB63-0580000FFA23}"/>
                  </a:ext>
                </a:extLst>
              </p:cNvPr>
              <p:cNvSpPr txBox="1"/>
              <p:nvPr/>
            </p:nvSpPr>
            <p:spPr>
              <a:xfrm>
                <a:off x="311761" y="1111323"/>
                <a:ext cx="8520119" cy="1600438"/>
              </a:xfrm>
              <a:prstGeom prst="rect">
                <a:avLst/>
              </a:prstGeom>
              <a:noFill/>
            </p:spPr>
            <p:txBody>
              <a:bodyPr wrap="square" rtlCol="0">
                <a:spAutoFit/>
              </a:bodyPr>
              <a:lstStyle/>
              <a:p>
                <a:r>
                  <a:rPr lang="it-IT" sz="1400" b="1" dirty="0"/>
                  <a:t>Data </a:t>
                </a:r>
                <a:r>
                  <a:rPr lang="it-IT" sz="1400" b="1" dirty="0" err="1"/>
                  <a:t>normalization</a:t>
                </a:r>
                <a:r>
                  <a:rPr lang="it-IT" sz="1400" dirty="0"/>
                  <a:t>:</a:t>
                </a:r>
              </a:p>
              <a:p>
                <a:r>
                  <a:rPr lang="it-IT" sz="1400" dirty="0" err="1">
                    <a:latin typeface="Consolas" panose="020B0609020204030204" pitchFamily="49" charset="0"/>
                  </a:rPr>
                  <a:t>RobustScaler</a:t>
                </a:r>
                <a:r>
                  <a:rPr lang="it-IT" sz="1400" dirty="0"/>
                  <a:t> </a:t>
                </a:r>
                <a:r>
                  <a:rPr lang="it-IT" sz="1400" dirty="0" err="1"/>
                  <a:t>rescales</a:t>
                </a:r>
                <a:r>
                  <a:rPr lang="it-IT" sz="1400" dirty="0"/>
                  <a:t> the data </a:t>
                </a:r>
                <a:r>
                  <a:rPr lang="it-IT" sz="1400" dirty="0" err="1"/>
                  <a:t>according</a:t>
                </a:r>
                <a:r>
                  <a:rPr lang="it-IT" sz="1400" dirty="0"/>
                  <a:t> to the formula </a:t>
                </a:r>
                <a14:m>
                  <m:oMath xmlns:m="http://schemas.openxmlformats.org/officeDocument/2006/math">
                    <m:f>
                      <m:fPr>
                        <m:type m:val="lin"/>
                        <m:ctrlPr>
                          <a:rPr lang="it-IT" sz="1400" i="1" smtClean="0">
                            <a:latin typeface="Cambria Math" panose="02040503050406030204" pitchFamily="18" charset="0"/>
                          </a:rPr>
                        </m:ctrlPr>
                      </m:fPr>
                      <m:num>
                        <m:r>
                          <a:rPr lang="it-IT" sz="1400" b="0" i="1" smtClean="0">
                            <a:latin typeface="Cambria Math" panose="02040503050406030204" pitchFamily="18" charset="0"/>
                          </a:rPr>
                          <m:t>𝑋</m:t>
                        </m:r>
                        <m:r>
                          <a:rPr lang="it-IT" sz="1400" b="0" i="1" smtClean="0">
                            <a:latin typeface="Cambria Math" panose="02040503050406030204" pitchFamily="18" charset="0"/>
                          </a:rPr>
                          <m:t>−</m:t>
                        </m:r>
                        <m:r>
                          <m:rPr>
                            <m:nor/>
                          </m:rPr>
                          <a:rPr lang="it-IT" sz="1400" b="0" i="0" smtClean="0">
                            <a:latin typeface="Cambria Math" panose="02040503050406030204" pitchFamily="18" charset="0"/>
                          </a:rPr>
                          <m:t>med</m:t>
                        </m:r>
                      </m:num>
                      <m:den>
                        <m:r>
                          <a:rPr lang="it-IT" sz="1400" b="0" i="1" smtClean="0">
                            <a:latin typeface="Cambria Math" panose="02040503050406030204" pitchFamily="18" charset="0"/>
                          </a:rPr>
                          <m:t>𝐼𝑄𝑅</m:t>
                        </m:r>
                      </m:den>
                    </m:f>
                  </m:oMath>
                </a14:m>
                <a:r>
                  <a:rPr lang="it-IT" sz="1400" dirty="0"/>
                  <a:t>, </a:t>
                </a:r>
                <a:r>
                  <a:rPr lang="it-IT" sz="1400" dirty="0" err="1"/>
                  <a:t>where</a:t>
                </a:r>
                <a:r>
                  <a:rPr lang="it-IT" sz="1400" dirty="0"/>
                  <a:t> </a:t>
                </a:r>
                <a14:m>
                  <m:oMath xmlns:m="http://schemas.openxmlformats.org/officeDocument/2006/math">
                    <m:r>
                      <m:rPr>
                        <m:nor/>
                      </m:rPr>
                      <a:rPr lang="it-IT" sz="1400" b="0" i="0" smtClean="0">
                        <a:latin typeface="Cambria Math" panose="02040503050406030204" pitchFamily="18" charset="0"/>
                      </a:rPr>
                      <m:t>med</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50</m:t>
                        </m:r>
                      </m:sub>
                    </m:sSub>
                  </m:oMath>
                </a14:m>
                <a:r>
                  <a:rPr lang="it-IT" sz="1400" dirty="0"/>
                  <a:t> </a:t>
                </a:r>
                <a:r>
                  <a:rPr lang="it-IT" sz="1400" dirty="0" err="1"/>
                  <a:t>is</a:t>
                </a:r>
                <a:r>
                  <a:rPr lang="it-IT" sz="1400" dirty="0"/>
                  <a:t> the </a:t>
                </a:r>
                <a:r>
                  <a:rPr lang="it-IT" sz="1400" dirty="0" err="1"/>
                  <a:t>median</a:t>
                </a:r>
                <a:r>
                  <a:rPr lang="it-IT" sz="1400" dirty="0"/>
                  <a:t> of the design set and </a:t>
                </a:r>
                <a14:m>
                  <m:oMath xmlns:m="http://schemas.openxmlformats.org/officeDocument/2006/math">
                    <m:r>
                      <a:rPr lang="it-IT" sz="1400" b="0" i="1" smtClean="0">
                        <a:latin typeface="Cambria Math" panose="02040503050406030204" pitchFamily="18" charset="0"/>
                      </a:rPr>
                      <m:t>𝐼𝑄𝑅</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75</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25</m:t>
                        </m:r>
                      </m:sub>
                    </m:sSub>
                  </m:oMath>
                </a14:m>
                <a:r>
                  <a:rPr lang="it-IT" sz="1400" dirty="0"/>
                  <a:t> </a:t>
                </a:r>
                <a:r>
                  <a:rPr lang="it-IT" sz="1400" dirty="0" err="1"/>
                  <a:t>is</a:t>
                </a:r>
                <a:r>
                  <a:rPr lang="it-IT" sz="1400" dirty="0"/>
                  <a:t> the </a:t>
                </a:r>
                <a:r>
                  <a:rPr lang="it-IT" sz="1400" dirty="0" err="1"/>
                  <a:t>interquantile</a:t>
                </a:r>
                <a:r>
                  <a:rPr lang="it-IT" sz="1400" dirty="0"/>
                  <a:t> range. </a:t>
                </a:r>
                <a:r>
                  <a:rPr lang="it-IT" sz="1400" dirty="0" err="1"/>
                  <a:t>This</a:t>
                </a:r>
                <a:r>
                  <a:rPr lang="it-IT" sz="1400" dirty="0"/>
                  <a:t> </a:t>
                </a:r>
                <a:r>
                  <a:rPr lang="it-IT" sz="1400" dirty="0" err="1"/>
                  <a:t>scaler</a:t>
                </a:r>
                <a:r>
                  <a:rPr lang="it-IT" sz="1400" dirty="0"/>
                  <a:t> </a:t>
                </a:r>
                <a:r>
                  <a:rPr lang="it-IT" sz="1400" dirty="0" err="1"/>
                  <a:t>was</a:t>
                </a:r>
                <a:r>
                  <a:rPr lang="it-IT" sz="1400" dirty="0"/>
                  <a:t> </a:t>
                </a:r>
                <a:r>
                  <a:rPr lang="it-IT" sz="1400" dirty="0" err="1"/>
                  <a:t>chosen</a:t>
                </a:r>
                <a:r>
                  <a:rPr lang="it-IT" sz="1400" dirty="0"/>
                  <a:t> for </a:t>
                </a:r>
                <a:r>
                  <a:rPr lang="it-IT" sz="1400" dirty="0" err="1"/>
                  <a:t>its</a:t>
                </a:r>
                <a:r>
                  <a:rPr lang="it-IT" sz="1400" dirty="0"/>
                  <a:t> </a:t>
                </a:r>
                <a:r>
                  <a:rPr lang="it-IT" sz="1400" dirty="0" err="1"/>
                  <a:t>robustness</a:t>
                </a:r>
                <a:r>
                  <a:rPr lang="it-IT" sz="1400" dirty="0"/>
                  <a:t> to </a:t>
                </a:r>
                <a:r>
                  <a:rPr lang="it-IT" sz="1400" dirty="0" err="1"/>
                  <a:t>outliers</a:t>
                </a:r>
                <a:r>
                  <a:rPr lang="it-IT" sz="1400" dirty="0"/>
                  <a:t> (in the </a:t>
                </a:r>
                <a:r>
                  <a:rPr lang="it-IT" sz="1400" dirty="0" err="1"/>
                  <a:t>sense</a:t>
                </a:r>
                <a:r>
                  <a:rPr lang="it-IT" sz="1400" dirty="0"/>
                  <a:t> </a:t>
                </a:r>
                <a:r>
                  <a:rPr lang="it-IT" sz="1400" dirty="0" err="1"/>
                  <a:t>that</a:t>
                </a:r>
                <a:r>
                  <a:rPr lang="it-IT" sz="1400" dirty="0"/>
                  <a:t> </a:t>
                </a:r>
                <a:r>
                  <a:rPr lang="it-IT" sz="1400" dirty="0" err="1"/>
                  <a:t>removing</a:t>
                </a:r>
                <a:r>
                  <a:rPr lang="it-IT" sz="1400" dirty="0"/>
                  <a:t> </a:t>
                </a:r>
                <a:r>
                  <a:rPr lang="it-IT" sz="1400" dirty="0" err="1"/>
                  <a:t>them</a:t>
                </a:r>
                <a:r>
                  <a:rPr lang="it-IT" sz="1400" dirty="0"/>
                  <a:t> yields </a:t>
                </a:r>
                <a:r>
                  <a:rPr lang="it-IT" sz="1400" dirty="0" err="1"/>
                  <a:t>approximately</a:t>
                </a:r>
                <a:r>
                  <a:rPr lang="it-IT" sz="1400" dirty="0"/>
                  <a:t> the </a:t>
                </a:r>
                <a:r>
                  <a:rPr lang="it-IT" sz="1400" dirty="0" err="1"/>
                  <a:t>same</a:t>
                </a:r>
                <a:r>
                  <a:rPr lang="it-IT" sz="1400" dirty="0"/>
                  <a:t> </a:t>
                </a:r>
                <a:r>
                  <a:rPr lang="it-IT" sz="1400" dirty="0" err="1"/>
                  <a:t>transformation</a:t>
                </a:r>
                <a:r>
                  <a:rPr lang="it-IT" sz="1400" dirty="0"/>
                  <a:t>) </a:t>
                </a:r>
                <a:r>
                  <a:rPr lang="it-IT" sz="1400" dirty="0" err="1"/>
                  <a:t>compared</a:t>
                </a:r>
                <a:r>
                  <a:rPr lang="it-IT" sz="1400" dirty="0"/>
                  <a:t> to the </a:t>
                </a:r>
                <a:r>
                  <a:rPr lang="it-IT" sz="1400" dirty="0" err="1"/>
                  <a:t>usual</a:t>
                </a:r>
                <a:r>
                  <a:rPr lang="it-IT" sz="1400" dirty="0"/>
                  <a:t> </a:t>
                </a:r>
                <a:r>
                  <a:rPr lang="it-IT" sz="1400" dirty="0" err="1"/>
                  <a:t>normalization</a:t>
                </a:r>
                <a:r>
                  <a:rPr lang="it-IT" sz="1400" dirty="0"/>
                  <a:t>. In </a:t>
                </a:r>
                <a:r>
                  <a:rPr lang="it-IT" sz="1400" dirty="0" err="1"/>
                  <a:t>fact</a:t>
                </a:r>
                <a:r>
                  <a:rPr lang="it-IT" sz="1400" dirty="0"/>
                  <a:t>, </a:t>
                </a:r>
                <a:r>
                  <a:rPr lang="it-IT" sz="1400" dirty="0" err="1"/>
                  <a:t>outliers</a:t>
                </a:r>
                <a:r>
                  <a:rPr lang="it-IT" sz="1400" dirty="0"/>
                  <a:t> can </a:t>
                </a:r>
                <a:r>
                  <a:rPr lang="it-IT" sz="1400" dirty="0" err="1"/>
                  <a:t>greatly</a:t>
                </a:r>
                <a:r>
                  <a:rPr lang="it-IT" sz="1400" dirty="0"/>
                  <a:t> impact the </a:t>
                </a:r>
                <a:r>
                  <a:rPr lang="it-IT" sz="1400" dirty="0" err="1"/>
                  <a:t>computation</a:t>
                </a:r>
                <a:r>
                  <a:rPr lang="it-IT" sz="1400" dirty="0"/>
                  <a:t> of the </a:t>
                </a:r>
                <a:r>
                  <a:rPr lang="it-IT" sz="1400" dirty="0" err="1"/>
                  <a:t>mean</a:t>
                </a:r>
                <a:r>
                  <a:rPr lang="it-IT" sz="1400" dirty="0"/>
                  <a:t> and standard </a:t>
                </a:r>
                <a:r>
                  <a:rPr lang="it-IT" sz="1400" dirty="0" err="1"/>
                  <a:t>deviation</a:t>
                </a:r>
                <a:r>
                  <a:rPr lang="it-IT" sz="1400" dirty="0"/>
                  <a:t>, </a:t>
                </a:r>
                <a:r>
                  <a:rPr lang="it-IT" sz="1400" dirty="0" err="1"/>
                  <a:t>but</a:t>
                </a:r>
                <a:r>
                  <a:rPr lang="it-IT" sz="1400" dirty="0"/>
                  <a:t> </a:t>
                </a:r>
                <a:r>
                  <a:rPr lang="it-IT" sz="1400" dirty="0" err="1">
                    <a:latin typeface="Consolas" panose="020B0609020204030204" pitchFamily="49" charset="0"/>
                  </a:rPr>
                  <a:t>RobustScaler</a:t>
                </a:r>
                <a:r>
                  <a:rPr lang="it-IT" sz="1400" dirty="0"/>
                  <a:t> </a:t>
                </a:r>
                <a:r>
                  <a:rPr lang="it-IT" sz="1400" dirty="0" err="1"/>
                  <a:t>uses</a:t>
                </a:r>
                <a:r>
                  <a:rPr lang="it-IT" sz="1400" dirty="0"/>
                  <a:t> </a:t>
                </a:r>
                <a:r>
                  <a:rPr lang="it-IT" sz="1400" dirty="0" err="1"/>
                  <a:t>percentiles</a:t>
                </a:r>
                <a:r>
                  <a:rPr lang="it-IT" sz="1400" dirty="0"/>
                  <a:t>. </a:t>
                </a:r>
              </a:p>
              <a:p>
                <a:r>
                  <a:rPr lang="it-IT" sz="1400" dirty="0" err="1"/>
                  <a:t>Many</a:t>
                </a:r>
                <a:r>
                  <a:rPr lang="it-IT" sz="1400" dirty="0"/>
                  <a:t> ML models are sensitive to the scaling of data, </a:t>
                </a:r>
                <a:r>
                  <a:rPr lang="it-IT" sz="1400" dirty="0" err="1"/>
                  <a:t>but</a:t>
                </a:r>
                <a:r>
                  <a:rPr lang="it-IT" sz="1400" dirty="0"/>
                  <a:t> </a:t>
                </a:r>
                <a:r>
                  <a:rPr lang="it-IT" sz="1400" dirty="0" err="1"/>
                  <a:t>noticeably</a:t>
                </a:r>
                <a:r>
                  <a:rPr lang="it-IT" sz="1400" dirty="0"/>
                  <a:t> Random </a:t>
                </a:r>
                <a:r>
                  <a:rPr lang="it-IT" sz="1400" dirty="0" err="1"/>
                  <a:t>Forests</a:t>
                </a:r>
                <a:r>
                  <a:rPr lang="it-IT" sz="1400" dirty="0"/>
                  <a:t> are </a:t>
                </a:r>
                <a:r>
                  <a:rPr lang="it-IT" sz="1400" dirty="0" err="1"/>
                  <a:t>unaffected</a:t>
                </a:r>
                <a:r>
                  <a:rPr lang="it-IT" sz="1400" dirty="0"/>
                  <a:t> by </a:t>
                </a:r>
                <a:r>
                  <a:rPr lang="it-IT" sz="1400" dirty="0" err="1"/>
                  <a:t>it</a:t>
                </a:r>
                <a:r>
                  <a:rPr lang="it-IT" sz="1400" dirty="0"/>
                  <a:t>.</a:t>
                </a:r>
              </a:p>
            </p:txBody>
          </p:sp>
        </mc:Choice>
        <mc:Fallback xmlns="">
          <p:sp>
            <p:nvSpPr>
              <p:cNvPr id="3" name="CasellaDiTesto 2">
                <a:extLst>
                  <a:ext uri="{FF2B5EF4-FFF2-40B4-BE49-F238E27FC236}">
                    <a16:creationId xmlns:a16="http://schemas.microsoft.com/office/drawing/2014/main" id="{6CCC4CA0-1069-22D1-AB63-0580000FFA23}"/>
                  </a:ext>
                </a:extLst>
              </p:cNvPr>
              <p:cNvSpPr txBox="1">
                <a:spLocks noRot="1" noChangeAspect="1" noMove="1" noResize="1" noEditPoints="1" noAdjustHandles="1" noChangeArrowheads="1" noChangeShapeType="1" noTextEdit="1"/>
              </p:cNvSpPr>
              <p:nvPr/>
            </p:nvSpPr>
            <p:spPr>
              <a:xfrm>
                <a:off x="311761" y="1111323"/>
                <a:ext cx="8520119" cy="1600438"/>
              </a:xfrm>
              <a:prstGeom prst="rect">
                <a:avLst/>
              </a:prstGeom>
              <a:blipFill>
                <a:blip r:embed="rId2"/>
                <a:stretch>
                  <a:fillRect l="-215" t="-4563" b="-3042"/>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68009A4C-6B9B-7DD5-8636-608154FE9635}"/>
              </a:ext>
            </a:extLst>
          </p:cNvPr>
          <p:cNvSpPr txBox="1"/>
          <p:nvPr/>
        </p:nvSpPr>
        <p:spPr>
          <a:xfrm>
            <a:off x="311760" y="2887201"/>
            <a:ext cx="8160840" cy="1600438"/>
          </a:xfrm>
          <a:prstGeom prst="rect">
            <a:avLst/>
          </a:prstGeom>
          <a:noFill/>
        </p:spPr>
        <p:txBody>
          <a:bodyPr wrap="square" rtlCol="0">
            <a:spAutoFit/>
          </a:bodyPr>
          <a:lstStyle/>
          <a:p>
            <a:r>
              <a:rPr lang="it-IT" sz="1400" b="1" dirty="0"/>
              <a:t>Pipeline</a:t>
            </a:r>
            <a:r>
              <a:rPr lang="it-IT" sz="1400" dirty="0"/>
              <a:t>:</a:t>
            </a:r>
          </a:p>
          <a:p>
            <a:r>
              <a:rPr lang="it-IT" sz="1400" dirty="0"/>
              <a:t>A </a:t>
            </a:r>
            <a:r>
              <a:rPr lang="it-IT" sz="1400" dirty="0">
                <a:latin typeface="Consolas" panose="020B0609020204030204" pitchFamily="49" charset="0"/>
              </a:rPr>
              <a:t>Pipeline</a:t>
            </a:r>
            <a:r>
              <a:rPr lang="it-IT" sz="1400" dirty="0"/>
              <a:t> </a:t>
            </a:r>
            <a:r>
              <a:rPr lang="it-IT" sz="1400" dirty="0" err="1"/>
              <a:t>is</a:t>
            </a:r>
            <a:r>
              <a:rPr lang="it-IT" sz="1400" dirty="0"/>
              <a:t> a tool </a:t>
            </a:r>
            <a:r>
              <a:rPr lang="it-IT" sz="1400" dirty="0" err="1"/>
              <a:t>provided</a:t>
            </a:r>
            <a:r>
              <a:rPr lang="it-IT" sz="1400" dirty="0"/>
              <a:t> by </a:t>
            </a:r>
            <a:r>
              <a:rPr lang="it-IT" sz="1400" dirty="0" err="1"/>
              <a:t>Scikit-Learn</a:t>
            </a:r>
            <a:r>
              <a:rPr lang="it-IT" sz="1400" dirty="0"/>
              <a:t> to chain </a:t>
            </a:r>
            <a:r>
              <a:rPr lang="it-IT" sz="1400" dirty="0" err="1"/>
              <a:t>together</a:t>
            </a:r>
            <a:r>
              <a:rPr lang="it-IT" sz="1400" dirty="0"/>
              <a:t> multiple steps of a machine learning </a:t>
            </a:r>
            <a:r>
              <a:rPr lang="it-IT" sz="1400" dirty="0" err="1"/>
              <a:t>process</a:t>
            </a:r>
            <a:r>
              <a:rPr lang="it-IT" sz="1400" dirty="0"/>
              <a:t>. Pipelines helps to create a </a:t>
            </a:r>
            <a:r>
              <a:rPr lang="it-IT" sz="1400" dirty="0" err="1"/>
              <a:t>clean</a:t>
            </a:r>
            <a:r>
              <a:rPr lang="it-IT" sz="1400" dirty="0"/>
              <a:t>, </a:t>
            </a:r>
            <a:r>
              <a:rPr lang="it-IT" sz="1400" dirty="0" err="1"/>
              <a:t>simple</a:t>
            </a:r>
            <a:r>
              <a:rPr lang="it-IT" sz="1400" dirty="0"/>
              <a:t> model in </a:t>
            </a:r>
            <a:r>
              <a:rPr lang="it-IT" sz="1400" dirty="0" err="1"/>
              <a:t>which</a:t>
            </a:r>
            <a:r>
              <a:rPr lang="it-IT" sz="1400" dirty="0"/>
              <a:t> data </a:t>
            </a:r>
            <a:r>
              <a:rPr lang="it-IT" sz="1400" dirty="0" err="1"/>
              <a:t>is</a:t>
            </a:r>
            <a:r>
              <a:rPr lang="it-IT" sz="1400" dirty="0"/>
              <a:t> </a:t>
            </a:r>
            <a:r>
              <a:rPr lang="it-IT" sz="1400" dirty="0" err="1"/>
              <a:t>transformed</a:t>
            </a:r>
            <a:r>
              <a:rPr lang="it-IT" sz="1400" dirty="0"/>
              <a:t> and </a:t>
            </a:r>
            <a:r>
              <a:rPr lang="it-IT" sz="1400" dirty="0" err="1"/>
              <a:t>fitted</a:t>
            </a:r>
            <a:r>
              <a:rPr lang="it-IT" sz="1400" dirty="0"/>
              <a:t> in one go. </a:t>
            </a:r>
            <a:r>
              <a:rPr lang="it-IT" sz="1400" dirty="0" err="1"/>
              <a:t>Predictions</a:t>
            </a:r>
            <a:r>
              <a:rPr lang="it-IT" sz="1400" dirty="0"/>
              <a:t> </a:t>
            </a:r>
            <a:r>
              <a:rPr lang="it-IT" sz="1400" dirty="0" err="1"/>
              <a:t>have</a:t>
            </a:r>
            <a:r>
              <a:rPr lang="it-IT" sz="1400" dirty="0"/>
              <a:t> the </a:t>
            </a:r>
            <a:r>
              <a:rPr lang="it-IT" sz="1400" dirty="0" err="1"/>
              <a:t>same</a:t>
            </a:r>
            <a:r>
              <a:rPr lang="it-IT" sz="1400" dirty="0"/>
              <a:t> scale of the </a:t>
            </a:r>
            <a:r>
              <a:rPr lang="it-IT" sz="1400" dirty="0" err="1"/>
              <a:t>original</a:t>
            </a:r>
            <a:r>
              <a:rPr lang="it-IT" sz="1400" dirty="0"/>
              <a:t> data, so a post-processing </a:t>
            </a:r>
            <a:r>
              <a:rPr lang="it-IT" sz="1400" dirty="0" err="1"/>
              <a:t>phase</a:t>
            </a:r>
            <a:r>
              <a:rPr lang="it-IT" sz="1400" dirty="0"/>
              <a:t> </a:t>
            </a:r>
            <a:r>
              <a:rPr lang="it-IT" sz="1400" dirty="0" err="1"/>
              <a:t>is</a:t>
            </a:r>
            <a:r>
              <a:rPr lang="it-IT" sz="1400" dirty="0"/>
              <a:t> </a:t>
            </a:r>
            <a:r>
              <a:rPr lang="it-IT" sz="1400" dirty="0" err="1"/>
              <a:t>not</a:t>
            </a:r>
            <a:r>
              <a:rPr lang="it-IT" sz="1400" dirty="0"/>
              <a:t> </a:t>
            </a:r>
            <a:r>
              <a:rPr lang="it-IT" sz="1400" dirty="0" err="1"/>
              <a:t>needed</a:t>
            </a:r>
            <a:r>
              <a:rPr lang="it-IT" sz="1400" dirty="0"/>
              <a:t>.</a:t>
            </a:r>
            <a:br>
              <a:rPr lang="it-IT" sz="1400" dirty="0"/>
            </a:br>
            <a:r>
              <a:rPr lang="it-IT" sz="1400" dirty="0" err="1"/>
              <a:t>Furthermore</a:t>
            </a:r>
            <a:r>
              <a:rPr lang="it-IT" sz="1400" dirty="0"/>
              <a:t>, </a:t>
            </a:r>
            <a:r>
              <a:rPr lang="it-IT" sz="1400" dirty="0" err="1"/>
              <a:t>it</a:t>
            </a:r>
            <a:r>
              <a:rPr lang="it-IT" sz="1400" dirty="0"/>
              <a:t> </a:t>
            </a:r>
            <a:r>
              <a:rPr lang="it-IT" sz="1400" dirty="0" err="1"/>
              <a:t>prevents</a:t>
            </a:r>
            <a:r>
              <a:rPr lang="it-IT" sz="1400" dirty="0"/>
              <a:t> TR and VL sets to contaminate </a:t>
            </a:r>
            <a:r>
              <a:rPr lang="it-IT" sz="1400" dirty="0" err="1"/>
              <a:t>each</a:t>
            </a:r>
            <a:r>
              <a:rPr lang="it-IT" sz="1400" dirty="0"/>
              <a:t> </a:t>
            </a:r>
            <a:r>
              <a:rPr lang="it-IT" sz="1400" dirty="0" err="1"/>
              <a:t>other</a:t>
            </a:r>
            <a:r>
              <a:rPr lang="it-IT" sz="1400" dirty="0"/>
              <a:t> in cross-</a:t>
            </a:r>
            <a:r>
              <a:rPr lang="it-IT" sz="1400" dirty="0" err="1"/>
              <a:t>validation</a:t>
            </a:r>
            <a:r>
              <a:rPr lang="it-IT" sz="1400" dirty="0"/>
              <a:t>, by making sure </a:t>
            </a:r>
            <a:r>
              <a:rPr lang="it-IT" sz="1400" dirty="0" err="1"/>
              <a:t>that</a:t>
            </a:r>
            <a:r>
              <a:rPr lang="it-IT" sz="1400" dirty="0"/>
              <a:t> the </a:t>
            </a:r>
            <a:r>
              <a:rPr lang="it-IT" sz="1400" dirty="0" err="1"/>
              <a:t>same</a:t>
            </a:r>
            <a:r>
              <a:rPr lang="it-IT" sz="1400" dirty="0"/>
              <a:t> samples are </a:t>
            </a:r>
            <a:r>
              <a:rPr lang="it-IT" sz="1400" dirty="0" err="1"/>
              <a:t>used</a:t>
            </a:r>
            <a:r>
              <a:rPr lang="it-IT" sz="1400" dirty="0"/>
              <a:t> to </a:t>
            </a:r>
            <a:r>
              <a:rPr lang="it-IT" sz="1400" dirty="0" err="1"/>
              <a:t>train</a:t>
            </a:r>
            <a:r>
              <a:rPr lang="it-IT" sz="1400" dirty="0"/>
              <a:t> the </a:t>
            </a:r>
            <a:r>
              <a:rPr lang="it-IT" sz="1400" dirty="0" err="1">
                <a:latin typeface="Consolas" panose="020B0609020204030204" pitchFamily="49" charset="0"/>
              </a:rPr>
              <a:t>RobustScaler</a:t>
            </a:r>
            <a:r>
              <a:rPr lang="it-IT" sz="1400" dirty="0"/>
              <a:t> and the model.</a:t>
            </a:r>
          </a:p>
        </p:txBody>
      </p:sp>
    </p:spTree>
    <p:extLst>
      <p:ext uri="{BB962C8B-B14F-4D97-AF65-F5344CB8AC3E}">
        <p14:creationId xmlns:p14="http://schemas.microsoft.com/office/powerpoint/2010/main" val="92366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9</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77CEF4F-ABAC-4F22-36BA-C76BB6E4367F}"/>
                  </a:ext>
                </a:extLst>
              </p:cNvPr>
              <p:cNvSpPr txBox="1"/>
              <p:nvPr/>
            </p:nvSpPr>
            <p:spPr>
              <a:xfrm>
                <a:off x="311759" y="3134950"/>
                <a:ext cx="8520120" cy="1417696"/>
              </a:xfrm>
              <a:prstGeom prst="rect">
                <a:avLst/>
              </a:prstGeom>
              <a:noFill/>
            </p:spPr>
            <p:txBody>
              <a:bodyPr wrap="square" rtlCol="0">
                <a:spAutoFit/>
              </a:bodyPr>
              <a:lstStyle/>
              <a:p>
                <a:r>
                  <a:rPr lang="it-IT" sz="1400" b="1" dirty="0"/>
                  <a:t>Weight </a:t>
                </a:r>
                <a:r>
                  <a:rPr lang="it-IT" sz="1400" b="1" dirty="0" err="1"/>
                  <a:t>constraints</a:t>
                </a:r>
                <a:r>
                  <a:rPr lang="it-IT" sz="1400" dirty="0"/>
                  <a:t>:</a:t>
                </a:r>
                <a:br>
                  <a:rPr lang="it-IT" sz="1400" dirty="0"/>
                </a:b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latin typeface="Cambria Math" panose="02040503050406030204" pitchFamily="18" charset="0"/>
                    <a:ea typeface="Cambria Math" panose="02040503050406030204" pitchFamily="18" charset="0"/>
                  </a:rPr>
                  <a:t>n</a:t>
                </a:r>
                <a:r>
                  <a:rPr lang="it-IT" sz="1400" dirty="0">
                    <a:latin typeface="Consolas" panose="020B0609020204030204" pitchFamily="49" charset="0"/>
                  </a:rPr>
                  <a:t>)</a:t>
                </a:r>
                <a:r>
                  <a:rPr lang="it-IT" sz="1400" dirty="0"/>
                  <a:t> </a:t>
                </a:r>
                <a:r>
                  <a:rPr lang="it-IT" sz="1400" dirty="0" err="1"/>
                  <a:t>constraints</a:t>
                </a:r>
                <a:r>
                  <a:rPr lang="it-IT" sz="1400" dirty="0"/>
                  <a:t> the </a:t>
                </a:r>
                <a:r>
                  <a:rPr lang="it-IT" sz="1400" dirty="0" err="1"/>
                  <a:t>norm</a:t>
                </a:r>
                <a:r>
                  <a:rPr lang="it-IT" sz="1400" dirty="0"/>
                  <a:t> of the weights in the following way: for </a:t>
                </a:r>
                <a:r>
                  <a:rPr lang="it-IT" sz="1400" dirty="0" err="1"/>
                  <a:t>each</a:t>
                </a:r>
                <a:r>
                  <a:rPr lang="it-IT" sz="1400" dirty="0"/>
                  <a:t> </a:t>
                </a:r>
                <a:r>
                  <a:rPr lang="it-IT" sz="1400" dirty="0" err="1"/>
                  <a:t>hidden</a:t>
                </a:r>
                <a:r>
                  <a:rPr lang="it-IT" sz="1400" dirty="0"/>
                  <a:t> </a:t>
                </a:r>
                <a:r>
                  <a:rPr lang="it-IT" sz="1400" dirty="0" err="1"/>
                  <a:t>unit</a:t>
                </a:r>
                <a:r>
                  <a:rPr lang="it-IT" sz="1400" dirty="0"/>
                  <a:t>, the </a:t>
                </a:r>
                <a:r>
                  <a:rPr lang="it-IT" sz="1400" dirty="0" err="1"/>
                  <a:t>vector</a:t>
                </a:r>
                <a:r>
                  <a:rPr lang="it-IT" sz="1400" dirty="0"/>
                  <a:t> of the weights </a:t>
                </a:r>
                <a:r>
                  <a:rPr lang="it-IT" sz="1400" dirty="0" err="1"/>
                  <a:t>that</a:t>
                </a:r>
                <a:r>
                  <a:rPr lang="it-IT" sz="1400" dirty="0"/>
                  <a:t> are </a:t>
                </a:r>
                <a:r>
                  <a:rPr lang="it-IT" sz="1400" dirty="0" err="1"/>
                  <a:t>incident</a:t>
                </a:r>
                <a:r>
                  <a:rPr lang="it-IT" sz="1400" dirty="0"/>
                  <a:t> in </a:t>
                </a:r>
                <a:r>
                  <a:rPr lang="it-IT" sz="1400" dirty="0" err="1"/>
                  <a:t>that</a:t>
                </a:r>
                <a:r>
                  <a:rPr lang="it-IT" sz="1400" dirty="0"/>
                  <a:t> </a:t>
                </a:r>
                <a:r>
                  <a:rPr lang="it-IT" sz="1400" dirty="0" err="1"/>
                  <a:t>unit</a:t>
                </a:r>
                <a:r>
                  <a:rPr lang="it-IT" sz="1400" dirty="0"/>
                  <a:t> are </a:t>
                </a:r>
                <a:r>
                  <a:rPr lang="it-IT" sz="1400" dirty="0" err="1"/>
                  <a:t>constrained</a:t>
                </a:r>
                <a:r>
                  <a:rPr lang="it-IT" sz="1400" dirty="0"/>
                  <a:t> to </a:t>
                </a:r>
                <a:r>
                  <a:rPr lang="it-IT" sz="1400" dirty="0" err="1"/>
                  <a:t>have</a:t>
                </a:r>
                <a:r>
                  <a:rPr lang="it-IT" sz="1400" dirty="0"/>
                  <a:t> maximum </a:t>
                </a:r>
                <a:r>
                  <a:rPr lang="it-IT" sz="1400" dirty="0" err="1"/>
                  <a:t>norm</a:t>
                </a:r>
                <a:r>
                  <a:rPr lang="it-IT" sz="1400" dirty="0"/>
                  <a:t> </a:t>
                </a:r>
                <a:r>
                  <a:rPr lang="it-IT" sz="1400" dirty="0">
                    <a:latin typeface="Cambria Math" panose="02040503050406030204" pitchFamily="18" charset="0"/>
                    <a:ea typeface="Cambria Math" panose="02040503050406030204" pitchFamily="18" charset="0"/>
                  </a:rPr>
                  <a:t>n</a:t>
                </a:r>
                <a:r>
                  <a:rPr lang="it-IT" sz="1400" dirty="0"/>
                  <a:t> (i.e. </a:t>
                </a:r>
                <a14:m>
                  <m:oMath xmlns:m="http://schemas.openxmlformats.org/officeDocument/2006/math">
                    <m:d>
                      <m:dPr>
                        <m:begChr m:val="‖"/>
                        <m:endChr m:val="‖"/>
                        <m:ctrlPr>
                          <a:rPr lang="it-IT" sz="1400" i="1" smtClean="0">
                            <a:latin typeface="Cambria Math" panose="02040503050406030204" pitchFamily="18" charset="0"/>
                          </a:rPr>
                        </m:ctrlPr>
                      </m:dPr>
                      <m:e>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𝑤</m:t>
                                </m:r>
                              </m:e>
                              <m:sub>
                                <m:r>
                                  <a:rPr lang="it-IT" sz="1400" b="0" i="1" smtClean="0">
                                    <a:latin typeface="Cambria Math" panose="02040503050406030204" pitchFamily="18" charset="0"/>
                                  </a:rPr>
                                  <m:t>𝑖</m:t>
                                </m:r>
                                <m:r>
                                  <a:rPr lang="it-IT" sz="1400" b="0" i="1" smtClean="0">
                                    <a:latin typeface="Cambria Math" panose="02040503050406030204" pitchFamily="18" charset="0"/>
                                  </a:rPr>
                                  <m:t>,</m:t>
                                </m:r>
                                <m:r>
                                  <a:rPr lang="it-IT" sz="1400" b="0" i="1" smtClean="0">
                                    <a:latin typeface="Cambria Math" panose="02040503050406030204" pitchFamily="18" charset="0"/>
                                  </a:rPr>
                                  <m:t>𝑗</m:t>
                                </m:r>
                              </m:sub>
                            </m:sSub>
                            <m:r>
                              <a:rPr lang="it-IT" sz="1400" b="0" i="1" smtClean="0">
                                <a:latin typeface="Cambria Math" panose="02040503050406030204" pitchFamily="18" charset="0"/>
                              </a:rPr>
                              <m:t>)</m:t>
                            </m:r>
                          </m:e>
                          <m:sub>
                            <m:r>
                              <a:rPr lang="it-IT" sz="1400" b="0" i="1" smtClean="0">
                                <a:latin typeface="Cambria Math" panose="02040503050406030204" pitchFamily="18" charset="0"/>
                              </a:rPr>
                              <m:t>𝑗</m:t>
                            </m:r>
                          </m:sub>
                        </m:sSub>
                      </m:e>
                    </m:d>
                    <m:r>
                      <a:rPr lang="it-IT" sz="1400" i="1" smtClean="0">
                        <a:latin typeface="Cambria Math" panose="02040503050406030204" pitchFamily="18" charset="0"/>
                        <a:ea typeface="Cambria Math" panose="02040503050406030204" pitchFamily="18" charset="0"/>
                      </a:rPr>
                      <m:t>≤</m:t>
                    </m:r>
                    <m:r>
                      <m:rPr>
                        <m:nor/>
                      </m:rPr>
                      <a:rPr lang="it-IT" sz="1400" b="0" i="0" smtClean="0">
                        <a:latin typeface="Cambria Math" panose="02040503050406030204" pitchFamily="18" charset="0"/>
                        <a:ea typeface="Cambria Math" panose="02040503050406030204" pitchFamily="18" charset="0"/>
                      </a:rPr>
                      <m:t>n</m:t>
                    </m:r>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𝑖</m:t>
                    </m:r>
                  </m:oMath>
                </a14:m>
                <a:r>
                  <a:rPr lang="it-IT" sz="1400" dirty="0"/>
                  <a:t>).</a:t>
                </a:r>
              </a:p>
              <a:p>
                <a:r>
                  <a:rPr lang="it-IT" sz="1400" dirty="0" err="1"/>
                  <a:t>We</a:t>
                </a:r>
                <a:r>
                  <a:rPr lang="it-IT" sz="1400" dirty="0"/>
                  <a:t> </a:t>
                </a:r>
                <a:r>
                  <a:rPr lang="it-IT" sz="1400" dirty="0" err="1"/>
                  <a:t>chose</a:t>
                </a:r>
                <a:r>
                  <a:rPr lang="it-IT" sz="1400" dirty="0"/>
                  <a:t> the </a:t>
                </a:r>
                <a:r>
                  <a:rPr lang="it-IT" sz="1400" dirty="0" err="1"/>
                  <a:t>value</a:t>
                </a:r>
                <a:r>
                  <a:rPr lang="it-IT" sz="1400" dirty="0"/>
                  <a:t> </a:t>
                </a:r>
                <a:r>
                  <a:rPr lang="it-IT" sz="1400" dirty="0">
                    <a:latin typeface="Cambria Math" panose="02040503050406030204" pitchFamily="18" charset="0"/>
                    <a:ea typeface="Cambria Math" panose="02040503050406030204" pitchFamily="18" charset="0"/>
                  </a:rPr>
                  <a:t>n</a:t>
                </a:r>
                <a:r>
                  <a:rPr lang="it-IT" sz="1400" dirty="0"/>
                  <a:t>=3 </a:t>
                </a:r>
                <a:r>
                  <a:rPr lang="it-IT" sz="1400" dirty="0" err="1"/>
                  <a:t>because</a:t>
                </a:r>
                <a:r>
                  <a:rPr lang="it-IT" sz="1400" dirty="0"/>
                  <a:t> </a:t>
                </a:r>
                <a:r>
                  <a:rPr lang="it-IT" sz="1400" dirty="0" err="1"/>
                  <a:t>it</a:t>
                </a:r>
                <a:r>
                  <a:rPr lang="it-IT" sz="1400" dirty="0"/>
                  <a:t> </a:t>
                </a:r>
                <a:r>
                  <a:rPr lang="it-IT" sz="1400" dirty="0" err="1"/>
                  <a:t>yielded</a:t>
                </a:r>
                <a:r>
                  <a:rPr lang="it-IT" sz="1400" dirty="0"/>
                  <a:t> </a:t>
                </a:r>
                <a:r>
                  <a:rPr lang="it-IT" sz="1400" dirty="0" err="1"/>
                  <a:t>better</a:t>
                </a:r>
                <a:r>
                  <a:rPr lang="it-IT" sz="1400" dirty="0"/>
                  <a:t> </a:t>
                </a:r>
                <a:r>
                  <a:rPr lang="it-IT" sz="1400" dirty="0" err="1"/>
                  <a:t>result</a:t>
                </a:r>
                <a:r>
                  <a:rPr lang="it-IT" sz="1400" dirty="0"/>
                  <a:t> in </a:t>
                </a:r>
                <a:r>
                  <a:rPr lang="it-IT" sz="1400" dirty="0" err="1"/>
                  <a:t>explorative</a:t>
                </a:r>
                <a:r>
                  <a:rPr lang="it-IT" sz="1400" dirty="0"/>
                  <a:t> trials. Due to time </a:t>
                </a:r>
                <a:r>
                  <a:rPr lang="it-IT" sz="1400" dirty="0" err="1"/>
                  <a:t>constraints</a:t>
                </a:r>
                <a:r>
                  <a:rPr lang="it-IT" sz="1400" dirty="0"/>
                  <a:t>, </a:t>
                </a:r>
                <a:r>
                  <a:rPr lang="it-IT" sz="1400" dirty="0" err="1"/>
                  <a:t>we</a:t>
                </a:r>
                <a:r>
                  <a:rPr lang="it-IT" sz="1400" dirty="0"/>
                  <a:t> </a:t>
                </a:r>
                <a:r>
                  <a:rPr lang="it-IT" sz="1400" dirty="0" err="1"/>
                  <a:t>opted</a:t>
                </a:r>
                <a:r>
                  <a:rPr lang="it-IT" sz="1400" dirty="0"/>
                  <a:t> </a:t>
                </a:r>
                <a:r>
                  <a:rPr lang="it-IT" sz="1400" dirty="0" err="1"/>
                  <a:t>not</a:t>
                </a:r>
                <a:r>
                  <a:rPr lang="it-IT" sz="1400" dirty="0"/>
                  <a:t> to do a </a:t>
                </a:r>
                <a:r>
                  <a:rPr lang="it-IT" sz="1400" dirty="0" err="1"/>
                  <a:t>grid</a:t>
                </a:r>
                <a:r>
                  <a:rPr lang="it-IT" sz="1400" dirty="0"/>
                  <a:t> </a:t>
                </a:r>
                <a:r>
                  <a:rPr lang="it-IT" sz="1400" dirty="0" err="1"/>
                  <a:t>search</a:t>
                </a:r>
                <a:r>
                  <a:rPr lang="it-IT" sz="1400" dirty="0"/>
                  <a:t> on </a:t>
                </a:r>
                <a:r>
                  <a:rPr lang="it-IT" sz="1400" dirty="0" err="1"/>
                  <a:t>this</a:t>
                </a:r>
                <a:r>
                  <a:rPr lang="it-IT" sz="1400" dirty="0"/>
                  <a:t> </a:t>
                </a:r>
                <a:r>
                  <a:rPr lang="it-IT" sz="1400" dirty="0" err="1"/>
                  <a:t>value</a:t>
                </a:r>
                <a:r>
                  <a:rPr lang="it-IT" sz="1400" dirty="0"/>
                  <a:t>. </a:t>
                </a:r>
              </a:p>
            </p:txBody>
          </p:sp>
        </mc:Choice>
        <mc:Fallback xmlns="">
          <p:sp>
            <p:nvSpPr>
              <p:cNvPr id="5" name="CasellaDiTesto 4">
                <a:extLst>
                  <a:ext uri="{FF2B5EF4-FFF2-40B4-BE49-F238E27FC236}">
                    <a16:creationId xmlns:a16="http://schemas.microsoft.com/office/drawing/2014/main" id="{A77CEF4F-ABAC-4F22-36BA-C76BB6E4367F}"/>
                  </a:ext>
                </a:extLst>
              </p:cNvPr>
              <p:cNvSpPr txBox="1">
                <a:spLocks noRot="1" noChangeAspect="1" noMove="1" noResize="1" noEditPoints="1" noAdjustHandles="1" noChangeArrowheads="1" noChangeShapeType="1" noTextEdit="1"/>
              </p:cNvSpPr>
              <p:nvPr/>
            </p:nvSpPr>
            <p:spPr>
              <a:xfrm>
                <a:off x="311759" y="3134950"/>
                <a:ext cx="8520120" cy="1417696"/>
              </a:xfrm>
              <a:prstGeom prst="rect">
                <a:avLst/>
              </a:prstGeom>
              <a:blipFill>
                <a:blip r:embed="rId2"/>
                <a:stretch>
                  <a:fillRect l="-215" t="-429" b="-386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8493552-C956-9485-1EF8-0D4DE2A9131A}"/>
                  </a:ext>
                </a:extLst>
              </p:cNvPr>
              <p:cNvSpPr txBox="1"/>
              <p:nvPr/>
            </p:nvSpPr>
            <p:spPr>
              <a:xfrm>
                <a:off x="311760" y="1163172"/>
                <a:ext cx="8520119" cy="1645900"/>
              </a:xfrm>
              <a:prstGeom prst="rect">
                <a:avLst/>
              </a:prstGeom>
              <a:noFill/>
            </p:spPr>
            <p:txBody>
              <a:bodyPr wrap="square" rtlCol="0">
                <a:spAutoFit/>
              </a:bodyPr>
              <a:lstStyle/>
              <a:p>
                <a:r>
                  <a:rPr lang="it-IT" sz="1400" b="1" dirty="0">
                    <a:latin typeface="Arial" panose="020B0604020202020204" pitchFamily="34" charset="0"/>
                    <a:cs typeface="Arial" panose="020B0604020202020204" pitchFamily="34" charset="0"/>
                  </a:rPr>
                  <a:t>Weight </a:t>
                </a:r>
                <a:r>
                  <a:rPr lang="it-IT" sz="1400" b="1"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br>
                  <a:rPr lang="it-IT" sz="1400" dirty="0">
                    <a:latin typeface="Arial" panose="020B0604020202020204" pitchFamily="34" charset="0"/>
                    <a:cs typeface="Arial" panose="020B0604020202020204" pitchFamily="34" charset="0"/>
                  </a:rPr>
                </a:br>
                <a:r>
                  <a:rPr lang="it-IT" sz="1400" dirty="0">
                    <a:latin typeface="Arial" panose="020B0604020202020204" pitchFamily="34" charset="0"/>
                    <a:cs typeface="Arial" panose="020B0604020202020204" pitchFamily="34" charset="0"/>
                  </a:rPr>
                  <a:t>in the weight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performed</a:t>
                </a:r>
                <a:r>
                  <a:rPr lang="it-IT" sz="1400" dirty="0">
                    <a:latin typeface="Arial" panose="020B0604020202020204" pitchFamily="34" charset="0"/>
                    <a:cs typeface="Arial" panose="020B0604020202020204" pitchFamily="34" charset="0"/>
                  </a:rPr>
                  <a:t> by </a:t>
                </a:r>
                <a:r>
                  <a:rPr lang="it-IT" sz="1400" dirty="0" err="1">
                    <a:latin typeface="Consolas" panose="020B0609020204030204" pitchFamily="49" charset="0"/>
                    <a:cs typeface="Arial" panose="020B0604020202020204" pitchFamily="34" charset="0"/>
                  </a:rPr>
                  <a:t>HeNormal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starting</a:t>
                </a:r>
                <a:r>
                  <a:rPr lang="it-IT" sz="1400" dirty="0">
                    <a:latin typeface="Arial" panose="020B0604020202020204" pitchFamily="34" charset="0"/>
                    <a:cs typeface="Arial" panose="020B0604020202020204" pitchFamily="34" charset="0"/>
                  </a:rPr>
                  <a:t> weights’ </a:t>
                </a:r>
                <a:r>
                  <a:rPr lang="it-IT" sz="1400" dirty="0" err="1">
                    <a:latin typeface="Arial" panose="020B0604020202020204" pitchFamily="34" charset="0"/>
                    <a:cs typeface="Arial" panose="020B0604020202020204" pitchFamily="34" charset="0"/>
                  </a:rPr>
                  <a:t>values</a:t>
                </a:r>
                <a:r>
                  <a:rPr lang="it-IT" sz="1400" dirty="0">
                    <a:latin typeface="Arial" panose="020B0604020202020204" pitchFamily="34" charset="0"/>
                    <a:cs typeface="Arial" panose="020B0604020202020204" pitchFamily="34" charset="0"/>
                  </a:rPr>
                  <a:t> are </a:t>
                </a:r>
                <a:r>
                  <a:rPr lang="it-IT" sz="1400" dirty="0" err="1">
                    <a:latin typeface="Arial" panose="020B0604020202020204" pitchFamily="34" charset="0"/>
                    <a:cs typeface="Arial" panose="020B0604020202020204" pitchFamily="34" charset="0"/>
                  </a:rPr>
                  <a:t>sampled</a:t>
                </a:r>
                <a:r>
                  <a:rPr lang="it-IT" sz="1400" dirty="0">
                    <a:latin typeface="Arial" panose="020B0604020202020204" pitchFamily="34" charset="0"/>
                    <a:cs typeface="Arial" panose="020B0604020202020204" pitchFamily="34" charset="0"/>
                  </a:rPr>
                  <a:t> from a</a:t>
                </a:r>
                <a:r>
                  <a:rPr lang="it-IT" sz="1400" dirty="0">
                    <a:latin typeface="+mj-lt"/>
                  </a:rPr>
                  <a:t> </a:t>
                </a:r>
                <a14:m>
                  <m:oMath xmlns:m="http://schemas.openxmlformats.org/officeDocument/2006/math">
                    <m:r>
                      <a:rPr lang="it-IT" sz="1400" b="0" i="1" smtClean="0">
                        <a:latin typeface="Cambria Math" panose="02040503050406030204" pitchFamily="18" charset="0"/>
                      </a:rPr>
                      <m:t>𝑁</m:t>
                    </m:r>
                    <m:r>
                      <a:rPr lang="it-IT" sz="1400" b="0" i="1" smtClean="0">
                        <a:latin typeface="Cambria Math" panose="02040503050406030204" pitchFamily="18" charset="0"/>
                      </a:rPr>
                      <m:t>(0,</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𝜎</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m:t>
                    </m:r>
                  </m:oMath>
                </a14:m>
                <a:r>
                  <a:rPr lang="it-IT" sz="1400" dirty="0">
                    <a:latin typeface="+mj-lt"/>
                  </a:rPr>
                  <a:t> </a:t>
                </a:r>
                <a:r>
                  <a:rPr lang="it-IT" sz="1400" dirty="0">
                    <a:cs typeface="Arial" panose="020B0604020202020204" pitchFamily="34" charset="0"/>
                  </a:rPr>
                  <a:t>distribution</a:t>
                </a:r>
                <a:r>
                  <a:rPr lang="it-IT" sz="1400" dirty="0">
                    <a:latin typeface="Arial" panose="020B0604020202020204" pitchFamily="34" charset="0"/>
                    <a:cs typeface="Arial" panose="020B0604020202020204" pitchFamily="34" charset="0"/>
                  </a:rPr>
                  <a:t>, with </a:t>
                </a:r>
                <a14:m>
                  <m:oMath xmlns:m="http://schemas.openxmlformats.org/officeDocument/2006/math">
                    <m:r>
                      <a:rPr lang="it-IT" sz="1400" i="1" smtClean="0">
                        <a:latin typeface="Cambria Math" panose="02040503050406030204" pitchFamily="18" charset="0"/>
                        <a:ea typeface="Cambria Math" panose="02040503050406030204" pitchFamily="18" charset="0"/>
                      </a:rPr>
                      <m:t>𝜎</m:t>
                    </m:r>
                    <m:r>
                      <a:rPr lang="it-IT" sz="1400" b="0" i="1" smtClean="0">
                        <a:latin typeface="Cambria Math" panose="02040503050406030204" pitchFamily="18" charset="0"/>
                        <a:ea typeface="Cambria Math" panose="02040503050406030204" pitchFamily="18" charset="0"/>
                      </a:rPr>
                      <m:t>=</m:t>
                    </m:r>
                    <m:rad>
                      <m:radPr>
                        <m:degHide m:val="on"/>
                        <m:ctrlPr>
                          <a:rPr lang="it-IT" sz="1400" b="0" i="1" smtClean="0">
                            <a:latin typeface="Cambria Math" panose="02040503050406030204" pitchFamily="18" charset="0"/>
                            <a:ea typeface="Cambria Math" panose="02040503050406030204" pitchFamily="18" charset="0"/>
                          </a:rPr>
                        </m:ctrlPr>
                      </m:radPr>
                      <m:deg/>
                      <m:e>
                        <m:f>
                          <m:fPr>
                            <m:type m:val="lin"/>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2</m:t>
                            </m:r>
                          </m:num>
                          <m:den>
                            <m:r>
                              <m:rPr>
                                <m:nor/>
                              </m:rPr>
                              <a:rPr lang="it-IT" sz="1400" b="0" i="0" smtClean="0">
                                <a:latin typeface="Cambria Math" panose="02040503050406030204" pitchFamily="18" charset="0"/>
                                <a:ea typeface="Cambria Math" panose="02040503050406030204" pitchFamily="18" charset="0"/>
                              </a:rPr>
                              <m:t>fan</m:t>
                            </m:r>
                            <m:r>
                              <m:rPr>
                                <m:nor/>
                              </m:rPr>
                              <a:rPr lang="it-IT" sz="1400" b="0" i="0" smtClean="0">
                                <a:latin typeface="Cambria Math" panose="02040503050406030204" pitchFamily="18" charset="0"/>
                                <a:ea typeface="Cambria Math" panose="02040503050406030204" pitchFamily="18" charset="0"/>
                              </a:rPr>
                              <m:t>_</m:t>
                            </m:r>
                            <m:r>
                              <m:rPr>
                                <m:nor/>
                              </m:rPr>
                              <a:rPr lang="it-IT" sz="1400" b="0" i="0" smtClean="0">
                                <a:latin typeface="Cambria Math" panose="02040503050406030204" pitchFamily="18" charset="0"/>
                                <a:ea typeface="Cambria Math" panose="02040503050406030204" pitchFamily="18" charset="0"/>
                              </a:rPr>
                              <m:t>in</m:t>
                            </m:r>
                          </m:den>
                        </m:f>
                      </m:e>
                    </m:rad>
                  </m:oMath>
                </a14:m>
                <a:r>
                  <a:rPr lang="it-IT" sz="1400" dirty="0">
                    <a:latin typeface="+mj-lt"/>
                  </a:rPr>
                  <a:t>, </a:t>
                </a:r>
                <a:r>
                  <a:rPr lang="it-IT" sz="1400" dirty="0" err="1">
                    <a:latin typeface="+mj-lt"/>
                  </a:rPr>
                  <a:t>where</a:t>
                </a:r>
                <a:r>
                  <a:rPr lang="it-IT" sz="1400" dirty="0">
                    <a:latin typeface="+mj-lt"/>
                  </a:rPr>
                  <a:t> </a:t>
                </a:r>
                <a:r>
                  <a:rPr lang="it-IT" sz="1400" dirty="0" err="1">
                    <a:latin typeface="Cambria Math" panose="02040503050406030204" pitchFamily="18" charset="0"/>
                    <a:ea typeface="Cambria Math" panose="02040503050406030204" pitchFamily="18" charset="0"/>
                  </a:rPr>
                  <a:t>fan_in</a:t>
                </a:r>
                <a:r>
                  <a:rPr lang="it-IT" sz="1400" dirty="0">
                    <a:latin typeface="+mj-lt"/>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number</a:t>
                </a:r>
                <a:r>
                  <a:rPr lang="it-IT" sz="1400" dirty="0">
                    <a:latin typeface="Arial" panose="020B0604020202020204" pitchFamily="34" charset="0"/>
                    <a:cs typeface="Arial" panose="020B0604020202020204" pitchFamily="34" charset="0"/>
                  </a:rPr>
                  <a:t> of incoming connections for </a:t>
                </a:r>
                <a:r>
                  <a:rPr lang="it-IT" sz="1400" dirty="0" err="1">
                    <a:latin typeface="Arial" panose="020B0604020202020204" pitchFamily="34" charset="0"/>
                    <a:cs typeface="Arial" panose="020B0604020202020204" pitchFamily="34" charset="0"/>
                  </a:rPr>
                  <a:t>each</a:t>
                </a:r>
                <a:r>
                  <a:rPr lang="it-IT" sz="1400" dirty="0">
                    <a:latin typeface="Arial" panose="020B0604020202020204" pitchFamily="34" charset="0"/>
                    <a:cs typeface="Arial" panose="020B0604020202020204" pitchFamily="34" charset="0"/>
                  </a:rPr>
                  <a:t> weight. </a:t>
                </a:r>
              </a:p>
              <a:p>
                <a:r>
                  <a:rPr lang="it-IT" sz="1400" dirty="0">
                    <a:latin typeface="Arial" panose="020B0604020202020204" pitchFamily="34" charset="0"/>
                    <a:cs typeface="Arial" panose="020B0604020202020204" pitchFamily="34" charset="0"/>
                  </a:rPr>
                  <a:t>The </a:t>
                </a:r>
                <a:r>
                  <a:rPr lang="it-IT" sz="1400" dirty="0" err="1">
                    <a:latin typeface="Arial" panose="020B0604020202020204" pitchFamily="34" charset="0"/>
                    <a:cs typeface="Arial" panose="020B0604020202020204" pitchFamily="34" charset="0"/>
                  </a:rPr>
                  <a:t>main</a:t>
                </a:r>
                <a:r>
                  <a:rPr lang="it-IT" sz="1400" dirty="0">
                    <a:latin typeface="Arial" panose="020B0604020202020204" pitchFamily="34" charset="0"/>
                    <a:cs typeface="Arial" panose="020B0604020202020204" pitchFamily="34" charset="0"/>
                  </a:rPr>
                  <a:t> idea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to </a:t>
                </a:r>
                <a:r>
                  <a:rPr lang="it-IT" sz="1400" dirty="0" err="1">
                    <a:latin typeface="Arial" panose="020B0604020202020204" pitchFamily="34" charset="0"/>
                    <a:cs typeface="Arial" panose="020B0604020202020204" pitchFamily="34" charset="0"/>
                  </a:rPr>
                  <a:t>preserve</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variance</a:t>
                </a:r>
                <a:r>
                  <a:rPr lang="it-IT" sz="1400" dirty="0">
                    <a:latin typeface="Arial" panose="020B0604020202020204" pitchFamily="34" charset="0"/>
                    <a:cs typeface="Arial" panose="020B0604020202020204" pitchFamily="34" charset="0"/>
                  </a:rPr>
                  <a:t> of the </a:t>
                </a:r>
                <a:r>
                  <a:rPr lang="it-IT" sz="1400" dirty="0" err="1">
                    <a:latin typeface="Arial" panose="020B0604020202020204" pitchFamily="34" charset="0"/>
                    <a:cs typeface="Arial" panose="020B0604020202020204" pitchFamily="34" charset="0"/>
                  </a:rPr>
                  <a:t>response</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the output) of the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and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leads to the weights </a:t>
                </a:r>
                <a:r>
                  <a:rPr lang="it-IT" sz="1400" dirty="0" err="1">
                    <a:latin typeface="Arial" panose="020B0604020202020204" pitchFamily="34" charset="0"/>
                    <a:cs typeface="Arial" panose="020B0604020202020204" pitchFamily="34" charset="0"/>
                  </a:rPr>
                  <a:t>having</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afromentioned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law</a:t>
                </a:r>
                <a:r>
                  <a:rPr lang="it-IT" sz="1400" dirty="0">
                    <a:latin typeface="Arial" panose="020B0604020202020204" pitchFamily="34" charset="0"/>
                    <a:cs typeface="Arial" panose="020B0604020202020204" pitchFamily="34" charset="0"/>
                  </a:rPr>
                  <a:t>.</a:t>
                </a:r>
              </a:p>
              <a:p>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has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been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proven</a:t>
                </a:r>
                <a:r>
                  <a:rPr lang="it-IT" sz="1400" dirty="0">
                    <a:latin typeface="Arial" panose="020B0604020202020204" pitchFamily="34" charset="0"/>
                    <a:cs typeface="Arial" panose="020B0604020202020204" pitchFamily="34" charset="0"/>
                  </a:rPr>
                  <a:t> superior to </a:t>
                </a:r>
                <a:r>
                  <a:rPr lang="it-IT" sz="1400" dirty="0" err="1">
                    <a:latin typeface="Consolas" panose="020B0609020204030204" pitchFamily="49" charset="0"/>
                    <a:cs typeface="Arial" panose="020B0604020202020204" pitchFamily="34" charset="0"/>
                  </a:rPr>
                  <a:t>GlorotNormal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and </a:t>
                </a:r>
                <a:r>
                  <a:rPr lang="it-IT" sz="1400" dirty="0" err="1">
                    <a:latin typeface="Consolas" panose="020B0609020204030204" pitchFamily="49" charset="0"/>
                    <a:cs typeface="Arial" panose="020B0604020202020204" pitchFamily="34" charset="0"/>
                  </a:rPr>
                  <a:t>GlorotUniform</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Xavier) for deep networks with </a:t>
                </a:r>
                <a:r>
                  <a:rPr lang="it-IT" sz="1400" dirty="0" err="1">
                    <a:latin typeface="Arial" panose="020B0604020202020204" pitchFamily="34"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hlinkClick r:id="rId3" action="ppaction://hlinksldjump"/>
                  </a:rPr>
                  <a:t>7</a:t>
                </a:r>
                <a:r>
                  <a:rPr lang="it-IT" sz="1400" dirty="0">
                    <a:latin typeface="Arial" panose="020B0604020202020204" pitchFamily="34" charset="0"/>
                    <a:cs typeface="Arial" panose="020B0604020202020204" pitchFamily="34" charset="0"/>
                  </a:rPr>
                  <a:t>]</a:t>
                </a:r>
              </a:p>
            </p:txBody>
          </p:sp>
        </mc:Choice>
        <mc:Fallback xmlns="">
          <p:sp>
            <p:nvSpPr>
              <p:cNvPr id="3" name="CasellaDiTesto 2">
                <a:extLst>
                  <a:ext uri="{FF2B5EF4-FFF2-40B4-BE49-F238E27FC236}">
                    <a16:creationId xmlns:a16="http://schemas.microsoft.com/office/drawing/2014/main" id="{28493552-C956-9485-1EF8-0D4DE2A9131A}"/>
                  </a:ext>
                </a:extLst>
              </p:cNvPr>
              <p:cNvSpPr txBox="1">
                <a:spLocks noRot="1" noChangeAspect="1" noMove="1" noResize="1" noEditPoints="1" noAdjustHandles="1" noChangeArrowheads="1" noChangeShapeType="1" noTextEdit="1"/>
              </p:cNvSpPr>
              <p:nvPr/>
            </p:nvSpPr>
            <p:spPr>
              <a:xfrm>
                <a:off x="311760" y="1163172"/>
                <a:ext cx="8520119" cy="1645900"/>
              </a:xfrm>
              <a:prstGeom prst="rect">
                <a:avLst/>
              </a:prstGeom>
              <a:blipFill>
                <a:blip r:embed="rId4"/>
                <a:stretch>
                  <a:fillRect l="-215" t="-741" b="-2963"/>
                </a:stretch>
              </a:blipFill>
            </p:spPr>
            <p:txBody>
              <a:bodyPr/>
              <a:lstStyle/>
              <a:p>
                <a:r>
                  <a:rPr lang="it-IT">
                    <a:noFill/>
                  </a:rPr>
                  <a:t> </a:t>
                </a:r>
              </a:p>
            </p:txBody>
          </p:sp>
        </mc:Fallback>
      </mc:AlternateContent>
    </p:spTree>
    <p:extLst>
      <p:ext uri="{BB962C8B-B14F-4D97-AF65-F5344CB8AC3E}">
        <p14:creationId xmlns:p14="http://schemas.microsoft.com/office/powerpoint/2010/main" val="131754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10</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36</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991109"/>
            <a:ext cx="8520120" cy="2462213"/>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1/2</a:t>
            </a:r>
            <a:r>
              <a:rPr lang="it-IT" sz="1400" dirty="0"/>
              <a:t>:</a:t>
            </a:r>
            <a:br>
              <a:rPr lang="it-IT" sz="1400" dirty="0"/>
            </a:br>
            <a:r>
              <a:rPr lang="it-IT" sz="1400" dirty="0" err="1"/>
              <a:t>When</a:t>
            </a:r>
            <a:r>
              <a:rPr lang="it-IT" sz="1400" dirty="0"/>
              <a:t> </a:t>
            </a:r>
            <a:r>
              <a:rPr lang="it-IT" sz="1400" dirty="0" err="1"/>
              <a:t>doing</a:t>
            </a:r>
            <a:r>
              <a:rPr lang="it-IT" sz="1400" dirty="0"/>
              <a:t> model </a:t>
            </a:r>
            <a:r>
              <a:rPr lang="it-IT" sz="1400" dirty="0" err="1"/>
              <a:t>selection</a:t>
            </a:r>
            <a:r>
              <a:rPr lang="it-IT" sz="1400" dirty="0"/>
              <a:t>, in </a:t>
            </a:r>
            <a:r>
              <a:rPr lang="it-IT" sz="1400" dirty="0" err="1"/>
              <a:t>both</a:t>
            </a:r>
            <a:r>
              <a:rPr lang="it-IT" sz="1400" dirty="0"/>
              <a:t> the full </a:t>
            </a:r>
            <a:r>
              <a:rPr lang="it-IT" sz="1400" dirty="0" err="1"/>
              <a:t>grid</a:t>
            </a:r>
            <a:r>
              <a:rPr lang="it-IT" sz="1400" dirty="0"/>
              <a:t> </a:t>
            </a:r>
            <a:r>
              <a:rPr lang="it-IT" sz="1400" dirty="0" err="1"/>
              <a:t>search</a:t>
            </a:r>
            <a:r>
              <a:rPr lang="it-IT" sz="1400" dirty="0"/>
              <a:t> and </a:t>
            </a:r>
            <a:r>
              <a:rPr lang="it-IT" sz="1400" dirty="0" err="1"/>
              <a:t>Optuna</a:t>
            </a:r>
            <a:r>
              <a:rPr lang="it-IT" sz="1400" dirty="0"/>
              <a:t>, the </a:t>
            </a:r>
            <a:r>
              <a:rPr lang="it-IT" sz="1400" dirty="0" err="1"/>
              <a:t>number</a:t>
            </a:r>
            <a:r>
              <a:rPr lang="it-IT" sz="1400" dirty="0"/>
              <a:t>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We</a:t>
            </a:r>
            <a:r>
              <a:rPr lang="it-IT" sz="1400" dirty="0"/>
              <a:t> </a:t>
            </a:r>
            <a:r>
              <a:rPr lang="it-IT" sz="1400" dirty="0" err="1"/>
              <a:t>opted</a:t>
            </a:r>
            <a:r>
              <a:rPr lang="it-IT" sz="1400" dirty="0"/>
              <a:t> to </a:t>
            </a:r>
            <a:r>
              <a:rPr lang="it-IT" sz="1400" dirty="0" err="1"/>
              <a:t>not</a:t>
            </a:r>
            <a:r>
              <a:rPr lang="it-IT" sz="1400" dirty="0"/>
              <a:t> do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following the </a:t>
            </a:r>
            <a:r>
              <a:rPr lang="it-IT" sz="1400" dirty="0" err="1"/>
              <a:t>advice</a:t>
            </a:r>
            <a:r>
              <a:rPr lang="it-IT" sz="1400" dirty="0"/>
              <a:t> in [</a:t>
            </a:r>
            <a:r>
              <a:rPr lang="it-IT" sz="1400" dirty="0">
                <a:hlinkClick r:id="rId2" action="ppaction://hlinksldjump"/>
              </a:rPr>
              <a:t>8</a:t>
            </a:r>
            <a:r>
              <a:rPr lang="it-IT" sz="1400" dirty="0"/>
              <a:t>]: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a:t>
            </a:r>
            <a:r>
              <a:rPr lang="it-IT" sz="1400" dirty="0" err="1"/>
              <a:t>implies</a:t>
            </a:r>
            <a:r>
              <a:rPr lang="it-IT" sz="1400" dirty="0"/>
              <a:t> </a:t>
            </a:r>
            <a:r>
              <a:rPr lang="it-IT" sz="1400" dirty="0" err="1"/>
              <a:t>that</a:t>
            </a:r>
            <a:r>
              <a:rPr lang="it-IT" sz="1400" dirty="0"/>
              <a:t> the </a:t>
            </a:r>
            <a:r>
              <a:rPr lang="it-IT" sz="1400" dirty="0" err="1"/>
              <a:t>hyperparameters</a:t>
            </a:r>
            <a:r>
              <a:rPr lang="it-IT" sz="1400" dirty="0"/>
              <a:t>’ </a:t>
            </a:r>
            <a:r>
              <a:rPr lang="it-IT" sz="1400" dirty="0" err="1"/>
              <a:t>values</a:t>
            </a:r>
            <a:r>
              <a:rPr lang="it-IT" sz="1400" dirty="0"/>
              <a:t> are </a:t>
            </a:r>
            <a:r>
              <a:rPr lang="it-IT" sz="1400" dirty="0" err="1"/>
              <a:t>tested</a:t>
            </a:r>
            <a:r>
              <a:rPr lang="it-IT" sz="1400" dirty="0"/>
              <a:t> for </a:t>
            </a:r>
            <a:r>
              <a:rPr lang="it-IT" sz="1400" dirty="0" err="1"/>
              <a:t>different</a:t>
            </a:r>
            <a:r>
              <a:rPr lang="it-IT" sz="1400" dirty="0"/>
              <a:t> </a:t>
            </a:r>
            <a:r>
              <a:rPr lang="it-IT" sz="1400" dirty="0" err="1"/>
              <a:t>number</a:t>
            </a:r>
            <a:r>
              <a:rPr lang="it-IT" sz="1400" dirty="0"/>
              <a:t> of </a:t>
            </a:r>
            <a:r>
              <a:rPr lang="it-IT" sz="1400" dirty="0" err="1"/>
              <a:t>epochs</a:t>
            </a:r>
            <a:r>
              <a:rPr lang="it-IT" sz="1400" dirty="0"/>
              <a:t>. </a:t>
            </a:r>
            <a:r>
              <a:rPr lang="it-IT" sz="1400" dirty="0" err="1"/>
              <a:t>As</a:t>
            </a:r>
            <a:r>
              <a:rPr lang="it-IT" sz="1400" dirty="0"/>
              <a:t> a </a:t>
            </a:r>
            <a:r>
              <a:rPr lang="it-IT" sz="1400" dirty="0" err="1"/>
              <a:t>consequence</a:t>
            </a:r>
            <a:r>
              <a:rPr lang="it-IT" sz="1400" dirty="0"/>
              <a:t>, the </a:t>
            </a:r>
            <a:r>
              <a:rPr lang="it-IT" sz="1400" dirty="0" err="1"/>
              <a:t>effect</a:t>
            </a:r>
            <a:r>
              <a:rPr lang="it-IT" sz="1400" dirty="0"/>
              <a:t> </a:t>
            </a:r>
            <a:r>
              <a:rPr lang="it-IT" sz="1400" dirty="0" err="1"/>
              <a:t>that</a:t>
            </a:r>
            <a:r>
              <a:rPr lang="it-IT" sz="1400" dirty="0"/>
              <a:t> </a:t>
            </a:r>
            <a:r>
              <a:rPr lang="it-IT" sz="1400" dirty="0" err="1"/>
              <a:t>these</a:t>
            </a:r>
            <a:r>
              <a:rPr lang="it-IT" sz="1400" dirty="0"/>
              <a:t> </a:t>
            </a:r>
            <a:r>
              <a:rPr lang="it-IT" sz="1400" dirty="0" err="1"/>
              <a:t>values</a:t>
            </a:r>
            <a:r>
              <a:rPr lang="it-IT" sz="1400" dirty="0"/>
              <a:t> </a:t>
            </a:r>
            <a:r>
              <a:rPr lang="it-IT" sz="1400" dirty="0" err="1"/>
              <a:t>have</a:t>
            </a:r>
            <a:r>
              <a:rPr lang="it-IT" sz="1400" dirty="0"/>
              <a:t> </a:t>
            </a:r>
            <a:r>
              <a:rPr lang="it-IT" sz="1400" dirty="0" err="1"/>
              <a:t>is</a:t>
            </a:r>
            <a:r>
              <a:rPr lang="it-IT" sz="1400" dirty="0"/>
              <a:t> </a:t>
            </a:r>
            <a:r>
              <a:rPr lang="it-IT" sz="1400" dirty="0" err="1"/>
              <a:t>hidden</a:t>
            </a:r>
            <a:r>
              <a:rPr lang="it-IT" sz="1400" dirty="0"/>
              <a:t>. </a:t>
            </a:r>
            <a:r>
              <a:rPr lang="it-IT" sz="1400" dirty="0" err="1"/>
              <a:t>This</a:t>
            </a:r>
            <a:r>
              <a:rPr lang="it-IT" sz="1400" dirty="0"/>
              <a:t> makes the </a:t>
            </a:r>
            <a:r>
              <a:rPr lang="it-IT" sz="1400" dirty="0" err="1"/>
              <a:t>grid</a:t>
            </a:r>
            <a:r>
              <a:rPr lang="it-IT" sz="1400" dirty="0"/>
              <a:t> </a:t>
            </a:r>
            <a:r>
              <a:rPr lang="it-IT" sz="1400" dirty="0" err="1"/>
              <a:t>search</a:t>
            </a:r>
            <a:r>
              <a:rPr lang="it-IT" sz="1400" dirty="0"/>
              <a:t> </a:t>
            </a:r>
            <a:r>
              <a:rPr lang="it-IT" sz="1400" dirty="0" err="1"/>
              <a:t>less</a:t>
            </a:r>
            <a:r>
              <a:rPr lang="it-IT" sz="1400" dirty="0"/>
              <a:t> </a:t>
            </a:r>
            <a:r>
              <a:rPr lang="it-IT" sz="1400" dirty="0" err="1"/>
              <a:t>reliable</a:t>
            </a:r>
            <a:r>
              <a:rPr lang="it-IT" sz="1400" dirty="0"/>
              <a:t> and </a:t>
            </a:r>
            <a:r>
              <a:rPr lang="it-IT" sz="1400" dirty="0" err="1"/>
              <a:t>hampers</a:t>
            </a:r>
            <a:r>
              <a:rPr lang="it-IT" sz="1400" dirty="0"/>
              <a:t> the </a:t>
            </a:r>
            <a:r>
              <a:rPr lang="it-IT" sz="1400" dirty="0" err="1"/>
              <a:t>analysis</a:t>
            </a:r>
            <a:r>
              <a:rPr lang="it-IT" sz="1400" dirty="0"/>
              <a:t> of the </a:t>
            </a:r>
            <a:r>
              <a:rPr lang="it-IT" sz="1400" dirty="0" err="1"/>
              <a:t>effect</a:t>
            </a:r>
            <a:r>
              <a:rPr lang="it-IT" sz="1400" dirty="0"/>
              <a:t> of </a:t>
            </a:r>
            <a:r>
              <a:rPr lang="it-IT" sz="1400" dirty="0" err="1"/>
              <a:t>individual</a:t>
            </a:r>
            <a:r>
              <a:rPr lang="it-IT" sz="1400" dirty="0"/>
              <a:t> </a:t>
            </a:r>
            <a:r>
              <a:rPr lang="it-IT" sz="1400" dirty="0" err="1"/>
              <a:t>hyperparameters</a:t>
            </a:r>
            <a:r>
              <a:rPr lang="it-IT" sz="1400" dirty="0"/>
              <a:t>.</a:t>
            </a:r>
          </a:p>
          <a:p>
            <a:r>
              <a:rPr lang="it-IT" sz="1400" dirty="0" err="1"/>
              <a:t>When</a:t>
            </a:r>
            <a:r>
              <a:rPr lang="it-IT" sz="1400" dirty="0"/>
              <a:t> the </a:t>
            </a:r>
            <a:r>
              <a:rPr lang="it-IT" sz="1400" dirty="0" err="1"/>
              <a:t>final</a:t>
            </a:r>
            <a:r>
              <a:rPr lang="it-IT" sz="1400" dirty="0"/>
              <a:t> model </a:t>
            </a:r>
            <a:r>
              <a:rPr lang="it-IT" sz="1400" dirty="0" err="1"/>
              <a:t>is</a:t>
            </a:r>
            <a:r>
              <a:rPr lang="it-IT" sz="1400" dirty="0"/>
              <a:t> </a:t>
            </a:r>
            <a:r>
              <a:rPr lang="it-IT" sz="1400" dirty="0" err="1"/>
              <a:t>retrained</a:t>
            </a:r>
            <a:r>
              <a:rPr lang="it-IT" sz="1400" dirty="0"/>
              <a:t>, </a:t>
            </a:r>
            <a:r>
              <a:rPr lang="it-IT" sz="1400" dirty="0" err="1"/>
              <a:t>we</a:t>
            </a:r>
            <a:r>
              <a:rPr lang="it-IT" sz="1400" dirty="0"/>
              <a:t> </a:t>
            </a:r>
            <a:r>
              <a:rPr lang="it-IT" sz="1400" dirty="0" err="1"/>
              <a:t>decided</a:t>
            </a:r>
            <a:r>
              <a:rPr lang="it-IT" sz="1400" dirty="0"/>
              <a:t> to put </a:t>
            </a:r>
            <a:r>
              <a:rPr lang="it-IT" sz="1400" dirty="0" err="1"/>
              <a:t>early</a:t>
            </a:r>
            <a:r>
              <a:rPr lang="it-IT" sz="1400" dirty="0"/>
              <a:t> </a:t>
            </a:r>
            <a:r>
              <a:rPr lang="it-IT" sz="1400" dirty="0" err="1"/>
              <a:t>stopping</a:t>
            </a:r>
            <a:r>
              <a:rPr lang="it-IT" sz="1400" dirty="0"/>
              <a:t>. A </a:t>
            </a:r>
            <a:r>
              <a:rPr lang="it-IT" sz="1400" dirty="0" err="1"/>
              <a:t>validation</a:t>
            </a:r>
            <a:r>
              <a:rPr lang="it-IT" sz="1400" dirty="0"/>
              <a:t> set </a:t>
            </a:r>
            <a:r>
              <a:rPr lang="it-IT" sz="1400" dirty="0" err="1"/>
              <a:t>is</a:t>
            </a:r>
            <a:r>
              <a:rPr lang="it-IT" sz="1400" dirty="0"/>
              <a:t> </a:t>
            </a:r>
            <a:r>
              <a:rPr lang="it-IT" sz="1400" dirty="0" err="1"/>
              <a:t>therefore</a:t>
            </a:r>
            <a:r>
              <a:rPr lang="it-IT" sz="1400" dirty="0"/>
              <a:t> </a:t>
            </a:r>
            <a:r>
              <a:rPr lang="it-IT" sz="1400" dirty="0" err="1"/>
              <a:t>necessary</a:t>
            </a:r>
            <a:r>
              <a:rPr lang="it-IT" sz="1400" dirty="0"/>
              <a:t>, to monitor the </a:t>
            </a:r>
            <a:r>
              <a:rPr lang="it-IT" sz="1400" dirty="0" err="1"/>
              <a:t>validation</a:t>
            </a:r>
            <a:r>
              <a:rPr lang="it-IT" sz="1400" dirty="0"/>
              <a:t> </a:t>
            </a:r>
            <a:r>
              <a:rPr lang="it-IT" sz="1400" dirty="0" err="1"/>
              <a:t>loss</a:t>
            </a:r>
            <a:r>
              <a:rPr lang="it-IT" sz="1400" dirty="0"/>
              <a:t> and decide </a:t>
            </a:r>
            <a:r>
              <a:rPr lang="it-IT" sz="1400" dirty="0" err="1"/>
              <a:t>when</a:t>
            </a:r>
            <a:r>
              <a:rPr lang="it-IT" sz="1400" dirty="0"/>
              <a:t> to stop.</a:t>
            </a:r>
          </a:p>
          <a:p>
            <a:r>
              <a:rPr lang="it-IT" sz="1400" dirty="0" err="1"/>
              <a:t>We</a:t>
            </a:r>
            <a:r>
              <a:rPr lang="it-IT" sz="1400" dirty="0"/>
              <a:t> </a:t>
            </a:r>
            <a:r>
              <a:rPr lang="it-IT" sz="1400" dirty="0" err="1"/>
              <a:t>didn’t</a:t>
            </a:r>
            <a:r>
              <a:rPr lang="it-IT" sz="1400" dirty="0"/>
              <a:t> </a:t>
            </a:r>
            <a:r>
              <a:rPr lang="it-IT" sz="1400" dirty="0" err="1"/>
              <a:t>want</a:t>
            </a:r>
            <a:r>
              <a:rPr lang="it-IT" sz="1400" dirty="0"/>
              <a:t> to </a:t>
            </a:r>
            <a:r>
              <a:rPr lang="it-IT" sz="1400" dirty="0" err="1"/>
              <a:t>hold</a:t>
            </a:r>
            <a:r>
              <a:rPr lang="it-IT" sz="1400" dirty="0"/>
              <a:t> out data on </a:t>
            </a:r>
            <a:r>
              <a:rPr lang="it-IT" sz="1400" dirty="0" err="1"/>
              <a:t>which</a:t>
            </a:r>
            <a:r>
              <a:rPr lang="it-IT" sz="1400" dirty="0"/>
              <a:t> the model </a:t>
            </a:r>
            <a:r>
              <a:rPr lang="it-IT" sz="1400" dirty="0" err="1"/>
              <a:t>would’t</a:t>
            </a:r>
            <a:r>
              <a:rPr lang="it-IT" sz="1400" dirty="0"/>
              <a:t> be </a:t>
            </a:r>
            <a:r>
              <a:rPr lang="it-IT" sz="1400" dirty="0" err="1"/>
              <a:t>trained</a:t>
            </a:r>
            <a:r>
              <a:rPr lang="it-IT" sz="1400" dirty="0"/>
              <a:t>. </a:t>
            </a:r>
            <a:r>
              <a:rPr lang="it-IT" sz="1400" dirty="0" err="1"/>
              <a:t>We</a:t>
            </a:r>
            <a:r>
              <a:rPr lang="it-IT" sz="1400" dirty="0"/>
              <a:t> </a:t>
            </a:r>
            <a:r>
              <a:rPr lang="it-IT" sz="1400" dirty="0" err="1"/>
              <a:t>thought</a:t>
            </a:r>
            <a:r>
              <a:rPr lang="it-IT" sz="1400" dirty="0"/>
              <a:t> </a:t>
            </a:r>
            <a:r>
              <a:rPr lang="it-IT" sz="1400" dirty="0" err="1"/>
              <a:t>that</a:t>
            </a:r>
            <a:r>
              <a:rPr lang="it-IT" sz="1400" dirty="0"/>
              <a:t> </a:t>
            </a:r>
            <a:r>
              <a:rPr lang="it-IT" sz="1400" dirty="0" err="1"/>
              <a:t>would</a:t>
            </a:r>
            <a:r>
              <a:rPr lang="it-IT" sz="1400" dirty="0"/>
              <a:t> </a:t>
            </a:r>
            <a:r>
              <a:rPr lang="it-IT" sz="1400" dirty="0" err="1"/>
              <a:t>have</a:t>
            </a:r>
            <a:r>
              <a:rPr lang="it-IT" sz="1400" dirty="0"/>
              <a:t> </a:t>
            </a:r>
            <a:r>
              <a:rPr lang="it-IT" sz="1400" dirty="0" err="1"/>
              <a:t>been</a:t>
            </a:r>
            <a:r>
              <a:rPr lang="it-IT" sz="1400" dirty="0"/>
              <a:t> a </a:t>
            </a:r>
            <a:r>
              <a:rPr lang="it-IT" sz="1400" dirty="0" err="1"/>
              <a:t>waste</a:t>
            </a:r>
            <a:r>
              <a:rPr lang="it-IT" sz="1400" dirty="0"/>
              <a:t>, </a:t>
            </a:r>
            <a:r>
              <a:rPr lang="it-IT" sz="1400" dirty="0" err="1"/>
              <a:t>expecially</a:t>
            </a:r>
            <a:r>
              <a:rPr lang="it-IT" sz="1400" dirty="0"/>
              <a:t> </a:t>
            </a:r>
            <a:r>
              <a:rPr lang="it-IT" sz="1400" dirty="0" err="1"/>
              <a:t>since</a:t>
            </a:r>
            <a:r>
              <a:rPr lang="it-IT" sz="1400" dirty="0"/>
              <a:t> </a:t>
            </a:r>
            <a:r>
              <a:rPr lang="it-IT" sz="1400" dirty="0" err="1"/>
              <a:t>our</a:t>
            </a:r>
            <a:r>
              <a:rPr lang="it-IT" sz="1400" dirty="0"/>
              <a:t> </a:t>
            </a:r>
            <a:r>
              <a:rPr lang="it-IT" sz="1400" dirty="0" err="1"/>
              <a:t>exploration</a:t>
            </a:r>
            <a:r>
              <a:rPr lang="it-IT" sz="1400" dirty="0"/>
              <a:t> </a:t>
            </a:r>
            <a:r>
              <a:rPr lang="it-IT" sz="1400" dirty="0" err="1"/>
              <a:t>highlighted</a:t>
            </a:r>
            <a:r>
              <a:rPr lang="it-IT" sz="1400" dirty="0"/>
              <a:t> </a:t>
            </a:r>
            <a:r>
              <a:rPr lang="it-IT" sz="1400" dirty="0" err="1"/>
              <a:t>how</a:t>
            </a:r>
            <a:r>
              <a:rPr lang="it-IT" sz="1400" dirty="0"/>
              <a:t> the training data </a:t>
            </a:r>
            <a:r>
              <a:rPr lang="it-IT" sz="1400" dirty="0" err="1"/>
              <a:t>well</a:t>
            </a:r>
            <a:r>
              <a:rPr lang="it-IT" sz="1400" dirty="0"/>
              <a:t> </a:t>
            </a:r>
            <a:r>
              <a:rPr lang="it-IT" sz="1400" dirty="0" err="1"/>
              <a:t>represents</a:t>
            </a:r>
            <a:r>
              <a:rPr lang="it-IT" sz="1400" dirty="0"/>
              <a:t> the blind test set, and </a:t>
            </a:r>
            <a:r>
              <a:rPr lang="it-IT" sz="1400" dirty="0" err="1"/>
              <a:t>we</a:t>
            </a:r>
            <a:r>
              <a:rPr lang="it-IT" sz="1400" dirty="0"/>
              <a:t> </a:t>
            </a:r>
            <a:r>
              <a:rPr lang="it-IT" sz="1400" dirty="0" err="1"/>
              <a:t>already</a:t>
            </a:r>
            <a:r>
              <a:rPr lang="it-IT" sz="1400" dirty="0"/>
              <a:t> </a:t>
            </a:r>
            <a:r>
              <a:rPr lang="it-IT" sz="1400" dirty="0" err="1"/>
              <a:t>held</a:t>
            </a:r>
            <a:r>
              <a:rPr lang="it-IT" sz="1400" dirty="0"/>
              <a:t> out some data for the </a:t>
            </a:r>
            <a:r>
              <a:rPr lang="it-IT" sz="1400" dirty="0" err="1"/>
              <a:t>internal</a:t>
            </a:r>
            <a:r>
              <a:rPr lang="it-IT" sz="1400" dirty="0"/>
              <a:t> test set.</a:t>
            </a:r>
          </a:p>
        </p:txBody>
      </p:sp>
      <p:sp>
        <p:nvSpPr>
          <p:cNvPr id="4" name="CasellaDiTesto 3">
            <a:extLst>
              <a:ext uri="{FF2B5EF4-FFF2-40B4-BE49-F238E27FC236}">
                <a16:creationId xmlns:a16="http://schemas.microsoft.com/office/drawing/2014/main" id="{87E28064-660C-F878-8D41-0C525E0AA0D1}"/>
              </a:ext>
            </a:extLst>
          </p:cNvPr>
          <p:cNvSpPr txBox="1"/>
          <p:nvPr/>
        </p:nvSpPr>
        <p:spPr>
          <a:xfrm>
            <a:off x="311760" y="3453322"/>
            <a:ext cx="8520120" cy="954107"/>
          </a:xfrm>
          <a:prstGeom prst="rect">
            <a:avLst/>
          </a:prstGeom>
          <a:noFill/>
        </p:spPr>
        <p:txBody>
          <a:bodyPr wrap="square" rtlCol="0">
            <a:spAutoFit/>
          </a:bodyPr>
          <a:lstStyle/>
          <a:p>
            <a:r>
              <a:rPr lang="it-IT" sz="1400" dirty="0" err="1"/>
              <a:t>Hence</a:t>
            </a:r>
            <a:r>
              <a:rPr lang="it-IT" sz="1400" dirty="0"/>
              <a:t> the design set </a:t>
            </a:r>
            <a:r>
              <a:rPr lang="it-IT" sz="1400" dirty="0" err="1"/>
              <a:t>is</a:t>
            </a:r>
            <a:r>
              <a:rPr lang="it-IT" sz="1400" dirty="0"/>
              <a:t> split in 5 </a:t>
            </a:r>
            <a:r>
              <a:rPr lang="it-IT" sz="1400" dirty="0" err="1"/>
              <a:t>folds</a:t>
            </a:r>
            <a:r>
              <a:rPr lang="it-IT" sz="1400" dirty="0"/>
              <a:t>, </a:t>
            </a:r>
            <a:r>
              <a:rPr lang="it-IT" sz="1400" dirty="0" err="1"/>
              <a:t>each</a:t>
            </a:r>
            <a:r>
              <a:rPr lang="it-IT" sz="1400" dirty="0"/>
              <a:t> </a:t>
            </a:r>
            <a:r>
              <a:rPr lang="it-IT" sz="1400" dirty="0" err="1"/>
              <a:t>used</a:t>
            </a:r>
            <a:r>
              <a:rPr lang="it-IT" sz="1400" dirty="0"/>
              <a:t> in turn by a </a:t>
            </a:r>
            <a:r>
              <a:rPr lang="it-IT" sz="1400" dirty="0" err="1"/>
              <a:t>different</a:t>
            </a:r>
            <a:r>
              <a:rPr lang="it-IT" sz="1400" dirty="0"/>
              <a:t> model (set up with 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to monitor the </a:t>
            </a:r>
            <a:r>
              <a:rPr lang="it-IT" sz="1400" dirty="0" err="1"/>
              <a:t>validation</a:t>
            </a:r>
            <a:r>
              <a:rPr lang="it-IT" sz="1400" dirty="0"/>
              <a:t> </a:t>
            </a:r>
            <a:r>
              <a:rPr lang="it-IT" sz="1400" dirty="0" err="1"/>
              <a:t>loss</a:t>
            </a:r>
            <a:r>
              <a:rPr lang="it-IT" sz="1400" dirty="0"/>
              <a:t> </a:t>
            </a:r>
            <a:r>
              <a:rPr lang="it-IT" sz="1400" dirty="0" err="1"/>
              <a:t>while</a:t>
            </a:r>
            <a:r>
              <a:rPr lang="it-IT" sz="1400" dirty="0"/>
              <a:t> training on the </a:t>
            </a:r>
            <a:r>
              <a:rPr lang="it-IT" sz="1400" dirty="0" err="1"/>
              <a:t>remaining</a:t>
            </a:r>
            <a:r>
              <a:rPr lang="it-IT" sz="1400" dirty="0"/>
              <a:t> part. </a:t>
            </a:r>
          </a:p>
          <a:p>
            <a:r>
              <a:rPr lang="it-IT" sz="1400" dirty="0" err="1"/>
              <a:t>These</a:t>
            </a:r>
            <a:r>
              <a:rPr lang="it-IT" sz="1400" dirty="0"/>
              <a:t> 5 models make up an ensemble </a:t>
            </a:r>
            <a:r>
              <a:rPr lang="it-IT" sz="1400" dirty="0" err="1"/>
              <a:t>which</a:t>
            </a:r>
            <a:r>
              <a:rPr lang="it-IT" sz="1400" dirty="0"/>
              <a:t> </a:t>
            </a:r>
            <a:r>
              <a:rPr lang="it-IT" sz="1400" dirty="0" err="1"/>
              <a:t>is</a:t>
            </a:r>
            <a:r>
              <a:rPr lang="it-IT" sz="1400" dirty="0"/>
              <a:t> </a:t>
            </a:r>
            <a:r>
              <a:rPr lang="it-IT" sz="1400" dirty="0" err="1"/>
              <a:t>used</a:t>
            </a:r>
            <a:r>
              <a:rPr lang="it-IT" sz="1400" dirty="0"/>
              <a:t> for the </a:t>
            </a:r>
            <a:r>
              <a:rPr lang="it-IT" sz="1400" dirty="0" err="1"/>
              <a:t>assessment</a:t>
            </a:r>
            <a:r>
              <a:rPr lang="it-IT" sz="1400" dirty="0"/>
              <a:t> on the </a:t>
            </a:r>
            <a:r>
              <a:rPr lang="it-IT" sz="1400" dirty="0" err="1"/>
              <a:t>internal</a:t>
            </a:r>
            <a:r>
              <a:rPr lang="it-IT" sz="1400" dirty="0"/>
              <a:t> test set.</a:t>
            </a:r>
          </a:p>
        </p:txBody>
      </p:sp>
    </p:spTree>
    <p:extLst>
      <p:ext uri="{BB962C8B-B14F-4D97-AF65-F5344CB8AC3E}">
        <p14:creationId xmlns:p14="http://schemas.microsoft.com/office/powerpoint/2010/main" val="3033337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11</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37</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8FC376-1BF1-7D96-B032-97824BBCD7B2}"/>
              </a:ext>
            </a:extLst>
          </p:cNvPr>
          <p:cNvSpPr txBox="1"/>
          <p:nvPr/>
        </p:nvSpPr>
        <p:spPr>
          <a:xfrm>
            <a:off x="311759" y="1389454"/>
            <a:ext cx="8520119" cy="1815882"/>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2/2</a:t>
            </a:r>
            <a:r>
              <a:rPr lang="it-IT" sz="1400" dirty="0"/>
              <a:t>:</a:t>
            </a:r>
          </a:p>
          <a:p>
            <a:r>
              <a:rPr lang="it-IT" sz="1400" dirty="0"/>
              <a:t>The </a:t>
            </a:r>
            <a:r>
              <a:rPr lang="it-IT" sz="1400" dirty="0" err="1"/>
              <a:t>prediction</a:t>
            </a:r>
            <a:r>
              <a:rPr lang="it-IT" sz="1400" dirty="0"/>
              <a:t> of the ensemble </a:t>
            </a:r>
            <a:r>
              <a:rPr lang="it-IT" sz="1400" dirty="0" err="1"/>
              <a:t>is</a:t>
            </a:r>
            <a:r>
              <a:rPr lang="it-IT" sz="1400" dirty="0"/>
              <a:t> just the </a:t>
            </a:r>
            <a:r>
              <a:rPr lang="it-IT" sz="1400" dirty="0" err="1"/>
              <a:t>average</a:t>
            </a:r>
            <a:r>
              <a:rPr lang="it-IT" sz="1400" dirty="0"/>
              <a:t> of the </a:t>
            </a:r>
            <a:r>
              <a:rPr lang="it-IT" sz="1400" dirty="0" err="1"/>
              <a:t>predictions</a:t>
            </a:r>
            <a:r>
              <a:rPr lang="it-IT" sz="1400" dirty="0"/>
              <a:t> of the models in the ensemble.</a:t>
            </a:r>
          </a:p>
          <a:p>
            <a:r>
              <a:rPr lang="it-IT" sz="1400" dirty="0"/>
              <a:t>The models in the ensemble </a:t>
            </a:r>
            <a:r>
              <a:rPr lang="it-IT" sz="1400" dirty="0" err="1"/>
              <a:t>have</a:t>
            </a:r>
            <a:r>
              <a:rPr lang="it-IT" sz="1400" dirty="0"/>
              <a:t> </a:t>
            </a:r>
            <a:r>
              <a:rPr lang="it-IT" sz="1400" dirty="0" err="1"/>
              <a:t>different</a:t>
            </a:r>
            <a:r>
              <a:rPr lang="it-IT" sz="1400" dirty="0"/>
              <a:t> random weight </a:t>
            </a:r>
            <a:r>
              <a:rPr lang="it-IT" sz="1400" dirty="0" err="1"/>
              <a:t>initializations</a:t>
            </a:r>
            <a:r>
              <a:rPr lang="it-IT" sz="1400" dirty="0"/>
              <a:t>. </a:t>
            </a:r>
            <a:r>
              <a:rPr lang="it-IT" sz="1400" dirty="0" err="1"/>
              <a:t>This</a:t>
            </a:r>
            <a:r>
              <a:rPr lang="it-IT" sz="1400" dirty="0"/>
              <a:t> </a:t>
            </a:r>
            <a:r>
              <a:rPr lang="it-IT" sz="1400" dirty="0" err="1"/>
              <a:t>is</a:t>
            </a:r>
            <a:r>
              <a:rPr lang="it-IT" sz="1400" dirty="0"/>
              <a:t> </a:t>
            </a:r>
            <a:r>
              <a:rPr lang="it-IT" sz="1400" dirty="0" err="1"/>
              <a:t>because</a:t>
            </a:r>
            <a:r>
              <a:rPr lang="it-IT" sz="1400" dirty="0"/>
              <a:t> in </a:t>
            </a:r>
            <a:r>
              <a:rPr lang="it-IT" sz="1400" dirty="0" err="1"/>
              <a:t>our</a:t>
            </a:r>
            <a:r>
              <a:rPr lang="it-IT" sz="1400" dirty="0"/>
              <a:t> code </a:t>
            </a:r>
            <a:r>
              <a:rPr lang="it-IT" sz="1400" dirty="0" err="1"/>
              <a:t>we</a:t>
            </a:r>
            <a:r>
              <a:rPr lang="it-IT" sz="1400" dirty="0"/>
              <a:t> set a global </a:t>
            </a:r>
            <a:r>
              <a:rPr lang="it-IT" sz="1400" dirty="0" err="1"/>
              <a:t>seed</a:t>
            </a:r>
            <a:r>
              <a:rPr lang="it-IT" sz="1400" dirty="0"/>
              <a:t> (for </a:t>
            </a:r>
            <a:r>
              <a:rPr lang="it-IT" sz="1400" dirty="0" err="1"/>
              <a:t>reproducibility</a:t>
            </a:r>
            <a:r>
              <a:rPr lang="it-IT" sz="1400" dirty="0"/>
              <a:t> </a:t>
            </a:r>
            <a:r>
              <a:rPr lang="it-IT" sz="1400" dirty="0" err="1"/>
              <a:t>purposes</a:t>
            </a:r>
            <a:r>
              <a:rPr lang="it-IT" sz="1400" dirty="0"/>
              <a:t>, </a:t>
            </a:r>
            <a:r>
              <a:rPr lang="it-IT" sz="1400" dirty="0" err="1"/>
              <a:t>as</a:t>
            </a:r>
            <a:r>
              <a:rPr lang="it-IT" sz="1400" dirty="0"/>
              <a:t> </a:t>
            </a:r>
            <a:r>
              <a:rPr lang="it-IT" sz="1400" dirty="0" err="1"/>
              <a:t>already</a:t>
            </a:r>
            <a:r>
              <a:rPr lang="it-IT" sz="1400" dirty="0"/>
              <a:t> </a:t>
            </a:r>
            <a:r>
              <a:rPr lang="it-IT" sz="1400" dirty="0" err="1"/>
              <a:t>mentioned</a:t>
            </a:r>
            <a:r>
              <a:rPr lang="it-IT" sz="1400" dirty="0"/>
              <a:t>), </a:t>
            </a:r>
            <a:r>
              <a:rPr lang="it-IT" sz="1400" dirty="0" err="1"/>
              <a:t>but</a:t>
            </a:r>
            <a:r>
              <a:rPr lang="it-IT" sz="1400" dirty="0"/>
              <a:t> </a:t>
            </a:r>
            <a:r>
              <a:rPr lang="it-IT" sz="1400" dirty="0" err="1"/>
              <a:t>we</a:t>
            </a:r>
            <a:r>
              <a:rPr lang="it-IT" sz="1400" dirty="0"/>
              <a:t> </a:t>
            </a:r>
            <a:r>
              <a:rPr lang="it-IT" sz="1400" dirty="0" err="1"/>
              <a:t>don’t</a:t>
            </a:r>
            <a:r>
              <a:rPr lang="it-IT" sz="1400" dirty="0"/>
              <a:t> set a «</a:t>
            </a:r>
            <a:r>
              <a:rPr lang="it-IT" sz="1400" dirty="0" err="1"/>
              <a:t>local</a:t>
            </a:r>
            <a:r>
              <a:rPr lang="it-IT" sz="1400" dirty="0"/>
              <a:t>» </a:t>
            </a:r>
            <a:r>
              <a:rPr lang="it-IT" sz="1400" dirty="0" err="1"/>
              <a:t>seed</a:t>
            </a:r>
            <a:r>
              <a:rPr lang="it-IT" sz="1400" dirty="0"/>
              <a:t> for the weight </a:t>
            </a:r>
            <a:r>
              <a:rPr lang="it-IT" sz="1400" dirty="0" err="1"/>
              <a:t>initializer</a:t>
            </a:r>
            <a:r>
              <a:rPr lang="it-IT" sz="1400" dirty="0"/>
              <a:t> (</a:t>
            </a:r>
            <a:r>
              <a:rPr lang="it-IT" sz="1400" dirty="0" err="1"/>
              <a:t>nor</a:t>
            </a:r>
            <a:r>
              <a:rPr lang="it-IT" sz="1400" dirty="0"/>
              <a:t> </a:t>
            </a:r>
            <a:r>
              <a:rPr lang="it-IT" sz="1400" dirty="0" err="1"/>
              <a:t>we</a:t>
            </a:r>
            <a:r>
              <a:rPr lang="it-IT" sz="1400" dirty="0"/>
              <a:t> </a:t>
            </a:r>
            <a:r>
              <a:rPr lang="it-IT" sz="1400" dirty="0">
                <a:latin typeface="Consolas" panose="020B0609020204030204" pitchFamily="49" charset="0"/>
              </a:rPr>
              <a:t>.</a:t>
            </a:r>
            <a:r>
              <a:rPr lang="it-IT" sz="1400" dirty="0" err="1">
                <a:latin typeface="Consolas" panose="020B0609020204030204" pitchFamily="49" charset="0"/>
              </a:rPr>
              <a:t>enable_op_determinism</a:t>
            </a:r>
            <a:r>
              <a:rPr lang="it-IT" sz="1400" dirty="0">
                <a:latin typeface="Consolas" panose="020B0609020204030204" pitchFamily="49" charset="0"/>
              </a:rPr>
              <a:t>()</a:t>
            </a:r>
            <a:r>
              <a:rPr lang="it-IT" sz="1400" dirty="0"/>
              <a:t> in the </a:t>
            </a:r>
            <a:r>
              <a:rPr lang="it-IT" sz="1400" dirty="0" err="1"/>
              <a:t>tensorflow</a:t>
            </a:r>
            <a:r>
              <a:rPr lang="it-IT" sz="1400" dirty="0"/>
              <a:t> </a:t>
            </a:r>
            <a:r>
              <a:rPr lang="it-IT" sz="1400" dirty="0" err="1"/>
              <a:t>backend</a:t>
            </a:r>
            <a:r>
              <a:rPr lang="it-IT" sz="1400" dirty="0"/>
              <a:t> </a:t>
            </a:r>
            <a:r>
              <a:rPr lang="it-IT" sz="1400" dirty="0" err="1"/>
              <a:t>at</a:t>
            </a:r>
            <a:r>
              <a:rPr lang="it-IT" sz="1400" dirty="0"/>
              <a:t> the </a:t>
            </a:r>
            <a:r>
              <a:rPr lang="it-IT" sz="1400" dirty="0" err="1"/>
              <a:t>beginning</a:t>
            </a:r>
            <a:r>
              <a:rPr lang="it-IT" sz="1400" dirty="0"/>
              <a:t> of the notebook).</a:t>
            </a:r>
          </a:p>
          <a:p>
            <a:r>
              <a:rPr lang="it-IT" sz="1400" dirty="0" err="1"/>
              <a:t>Anyway</a:t>
            </a:r>
            <a:r>
              <a:rPr lang="it-IT" sz="1400" dirty="0"/>
              <a:t>, </a:t>
            </a:r>
            <a:r>
              <a:rPr lang="it-IT" sz="1400" dirty="0" err="1"/>
              <a:t>each</a:t>
            </a:r>
            <a:r>
              <a:rPr lang="it-IT" sz="1400" dirty="0"/>
              <a:t> of the </a:t>
            </a:r>
            <a:r>
              <a:rPr lang="it-IT" sz="1400" dirty="0" err="1"/>
              <a:t>five</a:t>
            </a:r>
            <a:r>
              <a:rPr lang="it-IT" sz="1400" dirty="0"/>
              <a:t> models </a:t>
            </a:r>
            <a:r>
              <a:rPr lang="it-IT" sz="1400" dirty="0" err="1"/>
              <a:t>will</a:t>
            </a:r>
            <a:r>
              <a:rPr lang="it-IT" sz="1400" dirty="0"/>
              <a:t> </a:t>
            </a:r>
            <a:r>
              <a:rPr lang="it-IT" sz="1400" dirty="0" err="1"/>
              <a:t>have</a:t>
            </a:r>
            <a:r>
              <a:rPr lang="it-IT" sz="1400" dirty="0"/>
              <a:t> the </a:t>
            </a:r>
            <a:r>
              <a:rPr lang="it-IT" sz="1400" dirty="0" err="1"/>
              <a:t>same</a:t>
            </a:r>
            <a:r>
              <a:rPr lang="it-IT" sz="1400" dirty="0"/>
              <a:t> random weight </a:t>
            </a:r>
            <a:r>
              <a:rPr lang="it-IT" sz="1400" dirty="0" err="1"/>
              <a:t>initialization</a:t>
            </a:r>
            <a:r>
              <a:rPr lang="it-IT" sz="1400" dirty="0"/>
              <a:t> in </a:t>
            </a:r>
            <a:r>
              <a:rPr lang="it-IT" sz="1400" dirty="0" err="1"/>
              <a:t>any</a:t>
            </a:r>
            <a:r>
              <a:rPr lang="it-IT" sz="1400" dirty="0"/>
              <a:t> </a:t>
            </a:r>
            <a:r>
              <a:rPr lang="it-IT" sz="1400" dirty="0" err="1"/>
              <a:t>run</a:t>
            </a:r>
            <a:r>
              <a:rPr lang="it-IT" sz="1400" dirty="0"/>
              <a:t> of the notebook </a:t>
            </a:r>
            <a:r>
              <a:rPr lang="it-IT" sz="1400" dirty="0" err="1"/>
              <a:t>cells</a:t>
            </a:r>
            <a:r>
              <a:rPr lang="it-IT" sz="1400" dirty="0"/>
              <a:t>.</a:t>
            </a:r>
          </a:p>
        </p:txBody>
      </p:sp>
      <p:sp>
        <p:nvSpPr>
          <p:cNvPr id="3" name="CasellaDiTesto 2">
            <a:extLst>
              <a:ext uri="{FF2B5EF4-FFF2-40B4-BE49-F238E27FC236}">
                <a16:creationId xmlns:a16="http://schemas.microsoft.com/office/drawing/2014/main" id="{67465C48-C3F0-8A2B-0958-47559D5C29E6}"/>
              </a:ext>
            </a:extLst>
          </p:cNvPr>
          <p:cNvSpPr txBox="1"/>
          <p:nvPr/>
        </p:nvSpPr>
        <p:spPr>
          <a:xfrm>
            <a:off x="311759" y="3205336"/>
            <a:ext cx="8520118" cy="523220"/>
          </a:xfrm>
          <a:prstGeom prst="rect">
            <a:avLst/>
          </a:prstGeom>
          <a:noFill/>
        </p:spPr>
        <p:txBody>
          <a:bodyPr wrap="square" rtlCol="0">
            <a:spAutoFit/>
          </a:bodyPr>
          <a:lstStyle/>
          <a:p>
            <a:r>
              <a:rPr lang="it-IT" sz="1400" dirty="0"/>
              <a:t>The </a:t>
            </a:r>
            <a:r>
              <a:rPr lang="it-IT" sz="1400" dirty="0" err="1"/>
              <a:t>value</a:t>
            </a:r>
            <a:r>
              <a:rPr lang="it-IT" sz="1400" dirty="0"/>
              <a:t> of the </a:t>
            </a:r>
            <a:r>
              <a:rPr lang="it-IT" sz="1400" dirty="0" err="1"/>
              <a:t>patience</a:t>
            </a:r>
            <a:r>
              <a:rPr lang="it-IT" sz="1400" dirty="0"/>
              <a:t> </a:t>
            </a:r>
            <a:r>
              <a:rPr lang="it-IT" sz="1400" dirty="0" err="1"/>
              <a:t>hyperparameter</a:t>
            </a:r>
            <a:r>
              <a:rPr lang="it-IT" sz="1400" dirty="0"/>
              <a:t> </a:t>
            </a:r>
            <a:r>
              <a:rPr lang="it-IT" sz="1400" dirty="0" err="1"/>
              <a:t>has</a:t>
            </a:r>
            <a:r>
              <a:rPr lang="it-IT" sz="1400" dirty="0"/>
              <a:t> </a:t>
            </a:r>
            <a:r>
              <a:rPr lang="it-IT" sz="1400" dirty="0" err="1"/>
              <a:t>been</a:t>
            </a:r>
            <a:r>
              <a:rPr lang="it-IT" sz="1400" dirty="0"/>
              <a:t> set to 9, </a:t>
            </a:r>
            <a:r>
              <a:rPr lang="it-IT" sz="1400" dirty="0" err="1"/>
              <a:t>because</a:t>
            </a:r>
            <a:r>
              <a:rPr lang="it-IT" sz="1400" dirty="0"/>
              <a:t> </a:t>
            </a:r>
            <a:r>
              <a:rPr lang="it-IT" sz="1400" dirty="0" err="1"/>
              <a:t>it</a:t>
            </a:r>
            <a:r>
              <a:rPr lang="it-IT" sz="1400" dirty="0"/>
              <a:t> </a:t>
            </a:r>
            <a:r>
              <a:rPr lang="it-IT" sz="1400" dirty="0" err="1"/>
              <a:t>looked</a:t>
            </a:r>
            <a:r>
              <a:rPr lang="it-IT" sz="1400" dirty="0"/>
              <a:t> like a </a:t>
            </a:r>
            <a:r>
              <a:rPr lang="it-IT" sz="1400" dirty="0" err="1"/>
              <a:t>reasonable</a:t>
            </a:r>
            <a:r>
              <a:rPr lang="it-IT" sz="1400" dirty="0"/>
              <a:t> </a:t>
            </a:r>
            <a:r>
              <a:rPr lang="it-IT" sz="1400" dirty="0" err="1"/>
              <a:t>value</a:t>
            </a:r>
            <a:r>
              <a:rPr lang="it-IT" sz="1400" dirty="0"/>
              <a:t> to put, </a:t>
            </a:r>
            <a:r>
              <a:rPr lang="it-IT" sz="1400" dirty="0" err="1"/>
              <a:t>considering</a:t>
            </a:r>
            <a:r>
              <a:rPr lang="it-IT" sz="1400" dirty="0"/>
              <a:t> </a:t>
            </a:r>
            <a:r>
              <a:rPr lang="it-IT" sz="1400" dirty="0" err="1"/>
              <a:t>that</a:t>
            </a:r>
            <a:r>
              <a:rPr lang="it-IT" sz="1400" dirty="0"/>
              <a:t> the </a:t>
            </a:r>
            <a:r>
              <a:rPr lang="it-IT" sz="1400" dirty="0" err="1"/>
              <a:t>number</a:t>
            </a:r>
            <a:r>
              <a:rPr lang="it-IT" sz="1400" dirty="0"/>
              <a:t> of </a:t>
            </a:r>
            <a:r>
              <a:rPr lang="it-IT" sz="1400" dirty="0" err="1"/>
              <a:t>epochs</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a:t>
            </a:r>
            <a:r>
              <a:rPr lang="it-IT" sz="1400" dirty="0" err="1"/>
              <a:t>was</a:t>
            </a:r>
            <a:r>
              <a:rPr lang="it-IT" sz="1400" dirty="0"/>
              <a:t> 150.</a:t>
            </a:r>
          </a:p>
        </p:txBody>
      </p:sp>
      <p:sp>
        <p:nvSpPr>
          <p:cNvPr id="4" name="CasellaDiTesto 3">
            <a:extLst>
              <a:ext uri="{FF2B5EF4-FFF2-40B4-BE49-F238E27FC236}">
                <a16:creationId xmlns:a16="http://schemas.microsoft.com/office/drawing/2014/main" id="{EC937A8B-D3E8-4614-A715-DAA9F51B8DE9}"/>
              </a:ext>
            </a:extLst>
          </p:cNvPr>
          <p:cNvSpPr txBox="1"/>
          <p:nvPr/>
        </p:nvSpPr>
        <p:spPr>
          <a:xfrm>
            <a:off x="311760" y="3728556"/>
            <a:ext cx="8520117" cy="523220"/>
          </a:xfrm>
          <a:prstGeom prst="rect">
            <a:avLst/>
          </a:prstGeom>
          <a:noFill/>
        </p:spPr>
        <p:txBody>
          <a:bodyPr wrap="square" rtlCol="0">
            <a:spAutoFit/>
          </a:bodyPr>
          <a:lstStyle/>
          <a:p>
            <a:r>
              <a:rPr lang="it-IT" sz="1400" dirty="0" err="1"/>
              <a:t>Early</a:t>
            </a:r>
            <a:r>
              <a:rPr lang="it-IT" sz="1400" dirty="0"/>
              <a:t> </a:t>
            </a:r>
            <a:r>
              <a:rPr lang="it-IT" sz="1400" dirty="0" err="1"/>
              <a:t>stopping</a:t>
            </a:r>
            <a:r>
              <a:rPr lang="it-IT" sz="1400" dirty="0"/>
              <a:t> </a:t>
            </a:r>
            <a:r>
              <a:rPr lang="it-IT" sz="1400" dirty="0" err="1"/>
              <a:t>halts</a:t>
            </a:r>
            <a:r>
              <a:rPr lang="it-IT" sz="1400" dirty="0"/>
              <a:t> training </a:t>
            </a:r>
            <a:r>
              <a:rPr lang="it-IT" sz="1400" dirty="0" err="1"/>
              <a:t>at</a:t>
            </a:r>
            <a:r>
              <a:rPr lang="it-IT" sz="1400" dirty="0"/>
              <a:t> </a:t>
            </a:r>
            <a:r>
              <a:rPr lang="it-IT" sz="1400" dirty="0" err="1"/>
              <a:t>epoch</a:t>
            </a:r>
            <a:r>
              <a:rPr lang="it-IT" sz="1400" dirty="0"/>
              <a:t> 17, </a:t>
            </a:r>
            <a:r>
              <a:rPr lang="it-IT" sz="1400" dirty="0" err="1"/>
              <a:t>but</a:t>
            </a:r>
            <a:r>
              <a:rPr lang="it-IT" sz="1400" dirty="0"/>
              <a:t> </a:t>
            </a:r>
            <a:r>
              <a:rPr lang="it-IT" sz="1400" dirty="0" err="1"/>
              <a:t>we</a:t>
            </a:r>
            <a:r>
              <a:rPr lang="it-IT" sz="1400" dirty="0"/>
              <a:t> </a:t>
            </a:r>
            <a:r>
              <a:rPr lang="it-IT" sz="1400" dirty="0" err="1"/>
              <a:t>saw</a:t>
            </a:r>
            <a:r>
              <a:rPr lang="it-IT" sz="1400" dirty="0"/>
              <a:t> </a:t>
            </a:r>
            <a:r>
              <a:rPr lang="it-IT" sz="1400" dirty="0" err="1"/>
              <a:t>that</a:t>
            </a:r>
            <a:r>
              <a:rPr lang="it-IT" sz="1400" dirty="0"/>
              <a:t> </a:t>
            </a:r>
            <a:r>
              <a:rPr lang="it-IT" sz="1400" dirty="0" err="1"/>
              <a:t>even</a:t>
            </a:r>
            <a:r>
              <a:rPr lang="it-IT" sz="1400" dirty="0"/>
              <a:t> by </a:t>
            </a:r>
            <a:r>
              <a:rPr lang="it-IT" sz="1400" dirty="0" err="1"/>
              <a:t>letting</a:t>
            </a:r>
            <a:r>
              <a:rPr lang="it-IT" sz="1400" dirty="0"/>
              <a:t> the models in the ensemble </a:t>
            </a:r>
            <a:r>
              <a:rPr lang="it-IT" sz="1400" dirty="0" err="1"/>
              <a:t>run</a:t>
            </a:r>
            <a:r>
              <a:rPr lang="it-IT" sz="1400" dirty="0"/>
              <a:t> for more </a:t>
            </a:r>
            <a:r>
              <a:rPr lang="it-IT" sz="1400" dirty="0" err="1"/>
              <a:t>epochs</a:t>
            </a:r>
            <a:r>
              <a:rPr lang="it-IT" sz="1400" dirty="0"/>
              <a:t> (</a:t>
            </a:r>
            <a:r>
              <a:rPr lang="it-IT" sz="1400" dirty="0" err="1"/>
              <a:t>without</a:t>
            </a:r>
            <a:r>
              <a:rPr lang="it-IT" sz="1400" dirty="0"/>
              <a:t> ES) the performance </a:t>
            </a:r>
            <a:r>
              <a:rPr lang="it-IT" sz="1400" dirty="0" err="1"/>
              <a:t>doesn’t</a:t>
            </a:r>
            <a:r>
              <a:rPr lang="it-IT" sz="1400" dirty="0"/>
              <a:t> </a:t>
            </a:r>
            <a:r>
              <a:rPr lang="it-IT" sz="1400" dirty="0" err="1"/>
              <a:t>improve</a:t>
            </a:r>
            <a:r>
              <a:rPr lang="it-IT" sz="1400" dirty="0"/>
              <a:t> by </a:t>
            </a:r>
            <a:r>
              <a:rPr lang="it-IT" sz="1400" dirty="0" err="1"/>
              <a:t>much</a:t>
            </a:r>
            <a:r>
              <a:rPr lang="it-IT" sz="1400" dirty="0"/>
              <a:t> (</a:t>
            </a:r>
            <a:r>
              <a:rPr lang="it-IT" sz="1400" dirty="0" err="1"/>
              <a:t>see</a:t>
            </a:r>
            <a:r>
              <a:rPr lang="it-IT" sz="1400" dirty="0"/>
              <a:t> </a:t>
            </a:r>
            <a:r>
              <a:rPr lang="it-IT" sz="1400" dirty="0" err="1"/>
              <a:t>discussion</a:t>
            </a:r>
            <a:r>
              <a:rPr lang="it-IT" sz="1400" dirty="0"/>
              <a:t> </a:t>
            </a:r>
            <a:r>
              <a:rPr lang="it-IT" sz="1400" dirty="0" err="1">
                <a:hlinkClick r:id="rId2" action="ppaction://hlinksldjump">
                  <a:extLst>
                    <a:ext uri="{A12FA001-AC4F-418D-AE19-62706E023703}">
                      <ahyp:hlinkClr xmlns:ahyp="http://schemas.microsoft.com/office/drawing/2018/hyperlinkcolor" val="tx"/>
                    </a:ext>
                  </a:extLst>
                </a:hlinkClick>
              </a:rPr>
              <a:t>later</a:t>
            </a:r>
            <a:r>
              <a:rPr lang="it-IT" sz="1400" dirty="0"/>
              <a:t>).</a:t>
            </a:r>
          </a:p>
        </p:txBody>
      </p:sp>
    </p:spTree>
    <p:extLst>
      <p:ext uri="{BB962C8B-B14F-4D97-AF65-F5344CB8AC3E}">
        <p14:creationId xmlns:p14="http://schemas.microsoft.com/office/powerpoint/2010/main" val="2773916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12</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38</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887506"/>
            <a:ext cx="8520120" cy="3539430"/>
          </a:xfrm>
          <a:prstGeom prst="rect">
            <a:avLst/>
          </a:prstGeom>
          <a:noFill/>
        </p:spPr>
        <p:txBody>
          <a:bodyPr wrap="square" rtlCol="0">
            <a:spAutoFit/>
          </a:bodyPr>
          <a:lstStyle/>
          <a:p>
            <a:r>
              <a:rPr lang="it-IT" sz="1400" b="1" dirty="0" err="1"/>
              <a:t>Optuna</a:t>
            </a:r>
            <a:r>
              <a:rPr lang="it-IT" sz="1400" dirty="0"/>
              <a:t>:</a:t>
            </a:r>
            <a:br>
              <a:rPr lang="it-IT" sz="1400" dirty="0"/>
            </a:br>
            <a:r>
              <a:rPr lang="it-IT" sz="1400" dirty="0" err="1"/>
              <a:t>Optuna</a:t>
            </a:r>
            <a:r>
              <a:rPr lang="it-IT" sz="1400" dirty="0"/>
              <a:t> </a:t>
            </a:r>
            <a:r>
              <a:rPr lang="it-IT" sz="1400" dirty="0" err="1"/>
              <a:t>is</a:t>
            </a:r>
            <a:r>
              <a:rPr lang="it-IT" sz="1400" dirty="0"/>
              <a:t> an </a:t>
            </a:r>
            <a:r>
              <a:rPr lang="it-IT" sz="1400" dirty="0" err="1"/>
              <a:t>hyperparameter</a:t>
            </a:r>
            <a:r>
              <a:rPr lang="it-IT" sz="1400" dirty="0"/>
              <a:t> </a:t>
            </a:r>
            <a:r>
              <a:rPr lang="it-IT" sz="1400" dirty="0" err="1"/>
              <a:t>optimization</a:t>
            </a:r>
            <a:r>
              <a:rPr lang="it-IT" sz="1400" dirty="0"/>
              <a:t> software </a:t>
            </a:r>
            <a:r>
              <a:rPr lang="it-IT" sz="1400" dirty="0" err="1"/>
              <a:t>that</a:t>
            </a:r>
            <a:r>
              <a:rPr lang="it-IT" sz="1400" dirty="0"/>
              <a:t> follows the </a:t>
            </a:r>
            <a:r>
              <a:rPr lang="it-IT" sz="1400" dirty="0" err="1"/>
              <a:t>define</a:t>
            </a:r>
            <a:r>
              <a:rPr lang="it-IT" sz="1400" dirty="0"/>
              <a:t>-by-</a:t>
            </a:r>
            <a:r>
              <a:rPr lang="it-IT" sz="1400" dirty="0" err="1"/>
              <a:t>run</a:t>
            </a:r>
            <a:r>
              <a:rPr lang="it-IT" sz="1400" dirty="0"/>
              <a:t> </a:t>
            </a:r>
            <a:r>
              <a:rPr lang="it-IT" sz="1400" dirty="0" err="1"/>
              <a:t>principle</a:t>
            </a:r>
            <a:r>
              <a:rPr lang="it-IT" sz="1400" dirty="0"/>
              <a:t> (i.e., </a:t>
            </a:r>
            <a:r>
              <a:rPr lang="it-IT" sz="1400" dirty="0" err="1"/>
              <a:t>allows</a:t>
            </a:r>
            <a:r>
              <a:rPr lang="it-IT" sz="1400" dirty="0"/>
              <a:t> the user to </a:t>
            </a:r>
            <a:r>
              <a:rPr lang="it-IT" sz="1400" dirty="0" err="1"/>
              <a:t>dynamically</a:t>
            </a:r>
            <a:r>
              <a:rPr lang="it-IT" sz="1400" dirty="0"/>
              <a:t> </a:t>
            </a:r>
            <a:r>
              <a:rPr lang="it-IT" sz="1400" dirty="0" err="1"/>
              <a:t>construct</a:t>
            </a:r>
            <a:r>
              <a:rPr lang="it-IT" sz="1400" dirty="0"/>
              <a:t> the </a:t>
            </a:r>
            <a:r>
              <a:rPr lang="it-IT" sz="1400" dirty="0" err="1"/>
              <a:t>search</a:t>
            </a:r>
            <a:r>
              <a:rPr lang="it-IT" sz="1400" dirty="0"/>
              <a:t> </a:t>
            </a:r>
            <a:r>
              <a:rPr lang="it-IT" sz="1400" dirty="0" err="1"/>
              <a:t>space</a:t>
            </a:r>
            <a:r>
              <a:rPr lang="it-IT" sz="1400" dirty="0"/>
              <a:t>). Key </a:t>
            </a:r>
            <a:r>
              <a:rPr lang="it-IT" sz="1400" dirty="0" err="1"/>
              <a:t>characteristics</a:t>
            </a:r>
            <a:r>
              <a:rPr lang="it-IT" sz="1400" dirty="0"/>
              <a:t>:</a:t>
            </a:r>
          </a:p>
          <a:p>
            <a:pPr marL="285750" indent="-285750">
              <a:buFont typeface="Arial" panose="020B0604020202020204" pitchFamily="34" charset="0"/>
              <a:buChar char="•"/>
            </a:pPr>
            <a:r>
              <a:rPr lang="it-IT" sz="1400" dirty="0"/>
              <a:t>The </a:t>
            </a:r>
            <a:r>
              <a:rPr lang="it-IT" sz="1400" dirty="0" err="1"/>
              <a:t>hyperparameter</a:t>
            </a:r>
            <a:r>
              <a:rPr lang="it-IT" sz="1400" dirty="0"/>
              <a:t> </a:t>
            </a:r>
            <a:r>
              <a:rPr lang="it-IT" sz="1400" dirty="0" err="1"/>
              <a:t>optimization</a:t>
            </a:r>
            <a:r>
              <a:rPr lang="it-IT" sz="1400" dirty="0"/>
              <a:t> </a:t>
            </a:r>
            <a:r>
              <a:rPr lang="it-IT" sz="1400" dirty="0" err="1"/>
              <a:t>is</a:t>
            </a:r>
            <a:r>
              <a:rPr lang="it-IT" sz="1400" dirty="0"/>
              <a:t> </a:t>
            </a:r>
            <a:r>
              <a:rPr lang="it-IT" sz="1400" dirty="0" err="1"/>
              <a:t>formulated</a:t>
            </a:r>
            <a:r>
              <a:rPr lang="it-IT" sz="1400" dirty="0"/>
              <a:t> </a:t>
            </a:r>
            <a:r>
              <a:rPr lang="it-IT" sz="1400" dirty="0" err="1"/>
              <a:t>as</a:t>
            </a:r>
            <a:r>
              <a:rPr lang="it-IT" sz="1400" dirty="0"/>
              <a:t> a </a:t>
            </a:r>
            <a:r>
              <a:rPr lang="it-IT" sz="1400" dirty="0" err="1"/>
              <a:t>process</a:t>
            </a:r>
            <a:r>
              <a:rPr lang="it-IT" sz="1400" dirty="0"/>
              <a:t> of </a:t>
            </a:r>
            <a:r>
              <a:rPr lang="it-IT" sz="1400" dirty="0" err="1"/>
              <a:t>maximizing</a:t>
            </a:r>
            <a:r>
              <a:rPr lang="it-IT" sz="1400" dirty="0"/>
              <a:t> an </a:t>
            </a:r>
            <a:r>
              <a:rPr lang="it-IT" sz="1400" dirty="0" err="1"/>
              <a:t>objective</a:t>
            </a:r>
            <a:r>
              <a:rPr lang="it-IT" sz="1400" dirty="0"/>
              <a:t> </a:t>
            </a:r>
            <a:r>
              <a:rPr lang="it-IT" sz="1400" dirty="0" err="1"/>
              <a:t>function</a:t>
            </a:r>
            <a:r>
              <a:rPr lang="it-IT" sz="1400" dirty="0"/>
              <a:t> </a:t>
            </a:r>
            <a:r>
              <a:rPr lang="it-IT" sz="1400" dirty="0" err="1"/>
              <a:t>that</a:t>
            </a:r>
            <a:r>
              <a:rPr lang="it-IT" sz="1400" dirty="0"/>
              <a:t> takes a set of </a:t>
            </a:r>
            <a:r>
              <a:rPr lang="it-IT" sz="1400" dirty="0" err="1"/>
              <a:t>hyperparameters</a:t>
            </a:r>
            <a:r>
              <a:rPr lang="it-IT" sz="1400" dirty="0"/>
              <a:t> </a:t>
            </a:r>
            <a:r>
              <a:rPr lang="it-IT" sz="1400" dirty="0" err="1"/>
              <a:t>as</a:t>
            </a:r>
            <a:r>
              <a:rPr lang="it-IT" sz="1400" dirty="0"/>
              <a:t> input.</a:t>
            </a:r>
          </a:p>
          <a:p>
            <a:pPr marL="285750" indent="-285750">
              <a:buFont typeface="Arial" panose="020B0604020202020204" pitchFamily="34" charset="0"/>
              <a:buChar char="•"/>
            </a:pPr>
            <a:r>
              <a:rPr lang="it-IT" sz="1400" dirty="0"/>
              <a:t>The </a:t>
            </a:r>
            <a:r>
              <a:rPr lang="it-IT" sz="1400" dirty="0" err="1"/>
              <a:t>objective</a:t>
            </a:r>
            <a:r>
              <a:rPr lang="it-IT" sz="1400" dirty="0"/>
              <a:t> </a:t>
            </a:r>
            <a:r>
              <a:rPr lang="it-IT" sz="1400" dirty="0" err="1"/>
              <a:t>function</a:t>
            </a:r>
            <a:r>
              <a:rPr lang="it-IT" sz="1400" dirty="0"/>
              <a:t> </a:t>
            </a:r>
            <a:r>
              <a:rPr lang="it-IT" sz="1400" dirty="0" err="1"/>
              <a:t>is</a:t>
            </a:r>
            <a:r>
              <a:rPr lang="it-IT" sz="1400" dirty="0"/>
              <a:t> </a:t>
            </a:r>
            <a:r>
              <a:rPr lang="it-IT" sz="1400" dirty="0" err="1"/>
              <a:t>built</a:t>
            </a:r>
            <a:r>
              <a:rPr lang="it-IT" sz="1400" dirty="0"/>
              <a:t> </a:t>
            </a:r>
            <a:r>
              <a:rPr lang="it-IT" sz="1400" dirty="0" err="1"/>
              <a:t>gradually</a:t>
            </a:r>
            <a:r>
              <a:rPr lang="it-IT" sz="1400" dirty="0"/>
              <a:t>: the </a:t>
            </a:r>
            <a:r>
              <a:rPr lang="it-IT" sz="1400" dirty="0" err="1"/>
              <a:t>search</a:t>
            </a:r>
            <a:r>
              <a:rPr lang="it-IT" sz="1400" dirty="0"/>
              <a:t> </a:t>
            </a:r>
            <a:r>
              <a:rPr lang="it-IT" sz="1400" dirty="0" err="1"/>
              <a:t>space</a:t>
            </a:r>
            <a:r>
              <a:rPr lang="it-IT" sz="1400" dirty="0"/>
              <a:t> </a:t>
            </a:r>
            <a:r>
              <a:rPr lang="it-IT" sz="1400" dirty="0" err="1"/>
              <a:t>is</a:t>
            </a:r>
            <a:r>
              <a:rPr lang="it-IT" sz="1400" dirty="0"/>
              <a:t> </a:t>
            </a:r>
            <a:r>
              <a:rPr lang="it-IT" sz="1400" dirty="0" err="1"/>
              <a:t>constructed</a:t>
            </a:r>
            <a:r>
              <a:rPr lang="it-IT" sz="1400" dirty="0"/>
              <a:t> </a:t>
            </a:r>
            <a:r>
              <a:rPr lang="it-IT" sz="1400" dirty="0" err="1"/>
              <a:t>dynamically</a:t>
            </a:r>
            <a:r>
              <a:rPr lang="it-IT" sz="1400" dirty="0"/>
              <a:t> </a:t>
            </a:r>
            <a:r>
              <a:rPr lang="it-IT" sz="1400" dirty="0" err="1"/>
              <a:t>at</a:t>
            </a:r>
            <a:r>
              <a:rPr lang="it-IT" sz="1400" dirty="0"/>
              <a:t> </a:t>
            </a:r>
            <a:r>
              <a:rPr lang="it-IT" sz="1400" dirty="0" err="1"/>
              <a:t>runtime</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trial</a:t>
            </a:r>
            <a:r>
              <a:rPr lang="it-IT" sz="1400" dirty="0"/>
              <a:t> </a:t>
            </a:r>
            <a:r>
              <a:rPr lang="it-IT" sz="1400" dirty="0" err="1"/>
              <a:t>object</a:t>
            </a:r>
            <a:r>
              <a:rPr lang="it-IT" sz="1400" dirty="0"/>
              <a:t> </a:t>
            </a:r>
            <a:r>
              <a:rPr lang="it-IT" sz="1400" dirty="0" err="1"/>
              <a:t>represents</a:t>
            </a:r>
            <a:r>
              <a:rPr lang="it-IT" sz="1400" dirty="0"/>
              <a:t> an </a:t>
            </a:r>
            <a:r>
              <a:rPr lang="it-IT" sz="1400" dirty="0" err="1"/>
              <a:t>evaluation</a:t>
            </a:r>
            <a:r>
              <a:rPr lang="it-IT" sz="1400" dirty="0"/>
              <a:t> of the </a:t>
            </a:r>
            <a:r>
              <a:rPr lang="it-IT" sz="1400" dirty="0" err="1"/>
              <a:t>objective</a:t>
            </a:r>
            <a:r>
              <a:rPr lang="it-IT" sz="1400" dirty="0"/>
              <a:t> </a:t>
            </a:r>
            <a:r>
              <a:rPr lang="it-IT" sz="1400" dirty="0" err="1"/>
              <a:t>function</a:t>
            </a:r>
            <a:r>
              <a:rPr lang="it-IT" sz="1400" dirty="0"/>
              <a:t>. </a:t>
            </a:r>
            <a:r>
              <a:rPr lang="en-US" sz="1400" dirty="0"/>
              <a:t>Hyperparameters are dynamically generated by calling </a:t>
            </a:r>
            <a:r>
              <a:rPr lang="en-US" sz="1400" dirty="0">
                <a:latin typeface="Consolas" panose="020B0609020204030204" pitchFamily="49" charset="0"/>
              </a:rPr>
              <a:t>suggest</a:t>
            </a:r>
            <a:r>
              <a:rPr lang="en-US" sz="1400" dirty="0"/>
              <a:t> methods inside the objective function, with the desired range specified as arguments.</a:t>
            </a:r>
          </a:p>
          <a:p>
            <a:pPr marL="285750" indent="-285750">
              <a:buFont typeface="Arial" panose="020B0604020202020204" pitchFamily="34" charset="0"/>
              <a:buChar char="•"/>
            </a:pPr>
            <a:r>
              <a:rPr lang="it-IT" sz="1400" dirty="0" err="1"/>
              <a:t>Upon</a:t>
            </a:r>
            <a:r>
              <a:rPr lang="it-IT" sz="1400" dirty="0"/>
              <a:t> the </a:t>
            </a:r>
            <a:r>
              <a:rPr lang="it-IT" sz="1400" dirty="0" err="1"/>
              <a:t>invocation</a:t>
            </a:r>
            <a:r>
              <a:rPr lang="it-IT" sz="1400" dirty="0"/>
              <a:t> of a </a:t>
            </a:r>
            <a:r>
              <a:rPr lang="it-IT" sz="1400" dirty="0" err="1">
                <a:latin typeface="Consolas" panose="020B0609020204030204" pitchFamily="49" charset="0"/>
              </a:rPr>
              <a:t>suggest</a:t>
            </a:r>
            <a:r>
              <a:rPr lang="it-IT" sz="1400" dirty="0"/>
              <a:t> </a:t>
            </a:r>
            <a:r>
              <a:rPr lang="it-IT" sz="1400" dirty="0" err="1"/>
              <a:t>method</a:t>
            </a:r>
            <a:r>
              <a:rPr lang="it-IT" sz="1400" dirty="0"/>
              <a:t>, an </a:t>
            </a:r>
            <a:r>
              <a:rPr lang="it-IT" sz="1400" dirty="0" err="1"/>
              <a:t>hyperparameter</a:t>
            </a:r>
            <a:r>
              <a:rPr lang="it-IT" sz="1400" dirty="0"/>
              <a:t> </a:t>
            </a:r>
            <a:r>
              <a:rPr lang="it-IT" sz="1400" dirty="0" err="1"/>
              <a:t>is</a:t>
            </a:r>
            <a:r>
              <a:rPr lang="it-IT" sz="1400" dirty="0"/>
              <a:t> </a:t>
            </a:r>
            <a:r>
              <a:rPr lang="it-IT" sz="1400" dirty="0" err="1"/>
              <a:t>statistically</a:t>
            </a:r>
            <a:r>
              <a:rPr lang="it-IT" sz="1400" dirty="0"/>
              <a:t> </a:t>
            </a:r>
            <a:r>
              <a:rPr lang="it-IT" sz="1400" dirty="0" err="1"/>
              <a:t>sampled</a:t>
            </a:r>
            <a:r>
              <a:rPr lang="it-IT" sz="1400" dirty="0"/>
              <a:t> </a:t>
            </a:r>
            <a:r>
              <a:rPr lang="it-IT" sz="1400" dirty="0" err="1"/>
              <a:t>based</a:t>
            </a:r>
            <a:r>
              <a:rPr lang="it-IT" sz="1400" dirty="0"/>
              <a:t> on the history of </a:t>
            </a:r>
            <a:r>
              <a:rPr lang="it-IT" sz="1400" dirty="0" err="1"/>
              <a:t>previously</a:t>
            </a:r>
            <a:r>
              <a:rPr lang="it-IT" sz="1400" dirty="0"/>
              <a:t> </a:t>
            </a:r>
            <a:r>
              <a:rPr lang="it-IT" sz="1400" dirty="0" err="1"/>
              <a:t>evaluated</a:t>
            </a:r>
            <a:r>
              <a:rPr lang="it-IT" sz="1400" dirty="0"/>
              <a:t> </a:t>
            </a:r>
            <a:r>
              <a:rPr lang="it-IT" sz="1400" dirty="0">
                <a:latin typeface="Consolas" panose="020B0609020204030204" pitchFamily="49" charset="0"/>
              </a:rPr>
              <a:t>trial</a:t>
            </a:r>
            <a:r>
              <a:rPr lang="it-IT" sz="1400" dirty="0"/>
              <a:t>s.</a:t>
            </a:r>
          </a:p>
          <a:p>
            <a:pPr marL="285750" indent="-285750">
              <a:buFont typeface="Arial" panose="020B0604020202020204" pitchFamily="34" charset="0"/>
              <a:buChar char="•"/>
            </a:pPr>
            <a:r>
              <a:rPr lang="it-IT" sz="1400" dirty="0" err="1"/>
              <a:t>Optuna</a:t>
            </a:r>
            <a:r>
              <a:rPr lang="it-IT" sz="1400" dirty="0"/>
              <a:t> </a:t>
            </a:r>
            <a:r>
              <a:rPr lang="it-IT" sz="1400" dirty="0" err="1"/>
              <a:t>embeds</a:t>
            </a:r>
            <a:r>
              <a:rPr lang="it-IT" sz="1400" dirty="0"/>
              <a:t> </a:t>
            </a:r>
            <a:r>
              <a:rPr lang="it-IT" sz="1400" dirty="0" err="1"/>
              <a:t>pruning</a:t>
            </a:r>
            <a:r>
              <a:rPr lang="it-IT" sz="1400" dirty="0"/>
              <a:t> </a:t>
            </a:r>
            <a:r>
              <a:rPr lang="it-IT" sz="1400" dirty="0" err="1"/>
              <a:t>mechanisms</a:t>
            </a:r>
            <a:r>
              <a:rPr lang="it-IT" sz="1400" dirty="0"/>
              <a:t>, </a:t>
            </a:r>
            <a:r>
              <a:rPr lang="it-IT" sz="1400" dirty="0" err="1"/>
              <a:t>that</a:t>
            </a:r>
            <a:r>
              <a:rPr lang="it-IT" sz="1400" dirty="0"/>
              <a:t> terminate </a:t>
            </a:r>
            <a:r>
              <a:rPr lang="it-IT" sz="1400" dirty="0" err="1"/>
              <a:t>unpromising</a:t>
            </a:r>
            <a:r>
              <a:rPr lang="it-IT" sz="1400" dirty="0"/>
              <a:t> trials.</a:t>
            </a:r>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a:t>
            </a:r>
            <a:r>
              <a:rPr lang="it-IT" sz="1400" dirty="0" err="1"/>
              <a:t>efficient</a:t>
            </a:r>
            <a:r>
              <a:rPr lang="it-IT" sz="1400" dirty="0"/>
              <a:t> strategies for </a:t>
            </a:r>
            <a:r>
              <a:rPr lang="it-IT" sz="1400" dirty="0" err="1"/>
              <a:t>both</a:t>
            </a:r>
            <a:r>
              <a:rPr lang="it-IT" sz="1400" dirty="0"/>
              <a:t> </a:t>
            </a:r>
            <a:r>
              <a:rPr lang="it-IT" sz="1400" dirty="0" err="1"/>
              <a:t>searching</a:t>
            </a:r>
            <a:r>
              <a:rPr lang="it-IT" sz="1400" dirty="0"/>
              <a:t> (i.e. </a:t>
            </a:r>
            <a:r>
              <a:rPr lang="it-IT" sz="1400" dirty="0" err="1"/>
              <a:t>determining</a:t>
            </a:r>
            <a:r>
              <a:rPr lang="it-IT" sz="1400" dirty="0"/>
              <a:t> the sets of </a:t>
            </a:r>
            <a:r>
              <a:rPr lang="it-IT" sz="1400" dirty="0" err="1"/>
              <a:t>parameters</a:t>
            </a:r>
            <a:r>
              <a:rPr lang="it-IT" sz="1400" dirty="0"/>
              <a:t> to investigate </a:t>
            </a:r>
            <a:r>
              <a:rPr lang="it-IT" sz="1400" dirty="0" err="1"/>
              <a:t>next</a:t>
            </a:r>
            <a:r>
              <a:rPr lang="it-IT" sz="1400" dirty="0"/>
              <a:t>) and performance </a:t>
            </a:r>
            <a:r>
              <a:rPr lang="it-IT" sz="1400" dirty="0" err="1"/>
              <a:t>estimation</a:t>
            </a:r>
            <a:endParaRPr lang="it-IT" sz="1400" dirty="0"/>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the </a:t>
            </a:r>
            <a:r>
              <a:rPr lang="it-IT" sz="1400" dirty="0" err="1"/>
              <a:t>ability</a:t>
            </a:r>
            <a:r>
              <a:rPr lang="it-IT" sz="1400" dirty="0"/>
              <a:t> to </a:t>
            </a:r>
            <a:r>
              <a:rPr lang="it-IT" sz="1400" dirty="0" err="1"/>
              <a:t>identify</a:t>
            </a:r>
            <a:r>
              <a:rPr lang="it-IT" sz="1400" dirty="0"/>
              <a:t> </a:t>
            </a:r>
            <a:r>
              <a:rPr lang="it-IT" sz="1400" dirty="0" err="1"/>
              <a:t>evaluations</a:t>
            </a:r>
            <a:r>
              <a:rPr lang="it-IT" sz="1400" dirty="0"/>
              <a:t> of the </a:t>
            </a:r>
            <a:r>
              <a:rPr lang="it-IT" sz="1400" dirty="0" err="1"/>
              <a:t>objective</a:t>
            </a:r>
            <a:r>
              <a:rPr lang="it-IT" sz="1400" dirty="0"/>
              <a:t> </a:t>
            </a:r>
            <a:r>
              <a:rPr lang="it-IT" sz="1400" dirty="0" err="1"/>
              <a:t>function</a:t>
            </a:r>
            <a:r>
              <a:rPr lang="it-IT" sz="1400" dirty="0"/>
              <a:t> </a:t>
            </a:r>
            <a:r>
              <a:rPr lang="it-IT" sz="1400" dirty="0" err="1"/>
              <a:t>that</a:t>
            </a:r>
            <a:r>
              <a:rPr lang="it-IT" sz="1400" dirty="0"/>
              <a:t> are informative </a:t>
            </a:r>
            <a:r>
              <a:rPr lang="it-IT" sz="1400" dirty="0" err="1"/>
              <a:t>about</a:t>
            </a:r>
            <a:r>
              <a:rPr lang="it-IT" sz="1400" dirty="0"/>
              <a:t> the </a:t>
            </a:r>
            <a:r>
              <a:rPr lang="it-IT" sz="1400" dirty="0" err="1"/>
              <a:t>concurrence</a:t>
            </a:r>
            <a:r>
              <a:rPr lang="it-IT" sz="1400" dirty="0"/>
              <a:t> relations </a:t>
            </a:r>
            <a:r>
              <a:rPr lang="it-IT" sz="1400" dirty="0" err="1"/>
              <a:t>between</a:t>
            </a:r>
            <a:r>
              <a:rPr lang="it-IT" sz="1400" dirty="0"/>
              <a:t> </a:t>
            </a:r>
            <a:r>
              <a:rPr lang="it-IT" sz="1400" dirty="0" err="1"/>
              <a:t>hyperparameters</a:t>
            </a:r>
            <a:endParaRPr lang="it-IT" sz="1400" dirty="0"/>
          </a:p>
        </p:txBody>
      </p:sp>
    </p:spTree>
    <p:extLst>
      <p:ext uri="{BB962C8B-B14F-4D97-AF65-F5344CB8AC3E}">
        <p14:creationId xmlns:p14="http://schemas.microsoft.com/office/powerpoint/2010/main" val="3039551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13</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1</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39</a:t>
            </a:fld>
            <a:endParaRPr lang="it-IT" sz="1000" b="0" strike="noStrike" spc="-1">
              <a:latin typeface="Times New Roman"/>
            </a:endParaRPr>
          </a:p>
        </p:txBody>
      </p:sp>
      <p:pic>
        <p:nvPicPr>
          <p:cNvPr id="3" name="Immagine 2">
            <a:extLst>
              <a:ext uri="{FF2B5EF4-FFF2-40B4-BE49-F238E27FC236}">
                <a16:creationId xmlns:a16="http://schemas.microsoft.com/office/drawing/2014/main" id="{9AC73114-4B6A-15E8-F647-06D048B33640}"/>
              </a:ext>
            </a:extLst>
          </p:cNvPr>
          <p:cNvPicPr>
            <a:picLocks noChangeAspect="1"/>
          </p:cNvPicPr>
          <p:nvPr/>
        </p:nvPicPr>
        <p:blipFill>
          <a:blip r:embed="rId2"/>
          <a:stretch>
            <a:fillRect/>
          </a:stretch>
        </p:blipFill>
        <p:spPr>
          <a:xfrm>
            <a:off x="4571820" y="1760175"/>
            <a:ext cx="3917340" cy="2902906"/>
          </a:xfrm>
          <a:prstGeom prst="rect">
            <a:avLst/>
          </a:prstGeom>
        </p:spPr>
      </p:pic>
      <p:sp>
        <p:nvSpPr>
          <p:cNvPr id="6" name="CasellaDiTesto 5">
            <a:extLst>
              <a:ext uri="{FF2B5EF4-FFF2-40B4-BE49-F238E27FC236}">
                <a16:creationId xmlns:a16="http://schemas.microsoft.com/office/drawing/2014/main" id="{63283031-06F9-BAE2-5DC7-584BB5F3844C}"/>
              </a:ext>
            </a:extLst>
          </p:cNvPr>
          <p:cNvSpPr txBox="1"/>
          <p:nvPr/>
        </p:nvSpPr>
        <p:spPr>
          <a:xfrm>
            <a:off x="311760" y="792000"/>
            <a:ext cx="8520120" cy="523220"/>
          </a:xfrm>
          <a:prstGeom prst="rect">
            <a:avLst/>
          </a:prstGeom>
          <a:noFill/>
        </p:spPr>
        <p:txBody>
          <a:bodyPr wrap="square" rtlCol="0">
            <a:spAutoFit/>
          </a:bodyPr>
          <a:lstStyle/>
          <a:p>
            <a:r>
              <a:rPr lang="it-IT" sz="1400" dirty="0"/>
              <a:t>Figure 14 shows the </a:t>
            </a:r>
            <a:r>
              <a:rPr lang="it-IT" sz="1400" dirty="0" err="1"/>
              <a:t>effect</a:t>
            </a:r>
            <a:r>
              <a:rPr lang="it-IT" sz="1400" dirty="0"/>
              <a:t> of </a:t>
            </a:r>
            <a:r>
              <a:rPr lang="it-IT" sz="1400" dirty="0" err="1"/>
              <a:t>applying</a:t>
            </a:r>
            <a:r>
              <a:rPr lang="it-IT" sz="1400" dirty="0"/>
              <a:t> the UMAP </a:t>
            </a:r>
            <a:r>
              <a:rPr lang="it-IT" sz="1400" dirty="0" err="1"/>
              <a:t>dimensionality</a:t>
            </a:r>
            <a:r>
              <a:rPr lang="it-IT" sz="1400" dirty="0"/>
              <a:t> </a:t>
            </a:r>
            <a:r>
              <a:rPr lang="it-IT" sz="1400" dirty="0" err="1"/>
              <a:t>reduction</a:t>
            </a:r>
            <a:r>
              <a:rPr lang="it-IT" sz="1400" dirty="0"/>
              <a:t> technique to the ML23 training and blind test sets. </a:t>
            </a:r>
          </a:p>
        </p:txBody>
      </p:sp>
      <p:sp>
        <p:nvSpPr>
          <p:cNvPr id="7" name="CasellaDiTesto 6">
            <a:extLst>
              <a:ext uri="{FF2B5EF4-FFF2-40B4-BE49-F238E27FC236}">
                <a16:creationId xmlns:a16="http://schemas.microsoft.com/office/drawing/2014/main" id="{912E61AA-51EE-5798-9315-1F9CF65A6986}"/>
              </a:ext>
            </a:extLst>
          </p:cNvPr>
          <p:cNvSpPr txBox="1"/>
          <p:nvPr/>
        </p:nvSpPr>
        <p:spPr>
          <a:xfrm>
            <a:off x="311760" y="1315220"/>
            <a:ext cx="3917340" cy="2031325"/>
          </a:xfrm>
          <a:prstGeom prst="rect">
            <a:avLst/>
          </a:prstGeom>
          <a:noFill/>
        </p:spPr>
        <p:txBody>
          <a:bodyPr wrap="square" rtlCol="0">
            <a:spAutoFit/>
          </a:bodyPr>
          <a:lstStyle/>
          <a:p>
            <a:pPr algn="just"/>
            <a:r>
              <a:rPr lang="it-IT" sz="1400" dirty="0" err="1"/>
              <a:t>This</a:t>
            </a:r>
            <a:r>
              <a:rPr lang="it-IT" sz="1400" dirty="0"/>
              <a:t> technique </a:t>
            </a:r>
            <a:r>
              <a:rPr lang="it-IT" sz="1400" dirty="0" err="1"/>
              <a:t>preserves</a:t>
            </a:r>
            <a:r>
              <a:rPr lang="it-IT" sz="1400" dirty="0"/>
              <a:t> data </a:t>
            </a:r>
            <a:r>
              <a:rPr lang="it-IT" sz="1400" dirty="0" err="1"/>
              <a:t>locality</a:t>
            </a:r>
            <a:r>
              <a:rPr lang="it-IT" sz="1400" dirty="0"/>
              <a:t>, </a:t>
            </a:r>
            <a:r>
              <a:rPr lang="it-IT" sz="1400" dirty="0" err="1"/>
              <a:t>therefore</a:t>
            </a:r>
            <a:r>
              <a:rPr lang="it-IT" sz="1400" dirty="0"/>
              <a:t> </a:t>
            </a:r>
            <a:r>
              <a:rPr lang="it-IT" sz="1400" dirty="0" err="1"/>
              <a:t>we</a:t>
            </a:r>
            <a:r>
              <a:rPr lang="it-IT" sz="1400" dirty="0"/>
              <a:t> can </a:t>
            </a:r>
            <a:r>
              <a:rPr lang="it-IT" sz="1400" dirty="0" err="1"/>
              <a:t>safely</a:t>
            </a:r>
            <a:r>
              <a:rPr lang="it-IT" sz="1400" dirty="0"/>
              <a:t> conclude </a:t>
            </a:r>
            <a:r>
              <a:rPr lang="it-IT" sz="1400" dirty="0" err="1"/>
              <a:t>that</a:t>
            </a:r>
            <a:r>
              <a:rPr lang="it-IT" sz="1400" dirty="0"/>
              <a:t> </a:t>
            </a:r>
            <a:r>
              <a:rPr lang="it-IT" sz="1400" dirty="0" err="1"/>
              <a:t>there</a:t>
            </a:r>
            <a:r>
              <a:rPr lang="it-IT" sz="1400" dirty="0"/>
              <a:t> </a:t>
            </a:r>
            <a:r>
              <a:rPr lang="it-IT" sz="1400" dirty="0" err="1"/>
              <a:t>aren’t</a:t>
            </a:r>
            <a:r>
              <a:rPr lang="it-IT" sz="1400" dirty="0"/>
              <a:t> clusters of data in the test set </a:t>
            </a:r>
            <a:r>
              <a:rPr lang="it-IT" sz="1400" dirty="0" err="1"/>
              <a:t>that</a:t>
            </a:r>
            <a:r>
              <a:rPr lang="it-IT" sz="1400" dirty="0"/>
              <a:t> are </a:t>
            </a:r>
            <a:r>
              <a:rPr lang="it-IT" sz="1400" dirty="0" err="1"/>
              <a:t>separated</a:t>
            </a:r>
            <a:r>
              <a:rPr lang="it-IT" sz="1400" dirty="0"/>
              <a:t> from the training data (</a:t>
            </a:r>
            <a:r>
              <a:rPr lang="it-IT" sz="1400" dirty="0" err="1"/>
              <a:t>since</a:t>
            </a:r>
            <a:r>
              <a:rPr lang="it-IT" sz="1400" dirty="0"/>
              <a:t> </a:t>
            </a:r>
            <a:r>
              <a:rPr lang="it-IT" sz="1400" dirty="0" err="1"/>
              <a:t>there</a:t>
            </a:r>
            <a:r>
              <a:rPr lang="it-IT" sz="1400" dirty="0"/>
              <a:t> are none in the mapping). </a:t>
            </a:r>
          </a:p>
          <a:p>
            <a:pPr algn="just"/>
            <a:endParaRPr lang="it-IT" sz="1400" dirty="0"/>
          </a:p>
          <a:p>
            <a:pPr algn="just"/>
            <a:r>
              <a:rPr lang="it-IT" sz="1400" dirty="0" err="1"/>
              <a:t>This</a:t>
            </a:r>
            <a:r>
              <a:rPr lang="it-IT" sz="1400" dirty="0"/>
              <a:t> </a:t>
            </a:r>
            <a:r>
              <a:rPr lang="it-IT" sz="1400" dirty="0" err="1"/>
              <a:t>property</a:t>
            </a:r>
            <a:r>
              <a:rPr lang="it-IT" sz="1400" dirty="0"/>
              <a:t> </a:t>
            </a:r>
            <a:r>
              <a:rPr lang="it-IT" sz="1400" dirty="0" err="1"/>
              <a:t>motivates</a:t>
            </a:r>
            <a:r>
              <a:rPr lang="it-IT" sz="1400" dirty="0"/>
              <a:t> </a:t>
            </a:r>
            <a:r>
              <a:rPr lang="it-IT" sz="1400" dirty="0" err="1"/>
              <a:t>our</a:t>
            </a:r>
            <a:r>
              <a:rPr lang="it-IT" sz="1400" dirty="0"/>
              <a:t> </a:t>
            </a:r>
            <a:r>
              <a:rPr lang="it-IT" sz="1400" dirty="0" err="1"/>
              <a:t>choice</a:t>
            </a:r>
            <a:r>
              <a:rPr lang="it-IT" sz="1400" dirty="0"/>
              <a:t> of </a:t>
            </a:r>
            <a:r>
              <a:rPr lang="it-IT" sz="1400" dirty="0" err="1"/>
              <a:t>retraining</a:t>
            </a:r>
            <a:r>
              <a:rPr lang="it-IT" sz="1400" dirty="0"/>
              <a:t> the </a:t>
            </a:r>
            <a:r>
              <a:rPr lang="it-IT" sz="1400" dirty="0" err="1"/>
              <a:t>final</a:t>
            </a:r>
            <a:r>
              <a:rPr lang="it-IT" sz="1400" dirty="0"/>
              <a:t> model on the </a:t>
            </a:r>
            <a:r>
              <a:rPr lang="it-IT" sz="1400" dirty="0" err="1"/>
              <a:t>whole</a:t>
            </a:r>
            <a:r>
              <a:rPr lang="it-IT" sz="1400" dirty="0"/>
              <a:t> training dataset, </a:t>
            </a:r>
            <a:r>
              <a:rPr lang="it-IT" sz="1400" dirty="0" err="1"/>
              <a:t>as</a:t>
            </a:r>
            <a:r>
              <a:rPr lang="it-IT" sz="1400" dirty="0"/>
              <a:t> </a:t>
            </a:r>
            <a:r>
              <a:rPr lang="it-IT" sz="1400" dirty="0" err="1"/>
              <a:t>it</a:t>
            </a:r>
            <a:r>
              <a:rPr lang="it-IT" sz="1400" dirty="0"/>
              <a:t> </a:t>
            </a:r>
            <a:r>
              <a:rPr lang="it-IT" sz="1400" dirty="0" err="1"/>
              <a:t>well</a:t>
            </a:r>
            <a:r>
              <a:rPr lang="it-IT" sz="1400" dirty="0"/>
              <a:t> </a:t>
            </a:r>
            <a:r>
              <a:rPr lang="it-IT" sz="1400" dirty="0" err="1"/>
              <a:t>represents</a:t>
            </a:r>
            <a:r>
              <a:rPr lang="it-IT" sz="1400" dirty="0"/>
              <a:t> the test data.</a:t>
            </a: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4571820" y="1454578"/>
            <a:ext cx="3917340" cy="307777"/>
          </a:xfrm>
          <a:prstGeom prst="rect">
            <a:avLst/>
          </a:prstGeom>
          <a:noFill/>
        </p:spPr>
        <p:txBody>
          <a:bodyPr wrap="square" rtlCol="0">
            <a:spAutoFit/>
          </a:bodyPr>
          <a:lstStyle/>
          <a:p>
            <a:r>
              <a:rPr lang="it-IT" sz="1400" b="1" dirty="0"/>
              <a:t>Figure 14</a:t>
            </a:r>
            <a:r>
              <a:rPr lang="it-IT" sz="1400" dirty="0"/>
              <a:t>: UMAP of the training and test sets </a:t>
            </a:r>
          </a:p>
        </p:txBody>
      </p:sp>
      <p:sp>
        <p:nvSpPr>
          <p:cNvPr id="4" name="CasellaDiTesto 3">
            <a:extLst>
              <a:ext uri="{FF2B5EF4-FFF2-40B4-BE49-F238E27FC236}">
                <a16:creationId xmlns:a16="http://schemas.microsoft.com/office/drawing/2014/main" id="{0F2A0EA2-C647-42A0-1078-F147E7C94C5D}"/>
              </a:ext>
            </a:extLst>
          </p:cNvPr>
          <p:cNvSpPr txBox="1"/>
          <p:nvPr/>
        </p:nvSpPr>
        <p:spPr>
          <a:xfrm>
            <a:off x="311760" y="3346545"/>
            <a:ext cx="3917340" cy="738664"/>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in </a:t>
            </a:r>
            <a:r>
              <a:rPr lang="it-IT" sz="1400" dirty="0" err="1"/>
              <a:t>our</a:t>
            </a:r>
            <a:r>
              <a:rPr lang="it-IT" sz="1400" dirty="0"/>
              <a:t> GitHub repo, </a:t>
            </a:r>
            <a:r>
              <a:rPr lang="it-IT" sz="1400" dirty="0" err="1"/>
              <a:t>further</a:t>
            </a:r>
            <a:r>
              <a:rPr lang="it-IT" sz="1400" dirty="0"/>
              <a:t> </a:t>
            </a:r>
            <a:r>
              <a:rPr lang="it-IT" sz="1400" dirty="0" err="1"/>
              <a:t>analysis</a:t>
            </a:r>
            <a:r>
              <a:rPr lang="it-IT" sz="1400" dirty="0"/>
              <a:t> of </a:t>
            </a:r>
            <a:r>
              <a:rPr lang="it-IT" sz="1400" dirty="0" err="1"/>
              <a:t>this</a:t>
            </a:r>
            <a:r>
              <a:rPr lang="it-IT" sz="1400" dirty="0"/>
              <a:t> </a:t>
            </a:r>
            <a:r>
              <a:rPr lang="it-IT" sz="1400" dirty="0" err="1"/>
              <a:t>kind</a:t>
            </a:r>
            <a:r>
              <a:rPr lang="it-IT" sz="1400" dirty="0"/>
              <a:t> (e.g. PCA) can be </a:t>
            </a:r>
            <a:r>
              <a:rPr lang="it-IT" sz="1400" dirty="0" err="1"/>
              <a:t>found</a:t>
            </a:r>
            <a:r>
              <a:rPr lang="it-IT" sz="1400" dirty="0"/>
              <a:t>.</a:t>
            </a:r>
          </a:p>
        </p:txBody>
      </p:sp>
    </p:spTree>
    <p:extLst>
      <p:ext uri="{BB962C8B-B14F-4D97-AF65-F5344CB8AC3E}">
        <p14:creationId xmlns:p14="http://schemas.microsoft.com/office/powerpoint/2010/main" val="105665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1</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4</a:t>
            </a:fld>
            <a:endParaRPr lang="it-IT" sz="1000" b="0" strike="noStrike" spc="-1">
              <a:latin typeface="Times New Roman"/>
            </a:endParaRPr>
          </a:p>
        </p:txBody>
      </p:sp>
      <p:sp>
        <p:nvSpPr>
          <p:cNvPr id="3" name="CasellaDiTesto 2">
            <a:extLst>
              <a:ext uri="{FF2B5EF4-FFF2-40B4-BE49-F238E27FC236}">
                <a16:creationId xmlns:a16="http://schemas.microsoft.com/office/drawing/2014/main" id="{6D6AF47E-89D0-EB4C-7E1D-D0BC2882EA8B}"/>
              </a:ext>
            </a:extLst>
          </p:cNvPr>
          <p:cNvSpPr txBox="1"/>
          <p:nvPr/>
        </p:nvSpPr>
        <p:spPr>
          <a:xfrm>
            <a:off x="311760" y="1620966"/>
            <a:ext cx="8520120" cy="1384995"/>
          </a:xfrm>
          <a:prstGeom prst="rect">
            <a:avLst/>
          </a:prstGeom>
          <a:noFill/>
        </p:spPr>
        <p:txBody>
          <a:bodyPr wrap="square" rtlCol="0">
            <a:spAutoFit/>
          </a:bodyPr>
          <a:lstStyle/>
          <a:p>
            <a:r>
              <a:rPr lang="it-IT" sz="1400" dirty="0"/>
              <a:t>All of the models </a:t>
            </a:r>
            <a:r>
              <a:rPr lang="it-IT" sz="1400" dirty="0" err="1"/>
              <a:t>used</a:t>
            </a:r>
            <a:r>
              <a:rPr lang="it-IT" sz="1400" dirty="0"/>
              <a:t> for the ML23 CUP task are in </a:t>
            </a:r>
            <a:r>
              <a:rPr lang="it-IT" sz="1400" dirty="0">
                <a:latin typeface="Consolas" panose="020B0609020204030204" pitchFamily="49" charset="0"/>
              </a:rPr>
              <a:t>Pipeline</a:t>
            </a:r>
            <a:r>
              <a:rPr lang="it-IT" sz="1400" dirty="0"/>
              <a:t> with a </a:t>
            </a:r>
            <a:r>
              <a:rPr lang="it-IT" sz="1400" dirty="0" err="1">
                <a:latin typeface="Consolas" panose="020B0609020204030204" pitchFamily="49" charset="0"/>
              </a:rPr>
              <a:t>RobustScaler</a:t>
            </a:r>
            <a:r>
              <a:rPr lang="it-IT" sz="1400" dirty="0"/>
              <a:t>.</a:t>
            </a:r>
          </a:p>
          <a:p>
            <a:pPr marL="285750" indent="-285750">
              <a:buFont typeface="Arial" panose="020B0604020202020204" pitchFamily="34" charset="0"/>
              <a:buChar char="•"/>
            </a:pPr>
            <a:r>
              <a:rPr lang="it-IT" sz="1400" dirty="0" err="1">
                <a:latin typeface="Consolas" panose="020B0609020204030204" pitchFamily="49" charset="0"/>
              </a:rPr>
              <a:t>RobustScaler</a:t>
            </a:r>
            <a:r>
              <a:rPr lang="it-IT" sz="1400" dirty="0"/>
              <a:t> </a:t>
            </a:r>
            <a:r>
              <a:rPr lang="it-IT" sz="1400" dirty="0" err="1"/>
              <a:t>preprocesses</a:t>
            </a:r>
            <a:r>
              <a:rPr lang="it-IT" sz="1400" dirty="0"/>
              <a:t> the input data by </a:t>
            </a:r>
            <a:r>
              <a:rPr lang="it-IT" sz="1400" dirty="0" err="1"/>
              <a:t>rescaling</a:t>
            </a:r>
            <a:r>
              <a:rPr lang="it-IT" sz="1400" dirty="0"/>
              <a:t> </a:t>
            </a:r>
            <a:r>
              <a:rPr lang="it-IT" sz="1400" dirty="0" err="1"/>
              <a:t>it</a:t>
            </a:r>
            <a:r>
              <a:rPr lang="it-IT" sz="1400" dirty="0"/>
              <a:t>. </a:t>
            </a:r>
            <a:r>
              <a:rPr lang="it-IT" sz="1400" dirty="0" err="1"/>
              <a:t>Rescaling</a:t>
            </a:r>
            <a:r>
              <a:rPr lang="it-IT" sz="1400" dirty="0"/>
              <a:t> of data </a:t>
            </a:r>
            <a:r>
              <a:rPr lang="it-IT" sz="1400" dirty="0" err="1"/>
              <a:t>is</a:t>
            </a:r>
            <a:r>
              <a:rPr lang="it-IT" sz="1400" dirty="0"/>
              <a:t> a common procedure </a:t>
            </a:r>
            <a:r>
              <a:rPr lang="it-IT" sz="1400" dirty="0" err="1"/>
              <a:t>that</a:t>
            </a:r>
            <a:r>
              <a:rPr lang="it-IT" sz="1400" dirty="0"/>
              <a:t> </a:t>
            </a:r>
            <a:r>
              <a:rPr lang="it-IT" sz="1400" dirty="0" err="1"/>
              <a:t>improves</a:t>
            </a:r>
            <a:r>
              <a:rPr lang="it-IT" sz="1400" dirty="0"/>
              <a:t> the performance of </a:t>
            </a:r>
            <a:r>
              <a:rPr lang="it-IT" sz="1400" dirty="0" err="1"/>
              <a:t>many</a:t>
            </a:r>
            <a:r>
              <a:rPr lang="it-IT" sz="1400" dirty="0"/>
              <a:t> ML models. (The </a:t>
            </a:r>
            <a:r>
              <a:rPr lang="it-IT" sz="1400" dirty="0" err="1"/>
              <a:t>preprocessing</a:t>
            </a:r>
            <a:r>
              <a:rPr lang="it-IT" sz="1400" dirty="0"/>
              <a:t> </a:t>
            </a:r>
            <a:r>
              <a:rPr lang="it-IT" sz="1400" dirty="0" err="1"/>
              <a:t>is</a:t>
            </a:r>
            <a:r>
              <a:rPr lang="it-IT" sz="1400" dirty="0"/>
              <a:t> </a:t>
            </a:r>
            <a:r>
              <a:rPr lang="it-IT" sz="1400" dirty="0" err="1"/>
              <a:t>done</a:t>
            </a:r>
            <a:r>
              <a:rPr lang="it-IT" sz="1400" dirty="0"/>
              <a:t> after the </a:t>
            </a:r>
            <a:r>
              <a:rPr lang="it-IT" sz="1400" dirty="0" err="1"/>
              <a:t>internal</a:t>
            </a:r>
            <a:r>
              <a:rPr lang="it-IT" sz="1400" dirty="0"/>
              <a:t> test set </a:t>
            </a:r>
            <a:r>
              <a:rPr lang="it-IT" sz="1400" dirty="0" err="1"/>
              <a:t>is</a:t>
            </a:r>
            <a:r>
              <a:rPr lang="it-IT" sz="1400" dirty="0"/>
              <a:t> </a:t>
            </a:r>
            <a:r>
              <a:rPr lang="it-IT" sz="1400" dirty="0" err="1"/>
              <a:t>isolated</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Pipeline</a:t>
            </a:r>
            <a:r>
              <a:rPr lang="it-IT" sz="1400" dirty="0"/>
              <a:t> groups </a:t>
            </a:r>
            <a:r>
              <a:rPr lang="it-IT" sz="1400" dirty="0" err="1"/>
              <a:t>together</a:t>
            </a:r>
            <a:r>
              <a:rPr lang="it-IT" sz="1400" dirty="0"/>
              <a:t> </a:t>
            </a:r>
            <a:r>
              <a:rPr lang="it-IT" sz="1400" dirty="0" err="1"/>
              <a:t>many</a:t>
            </a:r>
            <a:r>
              <a:rPr lang="it-IT" sz="1400" dirty="0"/>
              <a:t> steps of a ML </a:t>
            </a:r>
            <a:r>
              <a:rPr lang="it-IT" sz="1400" dirty="0" err="1"/>
              <a:t>process</a:t>
            </a:r>
            <a:r>
              <a:rPr lang="it-IT" sz="1400" dirty="0"/>
              <a:t> </a:t>
            </a:r>
            <a:r>
              <a:rPr lang="it-IT" sz="1400" dirty="0" err="1"/>
              <a:t>into</a:t>
            </a:r>
            <a:r>
              <a:rPr lang="it-IT" sz="1400" dirty="0"/>
              <a:t> a single estimator. </a:t>
            </a:r>
            <a:r>
              <a:rPr lang="it-IT" sz="1400" dirty="0" err="1"/>
              <a:t>It</a:t>
            </a:r>
            <a:r>
              <a:rPr lang="it-IT" sz="1400" dirty="0"/>
              <a:t> helps to make the code </a:t>
            </a:r>
            <a:r>
              <a:rPr lang="it-IT" sz="1400" dirty="0" err="1"/>
              <a:t>cleaner</a:t>
            </a:r>
            <a:r>
              <a:rPr lang="it-IT" sz="1400" dirty="0"/>
              <a:t> and </a:t>
            </a:r>
            <a:r>
              <a:rPr lang="it-IT" sz="1400" dirty="0" err="1"/>
              <a:t>safer</a:t>
            </a:r>
            <a:r>
              <a:rPr lang="it-IT" sz="1400" dirty="0"/>
              <a:t>.</a:t>
            </a:r>
            <a:endParaRPr lang="it-IT" sz="1400" dirty="0">
              <a:latin typeface="+mj-lt"/>
            </a:endParaRPr>
          </a:p>
        </p:txBody>
      </p:sp>
      <p:sp>
        <p:nvSpPr>
          <p:cNvPr id="10" name="CasellaDiTesto 9">
            <a:extLst>
              <a:ext uri="{FF2B5EF4-FFF2-40B4-BE49-F238E27FC236}">
                <a16:creationId xmlns:a16="http://schemas.microsoft.com/office/drawing/2014/main" id="{F2351AEB-9CFD-C01E-6BBA-4399E7ADB77E}"/>
              </a:ext>
            </a:extLst>
          </p:cNvPr>
          <p:cNvSpPr txBox="1"/>
          <p:nvPr/>
        </p:nvSpPr>
        <p:spPr>
          <a:xfrm>
            <a:off x="311760" y="3269989"/>
            <a:ext cx="8520120" cy="1384995"/>
          </a:xfrm>
          <a:prstGeom prst="rect">
            <a:avLst/>
          </a:prstGeom>
          <a:noFill/>
        </p:spPr>
        <p:txBody>
          <a:bodyPr wrap="square" rtlCol="0">
            <a:spAutoFit/>
          </a:bodyPr>
          <a:lstStyle/>
          <a:p>
            <a:r>
              <a:rPr lang="it-IT" sz="1400" dirty="0" err="1"/>
              <a:t>Structure</a:t>
            </a:r>
            <a:r>
              <a:rPr lang="it-IT" sz="1400" dirty="0"/>
              <a:t> of the </a:t>
            </a:r>
            <a:r>
              <a:rPr lang="it-IT" sz="1400" dirty="0" err="1"/>
              <a:t>Neural</a:t>
            </a:r>
            <a:r>
              <a:rPr lang="it-IT" sz="1400" dirty="0"/>
              <a:t> Networks:</a:t>
            </a:r>
          </a:p>
          <a:p>
            <a:pPr marL="285750" indent="-285750">
              <a:buFont typeface="Arial" panose="020B0604020202020204" pitchFamily="34" charset="0"/>
              <a:buChar char="•"/>
            </a:pPr>
            <a:r>
              <a:rPr lang="it-IT" sz="1400" dirty="0" err="1">
                <a:latin typeface="Consolas" panose="020B0609020204030204" pitchFamily="49" charset="0"/>
              </a:rPr>
              <a:t>Sequential</a:t>
            </a:r>
            <a:r>
              <a:rPr lang="it-IT" sz="1400" dirty="0"/>
              <a:t> model from </a:t>
            </a:r>
            <a:r>
              <a:rPr lang="it-IT" sz="1400" dirty="0" err="1"/>
              <a:t>Keras</a:t>
            </a:r>
            <a:endParaRPr lang="it-IT" sz="1400" dirty="0"/>
          </a:p>
          <a:p>
            <a:pPr marL="285750" indent="-285750">
              <a:buFont typeface="Arial" panose="020B0604020202020204" pitchFamily="34" charset="0"/>
              <a:buChar char="•"/>
            </a:pPr>
            <a:r>
              <a:rPr lang="it-IT" sz="1400" dirty="0">
                <a:latin typeface="Consolas" panose="020B0609020204030204" pitchFamily="49" charset="0"/>
              </a:rPr>
              <a:t>Dense</a:t>
            </a:r>
            <a:r>
              <a:rPr lang="it-IT" sz="1400" dirty="0"/>
              <a:t> (</a:t>
            </a:r>
            <a:r>
              <a:rPr lang="it-IT" sz="1400" dirty="0" err="1"/>
              <a:t>hidden</a:t>
            </a:r>
            <a:r>
              <a:rPr lang="it-IT" sz="1400" dirty="0"/>
              <a:t>) </a:t>
            </a:r>
            <a:r>
              <a:rPr lang="it-IT" sz="1400" dirty="0" err="1"/>
              <a:t>layers</a:t>
            </a:r>
            <a:r>
              <a:rPr lang="it-IT" sz="1400" dirty="0"/>
              <a:t> are </a:t>
            </a:r>
            <a:r>
              <a:rPr lang="it-IT" sz="1400" dirty="0" err="1"/>
              <a:t>interleaved</a:t>
            </a:r>
            <a:r>
              <a:rPr lang="it-IT" sz="1400" dirty="0"/>
              <a:t> by </a:t>
            </a:r>
            <a:r>
              <a:rPr lang="it-IT" sz="1400" dirty="0">
                <a:latin typeface="Consolas" panose="020B0609020204030204" pitchFamily="49" charset="0"/>
              </a:rPr>
              <a:t>Dropout</a:t>
            </a:r>
            <a:r>
              <a:rPr lang="it-IT" sz="1400" dirty="0"/>
              <a:t> </a:t>
            </a:r>
            <a:r>
              <a:rPr lang="it-IT" sz="1400" dirty="0" err="1"/>
              <a:t>layers</a:t>
            </a:r>
            <a:r>
              <a:rPr lang="it-IT" sz="1400" dirty="0"/>
              <a:t>. The dropout rate (for input and </a:t>
            </a:r>
            <a:r>
              <a:rPr lang="it-IT" sz="1400" dirty="0" err="1"/>
              <a:t>hidden</a:t>
            </a:r>
            <a:r>
              <a:rPr lang="it-IT" sz="1400" dirty="0"/>
              <a:t> </a:t>
            </a:r>
            <a:r>
              <a:rPr lang="it-IT" sz="1400" dirty="0" err="1"/>
              <a:t>layer</a:t>
            </a:r>
            <a:r>
              <a:rPr lang="it-IT" sz="1400" dirty="0"/>
              <a:t>) </a:t>
            </a:r>
            <a:r>
              <a:rPr lang="it-IT" sz="1400" dirty="0" err="1"/>
              <a:t>is</a:t>
            </a:r>
            <a:r>
              <a:rPr lang="it-IT" sz="1400" dirty="0"/>
              <a:t> a </a:t>
            </a:r>
            <a:r>
              <a:rPr lang="it-IT" sz="1400" dirty="0" err="1"/>
              <a:t>hyperparameter</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a:p>
            <a:pPr marL="285750" indent="-285750">
              <a:buFont typeface="Arial" panose="020B0604020202020204" pitchFamily="34" charset="0"/>
              <a:buChar char="•"/>
            </a:pPr>
            <a:r>
              <a:rPr lang="it-IT" sz="1400" dirty="0" err="1"/>
              <a:t>As</a:t>
            </a:r>
            <a:r>
              <a:rPr lang="it-IT" sz="1400" dirty="0"/>
              <a:t> a </a:t>
            </a:r>
            <a:r>
              <a:rPr lang="it-IT" sz="1400" dirty="0" err="1"/>
              <a:t>further</a:t>
            </a:r>
            <a:r>
              <a:rPr lang="it-IT" sz="1400" dirty="0"/>
              <a:t> </a:t>
            </a:r>
            <a:r>
              <a:rPr lang="it-IT" sz="1400" dirty="0" err="1"/>
              <a:t>form</a:t>
            </a:r>
            <a:r>
              <a:rPr lang="it-IT" sz="1400" dirty="0"/>
              <a:t> of </a:t>
            </a:r>
            <a:r>
              <a:rPr lang="it-IT" sz="1400" dirty="0" err="1"/>
              <a:t>regularization</a:t>
            </a:r>
            <a:r>
              <a:rPr lang="it-IT" sz="1400" dirty="0"/>
              <a:t>, the weights of the </a:t>
            </a:r>
            <a:r>
              <a:rPr lang="it-IT" sz="1400" dirty="0">
                <a:latin typeface="Consolas" panose="020B0609020204030204" pitchFamily="49" charset="0"/>
              </a:rPr>
              <a:t>Dense</a:t>
            </a:r>
            <a:r>
              <a:rPr lang="it-IT" sz="1400" dirty="0"/>
              <a:t> </a:t>
            </a:r>
            <a:r>
              <a:rPr lang="it-IT" sz="1400" dirty="0" err="1"/>
              <a:t>layers</a:t>
            </a:r>
            <a:r>
              <a:rPr lang="it-IT" sz="1400" dirty="0"/>
              <a:t> are </a:t>
            </a:r>
            <a:r>
              <a:rPr lang="it-IT" sz="1400" dirty="0" err="1"/>
              <a:t>constrained</a:t>
            </a:r>
            <a:r>
              <a:rPr lang="it-IT" sz="1400" dirty="0"/>
              <a:t> </a:t>
            </a:r>
            <a:r>
              <a:rPr lang="it-IT" sz="1400" dirty="0" err="1"/>
              <a:t>through</a:t>
            </a:r>
            <a:r>
              <a:rPr lang="it-IT" sz="1400" dirty="0"/>
              <a:t> </a:t>
            </a: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t>.  </a:t>
            </a:r>
          </a:p>
        </p:txBody>
      </p:sp>
      <p:sp>
        <p:nvSpPr>
          <p:cNvPr id="2" name="CasellaDiTesto 1">
            <a:extLst>
              <a:ext uri="{FF2B5EF4-FFF2-40B4-BE49-F238E27FC236}">
                <a16:creationId xmlns:a16="http://schemas.microsoft.com/office/drawing/2014/main" id="{BF7FA9D0-D9D9-3286-95B8-9BAB6A10BD5D}"/>
              </a:ext>
            </a:extLst>
          </p:cNvPr>
          <p:cNvSpPr txBox="1"/>
          <p:nvPr/>
        </p:nvSpPr>
        <p:spPr>
          <a:xfrm>
            <a:off x="311760" y="833718"/>
            <a:ext cx="8520119" cy="523220"/>
          </a:xfrm>
          <a:prstGeom prst="rect">
            <a:avLst/>
          </a:prstGeom>
          <a:noFill/>
        </p:spPr>
        <p:txBody>
          <a:bodyPr wrap="square" rtlCol="0">
            <a:spAutoFit/>
          </a:bodyPr>
          <a:lstStyle/>
          <a:p>
            <a:r>
              <a:rPr lang="it-IT" sz="1400" dirty="0"/>
              <a:t>MONK tasks models: </a:t>
            </a:r>
            <a:r>
              <a:rPr lang="it-IT" sz="1400" dirty="0" err="1"/>
              <a:t>Scikit-Learn’s</a:t>
            </a:r>
            <a:r>
              <a:rPr lang="it-IT" sz="1400" dirty="0"/>
              <a:t> </a:t>
            </a:r>
            <a:r>
              <a:rPr lang="it-IT" sz="1400" dirty="0">
                <a:latin typeface="Consolas" panose="020B0609020204030204" pitchFamily="49" charset="0"/>
              </a:rPr>
              <a:t>SVC</a:t>
            </a:r>
            <a:r>
              <a:rPr lang="it-IT" sz="1400" dirty="0"/>
              <a:t>, </a:t>
            </a:r>
            <a:r>
              <a:rPr lang="it-IT" sz="1400" dirty="0" err="1"/>
              <a:t>Scikit-Learn’s</a:t>
            </a:r>
            <a:r>
              <a:rPr lang="it-IT" sz="1400" dirty="0"/>
              <a:t> </a:t>
            </a:r>
            <a:r>
              <a:rPr lang="it-IT" sz="1400" dirty="0" err="1">
                <a:latin typeface="Consolas" panose="020B0609020204030204" pitchFamily="49" charset="0"/>
              </a:rPr>
              <a:t>RandomForestClassifier</a:t>
            </a:r>
            <a:r>
              <a:rPr lang="it-IT" sz="1400" dirty="0"/>
              <a:t>, a custom </a:t>
            </a:r>
            <a:r>
              <a:rPr lang="it-IT" sz="1400" dirty="0" err="1"/>
              <a:t>python</a:t>
            </a:r>
            <a:r>
              <a:rPr lang="it-IT" sz="1400" dirty="0"/>
              <a:t> class </a:t>
            </a:r>
            <a:r>
              <a:rPr lang="it-IT" sz="1400" dirty="0" err="1"/>
              <a:t>implementing</a:t>
            </a:r>
            <a:r>
              <a:rPr lang="it-IT" sz="1400" dirty="0"/>
              <a:t> a </a:t>
            </a:r>
            <a:r>
              <a:rPr lang="it-IT" sz="1400" dirty="0" err="1">
                <a:latin typeface="Consolas" panose="020B0609020204030204" pitchFamily="49" charset="0"/>
              </a:rPr>
              <a:t>Sequential</a:t>
            </a:r>
            <a:r>
              <a:rPr lang="it-IT" sz="1400" dirty="0"/>
              <a:t> </a:t>
            </a:r>
            <a:r>
              <a:rPr lang="it-IT" sz="1400" dirty="0" err="1"/>
              <a:t>Neural</a:t>
            </a:r>
            <a:r>
              <a:rPr lang="it-IT" sz="1400" dirty="0"/>
              <a:t> Network with </a:t>
            </a:r>
            <a:r>
              <a:rPr lang="it-IT" sz="1400" dirty="0" err="1"/>
              <a:t>Keras</a:t>
            </a:r>
            <a:r>
              <a:rPr lang="it-IT" sz="1400" dirty="0"/>
              <a:t>.</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2</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5412441" y="1595075"/>
            <a:ext cx="3346559" cy="523220"/>
          </a:xfrm>
          <a:prstGeom prst="rect">
            <a:avLst/>
          </a:prstGeom>
          <a:noFill/>
        </p:spPr>
        <p:txBody>
          <a:bodyPr wrap="square" rtlCol="0">
            <a:spAutoFit/>
          </a:bodyPr>
          <a:lstStyle/>
          <a:p>
            <a:r>
              <a:rPr lang="it-IT" sz="1400" b="1" dirty="0"/>
              <a:t>Figure 15</a:t>
            </a:r>
            <a:r>
              <a:rPr lang="it-IT" sz="1400" dirty="0"/>
              <a:t>: </a:t>
            </a:r>
            <a:r>
              <a:rPr lang="it-IT" sz="1400" dirty="0" err="1"/>
              <a:t>IsoMap</a:t>
            </a:r>
            <a:r>
              <a:rPr lang="it-IT" sz="1400" dirty="0"/>
              <a:t> </a:t>
            </a:r>
            <a:r>
              <a:rPr lang="it-IT" sz="1400" dirty="0" err="1"/>
              <a:t>embedding</a:t>
            </a:r>
            <a:r>
              <a:rPr lang="it-IT" sz="1400" dirty="0"/>
              <a:t> and LOF score of the training data</a:t>
            </a:r>
          </a:p>
        </p:txBody>
      </p:sp>
      <p:pic>
        <p:nvPicPr>
          <p:cNvPr id="4" name="Immagine 3">
            <a:extLst>
              <a:ext uri="{FF2B5EF4-FFF2-40B4-BE49-F238E27FC236}">
                <a16:creationId xmlns:a16="http://schemas.microsoft.com/office/drawing/2014/main" id="{9C867E41-FF66-774D-213E-DB81167F0140}"/>
              </a:ext>
            </a:extLst>
          </p:cNvPr>
          <p:cNvPicPr>
            <a:picLocks noChangeAspect="1"/>
          </p:cNvPicPr>
          <p:nvPr/>
        </p:nvPicPr>
        <p:blipFill rotWithShape="1">
          <a:blip r:embed="rId2"/>
          <a:srcRect l="4653" t="4616" r="10841" b="3142"/>
          <a:stretch/>
        </p:blipFill>
        <p:spPr>
          <a:xfrm>
            <a:off x="5412441" y="2113486"/>
            <a:ext cx="3346559" cy="2739656"/>
          </a:xfrm>
          <a:prstGeom prst="rect">
            <a:avLst/>
          </a:prstGeom>
          <a:ln>
            <a:noFill/>
          </a:ln>
        </p:spPr>
      </p:pic>
      <p:sp>
        <p:nvSpPr>
          <p:cNvPr id="2" name="CasellaDiTesto 1">
            <a:extLst>
              <a:ext uri="{FF2B5EF4-FFF2-40B4-BE49-F238E27FC236}">
                <a16:creationId xmlns:a16="http://schemas.microsoft.com/office/drawing/2014/main" id="{C12DFDC8-82BF-5702-A1F9-F67BA611FD04}"/>
              </a:ext>
            </a:extLst>
          </p:cNvPr>
          <p:cNvSpPr txBox="1"/>
          <p:nvPr/>
        </p:nvSpPr>
        <p:spPr>
          <a:xfrm>
            <a:off x="311399" y="3914114"/>
            <a:ext cx="4475212" cy="738664"/>
          </a:xfrm>
          <a:prstGeom prst="rect">
            <a:avLst/>
          </a:prstGeom>
          <a:noFill/>
        </p:spPr>
        <p:txBody>
          <a:bodyPr wrap="square" rtlCol="0">
            <a:spAutoFit/>
          </a:bodyPr>
          <a:lstStyle/>
          <a:p>
            <a:r>
              <a:rPr lang="it-IT" sz="1400" dirty="0"/>
              <a:t>The </a:t>
            </a:r>
            <a:r>
              <a:rPr lang="it-IT" sz="1400" dirty="0" err="1"/>
              <a:t>presence</a:t>
            </a:r>
            <a:r>
              <a:rPr lang="it-IT" sz="1400" dirty="0"/>
              <a:t> of </a:t>
            </a:r>
            <a:r>
              <a:rPr lang="it-IT" sz="1400" dirty="0" err="1"/>
              <a:t>outliers</a:t>
            </a:r>
            <a:r>
              <a:rPr lang="it-IT" sz="1400" dirty="0"/>
              <a:t> (</a:t>
            </a:r>
            <a:r>
              <a:rPr lang="it-IT" sz="1400" dirty="0" err="1"/>
              <a:t>albeit</a:t>
            </a:r>
            <a:r>
              <a:rPr lang="it-IT" sz="1400" dirty="0"/>
              <a:t> </a:t>
            </a:r>
            <a:r>
              <a:rPr lang="it-IT" sz="1400" dirty="0" err="1"/>
              <a:t>very</a:t>
            </a:r>
            <a:r>
              <a:rPr lang="it-IT" sz="1400" dirty="0"/>
              <a:t> </a:t>
            </a:r>
            <a:r>
              <a:rPr lang="it-IT" sz="1400" dirty="0" err="1"/>
              <a:t>few</a:t>
            </a:r>
            <a:r>
              <a:rPr lang="it-IT" sz="1400" dirty="0"/>
              <a:t>), </a:t>
            </a:r>
            <a:r>
              <a:rPr lang="it-IT" sz="1400" dirty="0" err="1"/>
              <a:t>motivated</a:t>
            </a:r>
            <a:r>
              <a:rPr lang="it-IT" sz="1400" dirty="0"/>
              <a:t> </a:t>
            </a:r>
            <a:r>
              <a:rPr lang="it-IT" sz="1400" dirty="0" err="1"/>
              <a:t>us</a:t>
            </a:r>
            <a:r>
              <a:rPr lang="it-IT" sz="1400" dirty="0"/>
              <a:t> in the </a:t>
            </a:r>
            <a:r>
              <a:rPr lang="it-IT" sz="1400" dirty="0" err="1"/>
              <a:t>introduction</a:t>
            </a:r>
            <a:r>
              <a:rPr lang="it-IT" sz="1400" dirty="0"/>
              <a:t> of the </a:t>
            </a:r>
            <a:r>
              <a:rPr lang="it-IT" sz="1400" dirty="0" err="1">
                <a:latin typeface="Consolas" panose="020B0609020204030204" pitchFamily="49" charset="0"/>
              </a:rPr>
              <a:t>RobustScaler</a:t>
            </a:r>
            <a:r>
              <a:rPr lang="it-IT" sz="1400" dirty="0"/>
              <a:t>, </a:t>
            </a:r>
            <a:r>
              <a:rPr lang="it-IT" sz="1400" dirty="0" err="1"/>
              <a:t>which</a:t>
            </a:r>
            <a:r>
              <a:rPr lang="it-IT" sz="1400" dirty="0"/>
              <a:t> </a:t>
            </a:r>
            <a:r>
              <a:rPr lang="it-IT" sz="1400" dirty="0" err="1"/>
              <a:t>is</a:t>
            </a:r>
            <a:r>
              <a:rPr lang="it-IT" sz="1400" dirty="0"/>
              <a:t> a good scaling technique </a:t>
            </a:r>
            <a:r>
              <a:rPr lang="it-IT" sz="1400" dirty="0" err="1"/>
              <a:t>anyway</a:t>
            </a:r>
            <a:r>
              <a:rPr lang="it-IT" sz="1400" dirty="0"/>
              <a:t>.</a:t>
            </a:r>
          </a:p>
        </p:txBody>
      </p:sp>
      <p:sp>
        <p:nvSpPr>
          <p:cNvPr id="3" name="CasellaDiTesto 2">
            <a:extLst>
              <a:ext uri="{FF2B5EF4-FFF2-40B4-BE49-F238E27FC236}">
                <a16:creationId xmlns:a16="http://schemas.microsoft.com/office/drawing/2014/main" id="{0C330AA7-5A47-02DA-3693-6C725DD6C71D}"/>
              </a:ext>
            </a:extLst>
          </p:cNvPr>
          <p:cNvSpPr txBox="1"/>
          <p:nvPr/>
        </p:nvSpPr>
        <p:spPr>
          <a:xfrm>
            <a:off x="311760" y="836348"/>
            <a:ext cx="8520120" cy="738664"/>
          </a:xfrm>
          <a:prstGeom prst="rect">
            <a:avLst/>
          </a:prstGeom>
          <a:noFill/>
        </p:spPr>
        <p:txBody>
          <a:bodyPr wrap="square" rtlCol="0">
            <a:spAutoFit/>
          </a:bodyPr>
          <a:lstStyle/>
          <a:p>
            <a:r>
              <a:rPr lang="it-IT" sz="1400" dirty="0"/>
              <a:t>For the </a:t>
            </a:r>
            <a:r>
              <a:rPr lang="it-IT" sz="1400" dirty="0" err="1"/>
              <a:t>outlier</a:t>
            </a:r>
            <a:r>
              <a:rPr lang="it-IT" sz="1400" dirty="0"/>
              <a:t> </a:t>
            </a:r>
            <a:r>
              <a:rPr lang="it-IT" sz="1400" dirty="0" err="1"/>
              <a:t>detection</a:t>
            </a:r>
            <a:r>
              <a:rPr lang="it-IT" sz="1400" dirty="0"/>
              <a:t> </a:t>
            </a:r>
            <a:r>
              <a:rPr lang="it-IT" sz="1400" dirty="0" err="1"/>
              <a:t>we</a:t>
            </a:r>
            <a:r>
              <a:rPr lang="it-IT" sz="1400" dirty="0"/>
              <a:t> </a:t>
            </a:r>
            <a:r>
              <a:rPr lang="it-IT" sz="1400" dirty="0" err="1"/>
              <a:t>applied</a:t>
            </a:r>
            <a:r>
              <a:rPr lang="it-IT" sz="1400" dirty="0"/>
              <a:t> the LOF </a:t>
            </a:r>
            <a:r>
              <a:rPr lang="it-IT" sz="1400" dirty="0" err="1"/>
              <a:t>algorithm</a:t>
            </a:r>
            <a:r>
              <a:rPr lang="it-IT" sz="1400" dirty="0"/>
              <a:t> to the </a:t>
            </a:r>
            <a:r>
              <a:rPr lang="it-IT" sz="1400" dirty="0" err="1"/>
              <a:t>original</a:t>
            </a:r>
            <a:r>
              <a:rPr lang="it-IT" sz="1400" dirty="0"/>
              <a:t> 10-dimensional training data. </a:t>
            </a:r>
            <a:r>
              <a:rPr lang="it-IT" sz="1400" dirty="0" err="1"/>
              <a:t>This</a:t>
            </a:r>
            <a:r>
              <a:rPr lang="it-IT" sz="1400" dirty="0"/>
              <a:t> </a:t>
            </a:r>
            <a:r>
              <a:rPr lang="it-IT" sz="1400" dirty="0" err="1"/>
              <a:t>algorithm</a:t>
            </a:r>
            <a:r>
              <a:rPr lang="it-IT" sz="1400" dirty="0"/>
              <a:t> </a:t>
            </a:r>
            <a:r>
              <a:rPr lang="it-IT" sz="1400" dirty="0" err="1"/>
              <a:t>assigns</a:t>
            </a:r>
            <a:r>
              <a:rPr lang="it-IT" sz="1400" dirty="0"/>
              <a:t> a score to </a:t>
            </a:r>
            <a:r>
              <a:rPr lang="it-IT" sz="1400" dirty="0" err="1"/>
              <a:t>each</a:t>
            </a:r>
            <a:r>
              <a:rPr lang="it-IT" sz="1400" dirty="0"/>
              <a:t> </a:t>
            </a:r>
            <a:r>
              <a:rPr lang="it-IT" sz="1400" dirty="0" err="1"/>
              <a:t>datapoint</a:t>
            </a:r>
            <a:r>
              <a:rPr lang="it-IT" sz="1400" dirty="0"/>
              <a:t>, </a:t>
            </a:r>
            <a:r>
              <a:rPr lang="it-IT" sz="1400" dirty="0" err="1"/>
              <a:t>based</a:t>
            </a:r>
            <a:r>
              <a:rPr lang="it-IT" sz="1400" dirty="0"/>
              <a:t> on the ratio </a:t>
            </a:r>
            <a:r>
              <a:rPr lang="it-IT" sz="1400" dirty="0" err="1"/>
              <a:t>between</a:t>
            </a:r>
            <a:r>
              <a:rPr lang="it-IT" sz="1400" dirty="0"/>
              <a:t> </a:t>
            </a:r>
            <a:r>
              <a:rPr lang="it-IT" sz="1400" dirty="0" err="1"/>
              <a:t>its</a:t>
            </a:r>
            <a:r>
              <a:rPr lang="it-IT" sz="1400" dirty="0"/>
              <a:t> </a:t>
            </a:r>
            <a:r>
              <a:rPr lang="it-IT" sz="1400" dirty="0" err="1"/>
              <a:t>local</a:t>
            </a:r>
            <a:r>
              <a:rPr lang="it-IT" sz="1400" dirty="0"/>
              <a:t> </a:t>
            </a:r>
            <a:r>
              <a:rPr lang="it-IT" sz="1400" dirty="0" err="1"/>
              <a:t>density</a:t>
            </a:r>
            <a:r>
              <a:rPr lang="it-IT" sz="1400" dirty="0"/>
              <a:t> and the </a:t>
            </a:r>
            <a:r>
              <a:rPr lang="it-IT" sz="1400" dirty="0" err="1"/>
              <a:t>local</a:t>
            </a:r>
            <a:r>
              <a:rPr lang="it-IT" sz="1400" dirty="0"/>
              <a:t> </a:t>
            </a:r>
            <a:r>
              <a:rPr lang="it-IT" sz="1400" dirty="0" err="1"/>
              <a:t>density</a:t>
            </a:r>
            <a:r>
              <a:rPr lang="it-IT" sz="1400" dirty="0"/>
              <a:t> of </a:t>
            </a:r>
            <a:r>
              <a:rPr lang="it-IT" sz="1400" dirty="0" err="1"/>
              <a:t>its</a:t>
            </a:r>
            <a:r>
              <a:rPr lang="it-IT" sz="1400" dirty="0"/>
              <a:t> </a:t>
            </a:r>
            <a:r>
              <a:rPr lang="it-IT" sz="1400" dirty="0" err="1"/>
              <a:t>neighbours</a:t>
            </a:r>
            <a:r>
              <a:rPr lang="it-IT" sz="1400" dirty="0"/>
              <a:t>. </a:t>
            </a:r>
            <a:endParaRPr lang="it-IT" dirty="0"/>
          </a:p>
        </p:txBody>
      </p:sp>
      <p:sp>
        <p:nvSpPr>
          <p:cNvPr id="5" name="CasellaDiTesto 4">
            <a:extLst>
              <a:ext uri="{FF2B5EF4-FFF2-40B4-BE49-F238E27FC236}">
                <a16:creationId xmlns:a16="http://schemas.microsoft.com/office/drawing/2014/main" id="{6C1214E7-EA87-E56F-D1AB-86A357D7E26B}"/>
              </a:ext>
            </a:extLst>
          </p:cNvPr>
          <p:cNvSpPr txBox="1"/>
          <p:nvPr/>
        </p:nvSpPr>
        <p:spPr>
          <a:xfrm>
            <a:off x="311760" y="1575012"/>
            <a:ext cx="4475393" cy="1169551"/>
          </a:xfrm>
          <a:prstGeom prst="rect">
            <a:avLst/>
          </a:prstGeom>
          <a:noFill/>
        </p:spPr>
        <p:txBody>
          <a:bodyPr wrap="square" rtlCol="0">
            <a:spAutoFit/>
          </a:bodyPr>
          <a:lstStyle/>
          <a:p>
            <a:pPr algn="just"/>
            <a:r>
              <a:rPr lang="it-IT" sz="1400" dirty="0"/>
              <a:t>Figure 15 shows the </a:t>
            </a:r>
            <a:r>
              <a:rPr lang="it-IT" sz="1400" dirty="0" err="1"/>
              <a:t>effect</a:t>
            </a:r>
            <a:r>
              <a:rPr lang="it-IT" sz="1400" dirty="0"/>
              <a:t> of the </a:t>
            </a:r>
            <a:r>
              <a:rPr lang="it-IT" sz="1400" dirty="0" err="1"/>
              <a:t>IsoMap</a:t>
            </a:r>
            <a:r>
              <a:rPr lang="it-IT" sz="1400" dirty="0"/>
              <a:t> </a:t>
            </a:r>
            <a:r>
              <a:rPr lang="it-IT" sz="1400" dirty="0" err="1"/>
              <a:t>embedding</a:t>
            </a:r>
            <a:r>
              <a:rPr lang="it-IT" sz="1400" dirty="0"/>
              <a:t> of the 10-dimensional training data in the </a:t>
            </a:r>
            <a:r>
              <a:rPr lang="it-IT" sz="1400" dirty="0" err="1"/>
              <a:t>plane</a:t>
            </a:r>
            <a:r>
              <a:rPr lang="it-IT" sz="1400" dirty="0"/>
              <a:t>, for a </a:t>
            </a:r>
            <a:r>
              <a:rPr lang="it-IT" sz="1400" dirty="0" err="1"/>
              <a:t>easier</a:t>
            </a:r>
            <a:r>
              <a:rPr lang="it-IT" sz="1400" dirty="0"/>
              <a:t> </a:t>
            </a:r>
            <a:r>
              <a:rPr lang="it-IT" sz="1400" dirty="0" err="1"/>
              <a:t>visualization</a:t>
            </a:r>
            <a:r>
              <a:rPr lang="it-IT" sz="1400" dirty="0"/>
              <a:t> </a:t>
            </a:r>
            <a:r>
              <a:rPr lang="it-IT" sz="1400" dirty="0" err="1"/>
              <a:t>that</a:t>
            </a:r>
            <a:r>
              <a:rPr lang="it-IT" sz="1400" dirty="0"/>
              <a:t> </a:t>
            </a:r>
            <a:r>
              <a:rPr lang="it-IT" sz="1400" dirty="0" err="1"/>
              <a:t>also</a:t>
            </a:r>
            <a:r>
              <a:rPr lang="it-IT" sz="1400" dirty="0"/>
              <a:t> puts </a:t>
            </a:r>
            <a:r>
              <a:rPr lang="it-IT" sz="1400" dirty="0" err="1"/>
              <a:t>all</a:t>
            </a:r>
            <a:r>
              <a:rPr lang="it-IT" sz="1400" dirty="0"/>
              <a:t> the </a:t>
            </a:r>
            <a:r>
              <a:rPr lang="it-IT" sz="1400" dirty="0" err="1"/>
              <a:t>outliers</a:t>
            </a:r>
            <a:r>
              <a:rPr lang="it-IT" sz="1400" dirty="0"/>
              <a:t> in the </a:t>
            </a:r>
            <a:r>
              <a:rPr lang="it-IT" sz="1400" dirty="0" err="1"/>
              <a:t>outer</a:t>
            </a:r>
            <a:r>
              <a:rPr lang="it-IT" sz="1400" dirty="0"/>
              <a:t> </a:t>
            </a:r>
            <a:r>
              <a:rPr lang="it-IT" sz="1400" dirty="0" err="1"/>
              <a:t>region</a:t>
            </a:r>
            <a:r>
              <a:rPr lang="it-IT" sz="1400" dirty="0"/>
              <a:t>. </a:t>
            </a:r>
          </a:p>
          <a:p>
            <a:pPr algn="just"/>
            <a:r>
              <a:rPr lang="it-IT" sz="1400" dirty="0"/>
              <a:t>The points are </a:t>
            </a:r>
            <a:r>
              <a:rPr lang="it-IT" sz="1400" dirty="0" err="1"/>
              <a:t>colored</a:t>
            </a:r>
            <a:r>
              <a:rPr lang="it-IT" sz="1400" dirty="0"/>
              <a:t> </a:t>
            </a:r>
            <a:r>
              <a:rPr lang="it-IT" sz="1400" dirty="0" err="1"/>
              <a:t>based</a:t>
            </a:r>
            <a:r>
              <a:rPr lang="it-IT" sz="1400" dirty="0"/>
              <a:t> on </a:t>
            </a:r>
            <a:r>
              <a:rPr lang="it-IT" sz="1400" dirty="0" err="1"/>
              <a:t>their</a:t>
            </a:r>
            <a:r>
              <a:rPr lang="it-IT" sz="1400" dirty="0"/>
              <a:t> score.</a:t>
            </a:r>
          </a:p>
        </p:txBody>
      </p:sp>
      <p:sp>
        <p:nvSpPr>
          <p:cNvPr id="9" name="CasellaDiTesto 8">
            <a:extLst>
              <a:ext uri="{FF2B5EF4-FFF2-40B4-BE49-F238E27FC236}">
                <a16:creationId xmlns:a16="http://schemas.microsoft.com/office/drawing/2014/main" id="{CFE5655C-7A83-2994-A2CB-A6FC9D71C77C}"/>
              </a:ext>
            </a:extLst>
          </p:cNvPr>
          <p:cNvSpPr txBox="1"/>
          <p:nvPr/>
        </p:nvSpPr>
        <p:spPr>
          <a:xfrm>
            <a:off x="311580" y="2744563"/>
            <a:ext cx="4475392" cy="1169551"/>
          </a:xfrm>
          <a:prstGeom prst="rect">
            <a:avLst/>
          </a:prstGeom>
          <a:noFill/>
        </p:spPr>
        <p:txBody>
          <a:bodyPr wrap="square" rtlCol="0">
            <a:spAutoFit/>
          </a:bodyPr>
          <a:lstStyle/>
          <a:p>
            <a:pPr algn="just"/>
            <a:r>
              <a:rPr lang="it-IT" sz="1400" dirty="0"/>
              <a:t>The </a:t>
            </a:r>
            <a:r>
              <a:rPr lang="it-IT" sz="1400" dirty="0" err="1"/>
              <a:t>algorithm</a:t>
            </a:r>
            <a:r>
              <a:rPr lang="it-IT" sz="1400" dirty="0"/>
              <a:t> </a:t>
            </a:r>
            <a:r>
              <a:rPr lang="it-IT" sz="1400" dirty="0" err="1"/>
              <a:t>detected</a:t>
            </a:r>
            <a:r>
              <a:rPr lang="it-IT" sz="1400" dirty="0"/>
              <a:t> 50 </a:t>
            </a:r>
            <a:r>
              <a:rPr lang="it-IT" sz="1400" dirty="0" err="1"/>
              <a:t>outliers</a:t>
            </a:r>
            <a:r>
              <a:rPr lang="it-IT" sz="1400" dirty="0"/>
              <a:t>, the </a:t>
            </a:r>
            <a:r>
              <a:rPr lang="it-IT" sz="1400" dirty="0" err="1"/>
              <a:t>highest</a:t>
            </a:r>
            <a:r>
              <a:rPr lang="it-IT" sz="1400" dirty="0"/>
              <a:t> LOF score </a:t>
            </a:r>
            <a:r>
              <a:rPr lang="it-IT" sz="1400" dirty="0" err="1"/>
              <a:t>is</a:t>
            </a:r>
            <a:r>
              <a:rPr lang="it-IT" sz="1400" dirty="0"/>
              <a:t> 1.815, and the </a:t>
            </a:r>
            <a:r>
              <a:rPr lang="it-IT" sz="1400" dirty="0" err="1"/>
              <a:t>lowest</a:t>
            </a:r>
            <a:r>
              <a:rPr lang="it-IT" sz="1400" dirty="0"/>
              <a:t> </a:t>
            </a:r>
            <a:r>
              <a:rPr lang="it-IT" sz="1400" dirty="0" err="1"/>
              <a:t>is</a:t>
            </a:r>
            <a:r>
              <a:rPr lang="it-IT" sz="1400" dirty="0"/>
              <a:t> 0.946. The </a:t>
            </a:r>
            <a:r>
              <a:rPr lang="it-IT" sz="1400" dirty="0" err="1"/>
              <a:t>contamination</a:t>
            </a:r>
            <a:r>
              <a:rPr lang="it-IT" sz="1400" dirty="0"/>
              <a:t> </a:t>
            </a:r>
            <a:r>
              <a:rPr lang="it-IT" sz="1400" dirty="0" err="1"/>
              <a:t>parameter</a:t>
            </a:r>
            <a:r>
              <a:rPr lang="it-IT" sz="1400" dirty="0"/>
              <a:t> </a:t>
            </a:r>
            <a:r>
              <a:rPr lang="it-IT" sz="1400" dirty="0" err="1"/>
              <a:t>was</a:t>
            </a:r>
            <a:r>
              <a:rPr lang="it-IT" sz="1400" dirty="0"/>
              <a:t> set to 0.05. </a:t>
            </a:r>
          </a:p>
          <a:p>
            <a:pPr algn="just"/>
            <a:r>
              <a:rPr lang="it-IT" sz="1400" dirty="0" err="1"/>
              <a:t>We</a:t>
            </a:r>
            <a:r>
              <a:rPr lang="it-IT" sz="1400" dirty="0"/>
              <a:t> </a:t>
            </a:r>
            <a:r>
              <a:rPr lang="it-IT" sz="1400" dirty="0" err="1"/>
              <a:t>concluded</a:t>
            </a:r>
            <a:r>
              <a:rPr lang="it-IT" sz="1400" dirty="0"/>
              <a:t> </a:t>
            </a:r>
            <a:r>
              <a:rPr lang="it-IT" sz="1400" dirty="0" err="1"/>
              <a:t>that</a:t>
            </a:r>
            <a:r>
              <a:rPr lang="it-IT" sz="1400" dirty="0"/>
              <a:t> </a:t>
            </a:r>
            <a:r>
              <a:rPr lang="it-IT" sz="1400" dirty="0" err="1"/>
              <a:t>there</a:t>
            </a:r>
            <a:r>
              <a:rPr lang="it-IT" sz="1400" dirty="0"/>
              <a:t> </a:t>
            </a:r>
            <a:r>
              <a:rPr lang="it-IT" sz="1400" dirty="0" err="1"/>
              <a:t>aren’t</a:t>
            </a:r>
            <a:r>
              <a:rPr lang="it-IT" sz="1400" dirty="0"/>
              <a:t> </a:t>
            </a:r>
            <a:r>
              <a:rPr lang="it-IT" sz="1400" dirty="0" err="1"/>
              <a:t>many</a:t>
            </a:r>
            <a:r>
              <a:rPr lang="it-IT" sz="1400" dirty="0"/>
              <a:t> </a:t>
            </a:r>
            <a:r>
              <a:rPr lang="it-IT" sz="1400" dirty="0" err="1"/>
              <a:t>outliers</a:t>
            </a:r>
            <a:r>
              <a:rPr lang="it-IT" sz="1400" dirty="0"/>
              <a:t> in the dataset.</a:t>
            </a:r>
          </a:p>
        </p:txBody>
      </p:sp>
    </p:spTree>
    <p:extLst>
      <p:ext uri="{BB962C8B-B14F-4D97-AF65-F5344CB8AC3E}">
        <p14:creationId xmlns:p14="http://schemas.microsoft.com/office/powerpoint/2010/main" val="1306286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a:t>
            </a:r>
            <a:r>
              <a:rPr lang="it" sz="2000" spc="-1" dirty="0">
                <a:solidFill>
                  <a:srgbClr val="3F3F3F"/>
                </a:solidFill>
                <a:latin typeface="Arial"/>
                <a:ea typeface="Arial"/>
              </a:rPr>
              <a:t>riginal hyperparameters’ range for the grid search</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41</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1250878111"/>
              </p:ext>
            </p:extLst>
          </p:nvPr>
        </p:nvGraphicFramePr>
        <p:xfrm>
          <a:off x="311760" y="1099777"/>
          <a:ext cx="8343901" cy="386080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-3</a:t>
                      </a:r>
                      <a:r>
                        <a:rPr lang="it-IT" sz="1400" dirty="0"/>
                        <a:t>, 10</a:t>
                      </a:r>
                      <a:r>
                        <a:rPr lang="it-IT" sz="1400" baseline="30000" dirty="0"/>
                        <a:t>-2</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-4</a:t>
                      </a:r>
                      <a:r>
                        <a:rPr lang="it-IT" sz="1400" dirty="0"/>
                        <a:t>, 10</a:t>
                      </a:r>
                      <a:r>
                        <a:rPr lang="it-IT" sz="1400" baseline="30000" dirty="0"/>
                        <a:t>-3</a:t>
                      </a:r>
                      <a:r>
                        <a:rPr lang="it-IT" sz="1400" dirty="0"/>
                        <a:t>, 10</a:t>
                      </a:r>
                      <a:r>
                        <a:rPr lang="it-IT" sz="1400" baseline="30000" dirty="0"/>
                        <a:t>-2</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Usage</a:t>
                      </a:r>
                      <a:r>
                        <a:rPr lang="it-IT" sz="1400" i="1" dirty="0"/>
                        <a:t> of </a:t>
                      </a: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0, 0.1, 0.2, 0.3, 0.4, 0.5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0, 0.1, 0.2, 0.3, 0.4, 0.5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400</a:t>
                      </a:r>
                    </a:p>
                  </a:txBody>
                  <a:tcPr anchor="ctr"/>
                </a:tc>
                <a:extLst>
                  <a:ext uri="{0D108BD9-81ED-4DB2-BD59-A6C34878D82A}">
                    <a16:rowId xmlns:a16="http://schemas.microsoft.com/office/drawing/2014/main" val="3070513975"/>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16, 32, 64</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(64,64), (128,64), (128,128), (256,128), (256,256)</a:t>
                      </a:r>
                      <a:endParaRPr lang="it-IT" sz="1400" i="0" dirty="0"/>
                    </a:p>
                  </a:txBody>
                  <a:tcPr anchor="ctr"/>
                </a:tc>
                <a:tc hMerge="1">
                  <a:txBody>
                    <a:bodyPr/>
                    <a:lstStyle/>
                    <a:p>
                      <a:endParaRPr lang="it-IT"/>
                    </a:p>
                  </a:txBody>
                  <a:tcPr/>
                </a:tc>
                <a:extLst>
                  <a:ext uri="{0D108BD9-81ED-4DB2-BD59-A6C34878D82A}">
                    <a16:rowId xmlns:a16="http://schemas.microsoft.com/office/drawing/2014/main" val="4076158807"/>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(0,0), (0.2,0.2), (0.3,0.3), (0.3,0.4), (0.4,0.4), (0.5,0.5)</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7" name="CasellaDiTesto 6">
            <a:extLst>
              <a:ext uri="{FF2B5EF4-FFF2-40B4-BE49-F238E27FC236}">
                <a16:creationId xmlns:a16="http://schemas.microsoft.com/office/drawing/2014/main" id="{EE5963CF-EEC9-7D02-CA08-E5CCC2467325}"/>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17</a:t>
            </a:r>
            <a:r>
              <a:rPr lang="it-IT" sz="1400" dirty="0"/>
              <a:t>: </a:t>
            </a:r>
            <a:r>
              <a:rPr lang="it-IT" sz="1400" dirty="0" err="1"/>
              <a:t>original</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Tree>
    <p:extLst>
      <p:ext uri="{BB962C8B-B14F-4D97-AF65-F5344CB8AC3E}">
        <p14:creationId xmlns:p14="http://schemas.microsoft.com/office/powerpoint/2010/main" val="2819018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16</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Optuna model selection schema: hyperparameters’ range</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42</a:t>
            </a:fld>
            <a:endParaRPr lang="it-IT" sz="1000" b="0" strike="noStrike" spc="-1">
              <a:latin typeface="Times New Roman"/>
            </a:endParaRPr>
          </a:p>
        </p:txBody>
      </p:sp>
      <p:graphicFrame>
        <p:nvGraphicFramePr>
          <p:cNvPr id="2" name="Tabella 1">
            <a:extLst>
              <a:ext uri="{FF2B5EF4-FFF2-40B4-BE49-F238E27FC236}">
                <a16:creationId xmlns:a16="http://schemas.microsoft.com/office/drawing/2014/main" id="{837AA7BF-41C7-B613-9D35-D26888A2BE78}"/>
              </a:ext>
            </a:extLst>
          </p:cNvPr>
          <p:cNvGraphicFramePr>
            <a:graphicFrameLocks noGrp="1"/>
          </p:cNvGraphicFramePr>
          <p:nvPr>
            <p:extLst>
              <p:ext uri="{D42A27DB-BD31-4B8C-83A1-F6EECF244321}">
                <p14:modId xmlns:p14="http://schemas.microsoft.com/office/powerpoint/2010/main" val="2345661332"/>
              </p:ext>
            </p:extLst>
          </p:nvPr>
        </p:nvGraphicFramePr>
        <p:xfrm>
          <a:off x="311760" y="1099777"/>
          <a:ext cx="8343901" cy="341884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293607">
                  <a:extLst>
                    <a:ext uri="{9D8B030D-6E8A-4147-A177-3AD203B41FA5}">
                      <a16:colId xmlns:a16="http://schemas.microsoft.com/office/drawing/2014/main" val="476101989"/>
                    </a:ext>
                  </a:extLst>
                </a:gridCol>
                <a:gridCol w="187834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a:t>Range</a:t>
                      </a:r>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a:t>Range</a:t>
                      </a:r>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-2</a:t>
                      </a:r>
                      <a:r>
                        <a:rPr lang="it-IT" sz="1400" dirty="0"/>
                        <a:t>] </a:t>
                      </a:r>
                      <a:r>
                        <a:rPr lang="it-IT" sz="1400" b="1" dirty="0"/>
                        <a:t>0.002</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-2</a:t>
                      </a:r>
                      <a:r>
                        <a:rPr lang="it-IT" sz="1400" dirty="0"/>
                        <a:t>] </a:t>
                      </a:r>
                      <a:r>
                        <a:rPr lang="it-IT" sz="1400" b="1" dirty="0"/>
                        <a:t>0.001</a:t>
                      </a:r>
                      <a:endParaRPr lang="it-IT" sz="1400" b="1" baseline="30000" dirty="0"/>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a:t>
                      </a:r>
                      <a:r>
                        <a:rPr lang="it-IT" sz="1400" b="1" dirty="0"/>
                        <a:t>True</a:t>
                      </a:r>
                      <a:r>
                        <a:rPr lang="it-IT" sz="1400" dirty="0"/>
                        <a:t>, False]</a:t>
                      </a:r>
                      <a:endParaRPr lang="it-IT" sz="1400" b="1"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1] </a:t>
                      </a:r>
                      <a:r>
                        <a:rPr lang="it-IT" sz="1400" b="1" dirty="0"/>
                        <a:t>0.095</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0.5] </a:t>
                      </a:r>
                      <a:r>
                        <a:rPr lang="it-IT" sz="1400" b="1" dirty="0"/>
                        <a:t>0.022</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hidden</a:t>
                      </a:r>
                      <a:r>
                        <a:rPr lang="it-IT" sz="1400" i="1" dirty="0"/>
                        <a:t>) </a:t>
                      </a:r>
                      <a:r>
                        <a:rPr lang="it-IT" sz="1400" i="1" dirty="0" err="1"/>
                        <a:t>layers</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[1,5] </a:t>
                      </a:r>
                      <a:r>
                        <a:rPr lang="it-IT" sz="1400" b="1" dirty="0"/>
                        <a:t>2</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1" dirty="0" err="1"/>
                        <a:t>hidden</a:t>
                      </a:r>
                      <a:r>
                        <a:rPr lang="it-IT" sz="1400" i="1" dirty="0"/>
                        <a:t>)</a:t>
                      </a:r>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0.5] </a:t>
                      </a:r>
                      <a:r>
                        <a:rPr lang="it-IT" sz="1400" b="1" dirty="0"/>
                        <a:t>(0.091, 0.267)</a:t>
                      </a:r>
                    </a:p>
                  </a:txBody>
                  <a:tcPr anchor="ctr"/>
                </a:tc>
                <a:extLst>
                  <a:ext uri="{0D108BD9-81ED-4DB2-BD59-A6C34878D82A}">
                    <a16:rowId xmlns:a16="http://schemas.microsoft.com/office/drawing/2014/main" val="30705139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algn="ct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0"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[5, 400]</a:t>
                      </a:r>
                    </a:p>
                  </a:txBody>
                  <a:tcPr anchor="ctr"/>
                </a:tc>
                <a:extLst>
                  <a:ext uri="{0D108BD9-81ED-4DB2-BD59-A6C34878D82A}">
                    <a16:rowId xmlns:a16="http://schemas.microsoft.com/office/drawing/2014/main" val="239699194"/>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128] </a:t>
                      </a:r>
                      <a:r>
                        <a:rPr lang="it-IT" sz="1400" b="1" dirty="0"/>
                        <a:t>40</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Patience</a:t>
                      </a:r>
                      <a:r>
                        <a:rPr lang="it-IT" sz="1400" i="1" dirty="0"/>
                        <a:t> </a:t>
                      </a:r>
                      <a:r>
                        <a:rPr lang="it-IT" sz="1400" i="1" dirty="0" err="1"/>
                        <a:t>hyperparameter</a:t>
                      </a: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[5, 10] </a:t>
                      </a:r>
                      <a:r>
                        <a:rPr lang="it-IT" sz="1400" b="1" dirty="0"/>
                        <a:t>5</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a:t>Range</a:t>
                      </a:r>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units</a:t>
                      </a:r>
                      <a:r>
                        <a:rPr lang="it-IT" sz="1400" i="1" dirty="0"/>
                        <a:t> per </a:t>
                      </a:r>
                      <a:r>
                        <a:rPr lang="it-IT" sz="1400" i="1" dirty="0" err="1"/>
                        <a:t>layer</a:t>
                      </a:r>
                      <a:r>
                        <a:rPr lang="it-IT" sz="1400" i="1" dirty="0"/>
                        <a:t> </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[32, </a:t>
                      </a:r>
                      <a:r>
                        <a:rPr lang="it-IT" sz="1400" i="0" dirty="0" err="1">
                          <a:latin typeface="Consolas" panose="020B0609020204030204" pitchFamily="49" charset="0"/>
                        </a:rPr>
                        <a:t>max_units</a:t>
                      </a:r>
                      <a:r>
                        <a:rPr lang="it-IT" sz="1400" i="0" dirty="0"/>
                        <a:t>] with a step of 32 </a:t>
                      </a:r>
                      <a:r>
                        <a:rPr lang="it-IT" sz="1400" b="1" i="0" dirty="0"/>
                        <a:t>(480,480)</a:t>
                      </a:r>
                    </a:p>
                  </a:txBody>
                  <a:tcPr anchor="ctr"/>
                </a:tc>
                <a:tc hMerge="1">
                  <a:txBody>
                    <a:bodyPr/>
                    <a:lstStyle/>
                    <a:p>
                      <a:endParaRPr lang="it-IT"/>
                    </a:p>
                  </a:txBody>
                  <a:tcPr/>
                </a:tc>
                <a:extLst>
                  <a:ext uri="{0D108BD9-81ED-4DB2-BD59-A6C34878D82A}">
                    <a16:rowId xmlns:a16="http://schemas.microsoft.com/office/drawing/2014/main" val="4076158807"/>
                  </a:ext>
                </a:extLst>
              </a:tr>
            </a:tbl>
          </a:graphicData>
        </a:graphic>
      </p:graphicFrame>
      <p:sp>
        <p:nvSpPr>
          <p:cNvPr id="3" name="CasellaDiTesto 2">
            <a:extLst>
              <a:ext uri="{FF2B5EF4-FFF2-40B4-BE49-F238E27FC236}">
                <a16:creationId xmlns:a16="http://schemas.microsoft.com/office/drawing/2014/main" id="{8BA570AA-C426-7BF7-2FB2-A3F541C7A983}"/>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18</a:t>
            </a:r>
            <a:r>
              <a:rPr lang="it-IT" sz="1400" dirty="0"/>
              <a:t>: range of </a:t>
            </a:r>
            <a:r>
              <a:rPr lang="it-IT" sz="1400" dirty="0" err="1"/>
              <a:t>hyperparameters</a:t>
            </a:r>
            <a:r>
              <a:rPr lang="it-IT" sz="1400" dirty="0"/>
              <a:t> </a:t>
            </a:r>
            <a:r>
              <a:rPr lang="it-IT" sz="1400" dirty="0" err="1"/>
              <a:t>explored</a:t>
            </a:r>
            <a:r>
              <a:rPr lang="it-IT" sz="1400" dirty="0"/>
              <a:t> by </a:t>
            </a:r>
            <a:r>
              <a:rPr lang="it-IT" sz="1400" dirty="0" err="1"/>
              <a:t>Optuna</a:t>
            </a:r>
            <a:endParaRPr lang="it-IT" sz="1400" dirty="0"/>
          </a:p>
        </p:txBody>
      </p:sp>
      <p:sp>
        <p:nvSpPr>
          <p:cNvPr id="4" name="CasellaDiTesto 3">
            <a:extLst>
              <a:ext uri="{FF2B5EF4-FFF2-40B4-BE49-F238E27FC236}">
                <a16:creationId xmlns:a16="http://schemas.microsoft.com/office/drawing/2014/main" id="{F528D70E-40BE-8421-DE3E-FE20FEE08F00}"/>
              </a:ext>
            </a:extLst>
          </p:cNvPr>
          <p:cNvSpPr txBox="1"/>
          <p:nvPr/>
        </p:nvSpPr>
        <p:spPr>
          <a:xfrm>
            <a:off x="311760" y="4518617"/>
            <a:ext cx="8350628" cy="523220"/>
          </a:xfrm>
          <a:prstGeom prst="rect">
            <a:avLst/>
          </a:prstGeom>
          <a:noFill/>
        </p:spPr>
        <p:txBody>
          <a:bodyPr wrap="square" rtlCol="0">
            <a:spAutoFit/>
          </a:bodyPr>
          <a:lstStyle/>
          <a:p>
            <a:r>
              <a:rPr lang="it-IT" sz="1400" dirty="0" err="1">
                <a:latin typeface="Consolas" panose="020B0609020204030204" pitchFamily="49" charset="0"/>
              </a:rPr>
              <a:t>max_units</a:t>
            </a:r>
            <a:r>
              <a:rPr lang="it-IT" sz="1400" dirty="0"/>
              <a:t>=512 for the first </a:t>
            </a:r>
            <a:r>
              <a:rPr lang="it-IT" sz="1400" dirty="0" err="1"/>
              <a:t>hidden</a:t>
            </a:r>
            <a:r>
              <a:rPr lang="it-IT" sz="1400" dirty="0"/>
              <a:t> </a:t>
            </a:r>
            <a:r>
              <a:rPr lang="it-IT" sz="1400" dirty="0" err="1"/>
              <a:t>layer</a:t>
            </a:r>
            <a:r>
              <a:rPr lang="it-IT" sz="1400" dirty="0"/>
              <a:t>, </a:t>
            </a:r>
            <a:r>
              <a:rPr lang="it-IT" sz="1400" dirty="0" err="1"/>
              <a:t>then</a:t>
            </a:r>
            <a:r>
              <a:rPr lang="it-IT" sz="1400" dirty="0"/>
              <a:t> </a:t>
            </a:r>
            <a:r>
              <a:rPr lang="it-IT" sz="1400" dirty="0" err="1"/>
              <a:t>is</a:t>
            </a:r>
            <a:r>
              <a:rPr lang="it-IT" sz="1400" dirty="0"/>
              <a:t> </a:t>
            </a:r>
            <a:r>
              <a:rPr lang="it-IT" sz="1400" dirty="0" err="1"/>
              <a:t>equal</a:t>
            </a:r>
            <a:r>
              <a:rPr lang="it-IT" sz="1400" dirty="0"/>
              <a:t> to the n° of </a:t>
            </a:r>
            <a:r>
              <a:rPr lang="it-IT" sz="1400" dirty="0" err="1"/>
              <a:t>units</a:t>
            </a:r>
            <a:r>
              <a:rPr lang="it-IT" sz="1400" dirty="0"/>
              <a:t> of the </a:t>
            </a:r>
            <a:r>
              <a:rPr lang="it-IT" sz="1400" dirty="0" err="1"/>
              <a:t>previous</a:t>
            </a:r>
            <a:r>
              <a:rPr lang="it-IT" sz="1400" dirty="0"/>
              <a:t> </a:t>
            </a:r>
            <a:r>
              <a:rPr lang="it-IT" sz="1400" dirty="0" err="1"/>
              <a:t>layer</a:t>
            </a:r>
            <a:r>
              <a:rPr lang="it-IT" sz="1400" dirty="0"/>
              <a:t>. The </a:t>
            </a:r>
            <a:r>
              <a:rPr lang="it-IT" sz="1400" dirty="0" err="1"/>
              <a:t>chosen</a:t>
            </a:r>
            <a:r>
              <a:rPr lang="it-IT" sz="1400" dirty="0"/>
              <a:t> </a:t>
            </a:r>
            <a:r>
              <a:rPr lang="it-IT" sz="1400" dirty="0" err="1"/>
              <a:t>hyperparameters</a:t>
            </a:r>
            <a:r>
              <a:rPr lang="it-IT" sz="1400" dirty="0"/>
              <a:t> are in </a:t>
            </a:r>
            <a:r>
              <a:rPr lang="it-IT" sz="1400" dirty="0" err="1"/>
              <a:t>bold</a:t>
            </a:r>
            <a:endParaRPr lang="it-IT" sz="1400" dirty="0"/>
          </a:p>
        </p:txBody>
      </p:sp>
    </p:spTree>
    <p:extLst>
      <p:ext uri="{BB962C8B-B14F-4D97-AF65-F5344CB8AC3E}">
        <p14:creationId xmlns:p14="http://schemas.microsoft.com/office/powerpoint/2010/main" val="1388550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17</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Learning curves for best SVM and best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43</a:t>
            </a:fld>
            <a:endParaRPr lang="it-IT" sz="1000" b="0" strike="noStrike" spc="-1">
              <a:latin typeface="Times New Roman"/>
            </a:endParaRPr>
          </a:p>
        </p:txBody>
      </p:sp>
      <p:sp>
        <p:nvSpPr>
          <p:cNvPr id="7" name="CasellaDiTesto 6">
            <a:extLst>
              <a:ext uri="{FF2B5EF4-FFF2-40B4-BE49-F238E27FC236}">
                <a16:creationId xmlns:a16="http://schemas.microsoft.com/office/drawing/2014/main" id="{3AB702D8-9198-F185-BAA8-23304A23522E}"/>
              </a:ext>
            </a:extLst>
          </p:cNvPr>
          <p:cNvSpPr txBox="1"/>
          <p:nvPr/>
        </p:nvSpPr>
        <p:spPr>
          <a:xfrm>
            <a:off x="1063027" y="844449"/>
            <a:ext cx="7017946" cy="523220"/>
          </a:xfrm>
          <a:prstGeom prst="rect">
            <a:avLst/>
          </a:prstGeom>
          <a:noFill/>
        </p:spPr>
        <p:txBody>
          <a:bodyPr wrap="square" rtlCol="0">
            <a:spAutoFit/>
          </a:bodyPr>
          <a:lstStyle/>
          <a:p>
            <a:pPr algn="ctr"/>
            <a:r>
              <a:rPr lang="it-IT" sz="1400" b="1" dirty="0"/>
              <a:t>Figure</a:t>
            </a:r>
            <a:r>
              <a:rPr lang="it-IT" sz="1400" b="1" dirty="0">
                <a:solidFill>
                  <a:srgbClr val="FF0000"/>
                </a:solidFill>
              </a:rPr>
              <a:t> </a:t>
            </a:r>
            <a:r>
              <a:rPr lang="it-IT" sz="1400" b="1" dirty="0"/>
              <a:t>16: </a:t>
            </a:r>
            <a:r>
              <a:rPr lang="it-IT" sz="1400" dirty="0"/>
              <a:t>learning </a:t>
            </a:r>
            <a:r>
              <a:rPr lang="it-IT" sz="1400" dirty="0" err="1"/>
              <a:t>curves</a:t>
            </a:r>
            <a:r>
              <a:rPr lang="it-IT" sz="1400" dirty="0"/>
              <a:t> </a:t>
            </a:r>
            <a:r>
              <a:rPr lang="it-IT" sz="1400" dirty="0" err="1"/>
              <a:t>displaying</a:t>
            </a:r>
            <a:r>
              <a:rPr lang="it-IT" sz="1400" dirty="0"/>
              <a:t> the MEE for the SVM (</a:t>
            </a:r>
            <a:r>
              <a:rPr lang="it-IT" sz="1400" dirty="0" err="1"/>
              <a:t>right</a:t>
            </a:r>
            <a:r>
              <a:rPr lang="it-IT" sz="1400" dirty="0"/>
              <a:t>) and RF (</a:t>
            </a:r>
            <a:r>
              <a:rPr lang="it-IT" sz="1400" dirty="0" err="1"/>
              <a:t>left</a:t>
            </a:r>
            <a:r>
              <a:rPr lang="it-IT" sz="1400" dirty="0"/>
              <a:t>) with the best </a:t>
            </a:r>
            <a:r>
              <a:rPr lang="it-IT" sz="1400" dirty="0" err="1"/>
              <a:t>hyperparameters</a:t>
            </a:r>
            <a:r>
              <a:rPr lang="it-IT" sz="1400" dirty="0"/>
              <a:t> </a:t>
            </a:r>
            <a:r>
              <a:rPr lang="it-IT" sz="1400" dirty="0" err="1"/>
              <a:t>found</a:t>
            </a:r>
            <a:r>
              <a:rPr lang="it-IT" sz="1400" dirty="0"/>
              <a:t> in </a:t>
            </a:r>
            <a:r>
              <a:rPr lang="it-IT" sz="1400" dirty="0" err="1"/>
              <a:t>their</a:t>
            </a:r>
            <a:r>
              <a:rPr lang="it-IT" sz="1400" dirty="0"/>
              <a:t> </a:t>
            </a:r>
            <a:r>
              <a:rPr lang="it-IT" sz="1400" dirty="0" err="1"/>
              <a:t>respective</a:t>
            </a:r>
            <a:r>
              <a:rPr lang="it-IT" sz="1400" dirty="0"/>
              <a:t> </a:t>
            </a:r>
            <a:r>
              <a:rPr lang="it-IT" sz="1400" dirty="0" err="1"/>
              <a:t>grid</a:t>
            </a:r>
            <a:r>
              <a:rPr lang="it-IT" sz="1400" dirty="0"/>
              <a:t> </a:t>
            </a:r>
            <a:r>
              <a:rPr lang="it-IT" sz="1400" dirty="0" err="1"/>
              <a:t>searches</a:t>
            </a:r>
            <a:r>
              <a:rPr lang="it-IT" sz="1400" dirty="0"/>
              <a:t>.</a:t>
            </a:r>
          </a:p>
        </p:txBody>
      </p:sp>
      <p:sp>
        <p:nvSpPr>
          <p:cNvPr id="8" name="CasellaDiTesto 7">
            <a:extLst>
              <a:ext uri="{FF2B5EF4-FFF2-40B4-BE49-F238E27FC236}">
                <a16:creationId xmlns:a16="http://schemas.microsoft.com/office/drawing/2014/main" id="{228AE065-2317-BB0F-4DA3-99B9C7F859AF}"/>
              </a:ext>
            </a:extLst>
          </p:cNvPr>
          <p:cNvSpPr txBox="1"/>
          <p:nvPr/>
        </p:nvSpPr>
        <p:spPr>
          <a:xfrm>
            <a:off x="357406" y="3805518"/>
            <a:ext cx="8428828" cy="1169551"/>
          </a:xfrm>
          <a:prstGeom prst="rect">
            <a:avLst/>
          </a:prstGeom>
          <a:noFill/>
        </p:spPr>
        <p:txBody>
          <a:bodyPr wrap="square" rtlCol="0">
            <a:spAutoFit/>
          </a:bodyPr>
          <a:lstStyle/>
          <a:p>
            <a:r>
              <a:rPr lang="it-IT" sz="1400" dirty="0"/>
              <a:t>The learning </a:t>
            </a:r>
            <a:r>
              <a:rPr lang="it-IT" sz="1400" dirty="0" err="1"/>
              <a:t>curves</a:t>
            </a:r>
            <a:r>
              <a:rPr lang="it-IT" sz="1400" dirty="0"/>
              <a:t> are </a:t>
            </a:r>
            <a:r>
              <a:rPr lang="it-IT" sz="1400" dirty="0" err="1"/>
              <a:t>obtained</a:t>
            </a:r>
            <a:r>
              <a:rPr lang="it-IT" sz="1400" dirty="0"/>
              <a:t> </a:t>
            </a:r>
            <a:r>
              <a:rPr lang="it-IT" sz="1400" dirty="0" err="1"/>
              <a:t>through</a:t>
            </a:r>
            <a:r>
              <a:rPr lang="it-IT" sz="1400" dirty="0"/>
              <a:t> </a:t>
            </a:r>
            <a:r>
              <a:rPr lang="it-IT" sz="1400" dirty="0" err="1"/>
              <a:t>Scikit-Learn’s</a:t>
            </a:r>
            <a:r>
              <a:rPr lang="it-IT" sz="1400" dirty="0"/>
              <a:t> </a:t>
            </a:r>
            <a:r>
              <a:rPr lang="it-IT" sz="1400" dirty="0" err="1">
                <a:latin typeface="Consolas" panose="020B0609020204030204" pitchFamily="49" charset="0"/>
              </a:rPr>
              <a:t>learning_curve</a:t>
            </a:r>
            <a:r>
              <a:rPr lang="it-IT" sz="1400" dirty="0"/>
              <a:t> </a:t>
            </a:r>
            <a:r>
              <a:rPr lang="it-IT" sz="1400" dirty="0" err="1"/>
              <a:t>function</a:t>
            </a:r>
            <a:r>
              <a:rPr lang="en-US" sz="1400" dirty="0"/>
              <a:t>. The function performs 5-fold CV on increasingly big portions of the design set, to determine cross-validated training and validation scores. The curve tells how well the model scales as the amount of data increases.</a:t>
            </a:r>
          </a:p>
          <a:p>
            <a:r>
              <a:rPr lang="it-IT" sz="1400" dirty="0"/>
              <a:t>With </a:t>
            </a:r>
            <a:r>
              <a:rPr lang="it-IT" sz="1400" dirty="0" err="1"/>
              <a:t>this</a:t>
            </a:r>
            <a:r>
              <a:rPr lang="it-IT" sz="1400" dirty="0"/>
              <a:t> </a:t>
            </a:r>
            <a:r>
              <a:rPr lang="it-IT" sz="1400" dirty="0" err="1"/>
              <a:t>approach</a:t>
            </a:r>
            <a:r>
              <a:rPr lang="it-IT" sz="1400" dirty="0"/>
              <a:t>, </a:t>
            </a:r>
            <a:r>
              <a:rPr lang="it-IT" sz="1400" dirty="0" err="1"/>
              <a:t>we</a:t>
            </a:r>
            <a:r>
              <a:rPr lang="it-IT" sz="1400" dirty="0"/>
              <a:t> </a:t>
            </a:r>
            <a:r>
              <a:rPr lang="it-IT" sz="1400" dirty="0" err="1"/>
              <a:t>have</a:t>
            </a:r>
            <a:r>
              <a:rPr lang="it-IT" sz="1400" dirty="0"/>
              <a:t> the </a:t>
            </a:r>
            <a:r>
              <a:rPr lang="it-IT" sz="1400" dirty="0" err="1"/>
              <a:t>mean</a:t>
            </a:r>
            <a:r>
              <a:rPr lang="it-IT" sz="1400" dirty="0"/>
              <a:t> and the standard </a:t>
            </a:r>
            <a:r>
              <a:rPr lang="it-IT" sz="1400" dirty="0" err="1"/>
              <a:t>deviation</a:t>
            </a:r>
            <a:r>
              <a:rPr lang="it-IT" sz="1400" dirty="0"/>
              <a:t> over the </a:t>
            </a:r>
            <a:r>
              <a:rPr lang="it-IT" sz="1400" dirty="0" err="1"/>
              <a:t>folds</a:t>
            </a:r>
            <a:r>
              <a:rPr lang="it-IT" sz="1400" dirty="0"/>
              <a:t>, for </a:t>
            </a:r>
            <a:r>
              <a:rPr lang="it-IT" sz="1400" dirty="0" err="1"/>
              <a:t>each</a:t>
            </a:r>
            <a:r>
              <a:rPr lang="it-IT" sz="1400" dirty="0"/>
              <a:t> point (</a:t>
            </a:r>
            <a:r>
              <a:rPr lang="it-IT" sz="1400" dirty="0" err="1"/>
              <a:t>corresponding</a:t>
            </a:r>
            <a:r>
              <a:rPr lang="it-IT" sz="1400" dirty="0"/>
              <a:t> to the </a:t>
            </a:r>
            <a:r>
              <a:rPr lang="it-IT" sz="1400" dirty="0" err="1"/>
              <a:t>loss</a:t>
            </a:r>
            <a:r>
              <a:rPr lang="it-IT" sz="1400" dirty="0"/>
              <a:t> of the model on </a:t>
            </a:r>
            <a:r>
              <a:rPr lang="it-IT" sz="1400" dirty="0" err="1"/>
              <a:t>amount</a:t>
            </a:r>
            <a:r>
              <a:rPr lang="it-IT" sz="1400" dirty="0"/>
              <a:t> of data on </a:t>
            </a:r>
            <a:r>
              <a:rPr lang="it-IT" sz="1400" dirty="0" err="1"/>
              <a:t>which</a:t>
            </a:r>
            <a:r>
              <a:rPr lang="it-IT" sz="1400" dirty="0"/>
              <a:t> </a:t>
            </a:r>
            <a:r>
              <a:rPr lang="it-IT" sz="1400" dirty="0" err="1"/>
              <a:t>it</a:t>
            </a:r>
            <a:r>
              <a:rPr lang="it-IT" sz="1400" dirty="0"/>
              <a:t> </a:t>
            </a:r>
            <a:r>
              <a:rPr lang="it-IT" sz="1400" dirty="0" err="1"/>
              <a:t>is</a:t>
            </a:r>
            <a:r>
              <a:rPr lang="it-IT" sz="1400" dirty="0"/>
              <a:t> </a:t>
            </a:r>
            <a:r>
              <a:rPr lang="it-IT" sz="1400" dirty="0" err="1"/>
              <a:t>trained</a:t>
            </a:r>
            <a:r>
              <a:rPr lang="it-IT" sz="1400" dirty="0"/>
              <a:t>). </a:t>
            </a:r>
          </a:p>
        </p:txBody>
      </p:sp>
      <p:pic>
        <p:nvPicPr>
          <p:cNvPr id="3" name="Immagine 2" descr="Immagine che contiene testo, linea, Diagramma, schermata&#10;&#10;Descrizione generata automaticamente">
            <a:extLst>
              <a:ext uri="{FF2B5EF4-FFF2-40B4-BE49-F238E27FC236}">
                <a16:creationId xmlns:a16="http://schemas.microsoft.com/office/drawing/2014/main" id="{B925997A-8B7D-1841-068C-6712412A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027" y="1367669"/>
            <a:ext cx="2890408" cy="2391530"/>
          </a:xfrm>
          <a:prstGeom prst="rect">
            <a:avLst/>
          </a:prstGeom>
        </p:spPr>
      </p:pic>
      <p:pic>
        <p:nvPicPr>
          <p:cNvPr id="5" name="Immagine 4" descr="Immagine che contiene testo, schermata, linea, Diagramma&#10;&#10;Descrizione generata automaticamente">
            <a:extLst>
              <a:ext uri="{FF2B5EF4-FFF2-40B4-BE49-F238E27FC236}">
                <a16:creationId xmlns:a16="http://schemas.microsoft.com/office/drawing/2014/main" id="{7FFB130C-C99A-01AD-F6A4-0486C6503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606" y="1363911"/>
            <a:ext cx="2964367" cy="2393109"/>
          </a:xfrm>
          <a:prstGeom prst="rect">
            <a:avLst/>
          </a:prstGeom>
        </p:spPr>
      </p:pic>
    </p:spTree>
    <p:extLst>
      <p:ext uri="{BB962C8B-B14F-4D97-AF65-F5344CB8AC3E}">
        <p14:creationId xmlns:p14="http://schemas.microsoft.com/office/powerpoint/2010/main" val="1867238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18</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ML23 CUP Validation schema for SVM and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44</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FBDC6A-5A93-A929-9E86-B2D9331B7FF2}"/>
              </a:ext>
            </a:extLst>
          </p:cNvPr>
          <p:cNvSpPr txBox="1"/>
          <p:nvPr/>
        </p:nvSpPr>
        <p:spPr>
          <a:xfrm>
            <a:off x="311760" y="1340643"/>
            <a:ext cx="8520120" cy="1384995"/>
          </a:xfrm>
          <a:prstGeom prst="rect">
            <a:avLst/>
          </a:prstGeom>
          <a:noFill/>
        </p:spPr>
        <p:txBody>
          <a:bodyPr wrap="square" rtlCol="0">
            <a:spAutoFit/>
          </a:bodyPr>
          <a:lstStyle/>
          <a:p>
            <a:r>
              <a:rPr lang="it-IT" sz="1400" dirty="0"/>
              <a:t>After the TR and VL </a:t>
            </a:r>
            <a:r>
              <a:rPr lang="it-IT" sz="1400" dirty="0" err="1"/>
              <a:t>error</a:t>
            </a:r>
            <a:r>
              <a:rPr lang="it-IT" sz="1400" dirty="0"/>
              <a:t> of the best SVM/RF </a:t>
            </a:r>
            <a:r>
              <a:rPr lang="it-IT" sz="1400" dirty="0" err="1"/>
              <a:t>has</a:t>
            </a:r>
            <a:r>
              <a:rPr lang="it-IT" sz="1400" dirty="0"/>
              <a:t> </a:t>
            </a:r>
            <a:r>
              <a:rPr lang="it-IT" sz="1400" dirty="0" err="1"/>
              <a:t>been</a:t>
            </a:r>
            <a:r>
              <a:rPr lang="it-IT" sz="1400" dirty="0"/>
              <a:t> </a:t>
            </a:r>
            <a:r>
              <a:rPr lang="it-IT" sz="1400" dirty="0" err="1"/>
              <a:t>assessed</a:t>
            </a:r>
            <a:r>
              <a:rPr lang="it-IT" sz="1400" dirty="0"/>
              <a:t>, </a:t>
            </a:r>
            <a:r>
              <a:rPr lang="it-IT" sz="1400" dirty="0" err="1"/>
              <a:t>as</a:t>
            </a:r>
            <a:r>
              <a:rPr lang="it-IT" sz="1400" dirty="0"/>
              <a:t> </a:t>
            </a:r>
            <a:r>
              <a:rPr lang="it-IT" sz="1400" dirty="0" err="1"/>
              <a:t>well</a:t>
            </a:r>
            <a:r>
              <a:rPr lang="it-IT" sz="1400" dirty="0"/>
              <a:t> </a:t>
            </a:r>
            <a:r>
              <a:rPr lang="it-IT" sz="1400" dirty="0" err="1"/>
              <a:t>as</a:t>
            </a:r>
            <a:r>
              <a:rPr lang="it-IT" sz="1400" dirty="0"/>
              <a:t> the </a:t>
            </a:r>
            <a:r>
              <a:rPr lang="it-IT" sz="1400" dirty="0" err="1"/>
              <a:t>scalability</a:t>
            </a:r>
            <a:r>
              <a:rPr lang="it-IT" sz="1400" dirty="0"/>
              <a:t>, with the learning curve (</a:t>
            </a:r>
            <a:r>
              <a:rPr lang="it-IT" sz="1400" dirty="0" err="1"/>
              <a:t>see</a:t>
            </a:r>
            <a:r>
              <a:rPr lang="it-IT" sz="1400" dirty="0"/>
              <a:t> </a:t>
            </a:r>
            <a:r>
              <a:rPr lang="it-IT" sz="1400" dirty="0" err="1"/>
              <a:t>previous</a:t>
            </a:r>
            <a:r>
              <a:rPr lang="it-IT" sz="1400" dirty="0"/>
              <a:t> slide), 5 copies of the best models (i.e. with the best </a:t>
            </a:r>
            <a:r>
              <a:rPr lang="it-IT" sz="1400" dirty="0" err="1"/>
              <a:t>hyperparameters</a:t>
            </a:r>
            <a:r>
              <a:rPr lang="it-IT" sz="1400" dirty="0"/>
              <a:t>) are </a:t>
            </a:r>
            <a:r>
              <a:rPr lang="it-IT" sz="1400" dirty="0" err="1"/>
              <a:t>created</a:t>
            </a:r>
            <a:r>
              <a:rPr lang="it-IT" sz="1400" dirty="0"/>
              <a:t>, </a:t>
            </a:r>
            <a:r>
              <a:rPr lang="it-IT" sz="1400" dirty="0" err="1"/>
              <a:t>forming</a:t>
            </a:r>
            <a:r>
              <a:rPr lang="it-IT" sz="1400" dirty="0"/>
              <a:t> an ensemble. The training data </a:t>
            </a:r>
            <a:r>
              <a:rPr lang="it-IT" sz="1400" dirty="0" err="1"/>
              <a:t>is</a:t>
            </a:r>
            <a:r>
              <a:rPr lang="it-IT" sz="1400" dirty="0"/>
              <a:t> split in 5 </a:t>
            </a:r>
            <a:r>
              <a:rPr lang="it-IT" sz="1400" dirty="0" err="1"/>
              <a:t>folds</a:t>
            </a:r>
            <a:r>
              <a:rPr lang="it-IT" sz="1400" dirty="0"/>
              <a:t>, </a:t>
            </a:r>
            <a:r>
              <a:rPr lang="it-IT" sz="1400" dirty="0" err="1"/>
              <a:t>using</a:t>
            </a:r>
            <a:r>
              <a:rPr lang="it-IT" sz="1400" dirty="0"/>
              <a:t> the </a:t>
            </a:r>
            <a:r>
              <a:rPr lang="it-IT" sz="1400" dirty="0" err="1"/>
              <a:t>same</a:t>
            </a:r>
            <a:r>
              <a:rPr lang="it-IT" sz="1400" dirty="0"/>
              <a:t> split (</a:t>
            </a:r>
            <a:r>
              <a:rPr lang="it-IT" sz="1400" dirty="0" err="1"/>
              <a:t>controlled</a:t>
            </a:r>
            <a:r>
              <a:rPr lang="it-IT" sz="1400" dirty="0"/>
              <a:t> by the random </a:t>
            </a:r>
            <a:r>
              <a:rPr lang="it-IT" sz="1400" dirty="0" err="1"/>
              <a:t>seed</a:t>
            </a:r>
            <a:r>
              <a:rPr lang="it-IT" sz="1400" dirty="0"/>
              <a:t>) </a:t>
            </a:r>
            <a:r>
              <a:rPr lang="it-IT" sz="1400" dirty="0" err="1"/>
              <a:t>as</a:t>
            </a:r>
            <a:r>
              <a:rPr lang="it-IT" sz="1400" dirty="0"/>
              <a:t> the one </a:t>
            </a:r>
            <a:r>
              <a:rPr lang="it-IT" sz="1400" dirty="0" err="1"/>
              <a:t>used</a:t>
            </a:r>
            <a:r>
              <a:rPr lang="it-IT" sz="1400" dirty="0"/>
              <a:t> for the learning curve. </a:t>
            </a:r>
            <a:r>
              <a:rPr lang="it-IT" sz="1400" dirty="0" err="1"/>
              <a:t>Each</a:t>
            </a:r>
            <a:r>
              <a:rPr lang="it-IT" sz="1400" dirty="0"/>
              <a:t> model of the ensemble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one of the split. </a:t>
            </a:r>
            <a:r>
              <a:rPr lang="it-IT" sz="1400" dirty="0" err="1"/>
              <a:t>Hence</a:t>
            </a:r>
            <a:r>
              <a:rPr lang="it-IT" sz="1400" dirty="0"/>
              <a:t> the </a:t>
            </a:r>
            <a:r>
              <a:rPr lang="it-IT" sz="1400" dirty="0" err="1"/>
              <a:t>drawn</a:t>
            </a:r>
            <a:r>
              <a:rPr lang="it-IT" sz="1400" dirty="0"/>
              <a:t> learning curve </a:t>
            </a:r>
            <a:r>
              <a:rPr lang="it-IT" sz="1400" dirty="0" err="1"/>
              <a:t>really</a:t>
            </a:r>
            <a:r>
              <a:rPr lang="it-IT" sz="1400" dirty="0"/>
              <a:t> </a:t>
            </a:r>
            <a:r>
              <a:rPr lang="it-IT" sz="1400" dirty="0" err="1"/>
              <a:t>is</a:t>
            </a:r>
            <a:r>
              <a:rPr lang="it-IT" sz="1400" dirty="0"/>
              <a:t> the learning curve of </a:t>
            </a:r>
            <a:r>
              <a:rPr lang="it-IT" sz="1400" dirty="0" err="1"/>
              <a:t>this</a:t>
            </a:r>
            <a:r>
              <a:rPr lang="it-IT" sz="1400" dirty="0"/>
              <a:t> last ensemble model, </a:t>
            </a:r>
            <a:r>
              <a:rPr lang="it-IT" sz="1400" dirty="0" err="1"/>
              <a:t>rather</a:t>
            </a:r>
            <a:r>
              <a:rPr lang="it-IT" sz="1400" dirty="0"/>
              <a:t> </a:t>
            </a:r>
            <a:r>
              <a:rPr lang="it-IT" sz="1400" dirty="0" err="1"/>
              <a:t>than</a:t>
            </a:r>
            <a:r>
              <a:rPr lang="it-IT" sz="1400" dirty="0"/>
              <a:t> of one single SVM/RF. </a:t>
            </a:r>
          </a:p>
        </p:txBody>
      </p:sp>
      <p:sp>
        <p:nvSpPr>
          <p:cNvPr id="3" name="CasellaDiTesto 2">
            <a:extLst>
              <a:ext uri="{FF2B5EF4-FFF2-40B4-BE49-F238E27FC236}">
                <a16:creationId xmlns:a16="http://schemas.microsoft.com/office/drawing/2014/main" id="{CF70CC87-685D-711E-FD1A-28AF17328387}"/>
              </a:ext>
            </a:extLst>
          </p:cNvPr>
          <p:cNvSpPr txBox="1"/>
          <p:nvPr/>
        </p:nvSpPr>
        <p:spPr>
          <a:xfrm>
            <a:off x="311760" y="2725638"/>
            <a:ext cx="8520120" cy="1169551"/>
          </a:xfrm>
          <a:prstGeom prst="rect">
            <a:avLst/>
          </a:prstGeom>
          <a:noFill/>
        </p:spPr>
        <p:txBody>
          <a:bodyPr wrap="square" rtlCol="0">
            <a:spAutoFit/>
          </a:bodyPr>
          <a:lstStyle/>
          <a:p>
            <a:r>
              <a:rPr lang="it-IT" sz="1400" dirty="0"/>
              <a:t>The test </a:t>
            </a:r>
            <a:r>
              <a:rPr lang="it-IT" sz="1400" dirty="0" err="1"/>
              <a:t>error</a:t>
            </a:r>
            <a:r>
              <a:rPr lang="it-IT" sz="1400" dirty="0"/>
              <a:t> of the ensemble </a:t>
            </a:r>
            <a:r>
              <a:rPr lang="it-IT" sz="1400" dirty="0" err="1"/>
              <a:t>is</a:t>
            </a:r>
            <a:r>
              <a:rPr lang="it-IT" sz="1400" dirty="0"/>
              <a:t> </a:t>
            </a:r>
            <a:r>
              <a:rPr lang="it-IT" sz="1400" dirty="0" err="1"/>
              <a:t>measured</a:t>
            </a:r>
            <a:r>
              <a:rPr lang="it-IT" sz="1400" dirty="0"/>
              <a:t> on the TS </a:t>
            </a:r>
            <a:r>
              <a:rPr lang="it-IT" sz="1400" dirty="0" err="1"/>
              <a:t>that</a:t>
            </a:r>
            <a:r>
              <a:rPr lang="it-IT" sz="1400" dirty="0"/>
              <a:t> </a:t>
            </a:r>
            <a:r>
              <a:rPr lang="it-IT" sz="1400" dirty="0" err="1"/>
              <a:t>was</a:t>
            </a:r>
            <a:r>
              <a:rPr lang="it-IT" sz="1400" dirty="0"/>
              <a:t> </a:t>
            </a:r>
            <a:r>
              <a:rPr lang="it-IT" sz="1400" dirty="0" err="1"/>
              <a:t>held</a:t>
            </a:r>
            <a:r>
              <a:rPr lang="it-IT" sz="1400" dirty="0"/>
              <a:t> out </a:t>
            </a:r>
            <a:r>
              <a:rPr lang="it-IT" sz="1400" dirty="0" err="1"/>
              <a:t>at</a:t>
            </a:r>
            <a:r>
              <a:rPr lang="it-IT" sz="1400" dirty="0"/>
              <a:t> the </a:t>
            </a:r>
            <a:r>
              <a:rPr lang="it-IT" sz="1400" dirty="0" err="1"/>
              <a:t>beginning</a:t>
            </a:r>
            <a:r>
              <a:rPr lang="it-IT" sz="1400" dirty="0"/>
              <a:t>. </a:t>
            </a:r>
            <a:r>
              <a:rPr lang="it-IT" sz="1400" dirty="0" err="1"/>
              <a:t>Again</a:t>
            </a:r>
            <a:r>
              <a:rPr lang="it-IT" sz="1400" dirty="0"/>
              <a:t>, </a:t>
            </a:r>
            <a:r>
              <a:rPr lang="it-IT" sz="1400" dirty="0" err="1"/>
              <a:t>it</a:t>
            </a:r>
            <a:r>
              <a:rPr lang="it-IT" sz="1400" dirty="0"/>
              <a:t> </a:t>
            </a:r>
            <a:r>
              <a:rPr lang="it-IT" sz="1400" dirty="0" err="1"/>
              <a:t>is</a:t>
            </a:r>
            <a:r>
              <a:rPr lang="it-IT" sz="1400" dirty="0"/>
              <a:t> </a:t>
            </a:r>
            <a:r>
              <a:rPr lang="it-IT" sz="1400" dirty="0" err="1"/>
              <a:t>computed</a:t>
            </a:r>
            <a:r>
              <a:rPr lang="it-IT" sz="1400" dirty="0"/>
              <a:t> </a:t>
            </a:r>
            <a:r>
              <a:rPr lang="it-IT" sz="1400" dirty="0" err="1"/>
              <a:t>as</a:t>
            </a:r>
            <a:r>
              <a:rPr lang="it-IT" sz="1400" dirty="0"/>
              <a:t> the </a:t>
            </a:r>
            <a:r>
              <a:rPr lang="it-IT" sz="1400" dirty="0" err="1"/>
              <a:t>average</a:t>
            </a:r>
            <a:r>
              <a:rPr lang="it-IT" sz="1400" dirty="0"/>
              <a:t> of the </a:t>
            </a:r>
            <a:r>
              <a:rPr lang="it-IT" sz="1400" dirty="0" err="1"/>
              <a:t>predictions</a:t>
            </a:r>
            <a:r>
              <a:rPr lang="it-IT" sz="1400" dirty="0"/>
              <a:t> of </a:t>
            </a:r>
            <a:r>
              <a:rPr lang="it-IT" sz="1400" dirty="0" err="1"/>
              <a:t>each</a:t>
            </a:r>
            <a:r>
              <a:rPr lang="it-IT" sz="1400" dirty="0"/>
              <a:t> </a:t>
            </a:r>
            <a:r>
              <a:rPr lang="it-IT" sz="1400" dirty="0" err="1"/>
              <a:t>member</a:t>
            </a:r>
            <a:r>
              <a:rPr lang="it-IT" sz="1400" dirty="0"/>
              <a:t>. </a:t>
            </a:r>
          </a:p>
          <a:p>
            <a:r>
              <a:rPr lang="it-IT" sz="1400" dirty="0"/>
              <a:t>After the test </a:t>
            </a:r>
            <a:r>
              <a:rPr lang="it-IT" sz="1400" dirty="0" err="1"/>
              <a:t>error</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(TR + TS) in the </a:t>
            </a:r>
            <a:r>
              <a:rPr lang="it-IT" sz="1400" dirty="0" err="1"/>
              <a:t>same</a:t>
            </a:r>
            <a:r>
              <a:rPr lang="it-IT" sz="1400" dirty="0"/>
              <a:t> way </a:t>
            </a:r>
            <a:r>
              <a:rPr lang="it-IT" sz="1400" dirty="0" err="1"/>
              <a:t>as</a:t>
            </a:r>
            <a:r>
              <a:rPr lang="it-IT" sz="1400" dirty="0"/>
              <a:t> </a:t>
            </a:r>
            <a:r>
              <a:rPr lang="it-IT" sz="1400" dirty="0" err="1"/>
              <a:t>before</a:t>
            </a:r>
            <a:r>
              <a:rPr lang="it-IT" sz="1400" dirty="0"/>
              <a:t>: the data </a:t>
            </a:r>
            <a:r>
              <a:rPr lang="it-IT" sz="1400" dirty="0" err="1"/>
              <a:t>is</a:t>
            </a:r>
            <a:r>
              <a:rPr lang="it-IT" sz="1400" dirty="0"/>
              <a:t> split in 5 </a:t>
            </a:r>
            <a:r>
              <a:rPr lang="it-IT" sz="1400" dirty="0" err="1"/>
              <a:t>folds</a:t>
            </a:r>
            <a:r>
              <a:rPr lang="it-IT" sz="1400" dirty="0"/>
              <a:t>, 5 copies of the best models are </a:t>
            </a:r>
            <a:r>
              <a:rPr lang="it-IT" sz="1400" dirty="0" err="1"/>
              <a:t>created</a:t>
            </a:r>
            <a:r>
              <a:rPr lang="it-IT" sz="1400" dirty="0"/>
              <a:t>, </a:t>
            </a:r>
            <a:r>
              <a:rPr lang="it-IT" sz="1400" dirty="0" err="1"/>
              <a:t>each</a:t>
            </a:r>
            <a:r>
              <a:rPr lang="it-IT" sz="1400" dirty="0"/>
              <a:t> of </a:t>
            </a:r>
            <a:r>
              <a:rPr lang="it-IT" sz="1400" dirty="0" err="1"/>
              <a:t>which</a:t>
            </a:r>
            <a:r>
              <a:rPr lang="it-IT" sz="1400" dirty="0"/>
              <a:t>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a </a:t>
            </a:r>
            <a:r>
              <a:rPr lang="it-IT" sz="1400" dirty="0" err="1"/>
              <a:t>portion</a:t>
            </a:r>
            <a:r>
              <a:rPr lang="it-IT" sz="1400" dirty="0"/>
              <a:t> of the dataset.</a:t>
            </a:r>
          </a:p>
        </p:txBody>
      </p:sp>
    </p:spTree>
    <p:extLst>
      <p:ext uri="{BB962C8B-B14F-4D97-AF65-F5344CB8AC3E}">
        <p14:creationId xmlns:p14="http://schemas.microsoft.com/office/powerpoint/2010/main" val="2843478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Furhter remarks on the hyperparameters’ impact on the error</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48" name="CasellaDiTesto 47">
                <a:extLst>
                  <a:ext uri="{FF2B5EF4-FFF2-40B4-BE49-F238E27FC236}">
                    <a16:creationId xmlns:a16="http://schemas.microsoft.com/office/drawing/2014/main" id="{2BAAFA5E-9325-280B-C00F-279DD5A36C87}"/>
                  </a:ext>
                </a:extLst>
              </p:cNvPr>
              <p:cNvSpPr txBox="1"/>
              <p:nvPr/>
            </p:nvSpPr>
            <p:spPr>
              <a:xfrm>
                <a:off x="311760" y="1143346"/>
                <a:ext cx="8520120" cy="1428404"/>
              </a:xfrm>
              <a:prstGeom prst="rect">
                <a:avLst/>
              </a:prstGeom>
              <a:noFill/>
            </p:spPr>
            <p:txBody>
              <a:bodyPr wrap="square" rtlCol="0">
                <a:spAutoFit/>
              </a:bodyPr>
              <a:lstStyle/>
              <a:p>
                <a:r>
                  <a:rPr lang="it-IT" sz="1400" dirty="0"/>
                  <a:t>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In </a:t>
                </a:r>
                <a:r>
                  <a:rPr lang="it-IT" sz="1400" dirty="0" err="1"/>
                  <a:t>fact</a:t>
                </a:r>
                <a:r>
                  <a:rPr lang="it-IT" sz="1400" dirty="0"/>
                  <a:t> the samples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oMath>
                </a14:m>
                <a:r>
                  <a:rPr lang="it-IT" sz="1400" dirty="0"/>
                  <a:t> </a:t>
                </a:r>
                <a:r>
                  <a:rPr lang="it-IT" sz="1400" dirty="0" err="1"/>
                  <a:t>which</a:t>
                </a:r>
                <a:r>
                  <a:rPr lang="it-IT" sz="1400" dirty="0"/>
                  <a:t> </a:t>
                </a:r>
                <a:r>
                  <a:rPr lang="it-IT" sz="1400" dirty="0" err="1"/>
                  <a:t>have</a:t>
                </a:r>
                <a:r>
                  <a:rPr lang="it-IT" sz="1400" dirty="0"/>
                  <a:t> a </a:t>
                </a:r>
                <a:r>
                  <a:rPr lang="it-IT" sz="1400" dirty="0" err="1"/>
                  <a:t>higher</a:t>
                </a:r>
                <a:r>
                  <a:rPr lang="it-IT" sz="1400" dirty="0"/>
                  <a:t> dot product with the </a:t>
                </a:r>
                <a:r>
                  <a:rPr lang="it-IT" sz="1400" dirty="0" err="1"/>
                  <a:t>considered</a:t>
                </a:r>
                <a:r>
                  <a:rPr lang="it-IT" sz="1400" dirty="0"/>
                  <a:t> sample </a:t>
                </a:r>
                <a14:m>
                  <m:oMath xmlns:m="http://schemas.openxmlformats.org/officeDocument/2006/math">
                    <m:r>
                      <a:rPr lang="it-IT" sz="1400" b="0" i="1" smtClean="0">
                        <a:latin typeface="Cambria Math" panose="02040503050406030204" pitchFamily="18" charset="0"/>
                      </a:rPr>
                      <m:t>𝑥</m:t>
                    </m:r>
                  </m:oMath>
                </a14:m>
                <a:r>
                  <a:rPr lang="it-IT" sz="1400" dirty="0"/>
                  <a:t> (</a:t>
                </a:r>
                <a:r>
                  <a:rPr lang="it-IT" sz="1400" dirty="0" err="1"/>
                  <a:t>aka</a:t>
                </a:r>
                <a:r>
                  <a:rPr lang="it-IT" sz="1400" dirty="0"/>
                  <a:t> «</a:t>
                </a:r>
                <a:r>
                  <a:rPr lang="it-IT" sz="1400" dirty="0" err="1"/>
                  <a:t>closer</a:t>
                </a:r>
                <a:r>
                  <a:rPr lang="it-IT" sz="1400" dirty="0"/>
                  <a:t>» to </a:t>
                </a:r>
                <a14:m>
                  <m:oMath xmlns:m="http://schemas.openxmlformats.org/officeDocument/2006/math">
                    <m:r>
                      <a:rPr lang="it-IT" sz="1400" i="1">
                        <a:latin typeface="Cambria Math" panose="02040503050406030204" pitchFamily="18" charset="0"/>
                      </a:rPr>
                      <m:t>𝑥</m:t>
                    </m:r>
                  </m:oMath>
                </a14:m>
                <a:r>
                  <a:rPr lang="it-IT" sz="1400" dirty="0"/>
                  <a:t>) </a:t>
                </a:r>
                <a:r>
                  <a:rPr lang="it-IT" sz="1400" dirty="0" err="1"/>
                  <a:t>have</a:t>
                </a:r>
                <a:r>
                  <a:rPr lang="it-IT" sz="1400" dirty="0"/>
                  <a:t> a </a:t>
                </a:r>
                <a:r>
                  <a:rPr lang="it-IT" sz="1400" dirty="0" err="1"/>
                  <a:t>higher</a:t>
                </a:r>
                <a:r>
                  <a:rPr lang="it-IT" sz="1400" dirty="0"/>
                  <a:t> impact on the </a:t>
                </a:r>
                <a:r>
                  <a:rPr lang="it-IT" sz="1400" dirty="0" err="1"/>
                  <a:t>prediction</a:t>
                </a:r>
                <a:r>
                  <a:rPr lang="it-IT" sz="1400" dirty="0"/>
                  <a:t> h(x) of the model. </a:t>
                </a:r>
              </a:p>
              <a:p>
                <a:r>
                  <a:rPr lang="it-IT" sz="1400" dirty="0" err="1"/>
                  <a:t>This</a:t>
                </a:r>
                <a:r>
                  <a:rPr lang="it-IT" sz="1400" dirty="0"/>
                  <a:t> </a:t>
                </a:r>
                <a:r>
                  <a:rPr lang="it-IT" sz="1400" dirty="0" err="1"/>
                  <a:t>is</a:t>
                </a:r>
                <a:r>
                  <a:rPr lang="it-IT" sz="1400" dirty="0"/>
                  <a:t> </a:t>
                </a:r>
                <a:r>
                  <a:rPr lang="it-IT" sz="1400" dirty="0" err="1"/>
                  <a:t>because</a:t>
                </a:r>
                <a:r>
                  <a:rPr lang="it-IT" sz="1400" dirty="0"/>
                  <a:t> the </a:t>
                </a:r>
                <a:r>
                  <a:rPr lang="it-IT" sz="1400" dirty="0" err="1"/>
                  <a:t>hypothesis</a:t>
                </a:r>
                <a:r>
                  <a:rPr lang="it-IT" sz="1400" dirty="0"/>
                  <a:t> of the model </a:t>
                </a:r>
                <a14:m>
                  <m:oMath xmlns:m="http://schemas.openxmlformats.org/officeDocument/2006/math">
                    <m:r>
                      <a:rPr lang="it-IT" sz="1400" i="1">
                        <a:latin typeface="Cambria Math" panose="02040503050406030204" pitchFamily="18" charset="0"/>
                      </a:rPr>
                      <m:t>h</m:t>
                    </m:r>
                    <m:d>
                      <m:dPr>
                        <m:ctrlPr>
                          <a:rPr lang="it-IT" sz="1400" i="1">
                            <a:latin typeface="Cambria Math" panose="02040503050406030204" pitchFamily="18" charset="0"/>
                          </a:rPr>
                        </m:ctrlPr>
                      </m:dPr>
                      <m:e>
                        <m:r>
                          <a:rPr lang="it-IT" sz="1400" i="1">
                            <a:latin typeface="Cambria Math" panose="02040503050406030204" pitchFamily="18" charset="0"/>
                          </a:rPr>
                          <m:t>𝑥</m:t>
                        </m:r>
                      </m:e>
                    </m:d>
                    <m:r>
                      <a:rPr lang="it-IT" sz="1400" i="1">
                        <a:latin typeface="Cambria Math" panose="02040503050406030204" pitchFamily="18" charset="0"/>
                      </a:rPr>
                      <m:t> </m:t>
                    </m:r>
                  </m:oMath>
                </a14:m>
                <a:r>
                  <a:rPr lang="it-IT" sz="1400" dirty="0" err="1"/>
                  <a:t>is</a:t>
                </a:r>
                <a:r>
                  <a:rPr lang="it-IT" sz="1400" dirty="0"/>
                  <a:t> </a:t>
                </a:r>
                <a:r>
                  <a:rPr lang="it-IT" sz="1400" dirty="0" err="1"/>
                  <a:t>defined</a:t>
                </a:r>
                <a:r>
                  <a:rPr lang="it-IT" sz="1400" dirty="0"/>
                  <a:t> </a:t>
                </a:r>
                <a:r>
                  <a:rPr lang="it-IT" sz="1400" dirty="0" err="1"/>
                  <a:t>as</a:t>
                </a:r>
                <a:r>
                  <a:rPr lang="it-IT" sz="1400" dirty="0"/>
                  <a:t> </a:t>
                </a:r>
                <a14:m>
                  <m:oMath xmlns:m="http://schemas.openxmlformats.org/officeDocument/2006/math">
                    <m:r>
                      <a:rPr lang="it-IT" sz="1400" b="0" i="1" smtClean="0">
                        <a:latin typeface="Cambria Math" panose="02040503050406030204" pitchFamily="18" charset="0"/>
                      </a:rPr>
                      <m:t>h</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e>
                    </m:d>
                    <m:r>
                      <a:rPr lang="it-IT" sz="1400" b="0" i="1" smtClean="0">
                        <a:latin typeface="Cambria Math" panose="02040503050406030204" pitchFamily="18" charset="0"/>
                      </a:rPr>
                      <m:t>=</m:t>
                    </m:r>
                    <m:nary>
                      <m:naryPr>
                        <m:chr m:val="∑"/>
                        <m:limLoc m:val="subSup"/>
                        <m:ctrlPr>
                          <a:rPr lang="it-IT" sz="1400" b="0" i="1" smtClean="0">
                            <a:latin typeface="Cambria Math" panose="02040503050406030204" pitchFamily="18" charset="0"/>
                          </a:rPr>
                        </m:ctrlPr>
                      </m:naryPr>
                      <m:sub>
                        <m:r>
                          <m:rPr>
                            <m:brk m:alnAt="25"/>
                          </m:rPr>
                          <a:rPr lang="it-IT" sz="1400" b="0" i="1" smtClean="0">
                            <a:latin typeface="Cambria Math" panose="02040503050406030204" pitchFamily="18" charset="0"/>
                          </a:rPr>
                          <m:t>𝑖</m:t>
                        </m:r>
                        <m:r>
                          <a:rPr lang="it-IT" sz="1400" b="0" i="1" smtClean="0">
                            <a:latin typeface="Cambria Math" panose="02040503050406030204" pitchFamily="18" charset="0"/>
                          </a:rPr>
                          <m:t>=1</m:t>
                        </m:r>
                      </m:sub>
                      <m:sup>
                        <m:r>
                          <a:rPr lang="it-IT" sz="1400" b="0" i="1" smtClean="0">
                            <a:latin typeface="Cambria Math" panose="02040503050406030204" pitchFamily="18" charset="0"/>
                          </a:rPr>
                          <m:t>𝑁</m:t>
                        </m:r>
                      </m:sup>
                      <m:e>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r>
                                  <a:rPr lang="it-IT" sz="1400" b="0" i="1" smtClean="0">
                                    <a:latin typeface="Cambria Math" panose="02040503050406030204" pitchFamily="18" charset="0"/>
                                    <a:ea typeface="Cambria Math" panose="02040503050406030204" pitchFamily="18" charset="0"/>
                                  </a:rPr>
                                  <m:t>′</m:t>
                                </m:r>
                              </m:e>
                              <m:sub>
                                <m:r>
                                  <a:rPr lang="it-IT" sz="1400" b="0" i="1" smtClean="0">
                                    <a:latin typeface="Cambria Math" panose="02040503050406030204" pitchFamily="18" charset="0"/>
                                  </a:rPr>
                                  <m:t>𝑖</m:t>
                                </m:r>
                              </m:sub>
                            </m:sSub>
                          </m:e>
                        </m:d>
                        <m:r>
                          <a:rPr lang="it-IT" sz="1400" b="0" i="1" smtClean="0">
                            <a:latin typeface="Cambria Math" panose="02040503050406030204" pitchFamily="18" charset="0"/>
                          </a:rPr>
                          <m:t>𝐾</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r>
                          <a:rPr lang="it-IT" sz="1400" b="0" i="1" smtClean="0">
                            <a:latin typeface="Cambria Math" panose="02040503050406030204" pitchFamily="18" charset="0"/>
                          </a:rPr>
                          <m:t>𝑥</m:t>
                        </m:r>
                        <m:r>
                          <a:rPr lang="it-IT" sz="1400" b="0" i="1" smtClean="0">
                            <a:latin typeface="Cambria Math" panose="02040503050406030204" pitchFamily="18" charset="0"/>
                          </a:rPr>
                          <m:t>)</m:t>
                        </m:r>
                      </m:e>
                    </m:nary>
                  </m:oMath>
                </a14:m>
                <a:r>
                  <a:rPr lang="it-IT" sz="1400" dirty="0"/>
                  <a:t> , where the polynomial kernel is </a:t>
                </a:r>
                <a14:m>
                  <m:oMath xmlns:m="http://schemas.openxmlformats.org/officeDocument/2006/math">
                    <m:r>
                      <a:rPr lang="it-IT" sz="1400" b="0" i="1" smtClean="0">
                        <a:latin typeface="Cambria Math" panose="02040503050406030204" pitchFamily="18" charset="0"/>
                      </a:rPr>
                      <m:t>𝐾</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r>
                          <a:rPr lang="it-IT" sz="1400" b="0" i="1" smtClean="0">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rPr>
                      <m:t>=</m:t>
                    </m:r>
                    <m:sSup>
                      <m:sSupPr>
                        <m:ctrlPr>
                          <a:rPr lang="it-IT" sz="1400" i="1">
                            <a:latin typeface="Cambria Math" panose="02040503050406030204" pitchFamily="18" charset="0"/>
                          </a:rPr>
                        </m:ctrlPr>
                      </m:sSupPr>
                      <m:e>
                        <m:d>
                          <m:dPr>
                            <m:ctrlPr>
                              <a:rPr lang="it-IT" sz="1400" i="1">
                                <a:latin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𝛾</m:t>
                            </m:r>
                            <m:r>
                              <a:rPr lang="it-IT" sz="1400">
                                <a:latin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𝑘</m:t>
                                </m:r>
                              </m:e>
                              <m:sub>
                                <m:r>
                                  <a:rPr lang="it-IT" sz="1400" i="1">
                                    <a:latin typeface="Cambria Math" panose="02040503050406030204" pitchFamily="18" charset="0"/>
                                    <a:ea typeface="Cambria Math" panose="02040503050406030204" pitchFamily="18" charset="0"/>
                                  </a:rPr>
                                  <m:t>0</m:t>
                                </m:r>
                              </m:sub>
                            </m:sSub>
                          </m:e>
                        </m:d>
                      </m:e>
                      <m:sup>
                        <m:r>
                          <a:rPr lang="it-IT" sz="1400" i="1">
                            <a:latin typeface="Cambria Math" panose="02040503050406030204" pitchFamily="18" charset="0"/>
                          </a:rPr>
                          <m:t>𝑝</m:t>
                        </m:r>
                      </m:sup>
                    </m:sSup>
                    <m:r>
                      <a:rPr lang="it-IT" sz="1400" b="0" i="1" smtClean="0">
                        <a:latin typeface="Cambria Math" panose="02040503050406030204" pitchFamily="18" charset="0"/>
                      </a:rPr>
                      <m:t>=</m:t>
                    </m:r>
                    <m:r>
                      <a:rPr lang="it-IT" sz="1400" b="0" i="1" smtClean="0">
                        <a:latin typeface="Cambria Math" panose="02040503050406030204" pitchFamily="18" charset="0"/>
                      </a:rPr>
                      <m:t>𝑂</m:t>
                    </m:r>
                    <m:d>
                      <m:dPr>
                        <m:ctrlPr>
                          <a:rPr lang="it-IT" sz="1400" b="0" i="1" smtClean="0">
                            <a:latin typeface="Cambria Math" panose="02040503050406030204" pitchFamily="18" charset="0"/>
                          </a:rPr>
                        </m:ctrlPr>
                      </m:dPr>
                      <m:e>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𝛾</m:t>
                            </m:r>
                          </m:e>
                          <m:sup>
                            <m:r>
                              <a:rPr lang="it-IT" sz="1400" b="0" i="1" smtClean="0">
                                <a:latin typeface="Cambria Math" panose="02040503050406030204" pitchFamily="18" charset="0"/>
                              </a:rPr>
                              <m:t>𝑝</m:t>
                            </m:r>
                          </m:sup>
                        </m:sSup>
                        <m:sSup>
                          <m:sSupPr>
                            <m:ctrlPr>
                              <a:rPr lang="it-IT" sz="1400" b="0" i="1" smtClean="0">
                                <a:latin typeface="Cambria Math" panose="02040503050406030204" pitchFamily="18" charset="0"/>
                              </a:rPr>
                            </m:ctrlPr>
                          </m:sSupPr>
                          <m:e>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e>
                          <m:sup>
                            <m:r>
                              <a:rPr lang="it-IT" sz="1400" b="0" i="1" smtClean="0">
                                <a:latin typeface="Cambria Math" panose="02040503050406030204" pitchFamily="18" charset="0"/>
                              </a:rPr>
                              <m:t>𝑝</m:t>
                            </m:r>
                          </m:sup>
                        </m:sSup>
                      </m:e>
                    </m:d>
                  </m:oMath>
                </a14:m>
                <a:r>
                  <a:rPr lang="it-IT" sz="1400" dirty="0"/>
                  <a:t>. </a:t>
                </a:r>
              </a:p>
              <a:p>
                <a:r>
                  <a:rPr lang="it-IT" sz="1400" dirty="0"/>
                  <a:t>So </a:t>
                </a:r>
                <a:r>
                  <a:rPr lang="it-IT" sz="1400" dirty="0" err="1"/>
                  <a:t>if</a:t>
                </a:r>
                <a:r>
                  <a:rPr lang="it-IT" sz="1400" dirty="0"/>
                  <a:t> γ </a:t>
                </a:r>
                <a:r>
                  <a:rPr lang="it-IT" sz="1400" dirty="0" err="1"/>
                  <a:t>is</a:t>
                </a:r>
                <a:r>
                  <a:rPr lang="it-IT" sz="1400" dirty="0"/>
                  <a:t> large and </a:t>
                </a:r>
                <a14:m>
                  <m:oMath xmlns:m="http://schemas.openxmlformats.org/officeDocument/2006/math">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&gt;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then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oMath>
                </a14:m>
                <a:r>
                  <a:rPr lang="it-IT" sz="1400" dirty="0"/>
                  <a:t> </a:t>
                </a:r>
                <a:r>
                  <a:rPr lang="it-IT" sz="1400" dirty="0" err="1"/>
                  <a:t>will</a:t>
                </a:r>
                <a:r>
                  <a:rPr lang="it-IT" sz="1400" dirty="0"/>
                  <a:t> be </a:t>
                </a:r>
                <a:r>
                  <a:rPr lang="it-IT" sz="1400" dirty="0" err="1"/>
                  <a:t>much</a:t>
                </a:r>
                <a:r>
                  <a:rPr lang="it-IT" sz="1400" dirty="0"/>
                  <a:t> </a:t>
                </a:r>
                <a:r>
                  <a:rPr lang="it-IT" sz="1400" dirty="0" err="1"/>
                  <a:t>greater</a:t>
                </a:r>
                <a:r>
                  <a:rPr lang="it-IT" sz="1400" dirty="0"/>
                  <a:t> </a:t>
                </a:r>
                <a:r>
                  <a:rPr lang="it-IT" sz="1400" dirty="0" err="1"/>
                  <a:t>than</a:t>
                </a:r>
                <a:r>
                  <a:rPr lang="it-IT" sz="1400" dirty="0"/>
                  <a:t>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endParaRPr lang="it-IT" sz="1400" dirty="0"/>
              </a:p>
            </p:txBody>
          </p:sp>
        </mc:Choice>
        <mc:Fallback xmlns="">
          <p:sp>
            <p:nvSpPr>
              <p:cNvPr id="48" name="CasellaDiTesto 47">
                <a:extLst>
                  <a:ext uri="{FF2B5EF4-FFF2-40B4-BE49-F238E27FC236}">
                    <a16:creationId xmlns:a16="http://schemas.microsoft.com/office/drawing/2014/main" id="{2BAAFA5E-9325-280B-C00F-279DD5A36C87}"/>
                  </a:ext>
                </a:extLst>
              </p:cNvPr>
              <p:cNvSpPr txBox="1">
                <a:spLocks noRot="1" noChangeAspect="1" noMove="1" noResize="1" noEditPoints="1" noAdjustHandles="1" noChangeArrowheads="1" noChangeShapeType="1" noTextEdit="1"/>
              </p:cNvSpPr>
              <p:nvPr/>
            </p:nvSpPr>
            <p:spPr>
              <a:xfrm>
                <a:off x="311760" y="1143346"/>
                <a:ext cx="8520120" cy="1428404"/>
              </a:xfrm>
              <a:prstGeom prst="rect">
                <a:avLst/>
              </a:prstGeom>
              <a:blipFill>
                <a:blip r:embed="rId2"/>
                <a:stretch>
                  <a:fillRect l="-215" t="-855" b="-170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95C2C808-F768-9C8C-4AB9-2063AAF0470F}"/>
                  </a:ext>
                </a:extLst>
              </p:cNvPr>
              <p:cNvSpPr txBox="1"/>
              <p:nvPr/>
            </p:nvSpPr>
            <p:spPr>
              <a:xfrm>
                <a:off x="311760" y="2923096"/>
                <a:ext cx="8520120" cy="985783"/>
              </a:xfrm>
              <a:prstGeom prst="rect">
                <a:avLst/>
              </a:prstGeom>
              <a:noFill/>
            </p:spPr>
            <p:txBody>
              <a:bodyPr wrap="square" rtlCol="0">
                <a:spAutoFit/>
              </a:bodyPr>
              <a:lstStyle/>
              <a:p>
                <a:r>
                  <a:rPr lang="it-IT" sz="1400" dirty="0"/>
                  <a:t>A </a:t>
                </a:r>
                <a:r>
                  <a:rPr lang="it-IT" sz="1400" dirty="0" err="1"/>
                  <a:t>further</a:t>
                </a:r>
                <a:r>
                  <a:rPr lang="it-IT" sz="1400" dirty="0"/>
                  <a:t> </a:t>
                </a:r>
                <a:r>
                  <a:rPr lang="it-IT" sz="1400" dirty="0" err="1"/>
                  <a:t>interesting</a:t>
                </a:r>
                <a:r>
                  <a:rPr lang="it-IT" sz="1400" dirty="0"/>
                  <a:t> </a:t>
                </a:r>
                <a:r>
                  <a:rPr lang="it-IT" sz="1400" dirty="0" err="1"/>
                  <a:t>consideration</a:t>
                </a:r>
                <a:r>
                  <a:rPr lang="it-IT" sz="1400" dirty="0"/>
                  <a:t> </a:t>
                </a:r>
                <a:r>
                  <a:rPr lang="it-IT" sz="1400" dirty="0" err="1"/>
                  <a:t>that</a:t>
                </a:r>
                <a:r>
                  <a:rPr lang="it-IT" sz="1400" dirty="0"/>
                  <a:t> can be made </a:t>
                </a:r>
                <a:r>
                  <a:rPr lang="it-IT" sz="1400" dirty="0" err="1"/>
                  <a:t>is</a:t>
                </a:r>
                <a:r>
                  <a:rPr lang="it-IT" sz="1400" dirty="0"/>
                  <a:t> </a:t>
                </a:r>
                <a:r>
                  <a:rPr lang="it-IT" sz="1400" dirty="0" err="1"/>
                  <a:t>that</a:t>
                </a:r>
                <a:r>
                  <a:rPr lang="it-IT" sz="1400" dirty="0"/>
                  <a:t> </a:t>
                </a:r>
                <a:r>
                  <a:rPr lang="it-IT" sz="1400" dirty="0" err="1"/>
                  <a:t>since</a:t>
                </a:r>
                <a:r>
                  <a:rPr lang="it-IT" sz="1400" dirty="0"/>
                  <a:t> – </a:t>
                </a:r>
                <a:r>
                  <a:rPr lang="it-IT" sz="1400" dirty="0" err="1"/>
                  <a:t>as</a:t>
                </a:r>
                <a:r>
                  <a:rPr lang="it-IT" sz="1400" dirty="0"/>
                  <a:t> </a:t>
                </a:r>
                <a:r>
                  <a:rPr lang="it-IT" sz="1400" dirty="0" err="1"/>
                  <a:t>seen</a:t>
                </a:r>
                <a:r>
                  <a:rPr lang="it-IT" sz="1400" dirty="0"/>
                  <a:t> in the data </a:t>
                </a:r>
                <a:r>
                  <a:rPr lang="it-IT" sz="1400" dirty="0" err="1"/>
                  <a:t>exploration</a:t>
                </a:r>
                <a:r>
                  <a:rPr lang="it-IT" sz="1400" dirty="0"/>
                  <a:t> – </a:t>
                </a:r>
                <a:r>
                  <a:rPr lang="it-IT" sz="1400" dirty="0" err="1"/>
                  <a:t>all</a:t>
                </a:r>
                <a:r>
                  <a:rPr lang="it-IT" sz="1400" dirty="0"/>
                  <a:t> the input features range </a:t>
                </a:r>
                <a:r>
                  <a:rPr lang="it-IT" sz="1400" dirty="0" err="1"/>
                  <a:t>between</a:t>
                </a:r>
                <a:r>
                  <a:rPr lang="it-IT" sz="1400" dirty="0"/>
                  <a:t> -1 and 1, the maximum </a:t>
                </a:r>
                <a:r>
                  <a:rPr lang="it-IT" sz="1400" dirty="0" err="1"/>
                  <a:t>value</a:t>
                </a:r>
                <a:r>
                  <a:rPr lang="it-IT" sz="1400" dirty="0"/>
                  <a:t> </a:t>
                </a:r>
                <a:r>
                  <a:rPr lang="it-IT" sz="1400" dirty="0" err="1"/>
                  <a:t>that</a:t>
                </a:r>
                <a:r>
                  <a:rPr lang="it-IT" sz="1400" dirty="0"/>
                  <a:t> </a:t>
                </a:r>
                <a14:m>
                  <m:oMath xmlns:m="http://schemas.openxmlformats.org/officeDocument/2006/math">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can </a:t>
                </a:r>
                <a:r>
                  <a:rPr lang="it-IT" sz="1400" dirty="0" err="1"/>
                  <a:t>achieve</a:t>
                </a:r>
                <a:r>
                  <a:rPr lang="it-IT" sz="1400" dirty="0"/>
                  <a:t> </a:t>
                </a:r>
                <a:r>
                  <a:rPr lang="it-IT" sz="1400" dirty="0" err="1"/>
                  <a:t>is</a:t>
                </a:r>
                <a:r>
                  <a:rPr lang="it-IT" sz="1400" dirty="0"/>
                  <a:t> 10, the </a:t>
                </a:r>
                <a:r>
                  <a:rPr lang="it-IT" sz="1400" dirty="0" err="1"/>
                  <a:t>number</a:t>
                </a:r>
                <a:r>
                  <a:rPr lang="it-IT" sz="1400" dirty="0"/>
                  <a:t> of features. </a:t>
                </a:r>
                <a:r>
                  <a:rPr lang="it-IT" sz="1400" dirty="0" err="1"/>
                  <a:t>Hence</a:t>
                </a:r>
                <a:r>
                  <a:rPr lang="it-IT" sz="1400" dirty="0"/>
                  <a:t>, with the best </a:t>
                </a:r>
                <a:r>
                  <a:rPr lang="it-IT" sz="1400" dirty="0" err="1"/>
                  <a:t>values</a:t>
                </a:r>
                <a:r>
                  <a:rPr lang="it-IT" sz="1400" dirty="0"/>
                  <a:t> γ=0.1,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oMath>
                </a14:m>
                <a:r>
                  <a:rPr lang="it-IT" sz="1400" dirty="0"/>
                  <a:t>=2 and p=4 the maximum </a:t>
                </a:r>
                <a:r>
                  <a:rPr lang="it-IT" sz="1400" dirty="0" err="1"/>
                  <a:t>value</a:t>
                </a:r>
                <a:r>
                  <a:rPr lang="it-IT" sz="1400" dirty="0"/>
                  <a:t> </a:t>
                </a:r>
                <a:r>
                  <a:rPr lang="it-IT" sz="1400" dirty="0" err="1"/>
                  <a:t>that</a:t>
                </a:r>
                <a:r>
                  <a:rPr lang="it-IT" sz="1400" dirty="0"/>
                  <a:t> the kernel can </a:t>
                </a:r>
                <a:r>
                  <a:rPr lang="it-IT" sz="1400" dirty="0" err="1"/>
                  <a:t>achieve</a:t>
                </a:r>
                <a:r>
                  <a:rPr lang="it-IT" sz="1400" dirty="0"/>
                  <a:t> </a:t>
                </a:r>
                <a:r>
                  <a:rPr lang="it-IT" sz="1400" dirty="0" err="1"/>
                  <a:t>is</a:t>
                </a:r>
                <a:r>
                  <a:rPr lang="it-IT" sz="1400" dirty="0"/>
                  <a:t> </a:t>
                </a:r>
                <a14:m>
                  <m:oMath xmlns:m="http://schemas.openxmlformats.org/officeDocument/2006/math">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𝛾</m:t>
                        </m:r>
                        <m:r>
                          <a:rPr lang="it-IT" sz="1400" b="0" i="1" smtClean="0">
                            <a:latin typeface="Cambria Math" panose="02040503050406030204" pitchFamily="18" charset="0"/>
                            <a:ea typeface="Cambria Math" panose="02040503050406030204" pitchFamily="18" charset="0"/>
                          </a:rPr>
                          <m:t>∙10+</m:t>
                        </m:r>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r>
                          <a:rPr lang="it-IT" sz="1400" b="0" i="1" smtClean="0">
                            <a:latin typeface="Cambria Math" panose="02040503050406030204" pitchFamily="18" charset="0"/>
                          </a:rPr>
                          <m:t>)</m:t>
                        </m:r>
                      </m:e>
                      <m:sup>
                        <m:r>
                          <a:rPr lang="it-IT" sz="1400" b="0" i="1" smtClean="0">
                            <a:latin typeface="Cambria Math" panose="02040503050406030204" pitchFamily="18" charset="0"/>
                          </a:rPr>
                          <m:t>𝑝</m:t>
                        </m:r>
                      </m:sup>
                    </m:sSup>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3</m:t>
                        </m:r>
                      </m:e>
                      <m:sup>
                        <m:r>
                          <a:rPr lang="it-IT" sz="1400" b="0" i="1" smtClean="0">
                            <a:latin typeface="Cambria Math" panose="02040503050406030204" pitchFamily="18" charset="0"/>
                          </a:rPr>
                          <m:t>4</m:t>
                        </m:r>
                      </m:sup>
                    </m:sSup>
                    <m:r>
                      <a:rPr lang="it-IT" sz="1400" b="0" i="1" smtClean="0">
                        <a:latin typeface="Cambria Math" panose="02040503050406030204" pitchFamily="18" charset="0"/>
                      </a:rPr>
                      <m:t>=81</m:t>
                    </m:r>
                  </m:oMath>
                </a14:m>
                <a:r>
                  <a:rPr lang="it-IT" sz="1400" dirty="0"/>
                  <a:t>. </a:t>
                </a:r>
              </a:p>
            </p:txBody>
          </p:sp>
        </mc:Choice>
        <mc:Fallback xmlns="">
          <p:sp>
            <p:nvSpPr>
              <p:cNvPr id="49" name="CasellaDiTesto 48">
                <a:extLst>
                  <a:ext uri="{FF2B5EF4-FFF2-40B4-BE49-F238E27FC236}">
                    <a16:creationId xmlns:a16="http://schemas.microsoft.com/office/drawing/2014/main" id="{95C2C808-F768-9C8C-4AB9-2063AAF0470F}"/>
                  </a:ext>
                </a:extLst>
              </p:cNvPr>
              <p:cNvSpPr txBox="1">
                <a:spLocks noRot="1" noChangeAspect="1" noMove="1" noResize="1" noEditPoints="1" noAdjustHandles="1" noChangeArrowheads="1" noChangeShapeType="1" noTextEdit="1"/>
              </p:cNvSpPr>
              <p:nvPr/>
            </p:nvSpPr>
            <p:spPr>
              <a:xfrm>
                <a:off x="311760" y="2923096"/>
                <a:ext cx="8520120" cy="985783"/>
              </a:xfrm>
              <a:prstGeom prst="rect">
                <a:avLst/>
              </a:prstGeom>
              <a:blipFill>
                <a:blip r:embed="rId3"/>
                <a:stretch>
                  <a:fillRect l="-215" t="-1242" r="-572" b="-6211"/>
                </a:stretch>
              </a:blipFill>
            </p:spPr>
            <p:txBody>
              <a:bodyPr/>
              <a:lstStyle/>
              <a:p>
                <a:r>
                  <a:rPr lang="it-IT">
                    <a:noFill/>
                  </a:rPr>
                  <a:t> </a:t>
                </a:r>
              </a:p>
            </p:txBody>
          </p:sp>
        </mc:Fallback>
      </mc:AlternateContent>
    </p:spTree>
    <p:extLst>
      <p:ext uri="{BB962C8B-B14F-4D97-AF65-F5344CB8AC3E}">
        <p14:creationId xmlns:p14="http://schemas.microsoft.com/office/powerpoint/2010/main" val="3394240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46</a:t>
            </a:fld>
            <a:endParaRPr lang="it-IT" sz="1000" b="0" strike="noStrike" spc="-1">
              <a:latin typeface="Times New Roman"/>
            </a:endParaRPr>
          </a:p>
        </p:txBody>
      </p:sp>
      <p:pic>
        <p:nvPicPr>
          <p:cNvPr id="6" name="Immagine 5">
            <a:extLst>
              <a:ext uri="{FF2B5EF4-FFF2-40B4-BE49-F238E27FC236}">
                <a16:creationId xmlns:a16="http://schemas.microsoft.com/office/drawing/2014/main" id="{D6F1E681-F828-E0E1-514A-087E26B09C8B}"/>
              </a:ext>
            </a:extLst>
          </p:cNvPr>
          <p:cNvPicPr>
            <a:picLocks noChangeAspect="1"/>
          </p:cNvPicPr>
          <p:nvPr/>
        </p:nvPicPr>
        <p:blipFill>
          <a:blip r:embed="rId2"/>
          <a:stretch>
            <a:fillRect/>
          </a:stretch>
        </p:blipFill>
        <p:spPr>
          <a:xfrm>
            <a:off x="311760" y="1381290"/>
            <a:ext cx="5685628" cy="2369012"/>
          </a:xfrm>
          <a:prstGeom prst="rect">
            <a:avLst/>
          </a:prstGeom>
          <a:ln>
            <a:noFill/>
          </a:ln>
        </p:spPr>
      </p:pic>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685628" cy="523220"/>
          </a:xfrm>
          <a:prstGeom prst="rect">
            <a:avLst/>
          </a:prstGeom>
          <a:noFill/>
        </p:spPr>
        <p:txBody>
          <a:bodyPr wrap="square" rtlCol="0">
            <a:spAutoFit/>
          </a:bodyPr>
          <a:lstStyle/>
          <a:p>
            <a:pPr algn="ctr"/>
            <a:r>
              <a:rPr lang="it-IT" sz="1400" b="1" dirty="0"/>
              <a:t>Figure 17</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p:txBody>
      </p:sp>
      <p:sp>
        <p:nvSpPr>
          <p:cNvPr id="9" name="CasellaDiTesto 8">
            <a:extLst>
              <a:ext uri="{FF2B5EF4-FFF2-40B4-BE49-F238E27FC236}">
                <a16:creationId xmlns:a16="http://schemas.microsoft.com/office/drawing/2014/main" id="{99C8C1A6-0470-4D88-54F1-4BB569629ADD}"/>
              </a:ext>
            </a:extLst>
          </p:cNvPr>
          <p:cNvSpPr txBox="1"/>
          <p:nvPr/>
        </p:nvSpPr>
        <p:spPr>
          <a:xfrm>
            <a:off x="6400800" y="1498356"/>
            <a:ext cx="2431080" cy="738664"/>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dirty="0">
                <a:solidFill>
                  <a:srgbClr val="000000"/>
                </a:solidFill>
                <a:latin typeface="Arial" panose="020B0604020202020204" pitchFamily="34" charset="0"/>
                <a:ea typeface="DejaVu Sans" panose="020B0603030804020204" pitchFamily="34" charset="0"/>
                <a:cs typeface="DejaVu Sans" panose="020B0603030804020204" pitchFamily="34" charset="0"/>
              </a:rPr>
              <a:t> 19</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 best NN ensemble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with ES)</a:t>
            </a:r>
            <a:endParaRPr lang="it-IT" sz="1100" dirty="0">
              <a:effectLst/>
            </a:endParaRPr>
          </a:p>
        </p:txBody>
      </p:sp>
      <p:sp>
        <p:nvSpPr>
          <p:cNvPr id="11" name="CasellaDiTesto 10">
            <a:extLst>
              <a:ext uri="{FF2B5EF4-FFF2-40B4-BE49-F238E27FC236}">
                <a16:creationId xmlns:a16="http://schemas.microsoft.com/office/drawing/2014/main" id="{FA0A34DA-D476-713E-0CD8-714FAFE357CC}"/>
              </a:ext>
            </a:extLst>
          </p:cNvPr>
          <p:cNvSpPr txBox="1"/>
          <p:nvPr/>
        </p:nvSpPr>
        <p:spPr>
          <a:xfrm>
            <a:off x="311760" y="3904190"/>
            <a:ext cx="8520120" cy="738664"/>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 The </a:t>
            </a:r>
            <a:r>
              <a:rPr lang="it-IT" sz="1400" dirty="0" err="1"/>
              <a:t>variance</a:t>
            </a:r>
            <a:r>
              <a:rPr lang="it-IT" sz="1400" dirty="0"/>
              <a:t> </a:t>
            </a:r>
            <a:r>
              <a:rPr lang="it-IT" sz="1400" dirty="0" err="1"/>
              <a:t>among</a:t>
            </a:r>
            <a:r>
              <a:rPr lang="it-IT" sz="1400" dirty="0"/>
              <a:t> the models in the </a:t>
            </a:r>
            <a:r>
              <a:rPr lang="it-IT" sz="1400" dirty="0" err="1"/>
              <a:t>enseble</a:t>
            </a:r>
            <a:r>
              <a:rPr lang="it-IT" sz="1400" dirty="0"/>
              <a:t> </a:t>
            </a:r>
            <a:r>
              <a:rPr lang="it-IT" sz="1400" dirty="0" err="1"/>
              <a:t>is</a:t>
            </a:r>
            <a:r>
              <a:rPr lang="it-IT" sz="1400" dirty="0"/>
              <a:t> </a:t>
            </a:r>
            <a:r>
              <a:rPr lang="it-IT" sz="1400" dirty="0" err="1"/>
              <a:t>very</a:t>
            </a:r>
            <a:r>
              <a:rPr lang="it-IT" sz="1400" dirty="0"/>
              <a:t> high. </a:t>
            </a:r>
            <a:r>
              <a:rPr lang="it-IT" sz="1400" dirty="0" err="1"/>
              <a:t>This</a:t>
            </a:r>
            <a:r>
              <a:rPr lang="it-IT" sz="1400" dirty="0"/>
              <a:t> </a:t>
            </a:r>
            <a:r>
              <a:rPr lang="it-IT" sz="1400" dirty="0" err="1"/>
              <a:t>is</a:t>
            </a:r>
            <a:r>
              <a:rPr lang="it-IT" sz="1400" dirty="0"/>
              <a:t> due to the </a:t>
            </a:r>
            <a:r>
              <a:rPr lang="it-IT" sz="1400" dirty="0" err="1"/>
              <a:t>different</a:t>
            </a:r>
            <a:r>
              <a:rPr lang="it-IT" sz="1400" dirty="0"/>
              <a:t> weight </a:t>
            </a:r>
            <a:r>
              <a:rPr lang="it-IT" sz="1400" dirty="0" err="1"/>
              <a:t>initialization</a:t>
            </a:r>
            <a:r>
              <a:rPr lang="it-IT" sz="1400" dirty="0"/>
              <a:t>, and the </a:t>
            </a:r>
            <a:r>
              <a:rPr lang="it-IT" sz="1400" dirty="0" err="1"/>
              <a:t>different</a:t>
            </a:r>
            <a:r>
              <a:rPr lang="it-IT" sz="1400" dirty="0"/>
              <a:t> training sets.</a:t>
            </a:r>
          </a:p>
        </p:txBody>
      </p:sp>
      <p:sp>
        <p:nvSpPr>
          <p:cNvPr id="4" name="PlaceHolder 1">
            <a:extLst>
              <a:ext uri="{FF2B5EF4-FFF2-40B4-BE49-F238E27FC236}">
                <a16:creationId xmlns:a16="http://schemas.microsoft.com/office/drawing/2014/main" id="{387B5F43-1BB6-E9FE-7728-F7CB43FA791F}"/>
              </a:ext>
            </a:extLst>
          </p:cNvPr>
          <p:cNvSpPr>
            <a:spLocks noGrp="1"/>
          </p:cNvSpPr>
          <p:nvPr>
            <p:ph type="title"/>
          </p:nvPr>
        </p:nvSpPr>
        <p:spPr>
          <a:xfrm>
            <a:off x="311760" y="3164"/>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20</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curves</a:t>
            </a:r>
            <a:endParaRPr lang="it-IT" sz="2400" b="0" strike="noStrike" spc="-1" dirty="0">
              <a:solidFill>
                <a:srgbClr val="3F3F3F"/>
              </a:solidFill>
              <a:latin typeface="Arial"/>
            </a:endParaRPr>
          </a:p>
        </p:txBody>
      </p:sp>
      <p:graphicFrame>
        <p:nvGraphicFramePr>
          <p:cNvPr id="2" name="Tabella 1">
            <a:extLst>
              <a:ext uri="{FF2B5EF4-FFF2-40B4-BE49-F238E27FC236}">
                <a16:creationId xmlns:a16="http://schemas.microsoft.com/office/drawing/2014/main" id="{AD2062F7-6F3E-6515-A36E-306E35C71449}"/>
              </a:ext>
            </a:extLst>
          </p:cNvPr>
          <p:cNvGraphicFramePr>
            <a:graphicFrameLocks noGrp="1"/>
          </p:cNvGraphicFramePr>
          <p:nvPr>
            <p:extLst>
              <p:ext uri="{D42A27DB-BD31-4B8C-83A1-F6EECF244321}">
                <p14:modId xmlns:p14="http://schemas.microsoft.com/office/powerpoint/2010/main" val="1461815523"/>
              </p:ext>
            </p:extLst>
          </p:nvPr>
        </p:nvGraphicFramePr>
        <p:xfrm>
          <a:off x="6400801" y="2237020"/>
          <a:ext cx="2431080" cy="1219200"/>
        </p:xfrm>
        <a:graphic>
          <a:graphicData uri="http://schemas.openxmlformats.org/drawingml/2006/table">
            <a:tbl>
              <a:tblPr firstRow="1" bandRow="1">
                <a:tableStyleId>{0E3FDE45-AF77-4B5C-9715-49D594BDF05E}</a:tableStyleId>
              </a:tblPr>
              <a:tblGrid>
                <a:gridCol w="847164">
                  <a:extLst>
                    <a:ext uri="{9D8B030D-6E8A-4147-A177-3AD203B41FA5}">
                      <a16:colId xmlns:a16="http://schemas.microsoft.com/office/drawing/2014/main" val="648467169"/>
                    </a:ext>
                  </a:extLst>
                </a:gridCol>
                <a:gridCol w="791958">
                  <a:extLst>
                    <a:ext uri="{9D8B030D-6E8A-4147-A177-3AD203B41FA5}">
                      <a16:colId xmlns:a16="http://schemas.microsoft.com/office/drawing/2014/main" val="763559824"/>
                    </a:ext>
                  </a:extLst>
                </a:gridCol>
                <a:gridCol w="791958">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8.213</a:t>
                      </a:r>
                    </a:p>
                  </a:txBody>
                  <a:tcPr anchor="ctr"/>
                </a:tc>
                <a:tc>
                  <a:txBody>
                    <a:bodyPr/>
                    <a:lstStyle/>
                    <a:p>
                      <a:pPr algn="ctr"/>
                      <a:r>
                        <a:rPr lang="it-IT" sz="1400" dirty="0"/>
                        <a:t>4.071</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312</a:t>
                      </a:r>
                    </a:p>
                  </a:txBody>
                  <a:tcPr anchor="ctr"/>
                </a:tc>
                <a:tc>
                  <a:txBody>
                    <a:bodyPr/>
                    <a:lstStyle/>
                    <a:p>
                      <a:pPr algn="ctr"/>
                      <a:r>
                        <a:rPr lang="it-IT" sz="1400" dirty="0"/>
                        <a:t>28.00</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1.303</a:t>
                      </a:r>
                    </a:p>
                  </a:txBody>
                  <a:tcPr anchor="ctr"/>
                </a:tc>
                <a:tc>
                  <a:txBody>
                    <a:bodyPr/>
                    <a:lstStyle/>
                    <a:p>
                      <a:pPr algn="ctr"/>
                      <a:r>
                        <a:rPr lang="it-IT" sz="1400" dirty="0">
                          <a:solidFill>
                            <a:schemeClr val="tx1"/>
                          </a:solidFill>
                        </a:rPr>
                        <a:t>1.486</a:t>
                      </a:r>
                    </a:p>
                  </a:txBody>
                  <a:tcPr anchor="ctr"/>
                </a:tc>
                <a:extLst>
                  <a:ext uri="{0D108BD9-81ED-4DB2-BD59-A6C34878D82A}">
                    <a16:rowId xmlns:a16="http://schemas.microsoft.com/office/drawing/2014/main" val="3507291681"/>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21</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47</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1598200" y="896358"/>
            <a:ext cx="5947239" cy="523220"/>
          </a:xfrm>
          <a:prstGeom prst="rect">
            <a:avLst/>
          </a:prstGeom>
          <a:noFill/>
        </p:spPr>
        <p:txBody>
          <a:bodyPr wrap="square" rtlCol="0">
            <a:spAutoFit/>
          </a:bodyPr>
          <a:lstStyle/>
          <a:p>
            <a:pPr algn="ctr"/>
            <a:r>
              <a:rPr lang="it-IT" sz="1400" b="1" dirty="0"/>
              <a:t>Figure 18</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last 11 </a:t>
            </a:r>
            <a:r>
              <a:rPr lang="it-IT" sz="1400" dirty="0" err="1"/>
              <a:t>epochs</a:t>
            </a:r>
            <a:endParaRPr lang="it-IT" sz="1400" dirty="0"/>
          </a:p>
        </p:txBody>
      </p:sp>
      <p:pic>
        <p:nvPicPr>
          <p:cNvPr id="5" name="Immagine 4">
            <a:extLst>
              <a:ext uri="{FF2B5EF4-FFF2-40B4-BE49-F238E27FC236}">
                <a16:creationId xmlns:a16="http://schemas.microsoft.com/office/drawing/2014/main" id="{A926FB62-E031-C30D-3890-D21D9E563B43}"/>
              </a:ext>
            </a:extLst>
          </p:cNvPr>
          <p:cNvPicPr>
            <a:picLocks noChangeAspect="1"/>
          </p:cNvPicPr>
          <p:nvPr/>
        </p:nvPicPr>
        <p:blipFill>
          <a:blip r:embed="rId2"/>
          <a:stretch>
            <a:fillRect/>
          </a:stretch>
        </p:blipFill>
        <p:spPr>
          <a:xfrm>
            <a:off x="1598199" y="1419578"/>
            <a:ext cx="5947239" cy="2478016"/>
          </a:xfrm>
          <a:prstGeom prst="rect">
            <a:avLst/>
          </a:prstGeom>
          <a:ln>
            <a:noFill/>
          </a:ln>
        </p:spPr>
      </p:pic>
      <p:sp>
        <p:nvSpPr>
          <p:cNvPr id="6" name="CasellaDiTesto 5">
            <a:extLst>
              <a:ext uri="{FF2B5EF4-FFF2-40B4-BE49-F238E27FC236}">
                <a16:creationId xmlns:a16="http://schemas.microsoft.com/office/drawing/2014/main" id="{894F03B9-F7DB-EE7C-870B-E82332E2DAAB}"/>
              </a:ext>
            </a:extLst>
          </p:cNvPr>
          <p:cNvSpPr txBox="1"/>
          <p:nvPr/>
        </p:nvSpPr>
        <p:spPr>
          <a:xfrm>
            <a:off x="311758" y="3905533"/>
            <a:ext cx="8520120" cy="1169551"/>
          </a:xfrm>
          <a:prstGeom prst="rect">
            <a:avLst/>
          </a:prstGeom>
          <a:noFill/>
        </p:spPr>
        <p:txBody>
          <a:bodyPr wrap="square" rtlCol="0">
            <a:spAutoFit/>
          </a:bodyPr>
          <a:lstStyle/>
          <a:p>
            <a:r>
              <a:rPr lang="it-IT" sz="1400" dirty="0"/>
              <a:t>Figure 18 </a:t>
            </a:r>
            <a:r>
              <a:rPr lang="it-IT" sz="1400" dirty="0" err="1"/>
              <a:t>restricts</a:t>
            </a:r>
            <a:r>
              <a:rPr lang="it-IT" sz="1400" dirty="0"/>
              <a:t> the </a:t>
            </a:r>
            <a:r>
              <a:rPr lang="it-IT" sz="1400" dirty="0" err="1"/>
              <a:t>view</a:t>
            </a:r>
            <a:r>
              <a:rPr lang="it-IT" sz="1400" dirty="0"/>
              <a:t> on the last 11 </a:t>
            </a:r>
            <a:r>
              <a:rPr lang="it-IT" sz="1400" dirty="0" err="1"/>
              <a:t>epochs</a:t>
            </a:r>
            <a:r>
              <a:rPr lang="it-IT" sz="1400" dirty="0"/>
              <a:t>. </a:t>
            </a:r>
            <a:r>
              <a:rPr lang="it-IT" sz="1400" dirty="0" err="1"/>
              <a:t>Both</a:t>
            </a:r>
            <a:r>
              <a:rPr lang="it-IT" sz="1400" dirty="0"/>
              <a:t> the training and the </a:t>
            </a:r>
            <a:r>
              <a:rPr lang="it-IT" sz="1400" dirty="0" err="1"/>
              <a:t>validation</a:t>
            </a:r>
            <a:r>
              <a:rPr lang="it-IT" sz="1400" dirty="0"/>
              <a:t> </a:t>
            </a:r>
            <a:r>
              <a:rPr lang="it-IT" sz="1400" dirty="0" err="1"/>
              <a:t>losses</a:t>
            </a:r>
            <a:r>
              <a:rPr lang="it-IT" sz="1400" dirty="0"/>
              <a:t> are </a:t>
            </a:r>
            <a:r>
              <a:rPr lang="it-IT" sz="1400" dirty="0" err="1"/>
              <a:t>stable</a:t>
            </a:r>
            <a:r>
              <a:rPr lang="it-IT" sz="1400" dirty="0"/>
              <a:t>, with the </a:t>
            </a:r>
            <a:r>
              <a:rPr lang="it-IT" sz="1400" dirty="0" err="1"/>
              <a:t>latter</a:t>
            </a:r>
            <a:r>
              <a:rPr lang="it-IT" sz="1400" dirty="0"/>
              <a:t> </a:t>
            </a:r>
            <a:r>
              <a:rPr lang="it-IT" sz="1400" dirty="0" err="1"/>
              <a:t>being</a:t>
            </a:r>
            <a:r>
              <a:rPr lang="it-IT" sz="1400" dirty="0"/>
              <a:t> </a:t>
            </a:r>
            <a:r>
              <a:rPr lang="it-IT" sz="1400" dirty="0" err="1"/>
              <a:t>significantly</a:t>
            </a:r>
            <a:r>
              <a:rPr lang="it-IT" sz="1400" dirty="0"/>
              <a:t> </a:t>
            </a:r>
            <a:r>
              <a:rPr lang="it-IT" sz="1400" dirty="0" err="1"/>
              <a:t>higher</a:t>
            </a:r>
            <a:r>
              <a:rPr lang="it-IT" sz="1400" dirty="0"/>
              <a:t> </a:t>
            </a:r>
            <a:r>
              <a:rPr lang="it-IT" sz="1400" dirty="0" err="1"/>
              <a:t>than</a:t>
            </a:r>
            <a:r>
              <a:rPr lang="it-IT" sz="1400" dirty="0"/>
              <a:t> the </a:t>
            </a:r>
            <a:r>
              <a:rPr lang="it-IT" sz="1400" dirty="0" err="1"/>
              <a:t>former</a:t>
            </a:r>
            <a:r>
              <a:rPr lang="it-IT" sz="1400" dirty="0"/>
              <a:t>. </a:t>
            </a:r>
          </a:p>
          <a:p>
            <a:r>
              <a:rPr lang="it-IT" sz="1400" dirty="0"/>
              <a:t>The </a:t>
            </a:r>
            <a:r>
              <a:rPr lang="it-IT" sz="1400" dirty="0" err="1"/>
              <a:t>initial</a:t>
            </a:r>
            <a:r>
              <a:rPr lang="it-IT" sz="1400" dirty="0"/>
              <a:t> </a:t>
            </a:r>
            <a:r>
              <a:rPr lang="it-IT" sz="1400" dirty="0" err="1"/>
              <a:t>error</a:t>
            </a:r>
            <a:r>
              <a:rPr lang="it-IT" sz="1400" dirty="0"/>
              <a:t> </a:t>
            </a:r>
            <a:r>
              <a:rPr lang="it-IT" sz="1400" dirty="0" err="1"/>
              <a:t>is</a:t>
            </a:r>
            <a:r>
              <a:rPr lang="it-IT" sz="1400" dirty="0"/>
              <a:t> big, </a:t>
            </a:r>
            <a:r>
              <a:rPr lang="it-IT" sz="1400" dirty="0" err="1"/>
              <a:t>but</a:t>
            </a:r>
            <a:r>
              <a:rPr lang="it-IT" sz="1400" dirty="0"/>
              <a:t> the model </a:t>
            </a:r>
            <a:r>
              <a:rPr lang="it-IT" sz="1400" dirty="0" err="1"/>
              <a:t>rapidly</a:t>
            </a:r>
            <a:r>
              <a:rPr lang="it-IT" sz="1400" dirty="0"/>
              <a:t> </a:t>
            </a:r>
            <a:r>
              <a:rPr lang="it-IT" sz="1400" dirty="0" err="1"/>
              <a:t>converges</a:t>
            </a:r>
            <a:r>
              <a:rPr lang="it-IT" sz="1400" dirty="0"/>
              <a:t> to </a:t>
            </a:r>
            <a:r>
              <a:rPr lang="it-IT" sz="1400" dirty="0" err="1"/>
              <a:t>lower</a:t>
            </a:r>
            <a:r>
              <a:rPr lang="it-IT" sz="1400" dirty="0"/>
              <a:t> </a:t>
            </a:r>
            <a:r>
              <a:rPr lang="it-IT" sz="1400" dirty="0" err="1"/>
              <a:t>values</a:t>
            </a:r>
            <a:r>
              <a:rPr lang="it-IT" sz="1400" dirty="0"/>
              <a:t>. The </a:t>
            </a:r>
            <a:r>
              <a:rPr lang="it-IT" sz="1400" dirty="0" err="1"/>
              <a:t>variance</a:t>
            </a:r>
            <a:r>
              <a:rPr lang="it-IT" sz="1400" dirty="0"/>
              <a:t> </a:t>
            </a:r>
            <a:r>
              <a:rPr lang="it-IT" sz="1400" dirty="0" err="1"/>
              <a:t>didn’t</a:t>
            </a:r>
            <a:r>
              <a:rPr lang="it-IT" sz="1400" dirty="0"/>
              <a:t> </a:t>
            </a:r>
            <a:r>
              <a:rPr lang="it-IT" sz="1400" dirty="0" err="1"/>
              <a:t>shrink</a:t>
            </a:r>
            <a:r>
              <a:rPr lang="it-IT" sz="1400" dirty="0"/>
              <a:t> </a:t>
            </a:r>
            <a:r>
              <a:rPr lang="it-IT" sz="1400" dirty="0" err="1"/>
              <a:t>much</a:t>
            </a:r>
            <a:r>
              <a:rPr lang="it-IT" sz="1400" dirty="0"/>
              <a:t> in the </a:t>
            </a:r>
            <a:r>
              <a:rPr lang="it-IT" sz="1400" dirty="0" err="1"/>
              <a:t>epochs</a:t>
            </a:r>
            <a:r>
              <a:rPr lang="it-IT" sz="1400" dirty="0"/>
              <a:t> in </a:t>
            </a:r>
            <a:r>
              <a:rPr lang="it-IT" sz="1400" dirty="0" err="1"/>
              <a:t>which</a:t>
            </a:r>
            <a:r>
              <a:rPr lang="it-IT" sz="1400" dirty="0"/>
              <a:t> </a:t>
            </a:r>
            <a:r>
              <a:rPr lang="it-IT" sz="1400" dirty="0" err="1"/>
              <a:t>it</a:t>
            </a:r>
            <a:r>
              <a:rPr lang="it-IT" sz="1400" dirty="0"/>
              <a:t> </a:t>
            </a:r>
            <a:r>
              <a:rPr lang="it-IT" sz="1400" dirty="0" err="1"/>
              <a:t>was</a:t>
            </a:r>
            <a:r>
              <a:rPr lang="it-IT" sz="1400" dirty="0"/>
              <a:t> </a:t>
            </a:r>
            <a:r>
              <a:rPr lang="it-IT" sz="1400" dirty="0" err="1"/>
              <a:t>monitorable</a:t>
            </a:r>
            <a:r>
              <a:rPr lang="it-IT" sz="1400" dirty="0"/>
              <a:t>, so </a:t>
            </a:r>
            <a:r>
              <a:rPr lang="it-IT" sz="1400" dirty="0" err="1"/>
              <a:t>we</a:t>
            </a:r>
            <a:r>
              <a:rPr lang="it-IT" sz="1400" dirty="0"/>
              <a:t> </a:t>
            </a:r>
            <a:r>
              <a:rPr lang="it-IT" sz="1400" dirty="0" err="1"/>
              <a:t>think</a:t>
            </a:r>
            <a:r>
              <a:rPr lang="it-IT" sz="1400" dirty="0"/>
              <a:t> </a:t>
            </a:r>
            <a:r>
              <a:rPr lang="it-IT" sz="1400" dirty="0" err="1"/>
              <a:t>it’s</a:t>
            </a:r>
            <a:r>
              <a:rPr lang="it-IT" sz="1400" dirty="0"/>
              <a:t> </a:t>
            </a:r>
            <a:r>
              <a:rPr lang="it-IT" sz="1400" dirty="0" err="1"/>
              <a:t>still</a:t>
            </a:r>
            <a:r>
              <a:rPr lang="it-IT" sz="1400" dirty="0"/>
              <a:t> high </a:t>
            </a:r>
            <a:r>
              <a:rPr lang="it-IT" sz="1400" dirty="0" err="1"/>
              <a:t>at</a:t>
            </a:r>
            <a:r>
              <a:rPr lang="it-IT" sz="1400" dirty="0"/>
              <a:t> </a:t>
            </a:r>
            <a:r>
              <a:rPr lang="it-IT" sz="1400" dirty="0" err="1"/>
              <a:t>this</a:t>
            </a:r>
            <a:r>
              <a:rPr lang="it-IT" sz="1400" dirty="0"/>
              <a:t> stage. A high </a:t>
            </a:r>
            <a:r>
              <a:rPr lang="it-IT" sz="1400" dirty="0" err="1"/>
              <a:t>variance</a:t>
            </a:r>
            <a:r>
              <a:rPr lang="it-IT" sz="1400" dirty="0"/>
              <a:t> </a:t>
            </a:r>
            <a:r>
              <a:rPr lang="it-IT" sz="1400" dirty="0" err="1"/>
              <a:t>is</a:t>
            </a:r>
            <a:r>
              <a:rPr lang="it-IT" sz="1400" dirty="0"/>
              <a:t> </a:t>
            </a:r>
            <a:r>
              <a:rPr lang="it-IT" sz="1400" dirty="0" err="1"/>
              <a:t>physiological</a:t>
            </a:r>
            <a:r>
              <a:rPr lang="it-IT" sz="1400" dirty="0"/>
              <a:t> to the ensembles, </a:t>
            </a:r>
            <a:r>
              <a:rPr lang="it-IT" sz="1400" dirty="0" err="1"/>
              <a:t>though</a:t>
            </a:r>
            <a:r>
              <a:rPr lang="it-IT" sz="1400" dirty="0"/>
              <a:t>. </a:t>
            </a:r>
          </a:p>
        </p:txBody>
      </p:sp>
    </p:spTree>
    <p:extLst>
      <p:ext uri="{BB962C8B-B14F-4D97-AF65-F5344CB8AC3E}">
        <p14:creationId xmlns:p14="http://schemas.microsoft.com/office/powerpoint/2010/main" val="1600994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22</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N</a:t>
            </a:r>
            <a:r>
              <a:rPr lang="it" sz="2000" spc="-1" dirty="0">
                <a:solidFill>
                  <a:srgbClr val="3F3F3F"/>
                </a:solidFill>
                <a:latin typeface="Arial"/>
                <a:ea typeface="Arial"/>
              </a:rPr>
              <a:t>eural Networks learning curves, no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311764" y="975136"/>
            <a:ext cx="5383066" cy="523220"/>
          </a:xfrm>
          <a:prstGeom prst="rect">
            <a:avLst/>
          </a:prstGeom>
          <a:noFill/>
        </p:spPr>
        <p:txBody>
          <a:bodyPr wrap="square" rtlCol="0">
            <a:spAutoFit/>
          </a:bodyPr>
          <a:lstStyle/>
          <a:p>
            <a:pPr algn="ctr"/>
            <a:r>
              <a:rPr lang="it-IT" sz="1400" b="1" dirty="0"/>
              <a:t>Figure 19</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a:t>
            </a:r>
            <a:r>
              <a:rPr lang="it-IT" sz="1400" dirty="0" err="1"/>
              <a:t>without</a:t>
            </a:r>
            <a:r>
              <a:rPr lang="it-IT" sz="1400" dirty="0"/>
              <a:t> </a:t>
            </a:r>
            <a:r>
              <a:rPr lang="it-IT" sz="1400" dirty="0" err="1"/>
              <a:t>early</a:t>
            </a:r>
            <a:r>
              <a:rPr lang="it-IT" sz="1400" dirty="0"/>
              <a:t> </a:t>
            </a:r>
            <a:r>
              <a:rPr lang="it-IT" sz="1400" dirty="0" err="1"/>
              <a:t>stopping</a:t>
            </a:r>
            <a:endParaRPr lang="it-IT" sz="1400" dirty="0"/>
          </a:p>
        </p:txBody>
      </p:sp>
      <p:sp>
        <p:nvSpPr>
          <p:cNvPr id="6" name="CasellaDiTesto 5">
            <a:extLst>
              <a:ext uri="{FF2B5EF4-FFF2-40B4-BE49-F238E27FC236}">
                <a16:creationId xmlns:a16="http://schemas.microsoft.com/office/drawing/2014/main" id="{894F03B9-F7DB-EE7C-870B-E82332E2DAAB}"/>
              </a:ext>
            </a:extLst>
          </p:cNvPr>
          <p:cNvSpPr txBox="1"/>
          <p:nvPr/>
        </p:nvSpPr>
        <p:spPr>
          <a:xfrm>
            <a:off x="311760" y="3931546"/>
            <a:ext cx="8520120" cy="954107"/>
          </a:xfrm>
          <a:prstGeom prst="rect">
            <a:avLst/>
          </a:prstGeom>
          <a:noFill/>
        </p:spPr>
        <p:txBody>
          <a:bodyPr wrap="square" rtlCol="0">
            <a:spAutoFit/>
          </a:bodyPr>
          <a:lstStyle/>
          <a:p>
            <a:r>
              <a:rPr lang="it-IT" sz="1400" dirty="0"/>
              <a:t>The </a:t>
            </a:r>
            <a:r>
              <a:rPr lang="it-IT" sz="1400" dirty="0" err="1"/>
              <a:t>variance</a:t>
            </a:r>
            <a:r>
              <a:rPr lang="it-IT" sz="1400" dirty="0"/>
              <a:t> of the ensemble </a:t>
            </a:r>
            <a:r>
              <a:rPr lang="it-IT" sz="1400" dirty="0" err="1"/>
              <a:t>is</a:t>
            </a:r>
            <a:r>
              <a:rPr lang="it-IT" sz="1400" dirty="0"/>
              <a:t> </a:t>
            </a:r>
            <a:r>
              <a:rPr lang="it-IT" sz="1400" dirty="0" err="1"/>
              <a:t>really</a:t>
            </a:r>
            <a:r>
              <a:rPr lang="it-IT" sz="1400" dirty="0"/>
              <a:t> high in the first </a:t>
            </a:r>
            <a:r>
              <a:rPr lang="it-IT" sz="1400" dirty="0" err="1"/>
              <a:t>epochs</a:t>
            </a:r>
            <a:r>
              <a:rPr lang="it-IT" sz="1400" dirty="0"/>
              <a:t>, </a:t>
            </a:r>
            <a:r>
              <a:rPr lang="it-IT" sz="1400" dirty="0" err="1"/>
              <a:t>stdev</a:t>
            </a:r>
            <a:r>
              <a:rPr lang="it-IT" sz="1400" dirty="0"/>
              <a:t> for the VL </a:t>
            </a:r>
            <a:r>
              <a:rPr lang="it-IT" sz="1400" dirty="0" err="1"/>
              <a:t>error</a:t>
            </a:r>
            <a:r>
              <a:rPr lang="it-IT" sz="1400" dirty="0"/>
              <a:t> </a:t>
            </a:r>
            <a:r>
              <a:rPr lang="it-IT" sz="1400" dirty="0" err="1"/>
              <a:t>maxes</a:t>
            </a:r>
            <a:r>
              <a:rPr lang="it-IT" sz="1400" dirty="0"/>
              <a:t> out </a:t>
            </a:r>
            <a:r>
              <a:rPr lang="it-IT" sz="1400" dirty="0" err="1"/>
              <a:t>at</a:t>
            </a:r>
            <a:r>
              <a:rPr lang="it-IT" sz="1400" dirty="0"/>
              <a:t> ~3490 for MSE and ~50 for MEE, </a:t>
            </a:r>
            <a:r>
              <a:rPr lang="it-IT" sz="1400" dirty="0" err="1"/>
              <a:t>but</a:t>
            </a:r>
            <a:r>
              <a:rPr lang="it-IT" sz="1400" dirty="0"/>
              <a:t> </a:t>
            </a:r>
            <a:r>
              <a:rPr lang="it-IT" sz="1400" dirty="0" err="1"/>
              <a:t>quickly</a:t>
            </a:r>
            <a:r>
              <a:rPr lang="it-IT" sz="1400" dirty="0"/>
              <a:t> </a:t>
            </a:r>
            <a:r>
              <a:rPr lang="it-IT" sz="1400" dirty="0" err="1"/>
              <a:t>stabilizes</a:t>
            </a:r>
            <a:r>
              <a:rPr lang="it-IT" sz="1400" dirty="0"/>
              <a:t> </a:t>
            </a:r>
            <a:r>
              <a:rPr lang="it-IT" sz="1400" dirty="0" err="1"/>
              <a:t>at</a:t>
            </a:r>
            <a:r>
              <a:rPr lang="it-IT" sz="1400" dirty="0"/>
              <a:t> ~20 for MEE and ↨~920 for MSE. </a:t>
            </a:r>
          </a:p>
          <a:p>
            <a:r>
              <a:rPr lang="it-IT" sz="1400" dirty="0"/>
              <a:t>After </a:t>
            </a:r>
            <a:r>
              <a:rPr lang="it-IT" sz="1400" dirty="0" err="1"/>
              <a:t>around</a:t>
            </a:r>
            <a:r>
              <a:rPr lang="it-IT" sz="1400" dirty="0"/>
              <a:t> 20 </a:t>
            </a:r>
            <a:r>
              <a:rPr lang="it-IT" sz="1400" dirty="0" err="1"/>
              <a:t>epochs</a:t>
            </a:r>
            <a:r>
              <a:rPr lang="it-IT" sz="1400" dirty="0"/>
              <a:t> </a:t>
            </a:r>
            <a:r>
              <a:rPr lang="it-IT" sz="1400" dirty="0" err="1"/>
              <a:t>there</a:t>
            </a:r>
            <a:r>
              <a:rPr lang="it-IT" sz="1400" dirty="0"/>
              <a:t> </a:t>
            </a:r>
            <a:r>
              <a:rPr lang="it-IT" sz="1400" dirty="0" err="1"/>
              <a:t>is</a:t>
            </a:r>
            <a:r>
              <a:rPr lang="it-IT" sz="1400" dirty="0"/>
              <a:t> no </a:t>
            </a:r>
            <a:r>
              <a:rPr lang="it-IT" sz="1400" dirty="0" err="1"/>
              <a:t>tangible</a:t>
            </a:r>
            <a:r>
              <a:rPr lang="it-IT" sz="1400" dirty="0"/>
              <a:t> </a:t>
            </a:r>
            <a:r>
              <a:rPr lang="it-IT" sz="1400" dirty="0" err="1"/>
              <a:t>improvement</a:t>
            </a:r>
            <a:r>
              <a:rPr lang="it-IT" sz="1400" dirty="0"/>
              <a:t>, and </a:t>
            </a:r>
            <a:r>
              <a:rPr lang="it-IT" sz="1400" dirty="0" err="1"/>
              <a:t>Early</a:t>
            </a:r>
            <a:r>
              <a:rPr lang="it-IT" sz="1400" dirty="0"/>
              <a:t> </a:t>
            </a:r>
            <a:r>
              <a:rPr lang="it-IT" sz="1400" dirty="0" err="1"/>
              <a:t>Stopping</a:t>
            </a:r>
            <a:r>
              <a:rPr lang="it-IT" sz="1400" dirty="0"/>
              <a:t> </a:t>
            </a:r>
            <a:r>
              <a:rPr lang="it-IT" sz="1400" dirty="0" err="1"/>
              <a:t>effectively</a:t>
            </a:r>
            <a:r>
              <a:rPr lang="it-IT" sz="1400" dirty="0"/>
              <a:t> </a:t>
            </a:r>
            <a:r>
              <a:rPr lang="it-IT" sz="1400" dirty="0" err="1"/>
              <a:t>halts</a:t>
            </a:r>
            <a:r>
              <a:rPr lang="it-IT" sz="1400" dirty="0"/>
              <a:t> the training </a:t>
            </a:r>
            <a:r>
              <a:rPr lang="it-IT" sz="1400" dirty="0" err="1"/>
              <a:t>where</a:t>
            </a:r>
            <a:r>
              <a:rPr lang="it-IT" sz="1400" dirty="0"/>
              <a:t> appropriate, </a:t>
            </a:r>
            <a:r>
              <a:rPr lang="it-IT" sz="1400" dirty="0" err="1"/>
              <a:t>allowing</a:t>
            </a:r>
            <a:r>
              <a:rPr lang="it-IT" sz="1400" dirty="0"/>
              <a:t> to </a:t>
            </a:r>
            <a:r>
              <a:rPr lang="it-IT" sz="1400" dirty="0" err="1"/>
              <a:t>save</a:t>
            </a:r>
            <a:r>
              <a:rPr lang="it-IT" sz="1400" dirty="0"/>
              <a:t> time and </a:t>
            </a:r>
            <a:r>
              <a:rPr lang="it-IT" sz="1400" dirty="0" err="1"/>
              <a:t>computational</a:t>
            </a:r>
            <a:r>
              <a:rPr lang="it-IT" sz="1400" dirty="0"/>
              <a:t> </a:t>
            </a:r>
            <a:r>
              <a:rPr lang="it-IT" sz="1400" dirty="0" err="1"/>
              <a:t>resources</a:t>
            </a:r>
            <a:r>
              <a:rPr lang="it-IT" sz="1400" dirty="0"/>
              <a:t>.</a:t>
            </a:r>
          </a:p>
        </p:txBody>
      </p:sp>
      <p:pic>
        <p:nvPicPr>
          <p:cNvPr id="3" name="Immagine 2" descr="Immagine che contiene testo, schermata, diagramma, Diagramma&#10;&#10;Descrizione generata automaticamente">
            <a:extLst>
              <a:ext uri="{FF2B5EF4-FFF2-40B4-BE49-F238E27FC236}">
                <a16:creationId xmlns:a16="http://schemas.microsoft.com/office/drawing/2014/main" id="{0C7B24D4-C5D0-9887-7957-4C7915567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1" y="1498356"/>
            <a:ext cx="5383066" cy="2202370"/>
          </a:xfrm>
          <a:prstGeom prst="rect">
            <a:avLst/>
          </a:prstGeom>
        </p:spPr>
      </p:pic>
      <p:sp>
        <p:nvSpPr>
          <p:cNvPr id="7" name="CasellaDiTesto 6">
            <a:extLst>
              <a:ext uri="{FF2B5EF4-FFF2-40B4-BE49-F238E27FC236}">
                <a16:creationId xmlns:a16="http://schemas.microsoft.com/office/drawing/2014/main" id="{F084CA0A-6752-7B21-99B0-5395909D1099}"/>
              </a:ext>
            </a:extLst>
          </p:cNvPr>
          <p:cNvSpPr txBox="1"/>
          <p:nvPr/>
        </p:nvSpPr>
        <p:spPr>
          <a:xfrm>
            <a:off x="5983938" y="1022820"/>
            <a:ext cx="2847942" cy="738664"/>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dirty="0">
                <a:solidFill>
                  <a:srgbClr val="000000"/>
                </a:solidFill>
                <a:latin typeface="Arial" panose="020B0604020202020204" pitchFamily="34" charset="0"/>
                <a:ea typeface="DejaVu Sans" panose="020B0603030804020204" pitchFamily="34" charset="0"/>
                <a:cs typeface="DejaVu Sans" panose="020B0603030804020204" pitchFamily="34" charset="0"/>
              </a:rPr>
              <a:t> 20</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and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loss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 of the NN ensemble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no ES)</a:t>
            </a:r>
            <a:endParaRPr lang="it-IT" sz="1100" dirty="0">
              <a:effectLst/>
            </a:endParaRPr>
          </a:p>
        </p:txBody>
      </p:sp>
      <p:graphicFrame>
        <p:nvGraphicFramePr>
          <p:cNvPr id="8" name="Tabella 7">
            <a:extLst>
              <a:ext uri="{FF2B5EF4-FFF2-40B4-BE49-F238E27FC236}">
                <a16:creationId xmlns:a16="http://schemas.microsoft.com/office/drawing/2014/main" id="{E6374805-E73C-593A-4567-047581A44316}"/>
              </a:ext>
            </a:extLst>
          </p:cNvPr>
          <p:cNvGraphicFramePr>
            <a:graphicFrameLocks noGrp="1"/>
          </p:cNvGraphicFramePr>
          <p:nvPr>
            <p:extLst>
              <p:ext uri="{D42A27DB-BD31-4B8C-83A1-F6EECF244321}">
                <p14:modId xmlns:p14="http://schemas.microsoft.com/office/powerpoint/2010/main" val="1119394850"/>
              </p:ext>
            </p:extLst>
          </p:nvPr>
        </p:nvGraphicFramePr>
        <p:xfrm>
          <a:off x="5983938" y="1761484"/>
          <a:ext cx="2847941" cy="1645920"/>
        </p:xfrm>
        <a:graphic>
          <a:graphicData uri="http://schemas.openxmlformats.org/drawingml/2006/table">
            <a:tbl>
              <a:tblPr firstRow="1" bandRow="1">
                <a:tableStyleId>{0E3FDE45-AF77-4B5C-9715-49D594BDF05E}</a:tableStyleId>
              </a:tblPr>
              <a:tblGrid>
                <a:gridCol w="853891">
                  <a:extLst>
                    <a:ext uri="{9D8B030D-6E8A-4147-A177-3AD203B41FA5}">
                      <a16:colId xmlns:a16="http://schemas.microsoft.com/office/drawing/2014/main" val="648467169"/>
                    </a:ext>
                  </a:extLst>
                </a:gridCol>
                <a:gridCol w="997025">
                  <a:extLst>
                    <a:ext uri="{9D8B030D-6E8A-4147-A177-3AD203B41FA5}">
                      <a16:colId xmlns:a16="http://schemas.microsoft.com/office/drawing/2014/main" val="763559824"/>
                    </a:ext>
                  </a:extLst>
                </a:gridCol>
                <a:gridCol w="997025">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6.399 ± 1.112</a:t>
                      </a:r>
                    </a:p>
                  </a:txBody>
                  <a:tcPr anchor="ctr"/>
                </a:tc>
                <a:tc>
                  <a:txBody>
                    <a:bodyPr/>
                    <a:lstStyle/>
                    <a:p>
                      <a:pPr algn="ctr"/>
                      <a:r>
                        <a:rPr lang="it-IT" sz="1400" dirty="0"/>
                        <a:t>3.663 ± 0.293</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727.8 ± 865.2</a:t>
                      </a:r>
                    </a:p>
                  </a:txBody>
                  <a:tcPr anchor="ctr"/>
                </a:tc>
                <a:tc>
                  <a:txBody>
                    <a:bodyPr/>
                    <a:lstStyle/>
                    <a:p>
                      <a:pPr algn="ctr"/>
                      <a:r>
                        <a:rPr lang="it-IT" sz="1400" dirty="0"/>
                        <a:t>37.69± 21.96</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1.303</a:t>
                      </a:r>
                    </a:p>
                  </a:txBody>
                  <a:tcPr anchor="ctr"/>
                </a:tc>
                <a:tc>
                  <a:txBody>
                    <a:bodyPr/>
                    <a:lstStyle/>
                    <a:p>
                      <a:pPr algn="ctr"/>
                      <a:r>
                        <a:rPr lang="it-IT" sz="1400" dirty="0">
                          <a:solidFill>
                            <a:schemeClr val="tx1"/>
                          </a:solidFill>
                        </a:rPr>
                        <a:t>1.486</a:t>
                      </a:r>
                    </a:p>
                  </a:txBody>
                  <a:tcPr anchor="ctr"/>
                </a:tc>
                <a:extLst>
                  <a:ext uri="{0D108BD9-81ED-4DB2-BD59-A6C34878D82A}">
                    <a16:rowId xmlns:a16="http://schemas.microsoft.com/office/drawing/2014/main" val="3507291681"/>
                  </a:ext>
                </a:extLst>
              </a:tr>
            </a:tbl>
          </a:graphicData>
        </a:graphic>
      </p:graphicFrame>
    </p:spTree>
    <p:extLst>
      <p:ext uri="{BB962C8B-B14F-4D97-AF65-F5344CB8AC3E}">
        <p14:creationId xmlns:p14="http://schemas.microsoft.com/office/powerpoint/2010/main" val="849636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49</a:t>
            </a:fld>
            <a:endParaRPr lang="it-IT" sz="1000" b="0" strike="noStrike" spc="-1">
              <a:latin typeface="Times New Roman"/>
            </a:endParaRPr>
          </a:p>
        </p:txBody>
      </p:sp>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23</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Heatmaps for the Neural Network (grid search) – 1</a:t>
            </a:r>
            <a:endParaRPr lang="it-IT" sz="2400" b="0" strike="noStrike" spc="-1" dirty="0">
              <a:solidFill>
                <a:srgbClr val="FF0000"/>
              </a:solidFill>
              <a:latin typeface="Arial"/>
            </a:endParaRPr>
          </a:p>
        </p:txBody>
      </p:sp>
      <p:sp>
        <p:nvSpPr>
          <p:cNvPr id="2" name="CasellaDiTesto 1">
            <a:extLst>
              <a:ext uri="{FF2B5EF4-FFF2-40B4-BE49-F238E27FC236}">
                <a16:creationId xmlns:a16="http://schemas.microsoft.com/office/drawing/2014/main" id="{05FB4C6C-DE7F-F039-71C0-5DE933CB6C7C}"/>
              </a:ext>
            </a:extLst>
          </p:cNvPr>
          <p:cNvSpPr txBox="1"/>
          <p:nvPr/>
        </p:nvSpPr>
        <p:spPr>
          <a:xfrm>
            <a:off x="311940" y="1065546"/>
            <a:ext cx="8520120" cy="3323987"/>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a:t>
            </a:r>
            <a:r>
              <a:rPr lang="it-IT" sz="1400" dirty="0" err="1"/>
              <a:t>we</a:t>
            </a:r>
            <a:r>
              <a:rPr lang="it-IT" sz="1400" dirty="0"/>
              <a:t> </a:t>
            </a:r>
            <a:r>
              <a:rPr lang="it-IT" sz="1400" dirty="0" err="1"/>
              <a:t>generated</a:t>
            </a:r>
            <a:r>
              <a:rPr lang="it-IT" sz="1400" dirty="0"/>
              <a:t> </a:t>
            </a:r>
            <a:r>
              <a:rPr lang="it-IT" sz="1400" dirty="0" err="1"/>
              <a:t>heatmaps</a:t>
            </a:r>
            <a:r>
              <a:rPr lang="it-IT" sz="1400" dirty="0"/>
              <a:t> </a:t>
            </a:r>
            <a:r>
              <a:rPr lang="it-IT" sz="1400" dirty="0" err="1"/>
              <a:t>such</a:t>
            </a:r>
            <a:r>
              <a:rPr lang="it-IT" sz="1400" dirty="0"/>
              <a:t> </a:t>
            </a:r>
            <a:r>
              <a:rPr lang="it-IT" sz="1400" dirty="0" err="1"/>
              <a:t>as</a:t>
            </a:r>
            <a:r>
              <a:rPr lang="it-IT" sz="1400" dirty="0"/>
              <a:t> </a:t>
            </a:r>
            <a:r>
              <a:rPr lang="it-IT" sz="1400" dirty="0" err="1"/>
              <a:t>those</a:t>
            </a:r>
            <a:r>
              <a:rPr lang="it-IT" sz="1400" dirty="0"/>
              <a:t> </a:t>
            </a:r>
            <a:r>
              <a:rPr lang="it-IT" sz="1400" dirty="0" err="1"/>
              <a:t>used</a:t>
            </a:r>
            <a:r>
              <a:rPr lang="it-IT" sz="1400" dirty="0"/>
              <a:t> to compare the impact on the (</a:t>
            </a:r>
            <a:r>
              <a:rPr lang="it-IT" sz="1400" dirty="0" err="1"/>
              <a:t>mean</a:t>
            </a:r>
            <a:r>
              <a:rPr lang="it-IT" sz="1400" dirty="0"/>
              <a:t> VL)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for the SVR. </a:t>
            </a:r>
          </a:p>
          <a:p>
            <a:r>
              <a:rPr lang="it-IT" sz="1400" dirty="0"/>
              <a:t>By </a:t>
            </a:r>
            <a:r>
              <a:rPr lang="it-IT" sz="1400" dirty="0" err="1"/>
              <a:t>observing</a:t>
            </a:r>
            <a:r>
              <a:rPr lang="it-IT" sz="1400" dirty="0"/>
              <a:t> </a:t>
            </a:r>
            <a:r>
              <a:rPr lang="it-IT" sz="1400" dirty="0" err="1"/>
              <a:t>them</a:t>
            </a:r>
            <a:r>
              <a:rPr lang="it-IT" sz="1400" dirty="0"/>
              <a:t> (</a:t>
            </a:r>
            <a:r>
              <a:rPr lang="it-IT" sz="1400" dirty="0" err="1"/>
              <a:t>see</a:t>
            </a:r>
            <a:r>
              <a:rPr lang="it-IT" sz="1400" dirty="0"/>
              <a:t> Figure 20 in the </a:t>
            </a:r>
            <a:r>
              <a:rPr lang="it-IT" sz="1400" dirty="0" err="1"/>
              <a:t>next</a:t>
            </a:r>
            <a:r>
              <a:rPr lang="it-IT" sz="1400" dirty="0"/>
              <a:t> slide for some </a:t>
            </a:r>
            <a:r>
              <a:rPr lang="it-IT" sz="1400" dirty="0" err="1"/>
              <a:t>selected</a:t>
            </a:r>
            <a:r>
              <a:rPr lang="it-IT" sz="1400" dirty="0"/>
              <a:t> </a:t>
            </a:r>
            <a:r>
              <a:rPr lang="it-IT" sz="1400" dirty="0" err="1"/>
              <a:t>results</a:t>
            </a:r>
            <a:r>
              <a:rPr lang="it-IT" sz="1400" dirty="0"/>
              <a:t>) the following </a:t>
            </a:r>
            <a:r>
              <a:rPr lang="it-IT" sz="1400" dirty="0" err="1"/>
              <a:t>conclusions</a:t>
            </a:r>
            <a:r>
              <a:rPr lang="it-IT" sz="1400" dirty="0"/>
              <a:t> can be </a:t>
            </a:r>
            <a:r>
              <a:rPr lang="it-IT" sz="1400" dirty="0" err="1"/>
              <a:t>drawn</a:t>
            </a:r>
            <a:r>
              <a:rPr lang="it-IT" sz="1400" dirty="0"/>
              <a:t>:</a:t>
            </a:r>
          </a:p>
          <a:p>
            <a:pPr marL="285750" indent="-285750">
              <a:buFont typeface="Arial" panose="020B0604020202020204" pitchFamily="34" charset="0"/>
              <a:buChar char="•"/>
            </a:pPr>
            <a:r>
              <a:rPr lang="it-IT" sz="1400" dirty="0"/>
              <a:t>Not </a:t>
            </a:r>
            <a:r>
              <a:rPr lang="it-IT" sz="1400" dirty="0" err="1"/>
              <a:t>using</a:t>
            </a:r>
            <a:r>
              <a:rPr lang="it-IT" sz="1400" dirty="0"/>
              <a:t> the </a:t>
            </a:r>
            <a:r>
              <a:rPr lang="it-IT" sz="1400" dirty="0" err="1"/>
              <a:t>Nesterov’s</a:t>
            </a:r>
            <a:r>
              <a:rPr lang="it-IT" sz="1400" dirty="0"/>
              <a:t> </a:t>
            </a:r>
            <a:r>
              <a:rPr lang="it-IT" sz="1400" dirty="0" err="1"/>
              <a:t>momentum</a:t>
            </a:r>
            <a:r>
              <a:rPr lang="it-IT" sz="1400" dirty="0"/>
              <a:t> </a:t>
            </a:r>
            <a:r>
              <a:rPr lang="it-IT" sz="1400" dirty="0" err="1"/>
              <a:t>always</a:t>
            </a:r>
            <a:r>
              <a:rPr lang="it-IT" sz="1400" dirty="0"/>
              <a:t> </a:t>
            </a:r>
            <a:r>
              <a:rPr lang="it-IT" sz="1400" dirty="0" err="1"/>
              <a:t>has</a:t>
            </a:r>
            <a:r>
              <a:rPr lang="it-IT" sz="1400" dirty="0"/>
              <a:t> a </a:t>
            </a:r>
            <a:r>
              <a:rPr lang="it-IT" sz="1400" dirty="0" err="1"/>
              <a:t>configuration</a:t>
            </a:r>
            <a:r>
              <a:rPr lang="it-IT" sz="1400" dirty="0"/>
              <a:t> with high </a:t>
            </a:r>
            <a:r>
              <a:rPr lang="it-IT" sz="1400" dirty="0" err="1"/>
              <a:t>error</a:t>
            </a:r>
            <a:r>
              <a:rPr lang="it-IT" sz="1400" dirty="0"/>
              <a:t>. </a:t>
            </a:r>
            <a:r>
              <a:rPr lang="it-IT" sz="1400" dirty="0" err="1"/>
              <a:t>That</a:t>
            </a:r>
            <a:r>
              <a:rPr lang="it-IT" sz="1400" dirty="0"/>
              <a:t> </a:t>
            </a:r>
            <a:r>
              <a:rPr lang="it-IT" sz="1400" dirty="0" err="1"/>
              <a:t>is</a:t>
            </a:r>
            <a:r>
              <a:rPr lang="it-IT" sz="1400" dirty="0"/>
              <a:t>, for </a:t>
            </a:r>
            <a:r>
              <a:rPr lang="it-IT" sz="1400" dirty="0" err="1"/>
              <a:t>every</a:t>
            </a:r>
            <a:r>
              <a:rPr lang="it-IT" sz="1400" dirty="0"/>
              <a:t> </a:t>
            </a:r>
            <a:r>
              <a:rPr lang="it-IT" sz="1400" dirty="0" err="1"/>
              <a:t>other</a:t>
            </a:r>
            <a:r>
              <a:rPr lang="it-IT" sz="1400" dirty="0"/>
              <a:t> </a:t>
            </a:r>
            <a:r>
              <a:rPr lang="it-IT" sz="1400" dirty="0" err="1"/>
              <a:t>hyperparameter</a:t>
            </a:r>
            <a:r>
              <a:rPr lang="it-IT" sz="1400" dirty="0"/>
              <a:t> </a:t>
            </a:r>
            <a:r>
              <a:rPr lang="it-IT" sz="1400" dirty="0" err="1"/>
              <a:t>there</a:t>
            </a:r>
            <a:r>
              <a:rPr lang="it-IT" sz="1400" dirty="0"/>
              <a:t> </a:t>
            </a:r>
            <a:r>
              <a:rPr lang="it-IT" sz="1400" dirty="0" err="1"/>
              <a:t>is</a:t>
            </a:r>
            <a:r>
              <a:rPr lang="it-IT" sz="1400" dirty="0"/>
              <a:t> a </a:t>
            </a:r>
            <a:r>
              <a:rPr lang="it-IT" sz="1400" dirty="0" err="1"/>
              <a:t>value</a:t>
            </a:r>
            <a:r>
              <a:rPr lang="it-IT" sz="1400" dirty="0"/>
              <a:t> </a:t>
            </a:r>
            <a:r>
              <a:rPr lang="it-IT" sz="1400" dirty="0" err="1"/>
              <a:t>such</a:t>
            </a:r>
            <a:r>
              <a:rPr lang="it-IT" sz="1400" dirty="0"/>
              <a:t> </a:t>
            </a:r>
            <a:r>
              <a:rPr lang="it-IT" sz="1400" dirty="0" err="1"/>
              <a:t>that</a:t>
            </a:r>
            <a:r>
              <a:rPr lang="it-IT" sz="1400" dirty="0"/>
              <a:t> the </a:t>
            </a:r>
            <a:r>
              <a:rPr lang="it-IT" sz="1400" dirty="0" err="1"/>
              <a:t>average</a:t>
            </a:r>
            <a:r>
              <a:rPr lang="it-IT" sz="1400" dirty="0"/>
              <a:t> MEE </a:t>
            </a:r>
            <a:r>
              <a:rPr lang="it-IT" sz="1400" dirty="0" err="1"/>
              <a:t>achieved</a:t>
            </a:r>
            <a:r>
              <a:rPr lang="it-IT" sz="1400" dirty="0"/>
              <a:t> by fixing </a:t>
            </a:r>
            <a:r>
              <a:rPr lang="it-IT" sz="1400" dirty="0" err="1">
                <a:latin typeface="Consolas" panose="020B0609020204030204" pitchFamily="49" charset="0"/>
              </a:rPr>
              <a:t>use_nesterov</a:t>
            </a:r>
            <a:r>
              <a:rPr lang="it-IT" sz="1400" dirty="0">
                <a:latin typeface="Consolas" panose="020B0609020204030204" pitchFamily="49" charset="0"/>
              </a:rPr>
              <a:t>=False</a:t>
            </a:r>
            <a:r>
              <a:rPr lang="it-IT" sz="1400" dirty="0"/>
              <a:t> and the </a:t>
            </a:r>
            <a:r>
              <a:rPr lang="it-IT" sz="1400" dirty="0" err="1"/>
              <a:t>value</a:t>
            </a:r>
            <a:r>
              <a:rPr lang="it-IT" sz="1400" dirty="0"/>
              <a:t> for </a:t>
            </a:r>
            <a:r>
              <a:rPr lang="it-IT" sz="1400" dirty="0" err="1"/>
              <a:t>such</a:t>
            </a:r>
            <a:r>
              <a:rPr lang="it-IT" sz="1400" dirty="0"/>
              <a:t> </a:t>
            </a:r>
            <a:r>
              <a:rPr lang="it-IT" sz="1400" dirty="0" err="1"/>
              <a:t>hyperparameter</a:t>
            </a:r>
            <a:r>
              <a:rPr lang="it-IT" sz="1400" dirty="0"/>
              <a:t> </a:t>
            </a:r>
            <a:r>
              <a:rPr lang="it-IT" sz="1400" dirty="0" err="1"/>
              <a:t>is</a:t>
            </a:r>
            <a:r>
              <a:rPr lang="it-IT" sz="1400" dirty="0"/>
              <a:t> the </a:t>
            </a:r>
            <a:r>
              <a:rPr lang="it-IT" sz="1400" dirty="0" err="1"/>
              <a:t>highest</a:t>
            </a:r>
            <a:r>
              <a:rPr lang="it-IT" sz="1400" dirty="0"/>
              <a:t> </a:t>
            </a:r>
            <a:r>
              <a:rPr lang="it-IT" sz="1400" dirty="0" err="1"/>
              <a:t>possible</a:t>
            </a:r>
            <a:r>
              <a:rPr lang="it-IT" sz="1400" dirty="0"/>
              <a:t>. </a:t>
            </a:r>
            <a:br>
              <a:rPr lang="it-IT" sz="1400" dirty="0"/>
            </a:br>
            <a:r>
              <a:rPr lang="it-IT" sz="1400" dirty="0" err="1"/>
              <a:t>Despite</a:t>
            </a:r>
            <a:r>
              <a:rPr lang="it-IT" sz="1400" dirty="0"/>
              <a:t> </a:t>
            </a:r>
            <a:r>
              <a:rPr lang="it-IT" sz="1400" dirty="0" err="1"/>
              <a:t>this</a:t>
            </a:r>
            <a:r>
              <a:rPr lang="it-IT" sz="1400" dirty="0"/>
              <a:t>, the best </a:t>
            </a:r>
            <a:r>
              <a:rPr lang="it-IT" sz="1400" dirty="0" err="1"/>
              <a:t>configuration</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t>
            </a:r>
            <a:r>
              <a:rPr lang="it-IT" sz="1400" dirty="0" err="1"/>
              <a:t>doesn’t</a:t>
            </a:r>
            <a:r>
              <a:rPr lang="it-IT" sz="1400" dirty="0"/>
              <a:t> use </a:t>
            </a:r>
            <a:r>
              <a:rPr lang="it-IT" sz="1400" dirty="0" err="1"/>
              <a:t>Nesterov’s</a:t>
            </a:r>
            <a:r>
              <a:rPr lang="it-IT" sz="1400" dirty="0"/>
              <a:t> </a:t>
            </a:r>
            <a:r>
              <a:rPr lang="it-IT" sz="1400" dirty="0" err="1"/>
              <a:t>momentum</a:t>
            </a:r>
            <a:r>
              <a:rPr lang="it-IT" sz="1400" dirty="0"/>
              <a:t>. In </a:t>
            </a:r>
            <a:r>
              <a:rPr lang="it-IT" sz="1400" dirty="0" err="1"/>
              <a:t>fact</a:t>
            </a:r>
            <a:r>
              <a:rPr lang="it-IT" sz="1400" dirty="0"/>
              <a:t>, for (</a:t>
            </a:r>
            <a:r>
              <a:rPr lang="it-IT" sz="1400" dirty="0" err="1"/>
              <a:t>almost</a:t>
            </a:r>
            <a:r>
              <a:rPr lang="it-IT" sz="1400" dirty="0"/>
              <a:t>) </a:t>
            </a:r>
            <a:r>
              <a:rPr lang="it-IT" sz="1400" dirty="0" err="1"/>
              <a:t>every</a:t>
            </a:r>
            <a:r>
              <a:rPr lang="it-IT" sz="1400" dirty="0"/>
              <a:t> </a:t>
            </a:r>
            <a:r>
              <a:rPr lang="it-IT" sz="1400" dirty="0" err="1"/>
              <a:t>other</a:t>
            </a:r>
            <a:r>
              <a:rPr lang="it-IT" sz="1400" dirty="0"/>
              <a:t> </a:t>
            </a:r>
            <a:r>
              <a:rPr lang="it-IT" sz="1400" dirty="0" err="1"/>
              <a:t>hyperparameter</a:t>
            </a:r>
            <a:r>
              <a:rPr lang="it-IT" sz="1400" dirty="0"/>
              <a:t>, the </a:t>
            </a:r>
            <a:r>
              <a:rPr lang="it-IT" sz="1400" dirty="0" err="1"/>
              <a:t>value</a:t>
            </a:r>
            <a:r>
              <a:rPr lang="it-IT" sz="1400" dirty="0"/>
              <a:t> </a:t>
            </a:r>
            <a:r>
              <a:rPr lang="it-IT" sz="1400" dirty="0" err="1"/>
              <a:t>at</a:t>
            </a:r>
            <a:r>
              <a:rPr lang="it-IT" sz="1400" dirty="0"/>
              <a:t> </a:t>
            </a:r>
            <a:r>
              <a:rPr lang="it-IT" sz="1400" dirty="0" err="1"/>
              <a:t>which</a:t>
            </a:r>
            <a:r>
              <a:rPr lang="it-IT" sz="1400" dirty="0"/>
              <a:t> the maximum MEE </a:t>
            </a:r>
            <a:r>
              <a:rPr lang="it-IT" sz="1400" dirty="0" err="1"/>
              <a:t>is</a:t>
            </a:r>
            <a:r>
              <a:rPr lang="it-IT" sz="1400" dirty="0"/>
              <a:t> </a:t>
            </a:r>
            <a:r>
              <a:rPr lang="it-IT" sz="1400" dirty="0" err="1"/>
              <a:t>achieved</a:t>
            </a:r>
            <a:r>
              <a:rPr lang="it-IT" sz="1400" dirty="0"/>
              <a:t> </a:t>
            </a:r>
            <a:r>
              <a:rPr lang="it-IT" sz="1400" dirty="0" err="1"/>
              <a:t>isn’t</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The </a:t>
            </a:r>
            <a:r>
              <a:rPr lang="it-IT" sz="1400" dirty="0" err="1"/>
              <a:t>only</a:t>
            </a:r>
            <a:r>
              <a:rPr lang="it-IT" sz="1400" dirty="0"/>
              <a:t> </a:t>
            </a:r>
            <a:r>
              <a:rPr lang="it-IT" sz="1400" dirty="0" err="1"/>
              <a:t>exceptions</a:t>
            </a:r>
            <a:r>
              <a:rPr lang="it-IT" sz="1400" dirty="0"/>
              <a:t> are the dropout </a:t>
            </a:r>
            <a:r>
              <a:rPr lang="it-IT" sz="1400" dirty="0" err="1"/>
              <a:t>hyperparameter</a:t>
            </a:r>
            <a:r>
              <a:rPr lang="it-IT" sz="1400" dirty="0"/>
              <a:t> for the </a:t>
            </a:r>
            <a:r>
              <a:rPr lang="it-IT" sz="1400" dirty="0" err="1"/>
              <a:t>hidden</a:t>
            </a:r>
            <a:r>
              <a:rPr lang="it-IT" sz="1400" dirty="0"/>
              <a:t> </a:t>
            </a:r>
            <a:r>
              <a:rPr lang="it-IT" sz="1400" dirty="0" err="1"/>
              <a:t>layer</a:t>
            </a:r>
            <a:r>
              <a:rPr lang="it-IT" sz="1400" dirty="0"/>
              <a:t> and the batch size. </a:t>
            </a:r>
            <a:endParaRPr lang="it-IT" sz="1400" dirty="0">
              <a:latin typeface="Consolas" panose="020B0609020204030204" pitchFamily="49" charset="0"/>
            </a:endParaRPr>
          </a:p>
          <a:p>
            <a:pPr marL="285750" indent="-285750">
              <a:buFont typeface="Arial" panose="020B0604020202020204" pitchFamily="34" charset="0"/>
              <a:buChar char="•"/>
            </a:pPr>
            <a:r>
              <a:rPr lang="it-IT" sz="1400" dirty="0"/>
              <a:t>The </a:t>
            </a:r>
            <a:r>
              <a:rPr lang="it-IT" sz="1400" dirty="0" err="1"/>
              <a:t>same</a:t>
            </a:r>
            <a:r>
              <a:rPr lang="it-IT" sz="1400" dirty="0"/>
              <a:t> </a:t>
            </a:r>
            <a:r>
              <a:rPr lang="it-IT" sz="1400" dirty="0" err="1"/>
              <a:t>analysis</a:t>
            </a:r>
            <a:r>
              <a:rPr lang="it-IT" sz="1400" dirty="0"/>
              <a:t> can be made for the </a:t>
            </a:r>
            <a:r>
              <a:rPr lang="it-IT" sz="1400" dirty="0" err="1">
                <a:latin typeface="Consolas" panose="020B0609020204030204" pitchFamily="49" charset="0"/>
              </a:rPr>
              <a:t>batch_size</a:t>
            </a:r>
            <a:r>
              <a:rPr lang="it-IT" sz="1400" dirty="0"/>
              <a:t> and </a:t>
            </a:r>
            <a:r>
              <a:rPr lang="it-IT" sz="1400" dirty="0" err="1">
                <a:latin typeface="Consolas" panose="020B0609020204030204" pitchFamily="49" charset="0"/>
              </a:rPr>
              <a:t>dropout_hidden_rate</a:t>
            </a:r>
            <a:r>
              <a:rPr lang="it-IT" sz="1400" dirty="0"/>
              <a:t> </a:t>
            </a:r>
            <a:r>
              <a:rPr lang="it-IT" sz="1400" dirty="0" err="1"/>
              <a:t>hyperparameters</a:t>
            </a:r>
            <a:r>
              <a:rPr lang="it-IT" sz="1400" dirty="0"/>
              <a:t>. </a:t>
            </a:r>
            <a:r>
              <a:rPr lang="it-IT" sz="1400" dirty="0" err="1"/>
              <a:t>It</a:t>
            </a:r>
            <a:r>
              <a:rPr lang="it-IT" sz="1400" dirty="0"/>
              <a:t> turns out </a:t>
            </a:r>
            <a:r>
              <a:rPr lang="it-IT" sz="1400" dirty="0" err="1"/>
              <a:t>that</a:t>
            </a:r>
            <a:r>
              <a:rPr lang="it-IT" sz="1400" dirty="0"/>
              <a:t> </a:t>
            </a:r>
            <a:r>
              <a:rPr lang="it-IT" sz="1400" dirty="0" err="1"/>
              <a:t>these</a:t>
            </a:r>
            <a:r>
              <a:rPr lang="it-IT" sz="1400" dirty="0"/>
              <a:t> </a:t>
            </a:r>
            <a:r>
              <a:rPr lang="it-IT" sz="1400" dirty="0" err="1"/>
              <a:t>three</a:t>
            </a:r>
            <a:r>
              <a:rPr lang="it-IT" sz="1400" dirty="0"/>
              <a:t> are the </a:t>
            </a:r>
            <a:r>
              <a:rPr lang="it-IT" sz="1400" dirty="0" err="1"/>
              <a:t>only</a:t>
            </a:r>
            <a:r>
              <a:rPr lang="it-IT" sz="1400" dirty="0"/>
              <a:t> </a:t>
            </a:r>
            <a:r>
              <a:rPr lang="it-IT" sz="1400" dirty="0" err="1"/>
              <a:t>hyperparameters</a:t>
            </a:r>
            <a:r>
              <a:rPr lang="it-IT" sz="1400" dirty="0"/>
              <a:t> for </a:t>
            </a:r>
            <a:r>
              <a:rPr lang="it-IT" sz="1400" dirty="0" err="1"/>
              <a:t>which</a:t>
            </a:r>
            <a:r>
              <a:rPr lang="it-IT" sz="1400" dirty="0"/>
              <a:t> </a:t>
            </a:r>
            <a:r>
              <a:rPr lang="it-IT" sz="1400" dirty="0" err="1"/>
              <a:t>this</a:t>
            </a:r>
            <a:r>
              <a:rPr lang="it-IT" sz="1400" dirty="0"/>
              <a:t> </a:t>
            </a:r>
            <a:r>
              <a:rPr lang="it-IT" sz="1400" dirty="0" err="1"/>
              <a:t>phenomenon</a:t>
            </a:r>
            <a:r>
              <a:rPr lang="it-IT" sz="1400" dirty="0"/>
              <a:t> </a:t>
            </a:r>
            <a:r>
              <a:rPr lang="it-IT" sz="1400" dirty="0" err="1"/>
              <a:t>occurs</a:t>
            </a:r>
            <a:r>
              <a:rPr lang="it-IT" sz="1400" dirty="0"/>
              <a:t>.</a:t>
            </a:r>
            <a:endParaRPr lang="it-IT" sz="1400" dirty="0">
              <a:solidFill>
                <a:srgbClr val="FF0000"/>
              </a:solidFill>
            </a:endParaRPr>
          </a:p>
          <a:p>
            <a:pPr marL="285750" indent="-285750">
              <a:buFont typeface="Arial" panose="020B0604020202020204" pitchFamily="34" charset="0"/>
              <a:buChar char="•"/>
            </a:pPr>
            <a:r>
              <a:rPr lang="it-IT" sz="1400" dirty="0"/>
              <a:t>A </a:t>
            </a:r>
            <a:r>
              <a:rPr lang="it-IT" sz="1400" dirty="0" err="1"/>
              <a:t>higher</a:t>
            </a:r>
            <a:r>
              <a:rPr lang="it-IT" sz="1400" dirty="0"/>
              <a:t> </a:t>
            </a:r>
            <a:r>
              <a:rPr lang="it-IT" sz="1400" dirty="0" err="1"/>
              <a:t>value</a:t>
            </a:r>
            <a:r>
              <a:rPr lang="it-IT" sz="1400" dirty="0"/>
              <a:t> for the L2 </a:t>
            </a:r>
            <a:r>
              <a:rPr lang="it-IT" sz="1400" dirty="0" err="1"/>
              <a:t>regularization</a:t>
            </a:r>
            <a:r>
              <a:rPr lang="it-IT" sz="1400" dirty="0"/>
              <a:t> </a:t>
            </a:r>
            <a:r>
              <a:rPr lang="it-IT" sz="1400" dirty="0" err="1"/>
              <a:t>hyperparameter</a:t>
            </a:r>
            <a:r>
              <a:rPr lang="it-IT" sz="1400" dirty="0"/>
              <a:t> </a:t>
            </a:r>
            <a:r>
              <a:rPr lang="it-IT" sz="1400" dirty="0" err="1"/>
              <a:t>corresponds</a:t>
            </a:r>
            <a:r>
              <a:rPr lang="it-IT" sz="1400" dirty="0"/>
              <a:t> to </a:t>
            </a:r>
            <a:r>
              <a:rPr lang="it-IT" sz="1400" dirty="0" err="1"/>
              <a:t>lower</a:t>
            </a:r>
            <a:r>
              <a:rPr lang="it-IT" sz="1400" dirty="0"/>
              <a:t> </a:t>
            </a:r>
            <a:r>
              <a:rPr lang="it-IT" sz="1400" dirty="0" err="1"/>
              <a:t>average</a:t>
            </a:r>
            <a:r>
              <a:rPr lang="it-IT" sz="1400" dirty="0"/>
              <a:t> (VL) MEE for </a:t>
            </a:r>
            <a:r>
              <a:rPr lang="it-IT" sz="1400" dirty="0" err="1"/>
              <a:t>every</a:t>
            </a:r>
            <a:r>
              <a:rPr lang="it-IT" sz="1400" dirty="0"/>
              <a:t> </a:t>
            </a:r>
            <a:r>
              <a:rPr lang="it-IT" sz="1400" dirty="0" err="1"/>
              <a:t>combination</a:t>
            </a:r>
            <a:r>
              <a:rPr lang="it-IT" sz="1400" dirty="0"/>
              <a:t> of the </a:t>
            </a:r>
            <a:r>
              <a:rPr lang="it-IT" sz="1400" dirty="0" err="1"/>
              <a:t>other</a:t>
            </a:r>
            <a:r>
              <a:rPr lang="it-IT" sz="1400" dirty="0"/>
              <a:t> </a:t>
            </a:r>
            <a:r>
              <a:rPr lang="it-IT" sz="1400" dirty="0" err="1"/>
              <a:t>hyperparameters</a:t>
            </a:r>
            <a:r>
              <a:rPr lang="it-IT" sz="1400" dirty="0"/>
              <a:t>. </a:t>
            </a:r>
            <a:r>
              <a:rPr lang="it-IT" sz="1400" dirty="0">
                <a:solidFill>
                  <a:srgbClr val="FF0000"/>
                </a:solidFill>
              </a:rPr>
              <a:t>Quindi?</a:t>
            </a:r>
          </a:p>
        </p:txBody>
      </p:sp>
    </p:spTree>
    <p:extLst>
      <p:ext uri="{BB962C8B-B14F-4D97-AF65-F5344CB8AC3E}">
        <p14:creationId xmlns:p14="http://schemas.microsoft.com/office/powerpoint/2010/main" val="233812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2 </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5</a:t>
            </a:fld>
            <a:endParaRPr lang="it-IT" sz="1000" b="0" strike="noStrike" spc="-1">
              <a:latin typeface="Times New Roman"/>
            </a:endParaRPr>
          </a:p>
        </p:txBody>
      </p:sp>
      <p:sp>
        <p:nvSpPr>
          <p:cNvPr id="8" name="CasellaDiTesto 7">
            <a:extLst>
              <a:ext uri="{FF2B5EF4-FFF2-40B4-BE49-F238E27FC236}">
                <a16:creationId xmlns:a16="http://schemas.microsoft.com/office/drawing/2014/main" id="{30BFE2FB-1549-5F1C-9485-2E27BF45EB53}"/>
              </a:ext>
            </a:extLst>
          </p:cNvPr>
          <p:cNvSpPr txBox="1"/>
          <p:nvPr/>
        </p:nvSpPr>
        <p:spPr>
          <a:xfrm>
            <a:off x="311760" y="1437307"/>
            <a:ext cx="8520120" cy="1169551"/>
          </a:xfrm>
          <a:prstGeom prst="rect">
            <a:avLst/>
          </a:prstGeom>
          <a:noFill/>
        </p:spPr>
        <p:txBody>
          <a:bodyPr wrap="square" rtlCol="0">
            <a:spAutoFit/>
          </a:bodyPr>
          <a:lstStyle/>
          <a:p>
            <a:r>
              <a:rPr lang="it-IT" sz="1400" dirty="0"/>
              <a:t>Stop </a:t>
            </a:r>
            <a:r>
              <a:rPr lang="it-IT" sz="1400" dirty="0" err="1"/>
              <a:t>conditions</a:t>
            </a:r>
            <a:r>
              <a:rPr lang="it-IT" sz="1400" dirty="0"/>
              <a:t> for the </a:t>
            </a:r>
            <a:r>
              <a:rPr lang="it-IT" sz="1400" dirty="0" err="1"/>
              <a:t>Neural</a:t>
            </a:r>
            <a:r>
              <a:rPr lang="it-IT" sz="1400" dirty="0"/>
              <a:t> Networks: </a:t>
            </a:r>
            <a:r>
              <a:rPr lang="it-IT" sz="1400" dirty="0" err="1"/>
              <a:t>we</a:t>
            </a:r>
            <a:r>
              <a:rPr lang="it-IT" sz="1400" dirty="0"/>
              <a:t> </a:t>
            </a:r>
            <a:r>
              <a:rPr lang="it-IT" sz="1400" dirty="0" err="1"/>
              <a:t>decided</a:t>
            </a:r>
            <a:r>
              <a:rPr lang="it-IT" sz="1400" dirty="0"/>
              <a:t> to </a:t>
            </a:r>
            <a:r>
              <a:rPr lang="it-IT" sz="1400" dirty="0" err="1"/>
              <a:t>keep</a:t>
            </a:r>
            <a:r>
              <a:rPr lang="it-IT" sz="1400" dirty="0"/>
              <a:t> the </a:t>
            </a:r>
            <a:r>
              <a:rPr lang="it-IT" sz="1400" dirty="0" err="1"/>
              <a:t>number</a:t>
            </a:r>
            <a:r>
              <a:rPr lang="it-IT" sz="1400" dirty="0"/>
              <a:t> of </a:t>
            </a:r>
            <a:r>
              <a:rPr lang="it-IT" sz="1400" dirty="0" err="1"/>
              <a:t>epoch</a:t>
            </a:r>
            <a:r>
              <a:rPr lang="it-IT" sz="1400" dirty="0"/>
              <a:t> </a:t>
            </a:r>
            <a:r>
              <a:rPr lang="it-IT" sz="1400" dirty="0" err="1"/>
              <a:t>fixed</a:t>
            </a:r>
            <a:r>
              <a:rPr lang="it-IT" sz="1400" dirty="0"/>
              <a:t> </a:t>
            </a:r>
            <a:r>
              <a:rPr lang="it-IT" sz="1400" dirty="0" err="1"/>
              <a:t>during</a:t>
            </a:r>
            <a:r>
              <a:rPr lang="it-IT" sz="1400" dirty="0"/>
              <a:t> training in the </a:t>
            </a:r>
            <a:r>
              <a:rPr lang="it-IT" sz="1400" dirty="0" err="1"/>
              <a:t>grid</a:t>
            </a:r>
            <a:r>
              <a:rPr lang="it-IT" sz="1400" dirty="0"/>
              <a:t> </a:t>
            </a:r>
            <a:r>
              <a:rPr lang="it-IT" sz="1400" dirty="0" err="1"/>
              <a:t>search</a:t>
            </a:r>
            <a:r>
              <a:rPr lang="it-IT" sz="1400" dirty="0"/>
              <a:t> (the n°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but</a:t>
            </a:r>
            <a:r>
              <a:rPr lang="it-IT" sz="1400" dirty="0"/>
              <a:t> to use </a:t>
            </a:r>
            <a:r>
              <a:rPr lang="it-IT" sz="1400" dirty="0" err="1"/>
              <a:t>early</a:t>
            </a:r>
            <a:r>
              <a:rPr lang="it-IT" sz="1400" dirty="0"/>
              <a:t> </a:t>
            </a:r>
            <a:r>
              <a:rPr lang="it-IT" sz="1400" dirty="0" err="1"/>
              <a:t>stopping</a:t>
            </a:r>
            <a:r>
              <a:rPr lang="it-IT" sz="1400" dirty="0"/>
              <a:t> in the </a:t>
            </a:r>
            <a:r>
              <a:rPr lang="it-IT" sz="1400" dirty="0" err="1"/>
              <a:t>retraining</a:t>
            </a:r>
            <a:r>
              <a:rPr lang="it-IT" sz="1400" dirty="0"/>
              <a:t> of the best model. </a:t>
            </a:r>
            <a:r>
              <a:rPr lang="it-IT" sz="1400" dirty="0" err="1"/>
              <a:t>Precisely</a:t>
            </a:r>
            <a:r>
              <a:rPr lang="it-IT" sz="1400" dirty="0"/>
              <a:t>, </a:t>
            </a:r>
            <a:r>
              <a:rPr lang="it-IT" sz="1400" dirty="0" err="1"/>
              <a:t>early</a:t>
            </a:r>
            <a:r>
              <a:rPr lang="it-IT" sz="1400" dirty="0"/>
              <a:t> </a:t>
            </a:r>
            <a:r>
              <a:rPr lang="it-IT" sz="1400" dirty="0" err="1"/>
              <a:t>stopping</a:t>
            </a:r>
            <a:r>
              <a:rPr lang="it-IT" sz="1400" dirty="0"/>
              <a:t> </a:t>
            </a:r>
            <a:r>
              <a:rPr lang="it-IT" sz="1400" dirty="0" err="1"/>
              <a:t>has</a:t>
            </a:r>
            <a:r>
              <a:rPr lang="it-IT" sz="1400" dirty="0"/>
              <a:t> </a:t>
            </a:r>
            <a:r>
              <a:rPr lang="it-IT" sz="1400" dirty="0" err="1"/>
              <a:t>been</a:t>
            </a:r>
            <a:r>
              <a:rPr lang="it-IT" sz="1400" dirty="0"/>
              <a:t> </a:t>
            </a:r>
            <a:r>
              <a:rPr lang="it-IT" sz="1400" dirty="0" err="1"/>
              <a:t>implemented</a:t>
            </a:r>
            <a:r>
              <a:rPr lang="it-IT" sz="1400" dirty="0"/>
              <a:t> by </a:t>
            </a:r>
            <a:r>
              <a:rPr lang="it-IT" sz="1400" dirty="0" err="1"/>
              <a:t>using</a:t>
            </a:r>
            <a:r>
              <a:rPr lang="it-IT" sz="1400" dirty="0"/>
              <a:t> </a:t>
            </a:r>
            <a:r>
              <a:rPr lang="it-IT" sz="1400" dirty="0" err="1">
                <a:latin typeface="Consolas" panose="020B0609020204030204" pitchFamily="49" charset="0"/>
              </a:rPr>
              <a:t>EarlyStopping</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keras.callbacks</a:t>
            </a:r>
            <a:r>
              <a:rPr lang="it-IT" sz="1400" dirty="0"/>
              <a:t>. </a:t>
            </a:r>
          </a:p>
          <a:p>
            <a:r>
              <a:rPr lang="it-IT" sz="1400" dirty="0" err="1"/>
              <a:t>Further</a:t>
            </a:r>
            <a:r>
              <a:rPr lang="it-IT" sz="1400" dirty="0"/>
              <a:t> </a:t>
            </a:r>
            <a:r>
              <a:rPr lang="it-IT" sz="1400" dirty="0" err="1"/>
              <a:t>discussion</a:t>
            </a:r>
            <a:r>
              <a:rPr lang="it-IT" sz="1400" dirty="0"/>
              <a:t> in the model </a:t>
            </a:r>
            <a:r>
              <a:rPr lang="it-IT" sz="1400" dirty="0" err="1"/>
              <a:t>selection</a:t>
            </a:r>
            <a:r>
              <a:rPr lang="it-IT" sz="1400" dirty="0"/>
              <a:t> part, and </a:t>
            </a:r>
            <a:r>
              <a:rPr lang="it-IT" sz="1400" dirty="0" err="1"/>
              <a:t>details</a:t>
            </a:r>
            <a:r>
              <a:rPr lang="it-IT" sz="1400" dirty="0"/>
              <a:t> in the </a:t>
            </a:r>
            <a:r>
              <a:rPr lang="it-IT" sz="1400" dirty="0" err="1">
                <a:hlinkClick r:id="rId2" action="ppaction://hlinksldjump"/>
              </a:rPr>
              <a:t>Appendix</a:t>
            </a:r>
            <a:r>
              <a:rPr lang="it-IT" sz="1400" dirty="0"/>
              <a:t>.</a:t>
            </a:r>
          </a:p>
        </p:txBody>
      </p:sp>
      <p:sp>
        <p:nvSpPr>
          <p:cNvPr id="6" name="CasellaDiTesto 5">
            <a:extLst>
              <a:ext uri="{FF2B5EF4-FFF2-40B4-BE49-F238E27FC236}">
                <a16:creationId xmlns:a16="http://schemas.microsoft.com/office/drawing/2014/main" id="{53081EA4-AB5C-4973-40B9-5507A2C7E5EC}"/>
              </a:ext>
            </a:extLst>
          </p:cNvPr>
          <p:cNvSpPr txBox="1"/>
          <p:nvPr/>
        </p:nvSpPr>
        <p:spPr>
          <a:xfrm>
            <a:off x="311760" y="730151"/>
            <a:ext cx="8520120" cy="523220"/>
          </a:xfrm>
          <a:prstGeom prst="rect">
            <a:avLst/>
          </a:prstGeom>
          <a:noFill/>
        </p:spPr>
        <p:txBody>
          <a:bodyPr wrap="square" rtlCol="0">
            <a:spAutoFit/>
          </a:bodyPr>
          <a:lstStyle/>
          <a:p>
            <a:r>
              <a:rPr lang="it-IT" sz="1400" dirty="0"/>
              <a:t>Weight </a:t>
            </a:r>
            <a:r>
              <a:rPr lang="it-IT" sz="1400" dirty="0" err="1"/>
              <a:t>initialization</a:t>
            </a:r>
            <a:r>
              <a:rPr lang="it-IT" sz="1400" dirty="0"/>
              <a:t> for the </a:t>
            </a:r>
            <a:r>
              <a:rPr lang="it-IT" sz="1400" dirty="0" err="1"/>
              <a:t>Neural</a:t>
            </a:r>
            <a:r>
              <a:rPr lang="it-IT" sz="1400" dirty="0"/>
              <a:t> Networks: </a:t>
            </a:r>
            <a:r>
              <a:rPr lang="it-IT" sz="1400" dirty="0" err="1">
                <a:latin typeface="Consolas" panose="020B0609020204030204" pitchFamily="49" charset="0"/>
              </a:rPr>
              <a:t>HeNormal</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keras.initializers</a:t>
            </a:r>
            <a:r>
              <a:rPr lang="it-IT" sz="1400" dirty="0">
                <a:latin typeface="+mj-lt"/>
              </a:rPr>
              <a:t> [</a:t>
            </a:r>
            <a:r>
              <a:rPr lang="it-IT" sz="1400" dirty="0">
                <a:latin typeface="+mj-lt"/>
                <a:hlinkClick r:id="rId3" action="ppaction://hlinksldjump"/>
              </a:rPr>
              <a:t>2</a:t>
            </a:r>
            <a:r>
              <a:rPr lang="it-IT" sz="1400" dirty="0">
                <a:latin typeface="+mj-lt"/>
              </a:rPr>
              <a:t>][</a:t>
            </a:r>
            <a:r>
              <a:rPr lang="it-IT" sz="1400" dirty="0">
                <a:latin typeface="+mj-lt"/>
                <a:hlinkClick r:id="rId3" action="ppaction://hlinksldjump"/>
              </a:rPr>
              <a:t>7</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strategy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tailored</a:t>
            </a:r>
            <a:r>
              <a:rPr lang="it-IT" sz="1400" dirty="0">
                <a:latin typeface="Arial" panose="020B0604020202020204" pitchFamily="34" charset="0"/>
                <a:cs typeface="Arial" panose="020B0604020202020204" pitchFamily="34" charset="0"/>
              </a:rPr>
              <a:t> for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that</a:t>
            </a:r>
            <a:r>
              <a:rPr lang="it-IT" sz="1400" dirty="0">
                <a:latin typeface="Arial" panose="020B0604020202020204" pitchFamily="34" charset="0"/>
                <a:cs typeface="Arial" panose="020B0604020202020204" pitchFamily="34" charset="0"/>
              </a:rPr>
              <a:t> use the </a:t>
            </a:r>
            <a:r>
              <a:rPr lang="it-IT" sz="1400" dirty="0" err="1">
                <a:latin typeface="Consolas" panose="020B0609020204030204" pitchFamily="49"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like the </a:t>
            </a:r>
            <a:r>
              <a:rPr lang="it-IT" sz="1400" dirty="0" err="1">
                <a:latin typeface="Arial" panose="020B0604020202020204" pitchFamily="34" charset="0"/>
                <a:cs typeface="Arial" panose="020B0604020202020204" pitchFamily="34" charset="0"/>
              </a:rPr>
              <a:t>ones</a:t>
            </a:r>
            <a:r>
              <a:rPr lang="it-IT" sz="1400" dirty="0">
                <a:latin typeface="Arial" panose="020B0604020202020204" pitchFamily="34" charset="0"/>
                <a:cs typeface="Arial" panose="020B0604020202020204" pitchFamily="34" charset="0"/>
              </a:rPr>
              <a:t> in </a:t>
            </a:r>
            <a:r>
              <a:rPr lang="it-IT" sz="1400" dirty="0" err="1">
                <a:latin typeface="Arial" panose="020B0604020202020204" pitchFamily="34" charset="0"/>
                <a:cs typeface="Arial" panose="020B0604020202020204" pitchFamily="34" charset="0"/>
              </a:rPr>
              <a:t>our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neural</a:t>
            </a:r>
            <a:r>
              <a:rPr lang="it-IT" sz="1400" dirty="0">
                <a:latin typeface="Arial" panose="020B0604020202020204" pitchFamily="34" charset="0"/>
                <a:cs typeface="Arial" panose="020B0604020202020204" pitchFamily="34" charset="0"/>
              </a:rPr>
              <a:t> network.</a:t>
            </a:r>
          </a:p>
        </p:txBody>
      </p:sp>
      <p:sp>
        <p:nvSpPr>
          <p:cNvPr id="3" name="CasellaDiTesto 2">
            <a:extLst>
              <a:ext uri="{FF2B5EF4-FFF2-40B4-BE49-F238E27FC236}">
                <a16:creationId xmlns:a16="http://schemas.microsoft.com/office/drawing/2014/main" id="{224B3B82-2D69-821D-CFB2-403AA73B5260}"/>
              </a:ext>
            </a:extLst>
          </p:cNvPr>
          <p:cNvSpPr txBox="1"/>
          <p:nvPr/>
        </p:nvSpPr>
        <p:spPr>
          <a:xfrm>
            <a:off x="311761" y="2790794"/>
            <a:ext cx="8520119" cy="1384995"/>
          </a:xfrm>
          <a:prstGeom prst="rect">
            <a:avLst/>
          </a:prstGeom>
          <a:noFill/>
        </p:spPr>
        <p:txBody>
          <a:bodyPr wrap="square" rtlCol="0">
            <a:spAutoFit/>
          </a:bodyPr>
          <a:lstStyle/>
          <a:p>
            <a:r>
              <a:rPr lang="it-IT" sz="1400" dirty="0"/>
              <a:t>Preliminary trials and </a:t>
            </a:r>
            <a:r>
              <a:rPr lang="it-IT" sz="1400" dirty="0" err="1"/>
              <a:t>constraints</a:t>
            </a:r>
            <a:r>
              <a:rPr lang="it-IT" sz="1400" dirty="0"/>
              <a:t> in </a:t>
            </a:r>
            <a:r>
              <a:rPr lang="it-IT" sz="1400" dirty="0" err="1"/>
              <a:t>terms</a:t>
            </a:r>
            <a:r>
              <a:rPr lang="it-IT" sz="1400" dirty="0"/>
              <a:t> of time and </a:t>
            </a:r>
            <a:r>
              <a:rPr lang="it-IT" sz="1400" dirty="0" err="1"/>
              <a:t>computational</a:t>
            </a:r>
            <a:r>
              <a:rPr lang="it-IT" sz="1400" dirty="0"/>
              <a:t> </a:t>
            </a:r>
            <a:r>
              <a:rPr lang="it-IT" sz="1400" dirty="0" err="1"/>
              <a:t>resources</a:t>
            </a:r>
            <a:r>
              <a:rPr lang="it-IT" sz="1400" dirty="0"/>
              <a:t> led </a:t>
            </a:r>
            <a:r>
              <a:rPr lang="it-IT" sz="1400" dirty="0" err="1"/>
              <a:t>us</a:t>
            </a:r>
            <a:r>
              <a:rPr lang="it-IT" sz="1400" dirty="0"/>
              <a:t> to make </a:t>
            </a:r>
            <a:r>
              <a:rPr lang="it-IT" sz="1400" dirty="0" err="1"/>
              <a:t>choices</a:t>
            </a:r>
            <a:r>
              <a:rPr lang="it-IT" sz="1400" dirty="0"/>
              <a:t> in </a:t>
            </a:r>
            <a:r>
              <a:rPr lang="it-IT" sz="1400" dirty="0" err="1"/>
              <a:t>model’s</a:t>
            </a:r>
            <a:r>
              <a:rPr lang="it-IT" sz="1400" dirty="0"/>
              <a:t> features. </a:t>
            </a:r>
            <a:r>
              <a:rPr lang="it-IT" sz="1400" dirty="0" err="1"/>
              <a:t>Noticeably</a:t>
            </a:r>
            <a:r>
              <a:rPr lang="it-IT" sz="1400" dirty="0"/>
              <a:t>, for ML23 CUP </a:t>
            </a:r>
            <a:r>
              <a:rPr lang="it-IT" sz="1400" dirty="0" err="1"/>
              <a:t>Neural</a:t>
            </a:r>
            <a:r>
              <a:rPr lang="it-IT" sz="1400" dirty="0"/>
              <a:t> Networks:</a:t>
            </a:r>
          </a:p>
          <a:p>
            <a:pPr marL="285750" indent="-285750">
              <a:buFont typeface="Arial" panose="020B0604020202020204" pitchFamily="34" charset="0"/>
              <a:buChar char="•"/>
            </a:pPr>
            <a:r>
              <a:rPr lang="it-IT" sz="1400" dirty="0"/>
              <a:t>N° </a:t>
            </a:r>
            <a:r>
              <a:rPr lang="it-IT" sz="1400" dirty="0" err="1"/>
              <a:t>layers</a:t>
            </a:r>
            <a:r>
              <a:rPr lang="it-IT" sz="1400" dirty="0"/>
              <a:t>: </a:t>
            </a:r>
            <a:r>
              <a:rPr lang="it-IT" sz="1400" dirty="0" err="1"/>
              <a:t>we</a:t>
            </a:r>
            <a:r>
              <a:rPr lang="it-IT" sz="1400" dirty="0"/>
              <a:t> </a:t>
            </a:r>
            <a:r>
              <a:rPr lang="it-IT" sz="1400" dirty="0" err="1"/>
              <a:t>opted</a:t>
            </a:r>
            <a:r>
              <a:rPr lang="it-IT" sz="1400" dirty="0"/>
              <a:t> for a 2 </a:t>
            </a:r>
            <a:r>
              <a:rPr lang="it-IT" sz="1400" dirty="0" err="1"/>
              <a:t>layer</a:t>
            </a:r>
            <a:r>
              <a:rPr lang="it-IT" sz="1400" dirty="0"/>
              <a:t> </a:t>
            </a:r>
            <a:r>
              <a:rPr lang="it-IT" sz="1400" dirty="0" err="1"/>
              <a:t>architecture</a:t>
            </a:r>
            <a:r>
              <a:rPr lang="it-IT" sz="1400" dirty="0"/>
              <a:t> to make the </a:t>
            </a:r>
            <a:r>
              <a:rPr lang="it-IT" sz="1400" dirty="0" err="1"/>
              <a:t>grid</a:t>
            </a:r>
            <a:r>
              <a:rPr lang="it-IT" sz="1400" dirty="0"/>
              <a:t> </a:t>
            </a:r>
            <a:r>
              <a:rPr lang="it-IT" sz="1400" dirty="0" err="1"/>
              <a:t>search</a:t>
            </a:r>
            <a:r>
              <a:rPr lang="it-IT" sz="1400" dirty="0"/>
              <a:t> </a:t>
            </a:r>
            <a:r>
              <a:rPr lang="it-IT" sz="1400" dirty="0" err="1"/>
              <a:t>feasible</a:t>
            </a:r>
            <a:r>
              <a:rPr lang="it-IT" sz="1400" dirty="0"/>
              <a:t> (for </a:t>
            </a:r>
            <a:r>
              <a:rPr lang="it-IT" sz="1400" dirty="0" err="1"/>
              <a:t>Optuna</a:t>
            </a:r>
            <a:r>
              <a:rPr lang="it-IT" sz="1400" dirty="0"/>
              <a:t> the range </a:t>
            </a:r>
            <a:r>
              <a:rPr lang="it-IT" sz="1400" dirty="0" err="1"/>
              <a:t>is</a:t>
            </a:r>
            <a:r>
              <a:rPr lang="it-IT" sz="1400" dirty="0"/>
              <a:t> </a:t>
            </a:r>
            <a:r>
              <a:rPr lang="it-IT" sz="1400" dirty="0" err="1"/>
              <a:t>increased</a:t>
            </a:r>
            <a:r>
              <a:rPr lang="it-IT" sz="1400" dirty="0"/>
              <a:t>)</a:t>
            </a:r>
          </a:p>
          <a:p>
            <a:pPr marL="285750" indent="-285750">
              <a:buFont typeface="Arial" panose="020B0604020202020204" pitchFamily="34" charset="0"/>
              <a:buChar char="•"/>
            </a:pPr>
            <a:r>
              <a:rPr lang="it-IT" sz="1400" dirty="0" err="1"/>
              <a:t>Activation</a:t>
            </a:r>
            <a:r>
              <a:rPr lang="it-IT" sz="1400" dirty="0"/>
              <a:t> </a:t>
            </a:r>
            <a:r>
              <a:rPr lang="it-IT" sz="1400" dirty="0" err="1"/>
              <a:t>function</a:t>
            </a:r>
            <a:r>
              <a:rPr lang="it-IT" sz="1400" dirty="0"/>
              <a:t>: </a:t>
            </a:r>
            <a:r>
              <a:rPr lang="it-IT" sz="1400" dirty="0" err="1"/>
              <a:t>we</a:t>
            </a:r>
            <a:r>
              <a:rPr lang="it-IT" sz="1400" dirty="0"/>
              <a:t> </a:t>
            </a:r>
            <a:r>
              <a:rPr lang="it-IT" sz="1400" dirty="0" err="1"/>
              <a:t>only</a:t>
            </a:r>
            <a:r>
              <a:rPr lang="it-IT" sz="1400" dirty="0"/>
              <a:t> </a:t>
            </a:r>
            <a:r>
              <a:rPr lang="it-IT" sz="1400" dirty="0" err="1"/>
              <a:t>used</a:t>
            </a:r>
            <a:r>
              <a:rPr lang="it-IT" sz="1400" dirty="0"/>
              <a:t> </a:t>
            </a:r>
            <a:r>
              <a:rPr lang="it-IT" sz="1400" dirty="0" err="1"/>
              <a:t>ReLU</a:t>
            </a:r>
            <a:r>
              <a:rPr lang="it-IT" sz="1400" dirty="0"/>
              <a:t> </a:t>
            </a:r>
            <a:r>
              <a:rPr lang="it-IT" sz="1400" dirty="0" err="1"/>
              <a:t>as</a:t>
            </a:r>
            <a:r>
              <a:rPr lang="it-IT" sz="1400" dirty="0"/>
              <a:t> </a:t>
            </a:r>
            <a:r>
              <a:rPr lang="it-IT" sz="1400" dirty="0" err="1"/>
              <a:t>is</a:t>
            </a:r>
            <a:r>
              <a:rPr lang="it-IT" sz="1400" dirty="0"/>
              <a:t> the </a:t>
            </a:r>
            <a:r>
              <a:rPr lang="it-IT" sz="1400" dirty="0" err="1"/>
              <a:t>most</a:t>
            </a:r>
            <a:r>
              <a:rPr lang="it-IT" sz="1400" dirty="0"/>
              <a:t> </a:t>
            </a:r>
            <a:r>
              <a:rPr lang="it-IT" sz="1400" dirty="0" err="1"/>
              <a:t>used</a:t>
            </a:r>
            <a:r>
              <a:rPr lang="it-IT" sz="1400" dirty="0"/>
              <a:t> in state-of-the-art NN</a:t>
            </a:r>
          </a:p>
          <a:p>
            <a:pPr marL="285750" indent="-285750">
              <a:buFont typeface="Arial" panose="020B0604020202020204" pitchFamily="34" charset="0"/>
              <a:buChar char="•"/>
            </a:pPr>
            <a:r>
              <a:rPr lang="it-IT" sz="1400" dirty="0"/>
              <a:t>Learning </a:t>
            </a:r>
            <a:r>
              <a:rPr lang="it-IT" sz="1400" dirty="0" err="1"/>
              <a:t>algorithm</a:t>
            </a:r>
            <a:r>
              <a:rPr lang="it-IT" sz="1400" dirty="0"/>
              <a:t>: </a:t>
            </a:r>
            <a:r>
              <a:rPr lang="it-IT" sz="1400" dirty="0" err="1"/>
              <a:t>we</a:t>
            </a:r>
            <a:r>
              <a:rPr lang="it-IT" sz="1400" dirty="0"/>
              <a:t> </a:t>
            </a:r>
            <a:r>
              <a:rPr lang="it-IT" sz="1400" dirty="0" err="1"/>
              <a:t>focused</a:t>
            </a:r>
            <a:r>
              <a:rPr lang="it-IT" sz="1400" dirty="0"/>
              <a:t> </a:t>
            </a:r>
            <a:r>
              <a:rPr lang="it-IT" sz="1400" dirty="0" err="1"/>
              <a:t>our</a:t>
            </a:r>
            <a:r>
              <a:rPr lang="it-IT" sz="1400" dirty="0"/>
              <a:t> </a:t>
            </a:r>
            <a:r>
              <a:rPr lang="it-IT" sz="1400" dirty="0" err="1"/>
              <a:t>effort</a:t>
            </a:r>
            <a:r>
              <a:rPr lang="it-IT" sz="1400" dirty="0"/>
              <a:t> on SGD, </a:t>
            </a:r>
            <a:r>
              <a:rPr lang="it-IT" sz="1400" dirty="0" err="1"/>
              <a:t>but</a:t>
            </a:r>
            <a:r>
              <a:rPr lang="it-IT" sz="1400" dirty="0"/>
              <a:t> </a:t>
            </a:r>
            <a:r>
              <a:rPr lang="it-IT" sz="1400" dirty="0" err="1"/>
              <a:t>varied</a:t>
            </a:r>
            <a:r>
              <a:rPr lang="it-IT" sz="1400" dirty="0"/>
              <a:t> the batch size</a:t>
            </a:r>
          </a:p>
        </p:txBody>
      </p:sp>
      <p:sp>
        <p:nvSpPr>
          <p:cNvPr id="2" name="CasellaDiTesto 1">
            <a:extLst>
              <a:ext uri="{FF2B5EF4-FFF2-40B4-BE49-F238E27FC236}">
                <a16:creationId xmlns:a16="http://schemas.microsoft.com/office/drawing/2014/main" id="{8A99A24F-379E-489A-2FC9-E7E9EB669B19}"/>
              </a:ext>
            </a:extLst>
          </p:cNvPr>
          <p:cNvSpPr txBox="1"/>
          <p:nvPr/>
        </p:nvSpPr>
        <p:spPr>
          <a:xfrm>
            <a:off x="311761" y="4355303"/>
            <a:ext cx="7877272" cy="307777"/>
          </a:xfrm>
          <a:prstGeom prst="rect">
            <a:avLst/>
          </a:prstGeom>
          <a:noFill/>
        </p:spPr>
        <p:txBody>
          <a:bodyPr wrap="square" rtlCol="0">
            <a:spAutoFit/>
          </a:bodyPr>
          <a:lstStyle/>
          <a:p>
            <a:r>
              <a:rPr lang="it-IT" sz="1400" dirty="0"/>
              <a:t>For </a:t>
            </a:r>
            <a:r>
              <a:rPr lang="it-IT" sz="1400" dirty="0" err="1"/>
              <a:t>further</a:t>
            </a:r>
            <a:r>
              <a:rPr lang="it-IT" sz="1400" dirty="0"/>
              <a:t> </a:t>
            </a:r>
            <a:r>
              <a:rPr lang="it-IT" sz="1400" dirty="0" err="1"/>
              <a:t>details</a:t>
            </a:r>
            <a:r>
              <a:rPr lang="it-IT" sz="1400" dirty="0"/>
              <a:t> on design </a:t>
            </a:r>
            <a:r>
              <a:rPr lang="it-IT" sz="1400" dirty="0" err="1"/>
              <a:t>choices</a:t>
            </a:r>
            <a:r>
              <a:rPr lang="it-IT" sz="1400" dirty="0"/>
              <a:t>, </a:t>
            </a:r>
            <a:r>
              <a:rPr lang="it-IT" sz="1400" dirty="0" err="1"/>
              <a:t>see</a:t>
            </a:r>
            <a:r>
              <a:rPr lang="it-IT" sz="1400" dirty="0"/>
              <a:t>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650700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50</a:t>
            </a:fld>
            <a:endParaRPr lang="it-IT" sz="1000" b="0" strike="noStrike" spc="-1">
              <a:latin typeface="Times New Roman"/>
            </a:endParaRPr>
          </a:p>
        </p:txBody>
      </p:sp>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24</a:t>
            </a:r>
            <a:br>
              <a:rPr lang="it" sz="2400" b="0" strike="noStrike" spc="-1" dirty="0">
                <a:solidFill>
                  <a:srgbClr val="000000"/>
                </a:solidFill>
                <a:latin typeface="Arial"/>
                <a:ea typeface="Arial"/>
              </a:rPr>
            </a:br>
            <a:r>
              <a:rPr lang="it" sz="2000" spc="-1" dirty="0">
                <a:solidFill>
                  <a:srgbClr val="3F3F3F"/>
                </a:solidFill>
                <a:latin typeface="Arial"/>
                <a:ea typeface="Arial"/>
              </a:rPr>
              <a:t>Heatmaps for the Neural Network (grid search) – 2</a:t>
            </a:r>
            <a:endParaRPr lang="it-IT" sz="2400" b="0" strike="noStrike" spc="-1" dirty="0">
              <a:solidFill>
                <a:srgbClr val="FF0000"/>
              </a:solidFill>
              <a:latin typeface="Arial"/>
            </a:endParaRPr>
          </a:p>
        </p:txBody>
      </p:sp>
      <p:pic>
        <p:nvPicPr>
          <p:cNvPr id="4" name="Immagine 3">
            <a:extLst>
              <a:ext uri="{FF2B5EF4-FFF2-40B4-BE49-F238E27FC236}">
                <a16:creationId xmlns:a16="http://schemas.microsoft.com/office/drawing/2014/main" id="{922B1D2F-5425-4E08-160C-F6CB56E108D8}"/>
              </a:ext>
            </a:extLst>
          </p:cNvPr>
          <p:cNvPicPr>
            <a:picLocks noChangeAspect="1"/>
          </p:cNvPicPr>
          <p:nvPr/>
        </p:nvPicPr>
        <p:blipFill>
          <a:blip r:embed="rId2"/>
          <a:stretch>
            <a:fillRect/>
          </a:stretch>
        </p:blipFill>
        <p:spPr>
          <a:xfrm>
            <a:off x="311940" y="3087494"/>
            <a:ext cx="1642160" cy="1480154"/>
          </a:xfrm>
          <a:prstGeom prst="rect">
            <a:avLst/>
          </a:prstGeom>
          <a:ln>
            <a:noFill/>
          </a:ln>
        </p:spPr>
      </p:pic>
      <p:pic>
        <p:nvPicPr>
          <p:cNvPr id="7" name="Immagine 6">
            <a:extLst>
              <a:ext uri="{FF2B5EF4-FFF2-40B4-BE49-F238E27FC236}">
                <a16:creationId xmlns:a16="http://schemas.microsoft.com/office/drawing/2014/main" id="{5C05BE14-7A18-B02A-8A66-6AA51DCAD666}"/>
              </a:ext>
            </a:extLst>
          </p:cNvPr>
          <p:cNvPicPr>
            <a:picLocks noChangeAspect="1"/>
          </p:cNvPicPr>
          <p:nvPr/>
        </p:nvPicPr>
        <p:blipFill>
          <a:blip r:embed="rId3"/>
          <a:stretch>
            <a:fillRect/>
          </a:stretch>
        </p:blipFill>
        <p:spPr>
          <a:xfrm>
            <a:off x="311940" y="1645201"/>
            <a:ext cx="1642161" cy="1431993"/>
          </a:xfrm>
          <a:prstGeom prst="rect">
            <a:avLst/>
          </a:prstGeom>
          <a:ln>
            <a:noFill/>
          </a:ln>
        </p:spPr>
      </p:pic>
      <p:sp>
        <p:nvSpPr>
          <p:cNvPr id="8" name="CasellaDiTesto 7">
            <a:extLst>
              <a:ext uri="{FF2B5EF4-FFF2-40B4-BE49-F238E27FC236}">
                <a16:creationId xmlns:a16="http://schemas.microsoft.com/office/drawing/2014/main" id="{93A0E204-1540-3765-E3E9-C4679D3AF4EC}"/>
              </a:ext>
            </a:extLst>
          </p:cNvPr>
          <p:cNvSpPr txBox="1"/>
          <p:nvPr/>
        </p:nvSpPr>
        <p:spPr>
          <a:xfrm>
            <a:off x="311940" y="1121981"/>
            <a:ext cx="8520120" cy="523220"/>
          </a:xfrm>
          <a:prstGeom prst="rect">
            <a:avLst/>
          </a:prstGeom>
          <a:noFill/>
        </p:spPr>
        <p:txBody>
          <a:bodyPr wrap="square" rtlCol="0">
            <a:spAutoFit/>
          </a:bodyPr>
          <a:lstStyle/>
          <a:p>
            <a:pPr algn="ctr"/>
            <a:r>
              <a:rPr lang="it-IT" sz="1400" b="1" dirty="0"/>
              <a:t>Figure 20</a:t>
            </a:r>
            <a:r>
              <a:rPr lang="it-IT" sz="1400" dirty="0"/>
              <a:t>: </a:t>
            </a:r>
            <a:r>
              <a:rPr lang="it-IT" sz="1400" dirty="0" err="1"/>
              <a:t>heatmaps</a:t>
            </a:r>
            <a:r>
              <a:rPr lang="it-IT" sz="1400" dirty="0"/>
              <a:t> </a:t>
            </a:r>
            <a:r>
              <a:rPr lang="it-IT" sz="1400" dirty="0" err="1"/>
              <a:t>showing</a:t>
            </a:r>
            <a:r>
              <a:rPr lang="it-IT" sz="1400" dirty="0"/>
              <a:t> the impact on the (VL)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for the </a:t>
            </a:r>
            <a:r>
              <a:rPr lang="it-IT" sz="1400" dirty="0" err="1"/>
              <a:t>Neural</a:t>
            </a:r>
            <a:r>
              <a:rPr lang="it-IT" sz="1400" dirty="0"/>
              <a:t> </a:t>
            </a:r>
            <a:r>
              <a:rPr lang="it-IT" sz="1400" dirty="0" err="1"/>
              <a:t>Network’s</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endParaRPr lang="it-IT" sz="1400" dirty="0"/>
          </a:p>
        </p:txBody>
      </p:sp>
      <p:pic>
        <p:nvPicPr>
          <p:cNvPr id="10" name="Immagine 9">
            <a:extLst>
              <a:ext uri="{FF2B5EF4-FFF2-40B4-BE49-F238E27FC236}">
                <a16:creationId xmlns:a16="http://schemas.microsoft.com/office/drawing/2014/main" id="{8ABFE2B3-C7C1-1DBA-41FB-45116CC38E7C}"/>
              </a:ext>
            </a:extLst>
          </p:cNvPr>
          <p:cNvPicPr>
            <a:picLocks noChangeAspect="1"/>
          </p:cNvPicPr>
          <p:nvPr/>
        </p:nvPicPr>
        <p:blipFill>
          <a:blip r:embed="rId4"/>
          <a:stretch>
            <a:fillRect/>
          </a:stretch>
        </p:blipFill>
        <p:spPr>
          <a:xfrm>
            <a:off x="7018915" y="1645200"/>
            <a:ext cx="1813145" cy="1431993"/>
          </a:xfrm>
          <a:prstGeom prst="rect">
            <a:avLst/>
          </a:prstGeom>
          <a:ln>
            <a:noFill/>
          </a:ln>
        </p:spPr>
      </p:pic>
      <p:pic>
        <p:nvPicPr>
          <p:cNvPr id="12" name="Immagine 11">
            <a:extLst>
              <a:ext uri="{FF2B5EF4-FFF2-40B4-BE49-F238E27FC236}">
                <a16:creationId xmlns:a16="http://schemas.microsoft.com/office/drawing/2014/main" id="{3F749D4E-5F79-66FC-B819-17092BD93D8C}"/>
              </a:ext>
            </a:extLst>
          </p:cNvPr>
          <p:cNvPicPr>
            <a:picLocks noChangeAspect="1"/>
          </p:cNvPicPr>
          <p:nvPr/>
        </p:nvPicPr>
        <p:blipFill>
          <a:blip r:embed="rId5"/>
          <a:stretch>
            <a:fillRect/>
          </a:stretch>
        </p:blipFill>
        <p:spPr>
          <a:xfrm>
            <a:off x="7018914" y="3087494"/>
            <a:ext cx="1813145" cy="1534493"/>
          </a:xfrm>
          <a:prstGeom prst="rect">
            <a:avLst/>
          </a:prstGeom>
          <a:ln>
            <a:noFill/>
          </a:ln>
        </p:spPr>
      </p:pic>
      <p:pic>
        <p:nvPicPr>
          <p:cNvPr id="14" name="Immagine 13">
            <a:extLst>
              <a:ext uri="{FF2B5EF4-FFF2-40B4-BE49-F238E27FC236}">
                <a16:creationId xmlns:a16="http://schemas.microsoft.com/office/drawing/2014/main" id="{FF519133-41AD-6288-B67F-3E14A14733E3}"/>
              </a:ext>
            </a:extLst>
          </p:cNvPr>
          <p:cNvPicPr>
            <a:picLocks noChangeAspect="1"/>
          </p:cNvPicPr>
          <p:nvPr/>
        </p:nvPicPr>
        <p:blipFill>
          <a:blip r:embed="rId6"/>
          <a:stretch>
            <a:fillRect/>
          </a:stretch>
        </p:blipFill>
        <p:spPr>
          <a:xfrm>
            <a:off x="4568904" y="3077193"/>
            <a:ext cx="1994814" cy="1563188"/>
          </a:xfrm>
          <a:prstGeom prst="rect">
            <a:avLst/>
          </a:prstGeom>
          <a:ln>
            <a:noFill/>
          </a:ln>
        </p:spPr>
      </p:pic>
      <p:pic>
        <p:nvPicPr>
          <p:cNvPr id="16" name="Immagine 15">
            <a:extLst>
              <a:ext uri="{FF2B5EF4-FFF2-40B4-BE49-F238E27FC236}">
                <a16:creationId xmlns:a16="http://schemas.microsoft.com/office/drawing/2014/main" id="{05E64FCD-B510-8AD8-70F6-A3CC58D59C4B}"/>
              </a:ext>
            </a:extLst>
          </p:cNvPr>
          <p:cNvPicPr>
            <a:picLocks noChangeAspect="1"/>
          </p:cNvPicPr>
          <p:nvPr/>
        </p:nvPicPr>
        <p:blipFill>
          <a:blip r:embed="rId7"/>
          <a:stretch>
            <a:fillRect/>
          </a:stretch>
        </p:blipFill>
        <p:spPr>
          <a:xfrm>
            <a:off x="4568904" y="1634899"/>
            <a:ext cx="1994814" cy="1442294"/>
          </a:xfrm>
          <a:prstGeom prst="rect">
            <a:avLst/>
          </a:prstGeom>
          <a:ln>
            <a:noFill/>
          </a:ln>
        </p:spPr>
      </p:pic>
      <p:pic>
        <p:nvPicPr>
          <p:cNvPr id="18" name="Immagine 17">
            <a:extLst>
              <a:ext uri="{FF2B5EF4-FFF2-40B4-BE49-F238E27FC236}">
                <a16:creationId xmlns:a16="http://schemas.microsoft.com/office/drawing/2014/main" id="{76A10523-D211-C646-0B05-1129BCAB3D74}"/>
              </a:ext>
            </a:extLst>
          </p:cNvPr>
          <p:cNvPicPr>
            <a:picLocks noChangeAspect="1"/>
          </p:cNvPicPr>
          <p:nvPr/>
        </p:nvPicPr>
        <p:blipFill>
          <a:blip r:embed="rId8"/>
          <a:stretch>
            <a:fillRect/>
          </a:stretch>
        </p:blipFill>
        <p:spPr>
          <a:xfrm>
            <a:off x="2383201" y="1642153"/>
            <a:ext cx="1730507" cy="1449300"/>
          </a:xfrm>
          <a:prstGeom prst="rect">
            <a:avLst/>
          </a:prstGeom>
          <a:ln>
            <a:noFill/>
          </a:ln>
        </p:spPr>
      </p:pic>
      <p:pic>
        <p:nvPicPr>
          <p:cNvPr id="20" name="Immagine 19">
            <a:extLst>
              <a:ext uri="{FF2B5EF4-FFF2-40B4-BE49-F238E27FC236}">
                <a16:creationId xmlns:a16="http://schemas.microsoft.com/office/drawing/2014/main" id="{5D22137D-AC52-54FA-A6B6-A43FDC9C35AB}"/>
              </a:ext>
            </a:extLst>
          </p:cNvPr>
          <p:cNvPicPr>
            <a:picLocks noChangeAspect="1"/>
          </p:cNvPicPr>
          <p:nvPr/>
        </p:nvPicPr>
        <p:blipFill>
          <a:blip r:embed="rId9"/>
          <a:stretch>
            <a:fillRect/>
          </a:stretch>
        </p:blipFill>
        <p:spPr>
          <a:xfrm>
            <a:off x="2351877" y="3096530"/>
            <a:ext cx="1793154" cy="1471118"/>
          </a:xfrm>
          <a:prstGeom prst="rect">
            <a:avLst/>
          </a:prstGeom>
          <a:ln>
            <a:noFill/>
          </a:ln>
        </p:spPr>
      </p:pic>
    </p:spTree>
    <p:extLst>
      <p:ext uri="{BB962C8B-B14F-4D97-AF65-F5344CB8AC3E}">
        <p14:creationId xmlns:p14="http://schemas.microsoft.com/office/powerpoint/2010/main" val="3634289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51</a:t>
            </a:fld>
            <a:endParaRPr lang="it-IT" sz="1000" b="0" strike="noStrike" spc="-1">
              <a:latin typeface="Times New Roman"/>
            </a:endParaRPr>
          </a:p>
        </p:txBody>
      </p:sp>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943600" cy="523220"/>
          </a:xfrm>
          <a:prstGeom prst="rect">
            <a:avLst/>
          </a:prstGeom>
          <a:noFill/>
        </p:spPr>
        <p:txBody>
          <a:bodyPr wrap="square" rtlCol="0">
            <a:spAutoFit/>
          </a:bodyPr>
          <a:lstStyle/>
          <a:p>
            <a:pPr algn="ctr"/>
            <a:r>
              <a:rPr lang="it-IT" sz="1400" b="1" dirty="0"/>
              <a:t>Figure 21</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Optuna</a:t>
            </a:r>
            <a:endParaRPr lang="it-IT" sz="1400" dirty="0"/>
          </a:p>
        </p:txBody>
      </p:sp>
      <p:sp>
        <p:nvSpPr>
          <p:cNvPr id="11" name="CasellaDiTesto 10">
            <a:extLst>
              <a:ext uri="{FF2B5EF4-FFF2-40B4-BE49-F238E27FC236}">
                <a16:creationId xmlns:a16="http://schemas.microsoft.com/office/drawing/2014/main" id="{FA0A34DA-D476-713E-0CD8-714FAFE357CC}"/>
              </a:ext>
            </a:extLst>
          </p:cNvPr>
          <p:cNvSpPr txBox="1"/>
          <p:nvPr/>
        </p:nvSpPr>
        <p:spPr>
          <a:xfrm>
            <a:off x="311760" y="4120976"/>
            <a:ext cx="8520120" cy="954107"/>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a:t>
            </a:r>
          </a:p>
          <a:p>
            <a:r>
              <a:rPr lang="it-IT" sz="1400" dirty="0" err="1"/>
              <a:t>We</a:t>
            </a:r>
            <a:r>
              <a:rPr lang="it-IT" sz="1400" dirty="0"/>
              <a:t> </a:t>
            </a:r>
            <a:r>
              <a:rPr lang="it-IT" sz="1400" dirty="0" err="1"/>
              <a:t>notice</a:t>
            </a:r>
            <a:r>
              <a:rPr lang="it-IT" sz="1400" dirty="0"/>
              <a:t> </a:t>
            </a:r>
            <a:r>
              <a:rPr lang="it-IT" sz="1400" dirty="0" err="1"/>
              <a:t>how</a:t>
            </a:r>
            <a:r>
              <a:rPr lang="it-IT" sz="1400" dirty="0"/>
              <a:t>, with </a:t>
            </a:r>
            <a:r>
              <a:rPr lang="it-IT" sz="1400" dirty="0" err="1"/>
              <a:t>early</a:t>
            </a:r>
            <a:r>
              <a:rPr lang="it-IT" sz="1400" dirty="0"/>
              <a:t> </a:t>
            </a:r>
            <a:r>
              <a:rPr lang="it-IT" sz="1400" dirty="0" err="1"/>
              <a:t>stopping</a:t>
            </a:r>
            <a:r>
              <a:rPr lang="it-IT" sz="1400" dirty="0"/>
              <a:t>, the </a:t>
            </a:r>
            <a:r>
              <a:rPr lang="it-IT" sz="1400" dirty="0" err="1"/>
              <a:t>Optuna</a:t>
            </a:r>
            <a:r>
              <a:rPr lang="it-IT" sz="1400" dirty="0"/>
              <a:t> </a:t>
            </a:r>
            <a:r>
              <a:rPr lang="it-IT" sz="1400" dirty="0" err="1"/>
              <a:t>ensemble’s</a:t>
            </a:r>
            <a:r>
              <a:rPr lang="it-IT" sz="1400" dirty="0"/>
              <a:t> (re) training </a:t>
            </a:r>
            <a:r>
              <a:rPr lang="it-IT" sz="1400" dirty="0" err="1"/>
              <a:t>is</a:t>
            </a:r>
            <a:r>
              <a:rPr lang="it-IT" sz="1400" dirty="0"/>
              <a:t> </a:t>
            </a:r>
            <a:r>
              <a:rPr lang="it-IT" sz="1400" dirty="0" err="1"/>
              <a:t>halted</a:t>
            </a:r>
            <a:r>
              <a:rPr lang="it-IT" sz="1400" dirty="0"/>
              <a:t> </a:t>
            </a:r>
            <a:r>
              <a:rPr lang="it-IT" sz="1400" dirty="0" err="1"/>
              <a:t>at</a:t>
            </a:r>
            <a:r>
              <a:rPr lang="it-IT" sz="1400" dirty="0"/>
              <a:t> </a:t>
            </a:r>
            <a:r>
              <a:rPr lang="it-IT" sz="1400" dirty="0" err="1"/>
              <a:t>even</a:t>
            </a:r>
            <a:r>
              <a:rPr lang="it-IT" sz="1400" dirty="0"/>
              <a:t> </a:t>
            </a:r>
            <a:r>
              <a:rPr lang="it-IT" sz="1400" dirty="0" err="1"/>
              <a:t>less</a:t>
            </a:r>
            <a:r>
              <a:rPr lang="it-IT" sz="1400" dirty="0"/>
              <a:t> </a:t>
            </a:r>
            <a:r>
              <a:rPr lang="it-IT" sz="1400" dirty="0" err="1"/>
              <a:t>epochs</a:t>
            </a:r>
            <a:r>
              <a:rPr lang="it-IT" sz="1400" dirty="0"/>
              <a:t>, </a:t>
            </a:r>
            <a:r>
              <a:rPr lang="it-IT" sz="1400" dirty="0" err="1"/>
              <a:t>achieving</a:t>
            </a:r>
            <a:r>
              <a:rPr lang="it-IT" sz="1400" dirty="0"/>
              <a:t> </a:t>
            </a:r>
            <a:r>
              <a:rPr lang="it-IT" sz="1400" dirty="0" err="1"/>
              <a:t>better</a:t>
            </a:r>
            <a:r>
              <a:rPr lang="it-IT" sz="1400" dirty="0"/>
              <a:t> </a:t>
            </a:r>
            <a:r>
              <a:rPr lang="it-IT" sz="1400" dirty="0" err="1"/>
              <a:t>results</a:t>
            </a:r>
            <a:r>
              <a:rPr lang="it-IT" sz="1400" dirty="0"/>
              <a:t> in TR and VL, </a:t>
            </a:r>
            <a:r>
              <a:rPr lang="it-IT" sz="1400" dirty="0" err="1"/>
              <a:t>but</a:t>
            </a:r>
            <a:r>
              <a:rPr lang="it-IT" sz="1400" dirty="0"/>
              <a:t> </a:t>
            </a:r>
            <a:r>
              <a:rPr lang="it-IT" sz="1400" dirty="0" err="1"/>
              <a:t>worse</a:t>
            </a:r>
            <a:r>
              <a:rPr lang="it-IT" sz="1400" dirty="0"/>
              <a:t> </a:t>
            </a:r>
            <a:r>
              <a:rPr lang="it-IT" sz="1400" dirty="0" err="1"/>
              <a:t>results</a:t>
            </a:r>
            <a:r>
              <a:rPr lang="it-IT" sz="1400" dirty="0"/>
              <a:t> in the </a:t>
            </a:r>
            <a:r>
              <a:rPr lang="it-IT" sz="1400" dirty="0" err="1"/>
              <a:t>internal</a:t>
            </a:r>
            <a:r>
              <a:rPr lang="it-IT" sz="1400" dirty="0"/>
              <a:t> test set.</a:t>
            </a:r>
            <a:r>
              <a:rPr lang="it-IT" sz="1400" dirty="0">
                <a:solidFill>
                  <a:srgbClr val="FF0000"/>
                </a:solidFill>
              </a:rPr>
              <a:t> </a:t>
            </a:r>
            <a:endParaRPr lang="it-IT" sz="1400" dirty="0"/>
          </a:p>
        </p:txBody>
      </p:sp>
      <p:pic>
        <p:nvPicPr>
          <p:cNvPr id="3" name="Immagine 2">
            <a:extLst>
              <a:ext uri="{FF2B5EF4-FFF2-40B4-BE49-F238E27FC236}">
                <a16:creationId xmlns:a16="http://schemas.microsoft.com/office/drawing/2014/main" id="{EE458840-9144-6700-5C1A-56F16A944968}"/>
              </a:ext>
            </a:extLst>
          </p:cNvPr>
          <p:cNvPicPr>
            <a:picLocks noChangeAspect="1"/>
          </p:cNvPicPr>
          <p:nvPr/>
        </p:nvPicPr>
        <p:blipFill>
          <a:blip r:embed="rId2"/>
          <a:stretch>
            <a:fillRect/>
          </a:stretch>
        </p:blipFill>
        <p:spPr>
          <a:xfrm>
            <a:off x="311758" y="1381289"/>
            <a:ext cx="5947241" cy="2478017"/>
          </a:xfrm>
          <a:prstGeom prst="rect">
            <a:avLst/>
          </a:prstGeom>
          <a:ln>
            <a:noFill/>
          </a:ln>
        </p:spPr>
      </p:pic>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25</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a:t>
            </a:r>
            <a:r>
              <a:rPr lang="it" sz="2000" spc="-1" dirty="0">
                <a:solidFill>
                  <a:srgbClr val="FF0000"/>
                </a:solidFill>
                <a:latin typeface="Arial"/>
                <a:ea typeface="Arial"/>
              </a:rPr>
              <a:t>s, Optuna</a:t>
            </a:r>
            <a:endParaRPr lang="it-IT" sz="2400" b="0" strike="noStrike" spc="-1" dirty="0">
              <a:solidFill>
                <a:srgbClr val="FF0000"/>
              </a:solidFill>
              <a:latin typeface="Arial"/>
            </a:endParaRPr>
          </a:p>
        </p:txBody>
      </p:sp>
      <p:sp>
        <p:nvSpPr>
          <p:cNvPr id="2" name="CasellaDiTesto 1">
            <a:extLst>
              <a:ext uri="{FF2B5EF4-FFF2-40B4-BE49-F238E27FC236}">
                <a16:creationId xmlns:a16="http://schemas.microsoft.com/office/drawing/2014/main" id="{38F47799-7AC6-6269-E66E-03B202575AB7}"/>
              </a:ext>
            </a:extLst>
          </p:cNvPr>
          <p:cNvSpPr txBox="1"/>
          <p:nvPr/>
        </p:nvSpPr>
        <p:spPr>
          <a:xfrm>
            <a:off x="6420971" y="1585278"/>
            <a:ext cx="2410909"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solidFill>
                  <a:srgbClr val="000000"/>
                </a:solidFill>
                <a:latin typeface="Arial" panose="020B0604020202020204" pitchFamily="34" charset="0"/>
                <a:ea typeface="DejaVu Sans" panose="020B0603030804020204" pitchFamily="34" charset="0"/>
                <a:cs typeface="DejaVu Sans" panose="020B0603030804020204" pitchFamily="34" charset="0"/>
              </a:rPr>
              <a:t>21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Error</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of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Optuna’s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best NN on the datasets</a:t>
            </a:r>
            <a:endParaRPr lang="it-IT" sz="1100" dirty="0">
              <a:effectLst/>
            </a:endParaRPr>
          </a:p>
        </p:txBody>
      </p:sp>
      <p:graphicFrame>
        <p:nvGraphicFramePr>
          <p:cNvPr id="4" name="Tabella 3">
            <a:extLst>
              <a:ext uri="{FF2B5EF4-FFF2-40B4-BE49-F238E27FC236}">
                <a16:creationId xmlns:a16="http://schemas.microsoft.com/office/drawing/2014/main" id="{08A0B76C-F8DB-1F28-06ED-A7B17541005B}"/>
              </a:ext>
            </a:extLst>
          </p:cNvPr>
          <p:cNvGraphicFramePr>
            <a:graphicFrameLocks noGrp="1"/>
          </p:cNvGraphicFramePr>
          <p:nvPr>
            <p:extLst>
              <p:ext uri="{D42A27DB-BD31-4B8C-83A1-F6EECF244321}">
                <p14:modId xmlns:p14="http://schemas.microsoft.com/office/powerpoint/2010/main" val="1543282771"/>
              </p:ext>
            </p:extLst>
          </p:nvPr>
        </p:nvGraphicFramePr>
        <p:xfrm>
          <a:off x="6420969" y="2108498"/>
          <a:ext cx="2410911" cy="1219200"/>
        </p:xfrm>
        <a:graphic>
          <a:graphicData uri="http://schemas.openxmlformats.org/drawingml/2006/table">
            <a:tbl>
              <a:tblPr firstRow="1" bandRow="1">
                <a:tableStyleId>{0E3FDE45-AF77-4B5C-9715-49D594BDF05E}</a:tableStyleId>
              </a:tblPr>
              <a:tblGrid>
                <a:gridCol w="873265">
                  <a:extLst>
                    <a:ext uri="{9D8B030D-6E8A-4147-A177-3AD203B41FA5}">
                      <a16:colId xmlns:a16="http://schemas.microsoft.com/office/drawing/2014/main" val="648467169"/>
                    </a:ext>
                  </a:extLst>
                </a:gridCol>
                <a:gridCol w="768823">
                  <a:extLst>
                    <a:ext uri="{9D8B030D-6E8A-4147-A177-3AD203B41FA5}">
                      <a16:colId xmlns:a16="http://schemas.microsoft.com/office/drawing/2014/main" val="763559824"/>
                    </a:ext>
                  </a:extLst>
                </a:gridCol>
                <a:gridCol w="768823">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4.369</a:t>
                      </a:r>
                    </a:p>
                  </a:txBody>
                  <a:tcPr anchor="ctr"/>
                </a:tc>
                <a:tc>
                  <a:txBody>
                    <a:bodyPr/>
                    <a:lstStyle/>
                    <a:p>
                      <a:pPr algn="ctr"/>
                      <a:r>
                        <a:rPr lang="it-IT" sz="1400" dirty="0"/>
                        <a:t>3.037</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185.2</a:t>
                      </a:r>
                    </a:p>
                  </a:txBody>
                  <a:tcPr anchor="ctr"/>
                </a:tc>
                <a:tc>
                  <a:txBody>
                    <a:bodyPr/>
                    <a:lstStyle/>
                    <a:p>
                      <a:pPr algn="ctr"/>
                      <a:r>
                        <a:rPr lang="it-IT" sz="1400" dirty="0"/>
                        <a:t>22.87</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2.200</a:t>
                      </a:r>
                    </a:p>
                  </a:txBody>
                  <a:tcPr anchor="ctr"/>
                </a:tc>
                <a:tc>
                  <a:txBody>
                    <a:bodyPr/>
                    <a:lstStyle/>
                    <a:p>
                      <a:pPr algn="ctr"/>
                      <a:r>
                        <a:rPr lang="it-IT" sz="1400" dirty="0">
                          <a:solidFill>
                            <a:schemeClr val="tx1"/>
                          </a:solidFill>
                        </a:rPr>
                        <a:t>2.162</a:t>
                      </a:r>
                    </a:p>
                  </a:txBody>
                  <a:tcPr anchor="ctr"/>
                </a:tc>
                <a:extLst>
                  <a:ext uri="{0D108BD9-81ED-4DB2-BD59-A6C34878D82A}">
                    <a16:rowId xmlns:a16="http://schemas.microsoft.com/office/drawing/2014/main" val="3507291681"/>
                  </a:ext>
                </a:extLst>
              </a:tr>
            </a:tbl>
          </a:graphicData>
        </a:graphic>
      </p:graphicFrame>
    </p:spTree>
    <p:extLst>
      <p:ext uri="{BB962C8B-B14F-4D97-AF65-F5344CB8AC3E}">
        <p14:creationId xmlns:p14="http://schemas.microsoft.com/office/powerpoint/2010/main" val="89613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26</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predictions on individual coordinates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52</a:t>
            </a:fld>
            <a:endParaRPr lang="it-IT" sz="1000" b="0" strike="noStrike" spc="-1">
              <a:latin typeface="Times New Roman"/>
            </a:endParaRPr>
          </a:p>
        </p:txBody>
      </p:sp>
      <p:pic>
        <p:nvPicPr>
          <p:cNvPr id="9" name="Immagine 8" descr="Immagine che contiene testo, schermata, linea, Diagramma&#10;&#10;Descrizione generata automaticamente">
            <a:extLst>
              <a:ext uri="{FF2B5EF4-FFF2-40B4-BE49-F238E27FC236}">
                <a16:creationId xmlns:a16="http://schemas.microsoft.com/office/drawing/2014/main" id="{3CB6C656-3A3C-C2A7-ABD2-C533BEBF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83269" cy="2931697"/>
          </a:xfrm>
          <a:prstGeom prst="rect">
            <a:avLst/>
          </a:prstGeom>
          <a:ln>
            <a:noFill/>
          </a:ln>
        </p:spPr>
      </p:pic>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22</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39860"/>
            <a:ext cx="8428828" cy="738664"/>
          </a:xfrm>
          <a:prstGeom prst="rect">
            <a:avLst/>
          </a:prstGeom>
          <a:noFill/>
        </p:spPr>
        <p:txBody>
          <a:bodyPr wrap="square" rtlCol="0">
            <a:spAutoFit/>
          </a:bodyPr>
          <a:lstStyle/>
          <a:p>
            <a:r>
              <a:rPr lang="en-US" sz="1400" dirty="0"/>
              <a:t>Figure 22 shows how the models exhibit no systematic bias towards underestimation or overestimation, their inaccuracies are evenly distributed across predictions. This holds true also in the NN. More comparisons like this (for each model) can be found in the </a:t>
            </a:r>
            <a:r>
              <a:rPr lang="en-US" sz="1400" dirty="0">
                <a:latin typeface="Consolas" panose="020B0609020204030204" pitchFamily="49" charset="0"/>
              </a:rPr>
              <a:t>comparisons</a:t>
            </a:r>
            <a:r>
              <a:rPr lang="en-US" sz="1400" dirty="0"/>
              <a:t> notebook.</a:t>
            </a:r>
            <a:endParaRPr lang="it-IT" sz="1400" dirty="0"/>
          </a:p>
        </p:txBody>
      </p:sp>
    </p:spTree>
    <p:extLst>
      <p:ext uri="{BB962C8B-B14F-4D97-AF65-F5344CB8AC3E}">
        <p14:creationId xmlns:p14="http://schemas.microsoft.com/office/powerpoint/2010/main" val="1022427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27</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error on each prediction of the 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53</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23</a:t>
            </a:r>
            <a:r>
              <a:rPr lang="it-IT" sz="1400" dirty="0"/>
              <a:t>: </a:t>
            </a:r>
            <a:r>
              <a:rPr lang="it-IT" sz="1400" dirty="0" err="1"/>
              <a:t>error</a:t>
            </a:r>
            <a:r>
              <a:rPr lang="it-IT" sz="1400" dirty="0"/>
              <a:t> per test sample, SVR and Random </a:t>
            </a:r>
            <a:r>
              <a:rPr lang="it-IT" sz="1400" dirty="0" err="1"/>
              <a:t>Forest</a:t>
            </a:r>
            <a:endParaRPr lang="it-IT" sz="1400" dirty="0"/>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738664"/>
          </a:xfrm>
          <a:prstGeom prst="rect">
            <a:avLst/>
          </a:prstGeom>
          <a:noFill/>
        </p:spPr>
        <p:txBody>
          <a:bodyPr wrap="square" rtlCol="0">
            <a:spAutoFit/>
          </a:bodyPr>
          <a:lstStyle/>
          <a:p>
            <a:r>
              <a:rPr lang="en-US" sz="1400" dirty="0"/>
              <a:t>Figure 23 shows how the SVM performed much better than the RF on all the samples in the test set. The RF makes very inaccurate predictions on many samples. Whenever SVM’s predictions are inaccurate, the RF’s predictions are inaccurate as well.  </a:t>
            </a:r>
            <a:endParaRPr lang="it-IT" sz="1400" dirty="0"/>
          </a:p>
        </p:txBody>
      </p:sp>
      <p:pic>
        <p:nvPicPr>
          <p:cNvPr id="3" name="Immagine 2" descr="Immagine che contiene testo, schermata, Diagramma, diagramma&#10;&#10;Descrizione generata automaticamente">
            <a:extLst>
              <a:ext uri="{FF2B5EF4-FFF2-40B4-BE49-F238E27FC236}">
                <a16:creationId xmlns:a16="http://schemas.microsoft.com/office/drawing/2014/main" id="{DBB6F38D-F1BD-0406-51DA-E8E8787AD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77956" cy="2938978"/>
          </a:xfrm>
          <a:prstGeom prst="rect">
            <a:avLst/>
          </a:prstGeom>
          <a:ln>
            <a:noFill/>
          </a:ln>
        </p:spPr>
      </p:pic>
    </p:spTree>
    <p:extLst>
      <p:ext uri="{BB962C8B-B14F-4D97-AF65-F5344CB8AC3E}">
        <p14:creationId xmlns:p14="http://schemas.microsoft.com/office/powerpoint/2010/main" val="3299724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28</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spatial collocation of predictions &amp; true values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54</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181616" y="787363"/>
            <a:ext cx="6780767" cy="307777"/>
          </a:xfrm>
          <a:prstGeom prst="rect">
            <a:avLst/>
          </a:prstGeom>
          <a:noFill/>
        </p:spPr>
        <p:txBody>
          <a:bodyPr wrap="square" rtlCol="0">
            <a:spAutoFit/>
          </a:bodyPr>
          <a:lstStyle/>
          <a:p>
            <a:pPr algn="ctr"/>
            <a:r>
              <a:rPr lang="it-IT" sz="1400" b="1" dirty="0"/>
              <a:t>Figure 24</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Random </a:t>
            </a:r>
            <a:r>
              <a:rPr lang="it-IT" sz="1400" dirty="0" err="1"/>
              <a:t>Forest</a:t>
            </a:r>
            <a:r>
              <a:rPr lang="it-IT" sz="1400" dirty="0"/>
              <a: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738664"/>
          </a:xfrm>
          <a:prstGeom prst="rect">
            <a:avLst/>
          </a:prstGeom>
          <a:noFill/>
        </p:spPr>
        <p:txBody>
          <a:bodyPr wrap="square" rtlCol="0">
            <a:spAutoFit/>
          </a:bodyPr>
          <a:lstStyle/>
          <a:p>
            <a:r>
              <a:rPr lang="en-US" sz="1400" dirty="0"/>
              <a:t>Figure 24 shows how the RF’s predictions are farther away from the true values, compared to the SVR’s. The predicted values describe a similar distribution, but one can easily tell that the predictions are off by a small error. In our </a:t>
            </a:r>
            <a:r>
              <a:rPr lang="en-US" sz="1400" dirty="0">
                <a:latin typeface="Consolas" panose="020B0609020204030204" pitchFamily="49" charset="0"/>
              </a:rPr>
              <a:t>exploration</a:t>
            </a:r>
            <a:r>
              <a:rPr lang="en-US" sz="1400" dirty="0"/>
              <a:t> notebook there are similar comparisons for the Neural Networks.</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C2C7AD16-68CC-F5A3-4648-EF39B81D6FBD}"/>
              </a:ext>
            </a:extLst>
          </p:cNvPr>
          <p:cNvPicPr>
            <a:picLocks noChangeAspect="1"/>
          </p:cNvPicPr>
          <p:nvPr/>
        </p:nvPicPr>
        <p:blipFill rotWithShape="1">
          <a:blip r:embed="rId2">
            <a:extLst>
              <a:ext uri="{28A0092B-C50C-407E-A947-70E740481C1C}">
                <a14:useLocalDpi xmlns:a14="http://schemas.microsoft.com/office/drawing/2010/main" val="0"/>
              </a:ext>
            </a:extLst>
          </a:blip>
          <a:srcRect l="12720" r="9338" b="15931"/>
          <a:stretch/>
        </p:blipFill>
        <p:spPr>
          <a:xfrm>
            <a:off x="1181616" y="1095140"/>
            <a:ext cx="6780768" cy="2925531"/>
          </a:xfrm>
          <a:prstGeom prst="rect">
            <a:avLst/>
          </a:prstGeom>
          <a:ln>
            <a:noFill/>
          </a:ln>
        </p:spPr>
      </p:pic>
    </p:spTree>
    <p:extLst>
      <p:ext uri="{BB962C8B-B14F-4D97-AF65-F5344CB8AC3E}">
        <p14:creationId xmlns:p14="http://schemas.microsoft.com/office/powerpoint/2010/main" val="208337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1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6</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AB586C46-936D-A9D0-D2B0-B40FE90EDB75}"/>
              </a:ext>
            </a:extLst>
          </p:cNvPr>
          <p:cNvGraphicFramePr>
            <a:graphicFrameLocks noGrp="1"/>
          </p:cNvGraphicFramePr>
          <p:nvPr>
            <p:extLst>
              <p:ext uri="{D42A27DB-BD31-4B8C-83A1-F6EECF244321}">
                <p14:modId xmlns:p14="http://schemas.microsoft.com/office/powerpoint/2010/main" val="2122300503"/>
              </p:ext>
            </p:extLst>
          </p:nvPr>
        </p:nvGraphicFramePr>
        <p:xfrm>
          <a:off x="311758" y="853397"/>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1</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0.060 </a:t>
                      </a:r>
                      <a:r>
                        <a:rPr lang="it-IT" sz="1400" i="0" dirty="0"/>
                        <a:t>/</a:t>
                      </a:r>
                      <a:r>
                        <a:rPr lang="it-IT" sz="1400" i="1" dirty="0"/>
                        <a:t>  0.059</a:t>
                      </a:r>
                    </a:p>
                  </a:txBody>
                  <a:tcPr anchor="ctr"/>
                </a:tc>
                <a:tc>
                  <a:txBody>
                    <a:bodyPr/>
                    <a:lstStyle/>
                    <a:p>
                      <a:pPr algn="ctr"/>
                      <a:r>
                        <a:rPr lang="it-IT" sz="1400" i="1" dirty="0"/>
                        <a:t>100% </a:t>
                      </a:r>
                      <a:r>
                        <a:rPr lang="it-IT" sz="1400" i="0" dirty="0"/>
                        <a:t>/</a:t>
                      </a:r>
                      <a:r>
                        <a:rPr lang="it-IT" sz="1400" i="1" dirty="0"/>
                        <a:t> 100%</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1</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1, MONK 1 task </a:t>
            </a:r>
            <a:endParaRPr lang="it-IT" dirty="0"/>
          </a:p>
        </p:txBody>
      </p:sp>
      <p:pic>
        <p:nvPicPr>
          <p:cNvPr id="3" name="Immagine 2" descr="Immagine che contiene testo, Diagramma, linea, diagramma&#10;&#10;Descrizione generata automaticamente">
            <a:extLst>
              <a:ext uri="{FF2B5EF4-FFF2-40B4-BE49-F238E27FC236}">
                <a16:creationId xmlns:a16="http://schemas.microsoft.com/office/drawing/2014/main" id="{C38D1309-0DE1-9907-63EF-D7BF81EEE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57" y="2054586"/>
            <a:ext cx="6596020" cy="2703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2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7</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2</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2</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2, MONK 2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552060352"/>
              </p:ext>
            </p:extLst>
          </p:nvPr>
        </p:nvGraphicFramePr>
        <p:xfrm>
          <a:off x="311760" y="853393"/>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2</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0.056 </a:t>
                      </a:r>
                      <a:r>
                        <a:rPr lang="it-IT" sz="1400" i="0" dirty="0"/>
                        <a:t>/</a:t>
                      </a:r>
                      <a:r>
                        <a:rPr lang="it-IT" sz="1400" i="1" dirty="0"/>
                        <a:t> 0.054</a:t>
                      </a:r>
                    </a:p>
                  </a:txBody>
                  <a:tcPr anchor="ctr"/>
                </a:tc>
                <a:tc>
                  <a:txBody>
                    <a:bodyPr/>
                    <a:lstStyle/>
                    <a:p>
                      <a:pPr algn="ctr"/>
                      <a:r>
                        <a:rPr lang="it-IT" sz="1400" i="1" dirty="0"/>
                        <a:t>100% </a:t>
                      </a:r>
                      <a:r>
                        <a:rPr lang="it-IT" sz="1400" i="0" dirty="0"/>
                        <a:t>/</a:t>
                      </a:r>
                      <a:r>
                        <a:rPr lang="it-IT" sz="1400" i="1" dirty="0"/>
                        <a:t> 100% </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AB88A280-DCF5-47AA-1C86-CF7DBEC0E38A}"/>
              </a:ext>
            </a:extLst>
          </p:cNvPr>
          <p:cNvPicPr>
            <a:picLocks noChangeAspect="1"/>
          </p:cNvPicPr>
          <p:nvPr/>
        </p:nvPicPr>
        <p:blipFill>
          <a:blip r:embed="rId2"/>
          <a:stretch>
            <a:fillRect/>
          </a:stretch>
        </p:blipFill>
        <p:spPr>
          <a:xfrm>
            <a:off x="311757" y="2059357"/>
            <a:ext cx="6607190" cy="2693661"/>
          </a:xfrm>
          <a:prstGeom prst="rect">
            <a:avLst/>
          </a:prstGeom>
          <a:ln>
            <a:noFill/>
          </a:ln>
        </p:spPr>
      </p:pic>
    </p:spTree>
    <p:extLst>
      <p:ext uri="{BB962C8B-B14F-4D97-AF65-F5344CB8AC3E}">
        <p14:creationId xmlns:p14="http://schemas.microsoft.com/office/powerpoint/2010/main" val="391785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latin typeface="Arial"/>
                <a:ea typeface="Arial"/>
              </a:rPr>
              <a:t>MONK 3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8</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3</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3</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3, MONK 3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067215880"/>
              </p:ext>
            </p:extLst>
          </p:nvPr>
        </p:nvGraphicFramePr>
        <p:xfrm>
          <a:off x="311752" y="853393"/>
          <a:ext cx="8520122" cy="883920"/>
        </p:xfrm>
        <a:graphic>
          <a:graphicData uri="http://schemas.openxmlformats.org/drawingml/2006/table">
            <a:tbl>
              <a:tblPr firstRow="1" bandRow="1">
                <a:tableStyleId>{0E3FDE45-AF77-4B5C-9715-49D594BDF05E}</a:tableStyleId>
              </a:tblPr>
              <a:tblGrid>
                <a:gridCol w="770736">
                  <a:extLst>
                    <a:ext uri="{9D8B030D-6E8A-4147-A177-3AD203B41FA5}">
                      <a16:colId xmlns:a16="http://schemas.microsoft.com/office/drawing/2014/main" val="935040320"/>
                    </a:ext>
                  </a:extLst>
                </a:gridCol>
                <a:gridCol w="3933265">
                  <a:extLst>
                    <a:ext uri="{9D8B030D-6E8A-4147-A177-3AD203B41FA5}">
                      <a16:colId xmlns:a16="http://schemas.microsoft.com/office/drawing/2014/main" val="1166905258"/>
                    </a:ext>
                  </a:extLst>
                </a:gridCol>
                <a:gridCol w="1277471">
                  <a:extLst>
                    <a:ext uri="{9D8B030D-6E8A-4147-A177-3AD203B41FA5}">
                      <a16:colId xmlns:a16="http://schemas.microsoft.com/office/drawing/2014/main" val="50107376"/>
                    </a:ext>
                  </a:extLst>
                </a:gridCol>
                <a:gridCol w="1539688">
                  <a:extLst>
                    <a:ext uri="{9D8B030D-6E8A-4147-A177-3AD203B41FA5}">
                      <a16:colId xmlns:a16="http://schemas.microsoft.com/office/drawing/2014/main" val="34889993"/>
                    </a:ext>
                  </a:extLst>
                </a:gridCol>
                <a:gridCol w="998962">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(DS)</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3</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solidFill>
                            <a:schemeClr val="tx1"/>
                          </a:solidFill>
                        </a:rPr>
                        <a:t>0.093 </a:t>
                      </a:r>
                      <a:r>
                        <a:rPr lang="it-IT" sz="1400" i="0" dirty="0">
                          <a:solidFill>
                            <a:schemeClr val="tx1"/>
                          </a:solidFill>
                        </a:rPr>
                        <a:t>/ </a:t>
                      </a:r>
                      <a:r>
                        <a:rPr lang="it-IT" sz="1400" i="1" dirty="0">
                          <a:solidFill>
                            <a:schemeClr val="tx1"/>
                          </a:solidFill>
                        </a:rPr>
                        <a:t>0.106</a:t>
                      </a:r>
                    </a:p>
                  </a:txBody>
                  <a:tcPr anchor="ctr"/>
                </a:tc>
                <a:tc>
                  <a:txBody>
                    <a:bodyPr/>
                    <a:lstStyle/>
                    <a:p>
                      <a:pPr algn="ctr"/>
                      <a:r>
                        <a:rPr lang="it-IT" sz="1400" i="1" dirty="0">
                          <a:solidFill>
                            <a:schemeClr val="tx1"/>
                          </a:solidFill>
                        </a:rPr>
                        <a:t>93,32% / 91,83%</a:t>
                      </a:r>
                    </a:p>
                  </a:txBody>
                  <a:tcPr anchor="ctr"/>
                </a:tc>
                <a:tc>
                  <a:txBody>
                    <a:bodyPr/>
                    <a:lstStyle/>
                    <a:p>
                      <a:pPr algn="ctr"/>
                      <a:r>
                        <a:rPr lang="it-IT" sz="1400" i="1" dirty="0"/>
                        <a:t>97,22%</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0E9BFE46-65FD-590B-C7E5-2CC5440CE212}"/>
              </a:ext>
            </a:extLst>
          </p:cNvPr>
          <p:cNvPicPr>
            <a:picLocks noChangeAspect="1"/>
          </p:cNvPicPr>
          <p:nvPr/>
        </p:nvPicPr>
        <p:blipFill>
          <a:blip r:embed="rId2"/>
          <a:stretch>
            <a:fillRect/>
          </a:stretch>
        </p:blipFill>
        <p:spPr>
          <a:xfrm>
            <a:off x="311752" y="2075868"/>
            <a:ext cx="6555184" cy="2681918"/>
          </a:xfrm>
          <a:prstGeom prst="rect">
            <a:avLst/>
          </a:prstGeom>
          <a:ln>
            <a:noFill/>
          </a:ln>
        </p:spPr>
      </p:pic>
    </p:spTree>
    <p:extLst>
      <p:ext uri="{BB962C8B-B14F-4D97-AF65-F5344CB8AC3E}">
        <p14:creationId xmlns:p14="http://schemas.microsoft.com/office/powerpoint/2010/main" val="325668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latin typeface="Arial"/>
              </a:rPr>
              <a:t>CUP Dataset </a:t>
            </a:r>
            <a:r>
              <a:rPr lang="it-IT" sz="2600" b="0" strike="noStrike" spc="-1" dirty="0" err="1">
                <a:latin typeface="Arial"/>
              </a:rPr>
              <a:t>exploration</a:t>
            </a:r>
            <a:endParaRPr lang="it-IT" sz="2400" b="0" strike="noStrike" spc="-1" dirty="0">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9</a:t>
            </a:fld>
            <a:endParaRPr lang="it-IT" sz="1000" b="0" strike="noStrike" spc="-1">
              <a:latin typeface="Times New Roman"/>
            </a:endParaRPr>
          </a:p>
        </p:txBody>
      </p:sp>
      <p:sp>
        <p:nvSpPr>
          <p:cNvPr id="2" name="CasellaDiTesto 1">
            <a:extLst>
              <a:ext uri="{FF2B5EF4-FFF2-40B4-BE49-F238E27FC236}">
                <a16:creationId xmlns:a16="http://schemas.microsoft.com/office/drawing/2014/main" id="{892468B4-F8AC-F0EF-CDC6-32B6FE85A30B}"/>
              </a:ext>
            </a:extLst>
          </p:cNvPr>
          <p:cNvSpPr txBox="1"/>
          <p:nvPr/>
        </p:nvSpPr>
        <p:spPr>
          <a:xfrm>
            <a:off x="311189" y="692352"/>
            <a:ext cx="8520120" cy="307777"/>
          </a:xfrm>
          <a:prstGeom prst="rect">
            <a:avLst/>
          </a:prstGeom>
          <a:noFill/>
        </p:spPr>
        <p:txBody>
          <a:bodyPr wrap="square" rtlCol="0">
            <a:spAutoFit/>
          </a:bodyPr>
          <a:lstStyle/>
          <a:p>
            <a:r>
              <a:rPr lang="it-IT" sz="1400" dirty="0" err="1"/>
              <a:t>It</a:t>
            </a:r>
            <a:r>
              <a:rPr lang="it-IT" sz="1400" dirty="0"/>
              <a:t> </a:t>
            </a:r>
            <a:r>
              <a:rPr lang="it-IT" sz="1400" dirty="0" err="1"/>
              <a:t>is</a:t>
            </a:r>
            <a:r>
              <a:rPr lang="it-IT" sz="1400" dirty="0"/>
              <a:t> a good practice to </a:t>
            </a:r>
            <a:r>
              <a:rPr lang="it-IT" sz="1400" dirty="0" err="1"/>
              <a:t>explore</a:t>
            </a:r>
            <a:r>
              <a:rPr lang="it-IT" sz="1400" dirty="0"/>
              <a:t> the dataset </a:t>
            </a:r>
            <a:r>
              <a:rPr lang="it-IT" sz="1400" dirty="0" err="1"/>
              <a:t>before</a:t>
            </a:r>
            <a:r>
              <a:rPr lang="it-IT" sz="1400" dirty="0"/>
              <a:t> making </a:t>
            </a:r>
            <a:r>
              <a:rPr lang="it-IT" sz="1400" dirty="0" err="1"/>
              <a:t>choices</a:t>
            </a:r>
            <a:r>
              <a:rPr lang="it-IT" sz="1400" dirty="0"/>
              <a:t> </a:t>
            </a:r>
            <a:r>
              <a:rPr lang="it-IT" sz="1400" dirty="0" err="1"/>
              <a:t>that</a:t>
            </a:r>
            <a:r>
              <a:rPr lang="it-IT" sz="1400" dirty="0"/>
              <a:t> </a:t>
            </a:r>
            <a:r>
              <a:rPr lang="it-IT" sz="1400" dirty="0" err="1"/>
              <a:t>concern</a:t>
            </a:r>
            <a:r>
              <a:rPr lang="it-IT" sz="1400" dirty="0"/>
              <a:t> ML models.</a:t>
            </a:r>
          </a:p>
        </p:txBody>
      </p:sp>
      <p:sp>
        <p:nvSpPr>
          <p:cNvPr id="3" name="CasellaDiTesto 2">
            <a:extLst>
              <a:ext uri="{FF2B5EF4-FFF2-40B4-BE49-F238E27FC236}">
                <a16:creationId xmlns:a16="http://schemas.microsoft.com/office/drawing/2014/main" id="{D1281169-C640-1A5B-FD30-9A9BA132BEBF}"/>
              </a:ext>
            </a:extLst>
          </p:cNvPr>
          <p:cNvSpPr txBox="1"/>
          <p:nvPr/>
        </p:nvSpPr>
        <p:spPr>
          <a:xfrm>
            <a:off x="311189" y="1262656"/>
            <a:ext cx="2680782" cy="3108543"/>
          </a:xfrm>
          <a:prstGeom prst="rect">
            <a:avLst/>
          </a:prstGeom>
          <a:noFill/>
        </p:spPr>
        <p:txBody>
          <a:bodyPr wrap="square" rtlCol="0">
            <a:spAutoFit/>
          </a:bodyPr>
          <a:lstStyle/>
          <a:p>
            <a:r>
              <a:rPr lang="it-IT" sz="1400" dirty="0"/>
              <a:t>The test set and the training set show </a:t>
            </a:r>
            <a:r>
              <a:rPr lang="it-IT" sz="1400" dirty="0" err="1"/>
              <a:t>similar</a:t>
            </a:r>
            <a:r>
              <a:rPr lang="it-IT" sz="1400" dirty="0"/>
              <a:t> features </a:t>
            </a:r>
            <a:r>
              <a:rPr lang="it-IT" sz="1400" dirty="0" err="1"/>
              <a:t>distribution</a:t>
            </a:r>
            <a:r>
              <a:rPr lang="it-IT" sz="1400" dirty="0"/>
              <a:t>, </a:t>
            </a:r>
            <a:r>
              <a:rPr lang="it-IT" sz="1400" dirty="0" err="1"/>
              <a:t>as</a:t>
            </a:r>
            <a:r>
              <a:rPr lang="it-IT" sz="1400" dirty="0"/>
              <a:t> Figure 4 shows. </a:t>
            </a:r>
          </a:p>
          <a:p>
            <a:endParaRPr lang="it-IT" sz="1400" dirty="0"/>
          </a:p>
          <a:p>
            <a:r>
              <a:rPr lang="it-IT" sz="1400" dirty="0" err="1"/>
              <a:t>Furthermore</a:t>
            </a:r>
            <a:r>
              <a:rPr lang="it-IT" sz="1400" dirty="0"/>
              <a:t>, </a:t>
            </a:r>
            <a:r>
              <a:rPr lang="it-IT" sz="1400" dirty="0" err="1"/>
              <a:t>there</a:t>
            </a:r>
            <a:r>
              <a:rPr lang="it-IT" sz="1400" dirty="0"/>
              <a:t> </a:t>
            </a:r>
            <a:r>
              <a:rPr lang="it-IT" sz="1400" dirty="0" err="1"/>
              <a:t>aren’t</a:t>
            </a:r>
            <a:r>
              <a:rPr lang="it-IT" sz="1400" dirty="0"/>
              <a:t> cluster of test </a:t>
            </a:r>
            <a:r>
              <a:rPr lang="it-IT" sz="1400" dirty="0" err="1"/>
              <a:t>datapoints</a:t>
            </a:r>
            <a:r>
              <a:rPr lang="it-IT" sz="1400" dirty="0"/>
              <a:t> </a:t>
            </a:r>
            <a:r>
              <a:rPr lang="it-IT" sz="1400" dirty="0" err="1"/>
              <a:t>that</a:t>
            </a:r>
            <a:r>
              <a:rPr lang="it-IT" sz="1400" dirty="0"/>
              <a:t> are </a:t>
            </a:r>
            <a:r>
              <a:rPr lang="it-IT" sz="1400" dirty="0" err="1"/>
              <a:t>separated</a:t>
            </a:r>
            <a:r>
              <a:rPr lang="it-IT" sz="1400" dirty="0"/>
              <a:t> from the test set. </a:t>
            </a:r>
            <a:r>
              <a:rPr lang="it-IT" sz="1400" dirty="0" err="1"/>
              <a:t>That</a:t>
            </a:r>
            <a:r>
              <a:rPr lang="it-IT" sz="1400" dirty="0"/>
              <a:t> </a:t>
            </a:r>
            <a:r>
              <a:rPr lang="it-IT" sz="1400" dirty="0" err="1"/>
              <a:t>is</a:t>
            </a:r>
            <a:r>
              <a:rPr lang="it-IT" sz="1400" dirty="0"/>
              <a:t>, the test set </a:t>
            </a:r>
            <a:r>
              <a:rPr lang="it-IT" sz="1400" dirty="0" err="1"/>
              <a:t>is</a:t>
            </a:r>
            <a:r>
              <a:rPr lang="it-IT" sz="1400" dirty="0"/>
              <a:t> </a:t>
            </a:r>
            <a:r>
              <a:rPr lang="it-IT" sz="1400" dirty="0" err="1"/>
              <a:t>well</a:t>
            </a:r>
            <a:r>
              <a:rPr lang="it-IT" sz="1400" dirty="0"/>
              <a:t> </a:t>
            </a:r>
            <a:r>
              <a:rPr lang="it-IT" sz="1400" dirty="0" err="1"/>
              <a:t>represented</a:t>
            </a:r>
            <a:r>
              <a:rPr lang="it-IT" sz="1400" dirty="0"/>
              <a:t> by the training set.</a:t>
            </a:r>
          </a:p>
          <a:p>
            <a:endParaRPr lang="it-IT" sz="1400" dirty="0"/>
          </a:p>
          <a:p>
            <a:r>
              <a:rPr lang="it-IT" sz="1400" dirty="0" err="1"/>
              <a:t>Our</a:t>
            </a:r>
            <a:r>
              <a:rPr lang="it-IT" sz="1400" dirty="0"/>
              <a:t> </a:t>
            </a:r>
            <a:r>
              <a:rPr lang="it-IT" sz="1400" dirty="0" err="1"/>
              <a:t>exploration</a:t>
            </a:r>
            <a:r>
              <a:rPr lang="it-IT" sz="1400" dirty="0"/>
              <a:t> </a:t>
            </a:r>
            <a:r>
              <a:rPr lang="it-IT" sz="1400" dirty="0" err="1"/>
              <a:t>also</a:t>
            </a:r>
            <a:r>
              <a:rPr lang="it-IT" sz="1400" dirty="0"/>
              <a:t> </a:t>
            </a:r>
            <a:r>
              <a:rPr lang="it-IT" sz="1400" dirty="0" err="1"/>
              <a:t>focused</a:t>
            </a:r>
            <a:r>
              <a:rPr lang="it-IT" sz="1400" dirty="0"/>
              <a:t> on the </a:t>
            </a:r>
            <a:r>
              <a:rPr lang="it-IT" sz="1400" dirty="0" err="1"/>
              <a:t>detection</a:t>
            </a:r>
            <a:r>
              <a:rPr lang="it-IT" sz="1400" dirty="0"/>
              <a:t> of </a:t>
            </a:r>
            <a:r>
              <a:rPr lang="it-IT" sz="1400" dirty="0" err="1"/>
              <a:t>possible</a:t>
            </a:r>
            <a:r>
              <a:rPr lang="it-IT" sz="1400" dirty="0"/>
              <a:t> </a:t>
            </a:r>
            <a:r>
              <a:rPr lang="it-IT" sz="1400" dirty="0" err="1"/>
              <a:t>outliers</a:t>
            </a:r>
            <a:r>
              <a:rPr lang="it-IT" sz="1400" dirty="0"/>
              <a:t> (</a:t>
            </a:r>
            <a:r>
              <a:rPr lang="it-IT" sz="1400" dirty="0" err="1"/>
              <a:t>see</a:t>
            </a:r>
            <a:r>
              <a:rPr lang="it-IT" sz="1400" dirty="0"/>
              <a:t> </a:t>
            </a:r>
            <a:r>
              <a:rPr lang="it-IT" sz="1400" dirty="0" err="1">
                <a:hlinkClick r:id="rId2" action="ppaction://hlinksldjump"/>
              </a:rPr>
              <a:t>Appendix</a:t>
            </a:r>
            <a:r>
              <a:rPr lang="it-IT" sz="1400" dirty="0"/>
              <a:t> for </a:t>
            </a:r>
            <a:r>
              <a:rPr lang="it-IT" sz="1400" dirty="0" err="1"/>
              <a:t>all</a:t>
            </a:r>
            <a:r>
              <a:rPr lang="it-IT" sz="1400" dirty="0"/>
              <a:t> the </a:t>
            </a:r>
            <a:r>
              <a:rPr lang="it-IT" sz="1400" dirty="0" err="1"/>
              <a:t>details</a:t>
            </a:r>
            <a:r>
              <a:rPr lang="it-IT" sz="1400" dirty="0"/>
              <a:t>). </a:t>
            </a:r>
          </a:p>
        </p:txBody>
      </p:sp>
      <p:sp>
        <p:nvSpPr>
          <p:cNvPr id="10" name="CasellaDiTesto 9">
            <a:extLst>
              <a:ext uri="{FF2B5EF4-FFF2-40B4-BE49-F238E27FC236}">
                <a16:creationId xmlns:a16="http://schemas.microsoft.com/office/drawing/2014/main" id="{A25D934A-12BE-9720-E07D-D7D645509474}"/>
              </a:ext>
            </a:extLst>
          </p:cNvPr>
          <p:cNvSpPr txBox="1"/>
          <p:nvPr/>
        </p:nvSpPr>
        <p:spPr>
          <a:xfrm>
            <a:off x="3314701" y="1262656"/>
            <a:ext cx="5650212" cy="307777"/>
          </a:xfrm>
          <a:prstGeom prst="rect">
            <a:avLst/>
          </a:prstGeom>
          <a:noFill/>
        </p:spPr>
        <p:txBody>
          <a:bodyPr wrap="square" rtlCol="0">
            <a:spAutoFit/>
          </a:bodyPr>
          <a:lstStyle/>
          <a:p>
            <a:r>
              <a:rPr lang="it-IT" sz="1400" b="1" dirty="0"/>
              <a:t>Figure 4</a:t>
            </a:r>
            <a:r>
              <a:rPr lang="it-IT" sz="1400" dirty="0"/>
              <a:t>: Features </a:t>
            </a:r>
            <a:r>
              <a:rPr lang="it-IT" sz="1400" dirty="0" err="1"/>
              <a:t>distribution</a:t>
            </a:r>
            <a:r>
              <a:rPr lang="it-IT" sz="1400" dirty="0"/>
              <a:t> for training and test data</a:t>
            </a:r>
          </a:p>
        </p:txBody>
      </p:sp>
      <p:pic>
        <p:nvPicPr>
          <p:cNvPr id="5" name="Immagine 4" descr="Immagine che contiene testo, diagramma, schermata, Diagramma&#10;&#10;Descrizione generata automaticamente">
            <a:extLst>
              <a:ext uri="{FF2B5EF4-FFF2-40B4-BE49-F238E27FC236}">
                <a16:creationId xmlns:a16="http://schemas.microsoft.com/office/drawing/2014/main" id="{02684CEE-DD87-DC23-32D3-F06AA9856A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4702" y="1570432"/>
            <a:ext cx="5650212" cy="2825107"/>
          </a:xfrm>
          <a:prstGeom prst="rect">
            <a:avLst/>
          </a:prstGeom>
          <a:ln>
            <a:noFill/>
          </a:ln>
        </p:spPr>
      </p:pic>
    </p:spTree>
    <p:extLst>
      <p:ext uri="{BB962C8B-B14F-4D97-AF65-F5344CB8AC3E}">
        <p14:creationId xmlns:p14="http://schemas.microsoft.com/office/powerpoint/2010/main" val="184056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7169</TotalTime>
  <Words>7927</Words>
  <Application>Microsoft Office PowerPoint</Application>
  <PresentationFormat>Presentazione su schermo (16:9)</PresentationFormat>
  <Paragraphs>680</Paragraphs>
  <Slides>54</Slides>
  <Notes>1</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54</vt:i4>
      </vt:variant>
    </vt:vector>
  </HeadingPairs>
  <TitlesOfParts>
    <vt:vector size="64" baseType="lpstr">
      <vt:lpstr>Arial</vt:lpstr>
      <vt:lpstr>Arial Unicode MS</vt:lpstr>
      <vt:lpstr>Calibri</vt:lpstr>
      <vt:lpstr>Cambria Math</vt:lpstr>
      <vt:lpstr>Consolas</vt:lpstr>
      <vt:lpstr>Symbol</vt:lpstr>
      <vt:lpstr>Times New Roman</vt:lpstr>
      <vt:lpstr>Wingdings</vt:lpstr>
      <vt:lpstr>Office Theme</vt:lpstr>
      <vt:lpstr>Office Theme</vt:lpstr>
      <vt:lpstr>ML 2023 Project</vt:lpstr>
      <vt:lpstr>Presentazione standard di PowerPoint</vt:lpstr>
      <vt:lpstr>Presentazione standard di PowerPoint</vt:lpstr>
      <vt:lpstr>Models details &amp; contributions – 1</vt:lpstr>
      <vt:lpstr>Models details &amp; contributions – 2 </vt:lpstr>
      <vt:lpstr>MONK 1 Results</vt:lpstr>
      <vt:lpstr>MONK 2 Results</vt:lpstr>
      <vt:lpstr>MONK 3 Results</vt:lpstr>
      <vt:lpstr>CUP Dataset exploration</vt:lpstr>
      <vt:lpstr>Hardware resources &amp; Computing times[da riempire]</vt:lpstr>
      <vt:lpstr>CUP Validation schema</vt:lpstr>
      <vt:lpstr>CUP Validation schema </vt:lpstr>
      <vt:lpstr>Random Forest</vt:lpstr>
      <vt:lpstr>Support Vector Regressors</vt:lpstr>
      <vt:lpstr>Neural Network</vt:lpstr>
      <vt:lpstr>CUP Results: final model – 1 </vt:lpstr>
      <vt:lpstr>CUP Results: final model – 2</vt:lpstr>
      <vt:lpstr>CUP Results: hyperparameters’ impact on the error – 1  </vt:lpstr>
      <vt:lpstr>CUP Results: hyperparameters’ impact on the error – 2 </vt:lpstr>
      <vt:lpstr>Discussion: comparisons between models – 1</vt:lpstr>
      <vt:lpstr>Discussion: comparisons between models – 2</vt:lpstr>
      <vt:lpstr>Discussion: comparisons between models – 3</vt:lpstr>
      <vt:lpstr>Final discussion</vt:lpstr>
      <vt:lpstr>Conclusions &amp; Acknowledgments [fare]</vt:lpstr>
      <vt:lpstr>Bibliography – 1</vt:lpstr>
      <vt:lpstr>APPENDICES</vt:lpstr>
      <vt:lpstr>Appendix – 1 Full grid search for the MONK tasks: SVM </vt:lpstr>
      <vt:lpstr>Appendix – 2 Full grid search for the MONK tasks: Random Forests</vt:lpstr>
      <vt:lpstr>Appendix – 3 Full grid search for the MONK tasks: Neural Networks</vt:lpstr>
      <vt:lpstr>Appendix – 4 Further comparisons on MONK tasks: grid search results for RF and SVM </vt:lpstr>
      <vt:lpstr>Appendix – 5 In-depth analysis of Random Forest’s performance on MONK 1 task</vt:lpstr>
      <vt:lpstr>Appendix – 6 In-depth analysis of SVM’s performance on MONK 2 task</vt:lpstr>
      <vt:lpstr>Appendix – 7 In-depth analysis of SVM’s performance on MONK 3 task</vt:lpstr>
      <vt:lpstr>Appendix – 8 Further specifications on model details &amp; contributions</vt:lpstr>
      <vt:lpstr>Appendix – 9 Further specifications on model details &amp; contributions</vt:lpstr>
      <vt:lpstr>Appendix – 10 Further specifications on early stopping</vt:lpstr>
      <vt:lpstr>Appendix – 11 Further specifications on early stopping</vt:lpstr>
      <vt:lpstr>Appendix – 12 Further specifications on model detils &amp; contributions</vt:lpstr>
      <vt:lpstr>Appendix – 13 Further details on data exploration – 1</vt:lpstr>
      <vt:lpstr>Appendix – 14 Further details on data exploration – 2</vt:lpstr>
      <vt:lpstr>Appendix – 15 Original hyperparameters’ range for the grid search</vt:lpstr>
      <vt:lpstr>Appendix – 16 Optuna model selection schema: hyperparameters’ range</vt:lpstr>
      <vt:lpstr>Appendix – 17 Learning curves for best SVM and best Random Forest</vt:lpstr>
      <vt:lpstr>Appendix – 18 ML23 CUP Validation schema for SVM and Random Forest</vt:lpstr>
      <vt:lpstr>Appendix – 19 Furhter remarks on the hyperparameters’ impact on the error</vt:lpstr>
      <vt:lpstr>Appendix – 20 TODO? Neural Networks learning curves</vt:lpstr>
      <vt:lpstr>Appendix – 21 Neural Networks learning curves</vt:lpstr>
      <vt:lpstr>Appendix – 22 Neural Networks learning curves, no early stopping</vt:lpstr>
      <vt:lpstr>Appendix – 23 TODO? Heatmaps for the Neural Network (grid search) – 1</vt:lpstr>
      <vt:lpstr>Appendix – 24 Heatmaps for the Neural Network (grid search) – 2</vt:lpstr>
      <vt:lpstr>Appendix – 25 TODO Neural Networks learning curves, Optuna</vt:lpstr>
      <vt:lpstr>Appendix – 26 Further comparisons among models: predictions on individual coordinates</vt:lpstr>
      <vt:lpstr>Appendix – 27 Further comparisons among models: error on each prediction of the TS</vt:lpstr>
      <vt:lpstr>Appendix – 28 Further comparisons among models: spatial collocation of predictions &amp; true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  Slides demo (V0.1) </dc:title>
  <dc:subject/>
  <dc:creator/>
  <dc:description/>
  <cp:lastModifiedBy>Andrea Marino</cp:lastModifiedBy>
  <cp:revision>221</cp:revision>
  <dcterms:modified xsi:type="dcterms:W3CDTF">2024-01-30T20:34:41Z</dcterms:modified>
  <dc:language>it-IT</dc:language>
</cp:coreProperties>
</file>