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80" r:id="rId5"/>
    <p:sldId id="259" r:id="rId6"/>
    <p:sldId id="279" r:id="rId7"/>
    <p:sldId id="285" r:id="rId8"/>
    <p:sldId id="261" r:id="rId9"/>
    <p:sldId id="289" r:id="rId10"/>
    <p:sldId id="290" r:id="rId11"/>
    <p:sldId id="262" r:id="rId12"/>
    <p:sldId id="287" r:id="rId13"/>
    <p:sldId id="263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277" r:id="rId25"/>
    <p:sldId id="268" r:id="rId26"/>
    <p:sldId id="282" r:id="rId27"/>
    <p:sldId id="283" r:id="rId28"/>
    <p:sldId id="288" r:id="rId29"/>
    <p:sldId id="291" r:id="rId30"/>
    <p:sldId id="281" r:id="rId31"/>
    <p:sldId id="284" r:id="rId32"/>
    <p:sldId id="286" r:id="rId3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4332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best model </a:t>
            </a:r>
            <a:r>
              <a:rPr lang="it-IT" sz="1400" dirty="0" err="1">
                <a:solidFill>
                  <a:srgbClr val="FF0000"/>
                </a:solidFill>
              </a:rPr>
              <a:t>returned</a:t>
            </a:r>
            <a:r>
              <a:rPr lang="it-IT" sz="1400" dirty="0">
                <a:solidFill>
                  <a:srgbClr val="FF0000"/>
                </a:solidFill>
              </a:rPr>
              <a:t> by the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retrained</a:t>
            </a:r>
            <a:r>
              <a:rPr lang="it-IT" sz="1400" dirty="0">
                <a:solidFill>
                  <a:srgbClr val="FF0000"/>
                </a:solidFill>
              </a:rPr>
              <a:t> by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hold</a:t>
            </a:r>
            <a:r>
              <a:rPr lang="it-IT" sz="1400" dirty="0">
                <a:solidFill>
                  <a:srgbClr val="FF0000"/>
                </a:solidFill>
              </a:rPr>
              <a:t> out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criterion</a:t>
            </a:r>
            <a:r>
              <a:rPr lang="it-IT" sz="1400" dirty="0">
                <a:solidFill>
                  <a:srgbClr val="FF0000"/>
                </a:solidFill>
              </a:rPr>
              <a:t>. The design set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split in 5 </a:t>
            </a:r>
            <a:r>
              <a:rPr lang="it-IT" sz="1400" dirty="0" err="1">
                <a:solidFill>
                  <a:srgbClr val="FF0000"/>
                </a:solidFill>
              </a:rPr>
              <a:t>folds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each</a:t>
            </a:r>
            <a:r>
              <a:rPr lang="it-IT" sz="1400" dirty="0">
                <a:solidFill>
                  <a:srgbClr val="FF0000"/>
                </a:solidFill>
              </a:rPr>
              <a:t> one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used</a:t>
            </a:r>
            <a:r>
              <a:rPr lang="it-IT" sz="1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106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8647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70661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6" y="79866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72941" r="-4028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170930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>
                <a:solidFill>
                  <a:srgbClr val="FF0000"/>
                </a:solidFill>
              </a:rPr>
              <a:t>Articolo 2</a:t>
            </a: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062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0603"/>
              </p:ext>
            </p:extLst>
          </p:nvPr>
        </p:nvGraphicFramePr>
        <p:xfrm>
          <a:off x="311758" y="13744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71.71%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93.40%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97.22%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10359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09378"/>
              </p:ext>
            </p:extLst>
          </p:nvPr>
        </p:nvGraphicFramePr>
        <p:xfrm>
          <a:off x="311758" y="3230520"/>
          <a:ext cx="8160844" cy="164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1924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40610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93.40%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96.99%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7" y="2891964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 </a:t>
            </a:r>
            <a:r>
              <a:rPr lang="it" sz="24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FINIRE 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227394" y="1439101"/>
            <a:ext cx="3242158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439101"/>
            <a:ext cx="1915634" cy="1825751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52" y="1439101"/>
            <a:ext cx="3242158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4" y="1131324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16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Interestingly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models </a:t>
            </a:r>
            <a:r>
              <a:rPr lang="it-IT" sz="1400" dirty="0" err="1">
                <a:solidFill>
                  <a:srgbClr val="FF0000"/>
                </a:solidFill>
              </a:rPr>
              <a:t>but</a:t>
            </a:r>
            <a:r>
              <a:rPr lang="it-IT" sz="1400" dirty="0">
                <a:solidFill>
                  <a:srgbClr val="FF0000"/>
                </a:solidFill>
              </a:rPr>
              <a:t> the Random </a:t>
            </a:r>
            <a:r>
              <a:rPr lang="it-IT" sz="1400" dirty="0" err="1">
                <a:solidFill>
                  <a:srgbClr val="FF0000"/>
                </a:solidFill>
              </a:rPr>
              <a:t>Forests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performant</a:t>
            </a:r>
            <a:r>
              <a:rPr lang="it-IT" sz="1400" dirty="0">
                <a:solidFill>
                  <a:srgbClr val="FF0000"/>
                </a:solidFill>
              </a:rPr>
              <a:t> in the Monk 1 task.</a:t>
            </a:r>
          </a:p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ran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similar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comparisons</a:t>
            </a:r>
            <a:r>
              <a:rPr lang="it-IT" sz="1400" dirty="0">
                <a:solidFill>
                  <a:srgbClr val="FF0000"/>
                </a:solidFill>
              </a:rPr>
              <a:t> in </a:t>
            </a:r>
            <a:r>
              <a:rPr lang="it-IT" sz="1400" dirty="0" err="1">
                <a:solidFill>
                  <a:srgbClr val="FF0000"/>
                </a:solidFill>
              </a:rPr>
              <a:t>our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comparison</a:t>
            </a:r>
            <a:r>
              <a:rPr lang="it-IT" sz="1400" dirty="0">
                <a:solidFill>
                  <a:srgbClr val="FF0000"/>
                </a:solidFill>
              </a:rPr>
              <a:t> notebooks for the </a:t>
            </a:r>
            <a:r>
              <a:rPr lang="it-IT" sz="1400" dirty="0" err="1">
                <a:solidFill>
                  <a:srgbClr val="FF0000"/>
                </a:solidFill>
              </a:rPr>
              <a:t>other</a:t>
            </a:r>
            <a:r>
              <a:rPr lang="it-IT" sz="1400" dirty="0">
                <a:solidFill>
                  <a:srgbClr val="FF0000"/>
                </a:solidFill>
              </a:rPr>
              <a:t> Monk tasks.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9693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80270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30747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64297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493529"/>
            <a:ext cx="8520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540587" y="2428205"/>
            <a:ext cx="71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trike="sngStrike" dirty="0"/>
              <a:t>Weight </a:t>
            </a:r>
            <a:r>
              <a:rPr lang="it-IT" sz="1400" strike="sngStrike" dirty="0" err="1"/>
              <a:t>init</a:t>
            </a:r>
            <a:r>
              <a:rPr lang="it-IT" sz="1400" strike="sngStrike" dirty="0"/>
              <a:t>. (Be </a:t>
            </a:r>
            <a:r>
              <a:rPr lang="it-IT" sz="1400" strike="sngStrike" dirty="0" err="1"/>
              <a:t>normal</a:t>
            </a:r>
            <a:r>
              <a:rPr lang="it-IT" sz="1400" strike="sngStrike" dirty="0"/>
              <a:t>)</a:t>
            </a:r>
            <a:r>
              <a:rPr lang="it-IT" sz="1400" dirty="0"/>
              <a:t>, dropout, </a:t>
            </a:r>
            <a:r>
              <a:rPr lang="it-IT" sz="1400" strike="sngStrike" dirty="0" err="1"/>
              <a:t>robust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scaler</a:t>
            </a:r>
            <a:r>
              <a:rPr lang="it-IT" sz="1400" dirty="0"/>
              <a:t>, </a:t>
            </a:r>
            <a:r>
              <a:rPr lang="it-IT" sz="1400" strike="sngStrike" dirty="0" err="1"/>
              <a:t>usage</a:t>
            </a:r>
            <a:r>
              <a:rPr lang="it-IT" sz="1400" strike="sngStrike" dirty="0"/>
              <a:t> of a </a:t>
            </a:r>
            <a:r>
              <a:rPr lang="it-IT" sz="1400" strike="sngStrike" dirty="0" err="1"/>
              <a:t>Bayesian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  <a:r>
              <a:rPr lang="it-IT" sz="1400" strike="sngStrike" dirty="0" err="1"/>
              <a:t>Why</a:t>
            </a:r>
            <a:r>
              <a:rPr lang="it-IT" sz="1400" strike="sngStrike" dirty="0"/>
              <a:t> a pipeline </a:t>
            </a:r>
            <a:r>
              <a:rPr lang="it-IT" sz="1400" strike="sngStrike" dirty="0" err="1"/>
              <a:t>instead</a:t>
            </a:r>
            <a:r>
              <a:rPr lang="it-IT" sz="1400" strike="sngStrike" dirty="0"/>
              <a:t> of </a:t>
            </a:r>
            <a:r>
              <a:rPr lang="it-IT" sz="1400" strike="sngStrike" dirty="0" err="1"/>
              <a:t>sequential</a:t>
            </a:r>
            <a:r>
              <a:rPr lang="it-IT" sz="1400" strike="sngStrike" dirty="0"/>
              <a:t>?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8651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Monk1 task </a:t>
            </a:r>
            <a:endParaRPr lang="it-IT" dirty="0"/>
          </a:p>
        </p:txBody>
      </p:sp>
      <p:pic>
        <p:nvPicPr>
          <p:cNvPr id="12" name="Immagine 11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15100DF-191E-2842-04EB-BADF6A27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60719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01356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B5723A5-AB49-FF22-DED0-8523E187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" y="2054590"/>
            <a:ext cx="6607189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3</a:t>
            </a:r>
            <a:r>
              <a:rPr lang="it-IT" sz="1400" dirty="0">
                <a:solidFill>
                  <a:srgbClr val="FF0000"/>
                </a:solidFill>
              </a:rPr>
              <a:t>: </a:t>
            </a:r>
            <a:br>
              <a:rPr lang="it-IT" sz="1400" dirty="0">
                <a:solidFill>
                  <a:srgbClr val="FF0000"/>
                </a:solidFill>
              </a:rPr>
            </a:br>
            <a:r>
              <a:rPr lang="it-IT" sz="1400" dirty="0">
                <a:solidFill>
                  <a:srgbClr val="FF0000"/>
                </a:solidFill>
              </a:rPr>
              <a:t>MSE and </a:t>
            </a:r>
            <a:r>
              <a:rPr lang="it-IT" sz="1400" dirty="0" err="1">
                <a:solidFill>
                  <a:srgbClr val="FF0000"/>
                </a:solidFill>
              </a:rPr>
              <a:t>accuracy</a:t>
            </a:r>
            <a:r>
              <a:rPr lang="it-IT" sz="1400" dirty="0">
                <a:solidFill>
                  <a:srgbClr val="FF0000"/>
                </a:solidFill>
              </a:rPr>
              <a:t>  plots for the model in </a:t>
            </a:r>
            <a:r>
              <a:rPr lang="it-IT" sz="1400" dirty="0" err="1">
                <a:solidFill>
                  <a:srgbClr val="FF0000"/>
                </a:solidFill>
              </a:rPr>
              <a:t>Table</a:t>
            </a:r>
            <a:r>
              <a:rPr lang="it-IT" sz="1400" dirty="0">
                <a:solidFill>
                  <a:srgbClr val="FF0000"/>
                </a:solidFill>
              </a:rPr>
              <a:t> 3, Monk3 task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6848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4022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126711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0.06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 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B5723A5-AB49-FF22-DED0-8523E187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" y="2054590"/>
            <a:ext cx="6607189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3615</Words>
  <Application>Microsoft Office PowerPoint</Application>
  <PresentationFormat>Presentazione su schermo (16:9)</PresentationFormat>
  <Paragraphs>370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41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Monk 1 Results</vt:lpstr>
      <vt:lpstr>Monk 2 Results</vt:lpstr>
      <vt:lpstr>Monk 3 Results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 hyperparameters’ values</vt:lpstr>
      <vt:lpstr>Support Vector Regressors hyperparameters’ values</vt:lpstr>
      <vt:lpstr>Neural Network hyperparameters’ values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DA FINIRE  In-depth analysis of Random Forest’s performance on Monk 1 task</vt:lpstr>
      <vt:lpstr>Appendix – 5 Further specifications on model details &amp; contributions</vt:lpstr>
      <vt:lpstr>Appendix – 6 Further specifications on model details &amp; contributions</vt:lpstr>
      <vt:lpstr>Appendix – 7 Further specifications on model detils &amp;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84</cp:revision>
  <dcterms:modified xsi:type="dcterms:W3CDTF">2024-01-23T18:47:59Z</dcterms:modified>
  <dc:language>it-IT</dc:language>
</cp:coreProperties>
</file>