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9"/>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264" r:id="rId18"/>
    <p:sldId id="274" r:id="rId19"/>
    <p:sldId id="309" r:id="rId20"/>
    <p:sldId id="312" r:id="rId21"/>
    <p:sldId id="272" r:id="rId22"/>
    <p:sldId id="275" r:id="rId23"/>
    <p:sldId id="265" r:id="rId24"/>
    <p:sldId id="266" r:id="rId25"/>
    <p:sldId id="273" r:id="rId26"/>
    <p:sldId id="302" r:id="rId27"/>
    <p:sldId id="268" r:id="rId28"/>
    <p:sldId id="282" r:id="rId29"/>
    <p:sldId id="283" r:id="rId30"/>
    <p:sldId id="288" r:id="rId31"/>
    <p:sldId id="291" r:id="rId32"/>
    <p:sldId id="292" r:id="rId33"/>
    <p:sldId id="293" r:id="rId34"/>
    <p:sldId id="281" r:id="rId35"/>
    <p:sldId id="284" r:id="rId36"/>
    <p:sldId id="286" r:id="rId37"/>
    <p:sldId id="306" r:id="rId38"/>
    <p:sldId id="295" r:id="rId39"/>
    <p:sldId id="298" r:id="rId40"/>
    <p:sldId id="299" r:id="rId41"/>
    <p:sldId id="315" r:id="rId42"/>
    <p:sldId id="300" r:id="rId43"/>
    <p:sldId id="296" r:id="rId44"/>
    <p:sldId id="307" r:id="rId45"/>
    <p:sldId id="308" r:id="rId46"/>
    <p:sldId id="310" r:id="rId47"/>
    <p:sldId id="313" r:id="rId48"/>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29/01/2024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1.xml"/><Relationship Id="rId4" Type="http://schemas.openxmlformats.org/officeDocument/2006/relationships/slide" Target="slide37.xml"/></Relationships>
</file>

<file path=ppt/slides/_rels/slide1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42.xml"/><Relationship Id="rId1" Type="http://schemas.openxmlformats.org/officeDocument/2006/relationships/slideLayout" Target="../slideLayouts/slideLayout15.xml"/><Relationship Id="rId5" Type="http://schemas.openxmlformats.org/officeDocument/2006/relationships/slide" Target="slide40.xml"/><Relationship Id="rId4" Type="http://schemas.openxmlformats.org/officeDocument/2006/relationships/slide" Target="slide43.xml"/></Relationships>
</file>

<file path=ppt/slides/_rels/slide1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6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4.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35.xml"/><Relationship Id="rId1" Type="http://schemas.openxmlformats.org/officeDocument/2006/relationships/slideLayout" Target="../slideLayouts/slideLayout15.xml"/><Relationship Id="rId4" Type="http://schemas.openxmlformats.org/officeDocument/2006/relationships/slide" Target="slide3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70"/>
            <a:ext cx="8415720" cy="1201330"/>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endParaRPr lang="it" sz="1600" spc="-1" dirty="0">
              <a:solidFill>
                <a:srgbClr val="000000"/>
              </a:solidFill>
              <a:latin typeface="Arial"/>
            </a:endParaRP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solidFill>
                  <a:srgbClr val="FF0000"/>
                </a:solidFill>
              </a:rPr>
              <a:t>All</a:t>
            </a:r>
            <a:r>
              <a:rPr lang="it-IT" sz="1400" dirty="0">
                <a:solidFill>
                  <a:srgbClr val="FF0000"/>
                </a:solidFill>
              </a:rPr>
              <a:t> the models </a:t>
            </a:r>
            <a:r>
              <a:rPr lang="it-IT" sz="1400" dirty="0" err="1">
                <a:solidFill>
                  <a:srgbClr val="FF0000"/>
                </a:solidFill>
              </a:rPr>
              <a:t>were</a:t>
            </a:r>
            <a:r>
              <a:rPr lang="it-IT" sz="1400" dirty="0">
                <a:solidFill>
                  <a:srgbClr val="FF0000"/>
                </a:solidFill>
              </a:rPr>
              <a:t> </a:t>
            </a:r>
            <a:r>
              <a:rPr lang="it-IT" sz="1400" dirty="0" err="1">
                <a:solidFill>
                  <a:srgbClr val="FF0000"/>
                </a:solidFill>
              </a:rPr>
              <a:t>fitted</a:t>
            </a:r>
            <a:r>
              <a:rPr lang="it-IT" sz="1400" dirty="0">
                <a:solidFill>
                  <a:srgbClr val="FF0000"/>
                </a:solidFill>
              </a:rPr>
              <a:t> </a:t>
            </a:r>
            <a:r>
              <a:rPr lang="it-IT" sz="1400" dirty="0" err="1">
                <a:solidFill>
                  <a:srgbClr val="FF0000"/>
                </a:solidFill>
              </a:rPr>
              <a:t>using</a:t>
            </a:r>
            <a:r>
              <a:rPr lang="it-IT" sz="1400" dirty="0">
                <a:solidFill>
                  <a:srgbClr val="FF0000"/>
                </a:solidFill>
              </a:rPr>
              <a:t> Google </a:t>
            </a:r>
            <a:r>
              <a:rPr lang="it-IT" sz="1400" dirty="0" err="1">
                <a:solidFill>
                  <a:srgbClr val="FF0000"/>
                </a:solidFill>
              </a:rPr>
              <a:t>Colaboratory</a:t>
            </a:r>
            <a:r>
              <a:rPr lang="it-IT" sz="1400" dirty="0">
                <a:solidFill>
                  <a:srgbClr val="FF0000"/>
                </a:solidFill>
              </a:rPr>
              <a:t>. Model X and Y make an </a:t>
            </a:r>
            <a:r>
              <a:rPr lang="it-IT" sz="1400" dirty="0" err="1">
                <a:solidFill>
                  <a:srgbClr val="FF0000"/>
                </a:solidFill>
              </a:rPr>
              <a:t>exception</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they</a:t>
            </a:r>
            <a:r>
              <a:rPr lang="it-IT" sz="1400" dirty="0">
                <a:solidFill>
                  <a:srgbClr val="FF0000"/>
                </a:solidFill>
              </a:rPr>
              <a:t> </a:t>
            </a:r>
            <a:r>
              <a:rPr lang="it-IT" sz="1400" dirty="0" err="1">
                <a:solidFill>
                  <a:srgbClr val="FF0000"/>
                </a:solidFill>
              </a:rPr>
              <a:t>were</a:t>
            </a:r>
            <a:r>
              <a:rPr lang="it-IT" sz="1400" dirty="0">
                <a:solidFill>
                  <a:srgbClr val="FF0000"/>
                </a:solidFill>
              </a:rPr>
              <a:t> </a:t>
            </a:r>
            <a:r>
              <a:rPr lang="it-IT" sz="1400" dirty="0" err="1">
                <a:solidFill>
                  <a:srgbClr val="FF0000"/>
                </a:solidFill>
              </a:rPr>
              <a:t>trained</a:t>
            </a:r>
            <a:r>
              <a:rPr lang="it-IT" sz="1400" dirty="0">
                <a:solidFill>
                  <a:srgbClr val="FF0000"/>
                </a:solidFill>
              </a:rPr>
              <a:t> on computer […]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540117593"/>
              </p:ext>
            </p:extLst>
          </p:nvPr>
        </p:nvGraphicFramePr>
        <p:xfrm>
          <a:off x="358825" y="1989518"/>
          <a:ext cx="8472664" cy="244348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tc>
                <a:tc>
                  <a:txBody>
                    <a:bodyPr/>
                    <a:lstStyle/>
                    <a:p>
                      <a:r>
                        <a:rPr lang="it-IT" sz="1400" dirty="0"/>
                        <a:t>Google </a:t>
                      </a:r>
                      <a:r>
                        <a:rPr lang="it-IT" sz="1400" dirty="0" err="1"/>
                        <a:t>Colaboratory’s</a:t>
                      </a:r>
                      <a:r>
                        <a:rPr lang="it-IT" sz="1400" dirty="0"/>
                        <a:t> CPU </a:t>
                      </a:r>
                    </a:p>
                  </a:txBody>
                  <a:tcPr/>
                </a:tc>
                <a:tc>
                  <a:txBody>
                    <a:bodyPr/>
                    <a:lstStyle/>
                    <a:p>
                      <a:endParaRPr lang="it-IT" sz="1400" dirty="0"/>
                    </a:p>
                  </a:txBody>
                  <a:tcPr anchor="ctr"/>
                </a:tc>
                <a:tc>
                  <a:txBody>
                    <a:bodyPr/>
                    <a:lstStyle/>
                    <a:p>
                      <a:r>
                        <a:rPr lang="it-IT" sz="1400" dirty="0"/>
                        <a:t>6.9s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endParaRPr lang="it-IT" sz="1400" dirty="0"/>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tc>
                <a:tc>
                  <a:txBody>
                    <a:bodyPr/>
                    <a:lstStyle/>
                    <a:p>
                      <a:r>
                        <a:rPr lang="it-IT" sz="1400" dirty="0"/>
                        <a:t>Google </a:t>
                      </a:r>
                      <a:r>
                        <a:rPr lang="it-IT" sz="1400" dirty="0" err="1"/>
                        <a:t>Colaboratory’s</a:t>
                      </a:r>
                      <a:r>
                        <a:rPr lang="it-IT" sz="1400"/>
                        <a:t> CPU</a:t>
                      </a:r>
                      <a:endParaRPr lang="it-IT" sz="1400" dirty="0"/>
                    </a:p>
                  </a:txBody>
                  <a:tcPr/>
                </a:tc>
                <a:tc>
                  <a:txBody>
                    <a:bodyPr/>
                    <a:lstStyle/>
                    <a:p>
                      <a:endParaRPr lang="it-IT" sz="1400" dirty="0"/>
                    </a:p>
                  </a:txBody>
                  <a:tcPr anchor="ctr"/>
                </a:tc>
                <a:tc>
                  <a:txBody>
                    <a:bodyPr/>
                    <a:lstStyle/>
                    <a:p>
                      <a:endParaRPr lang="it-IT" sz="1400" dirty="0"/>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models </a:t>
            </a:r>
            <a:r>
              <a:rPr lang="it-IT" sz="1400" dirty="0" err="1"/>
              <a:t>that</a:t>
            </a:r>
            <a:r>
              <a:rPr lang="it-IT" sz="1400" dirty="0"/>
              <a:t> </a:t>
            </a:r>
            <a:r>
              <a:rPr lang="it-IT" sz="1400" dirty="0" err="1"/>
              <a:t>we</a:t>
            </a:r>
            <a:r>
              <a:rPr lang="it-IT" sz="1400" dirty="0"/>
              <a:t> </a:t>
            </a:r>
            <a:r>
              <a:rPr lang="it-IT" sz="1400" dirty="0" err="1"/>
              <a:t>considered</a:t>
            </a:r>
            <a:r>
              <a:rPr lang="it-IT" sz="1400" dirty="0"/>
              <a:t>.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349117455"/>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349117455"/>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3311725609"/>
              </p:ext>
            </p:extLst>
          </p:nvPr>
        </p:nvGraphicFramePr>
        <p:xfrm>
          <a:off x="311940" y="935573"/>
          <a:ext cx="8343901" cy="392684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0.5, 1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50, 100, 150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(256,128)</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selected grid search results</a:t>
            </a:r>
            <a:endParaRPr lang="it-IT" sz="2400" b="0" strike="noStrike" spc="-1" dirty="0">
              <a:solidFill>
                <a:srgbClr val="000000"/>
              </a:solidFill>
              <a:latin typeface="Arial"/>
            </a:endParaRPr>
          </a:p>
        </p:txBody>
      </p:sp>
      <p:sp>
        <p:nvSpPr>
          <p:cNvPr id="109"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buNone/>
              <a:tabLst>
                <a:tab pos="0" algn="l"/>
              </a:tabLst>
            </a:pPr>
            <a:r>
              <a:rPr lang="it-IT" sz="1500" b="0" u="sng" strike="noStrike" spc="-1" dirty="0">
                <a:solidFill>
                  <a:srgbClr val="FF0000"/>
                </a:solidFill>
                <a:latin typeface="Arial"/>
              </a:rPr>
              <a:t>OSS</a:t>
            </a:r>
            <a:r>
              <a:rPr lang="it-IT" sz="1500" b="0" strike="noStrike" spc="-1" dirty="0">
                <a:solidFill>
                  <a:srgbClr val="000000"/>
                </a:solidFill>
                <a:latin typeface="Arial"/>
              </a:rPr>
              <a:t>: Possiamo/dobbiamo mostrare dei confronti «scelti» tra diverse combinazioni di </a:t>
            </a:r>
            <a:r>
              <a:rPr lang="it-IT" sz="1500" b="0" strike="noStrike" spc="-1" dirty="0" err="1">
                <a:solidFill>
                  <a:srgbClr val="000000"/>
                </a:solidFill>
                <a:latin typeface="Arial"/>
              </a:rPr>
              <a:t>iperparametri</a:t>
            </a:r>
            <a:endParaRPr lang="it-IT" sz="15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a:t>
            </a:r>
            <a:r>
              <a:rPr lang="it-IT" sz="1400" dirty="0">
                <a:solidFill>
                  <a:srgbClr val="FF0000"/>
                </a:solidFill>
              </a:rPr>
              <a:t>z:</a:t>
            </a:r>
            <a:r>
              <a:rPr lang="it-IT" sz="1400" dirty="0"/>
              <a:t>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z+1</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a:t>
                </a:r>
                <a:r>
                  <a:rPr lang="it-IT" sz="1400" dirty="0">
                    <a:solidFill>
                      <a:srgbClr val="FF0000"/>
                    </a:solidFill>
                  </a:rPr>
                  <a:t>z+1</a:t>
                </a:r>
                <a:r>
                  <a:rPr lang="it-IT" sz="1400" dirty="0"/>
                  <a:t>: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a:t>
                </a:r>
                <a:r>
                  <a:rPr lang="it-IT" sz="1400" b="1" dirty="0">
                    <a:solidFill>
                      <a:srgbClr val="FF0000"/>
                    </a:solidFill>
                  </a:rPr>
                  <a:t>z+2</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9C795DF3-A1E6-752D-9EAE-2C5D07A6825A}"/>
              </a:ext>
            </a:extLst>
          </p:cNvPr>
          <p:cNvPicPr>
            <a:picLocks noChangeAspect="1"/>
          </p:cNvPicPr>
          <p:nvPr/>
        </p:nvPicPr>
        <p:blipFill rotWithShape="1">
          <a:blip r:embed="rId4">
            <a:extLst>
              <a:ext uri="{28A0092B-C50C-407E-A947-70E740481C1C}">
                <a14:useLocalDpi xmlns:a14="http://schemas.microsoft.com/office/drawing/2010/main" val="0"/>
              </a:ext>
            </a:extLst>
          </a:blip>
          <a:srcRect l="12031" r="8475" b="14821"/>
          <a:stretch/>
        </p:blipFill>
        <p:spPr>
          <a:xfrm>
            <a:off x="1164026" y="966599"/>
            <a:ext cx="6815587" cy="2921232"/>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p:sp>
        <p:nvSpPr>
          <p:cNvPr id="2" name="Rettangolo 1">
            <a:extLst>
              <a:ext uri="{FF2B5EF4-FFF2-40B4-BE49-F238E27FC236}">
                <a16:creationId xmlns:a16="http://schemas.microsoft.com/office/drawing/2014/main" id="{A84D9135-3616-EE45-ECF4-129488406C5F}"/>
              </a:ext>
            </a:extLst>
          </p:cNvPr>
          <p:cNvSpPr/>
          <p:nvPr/>
        </p:nvSpPr>
        <p:spPr>
          <a:xfrm>
            <a:off x="311760" y="1748230"/>
            <a:ext cx="3836658" cy="25665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it-IT" dirty="0"/>
              <a:t>Learning curve plot for the </a:t>
            </a:r>
            <a:r>
              <a:rPr lang="it-IT" dirty="0" err="1"/>
              <a:t>final</a:t>
            </a:r>
            <a:r>
              <a:rPr lang="it-IT" dirty="0"/>
              <a:t> model</a:t>
            </a: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920686"/>
            <a:ext cx="8832240" cy="307777"/>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XYZ </a:t>
            </a:r>
            <a:r>
              <a:rPr lang="it-IT" sz="1400" dirty="0" err="1"/>
              <a:t>as</a:t>
            </a:r>
            <a:r>
              <a:rPr lang="it-IT" sz="1400" dirty="0"/>
              <a:t> the </a:t>
            </a:r>
            <a:r>
              <a:rPr lang="it-IT" sz="1400" dirty="0" err="1"/>
              <a:t>final</a:t>
            </a:r>
            <a:r>
              <a:rPr lang="it-IT" sz="1400" dirty="0"/>
              <a:t> model. </a:t>
            </a:r>
            <a:r>
              <a:rPr lang="it-IT" sz="1400" dirty="0" err="1">
                <a:solidFill>
                  <a:srgbClr val="FF0000"/>
                </a:solidFill>
              </a:rPr>
              <a:t>We</a:t>
            </a:r>
            <a:r>
              <a:rPr lang="it-IT" sz="1400" dirty="0">
                <a:solidFill>
                  <a:srgbClr val="FF0000"/>
                </a:solidFill>
              </a:rPr>
              <a:t> </a:t>
            </a:r>
            <a:r>
              <a:rPr lang="it-IT" sz="1400" dirty="0" err="1">
                <a:solidFill>
                  <a:srgbClr val="FF0000"/>
                </a:solidFill>
              </a:rPr>
              <a:t>chose</a:t>
            </a:r>
            <a:r>
              <a:rPr lang="it-IT" sz="1400" dirty="0">
                <a:solidFill>
                  <a:srgbClr val="FF0000"/>
                </a:solidFill>
              </a:rPr>
              <a:t> </a:t>
            </a:r>
            <a:r>
              <a:rPr lang="it-IT" sz="1400" dirty="0" err="1">
                <a:solidFill>
                  <a:srgbClr val="FF0000"/>
                </a:solidFill>
              </a:rPr>
              <a:t>this</a:t>
            </a:r>
            <a:r>
              <a:rPr lang="it-IT" sz="1400" dirty="0">
                <a:solidFill>
                  <a:srgbClr val="FF0000"/>
                </a:solidFill>
              </a:rPr>
              <a:t> model </a:t>
            </a:r>
            <a:r>
              <a:rPr lang="it-IT" sz="1400" dirty="0" err="1">
                <a:solidFill>
                  <a:srgbClr val="FF0000"/>
                </a:solidFill>
              </a:rPr>
              <a:t>because</a:t>
            </a:r>
            <a:r>
              <a:rPr lang="it-IT" sz="1400" dirty="0"/>
              <a:t>… </a:t>
            </a:r>
          </a:p>
        </p:txBody>
      </p:sp>
      <p:sp>
        <p:nvSpPr>
          <p:cNvPr id="3" name="Rettangolo 2">
            <a:extLst>
              <a:ext uri="{FF2B5EF4-FFF2-40B4-BE49-F238E27FC236}">
                <a16:creationId xmlns:a16="http://schemas.microsoft.com/office/drawing/2014/main" id="{C6A2D120-85CC-4BB3-0D21-B25E88A6BDC8}"/>
              </a:ext>
            </a:extLst>
          </p:cNvPr>
          <p:cNvSpPr/>
          <p:nvPr/>
        </p:nvSpPr>
        <p:spPr>
          <a:xfrm>
            <a:off x="4910082" y="1748230"/>
            <a:ext cx="3836658" cy="25665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it-IT" dirty="0" err="1"/>
              <a:t>Other</a:t>
            </a:r>
            <a:r>
              <a:rPr lang="it-IT" dirty="0"/>
              <a:t> cool plot for the </a:t>
            </a:r>
            <a:r>
              <a:rPr lang="it-IT" dirty="0" err="1"/>
              <a:t>final</a:t>
            </a:r>
            <a:r>
              <a:rPr lang="it-IT" dirty="0"/>
              <a:t> model</a:t>
            </a:r>
          </a:p>
        </p:txBody>
      </p:sp>
    </p:spTree>
    <p:extLst>
      <p:ext uri="{BB962C8B-B14F-4D97-AF65-F5344CB8AC3E}">
        <p14:creationId xmlns:p14="http://schemas.microsoft.com/office/powerpoint/2010/main" val="47970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4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5. </a:t>
            </a:r>
          </a:p>
        </p:txBody>
      </p:sp>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706700322"/>
              </p:ext>
            </p:extLst>
          </p:nvPr>
        </p:nvGraphicFramePr>
        <p:xfrm>
          <a:off x="311763" y="1584600"/>
          <a:ext cx="3532096" cy="307848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dirty="0"/>
                        <a:t>λ</a:t>
                      </a:r>
                    </a:p>
                  </a:txBody>
                  <a:tcPr anchor="ctr"/>
                </a:tc>
                <a:tc>
                  <a:txBody>
                    <a:bodyPr/>
                    <a:lstStyle/>
                    <a:p>
                      <a:endParaRPr lang="it-IT" sz="1400" dirty="0"/>
                    </a:p>
                  </a:txBody>
                  <a:tcPr anchor="ctr"/>
                </a:tc>
                <a:extLst>
                  <a:ext uri="{0D108BD9-81ED-4DB2-BD59-A6C34878D82A}">
                    <a16:rowId xmlns:a16="http://schemas.microsoft.com/office/drawing/2014/main" val="1204997882"/>
                  </a:ext>
                </a:extLst>
              </a:tr>
              <a:tr h="290476">
                <a:tc>
                  <a:txBody>
                    <a:bodyPr/>
                    <a:lstStyle/>
                    <a:p>
                      <a:r>
                        <a:rPr lang="it-IT" sz="1400" dirty="0"/>
                        <a:t>η</a:t>
                      </a:r>
                    </a:p>
                  </a:txBody>
                  <a:tcPr anchor="ctr"/>
                </a:tc>
                <a:tc>
                  <a:txBody>
                    <a:bodyPr/>
                    <a:lstStyle/>
                    <a:p>
                      <a:endParaRPr lang="it-IT" sz="1400"/>
                    </a:p>
                  </a:txBody>
                  <a:tcPr anchor="ctr"/>
                </a:tc>
                <a:extLst>
                  <a:ext uri="{0D108BD9-81ED-4DB2-BD59-A6C34878D82A}">
                    <a16:rowId xmlns:a16="http://schemas.microsoft.com/office/drawing/2014/main" val="1648143604"/>
                  </a:ext>
                </a:extLst>
              </a:tr>
              <a:tr h="290476">
                <a:tc>
                  <a:txBody>
                    <a:bodyPr/>
                    <a:lstStyle/>
                    <a:p>
                      <a:r>
                        <a:rPr lang="it-IT" sz="1400" dirty="0"/>
                        <a:t>α</a:t>
                      </a:r>
                    </a:p>
                  </a:txBody>
                  <a:tcPr anchor="ctr"/>
                </a:tc>
                <a:tc>
                  <a:txBody>
                    <a:bodyPr/>
                    <a:lstStyle/>
                    <a:p>
                      <a:endParaRPr lang="it-IT" sz="1400" dirty="0"/>
                    </a:p>
                  </a:txBody>
                  <a:tcPr anchor="ctr"/>
                </a:tc>
                <a:extLst>
                  <a:ext uri="{0D108BD9-81ED-4DB2-BD59-A6C34878D82A}">
                    <a16:rowId xmlns:a16="http://schemas.microsoft.com/office/drawing/2014/main" val="1111024146"/>
                  </a:ext>
                </a:extLst>
              </a:tr>
              <a:tr h="290476">
                <a:tc>
                  <a:txBody>
                    <a:bodyPr/>
                    <a:lstStyle/>
                    <a:p>
                      <a:r>
                        <a:rPr lang="it-IT" sz="1400" dirty="0"/>
                        <a:t>Nesterov</a:t>
                      </a:r>
                    </a:p>
                  </a:txBody>
                  <a:tcPr anchor="ctr"/>
                </a:tc>
                <a:tc>
                  <a:txBody>
                    <a:bodyPr/>
                    <a:lstStyle/>
                    <a:p>
                      <a:endParaRPr lang="it-IT" sz="1400" dirty="0"/>
                    </a:p>
                  </a:txBody>
                  <a:tcPr anchor="ctr"/>
                </a:tc>
                <a:extLst>
                  <a:ext uri="{0D108BD9-81ED-4DB2-BD59-A6C34878D82A}">
                    <a16:rowId xmlns:a16="http://schemas.microsoft.com/office/drawing/2014/main" val="2573131355"/>
                  </a:ext>
                </a:extLst>
              </a:tr>
              <a:tr h="290476">
                <a:tc>
                  <a:txBody>
                    <a:bodyPr/>
                    <a:lstStyle/>
                    <a:p>
                      <a:r>
                        <a:rPr lang="it-IT" sz="1400" dirty="0" err="1"/>
                        <a:t>Activation</a:t>
                      </a:r>
                      <a:r>
                        <a:rPr lang="it-IT" sz="1400" dirty="0"/>
                        <a:t> </a:t>
                      </a:r>
                      <a:r>
                        <a:rPr lang="it-IT" sz="1400" dirty="0" err="1"/>
                        <a:t>function</a:t>
                      </a:r>
                      <a:endParaRPr lang="it-IT" sz="1400" dirty="0"/>
                    </a:p>
                  </a:txBody>
                  <a:tcPr anchor="ctr"/>
                </a:tc>
                <a:tc>
                  <a:txBody>
                    <a:bodyPr/>
                    <a:lstStyle/>
                    <a:p>
                      <a:endParaRPr lang="it-IT" sz="1400" dirty="0"/>
                    </a:p>
                  </a:txBody>
                  <a:tcPr anchor="ctr"/>
                </a:tc>
                <a:extLst>
                  <a:ext uri="{0D108BD9-81ED-4DB2-BD59-A6C34878D82A}">
                    <a16:rowId xmlns:a16="http://schemas.microsoft.com/office/drawing/2014/main" val="2799601177"/>
                  </a:ext>
                </a:extLst>
              </a:tr>
              <a:tr h="290476">
                <a:tc>
                  <a:txBody>
                    <a:bodyPr/>
                    <a:lstStyle/>
                    <a:p>
                      <a:r>
                        <a:rPr lang="it-IT" sz="1400" dirty="0"/>
                        <a:t>Architecture</a:t>
                      </a:r>
                    </a:p>
                  </a:txBody>
                  <a:tcPr anchor="ctr"/>
                </a:tc>
                <a:tc>
                  <a:txBody>
                    <a:bodyPr/>
                    <a:lstStyle/>
                    <a:p>
                      <a:endParaRPr lang="it-IT" sz="1400" dirty="0"/>
                    </a:p>
                  </a:txBody>
                  <a:tcPr anchor="ctr"/>
                </a:tc>
                <a:extLst>
                  <a:ext uri="{0D108BD9-81ED-4DB2-BD59-A6C34878D82A}">
                    <a16:rowId xmlns:a16="http://schemas.microsoft.com/office/drawing/2014/main" val="127039440"/>
                  </a:ext>
                </a:extLst>
              </a:tr>
              <a:tr h="290476">
                <a:tc>
                  <a:txBody>
                    <a:bodyPr/>
                    <a:lstStyle/>
                    <a:p>
                      <a:r>
                        <a:rPr lang="it-IT" sz="1400" dirty="0"/>
                        <a:t>Dropout </a:t>
                      </a:r>
                      <a:r>
                        <a:rPr lang="it-IT" sz="1400" dirty="0" err="1"/>
                        <a:t>hyperp</a:t>
                      </a:r>
                      <a:r>
                        <a:rPr lang="it-IT" sz="1400" dirty="0"/>
                        <a:t>. </a:t>
                      </a:r>
                    </a:p>
                  </a:txBody>
                  <a:tcPr anchor="ctr"/>
                </a:tc>
                <a:tc>
                  <a:txBody>
                    <a:bodyPr/>
                    <a:lstStyle/>
                    <a:p>
                      <a:endParaRPr lang="it-IT" sz="1400" dirty="0"/>
                    </a:p>
                  </a:txBody>
                  <a:tcPr anchor="ctr"/>
                </a:tc>
                <a:extLst>
                  <a:ext uri="{0D108BD9-81ED-4DB2-BD59-A6C34878D82A}">
                    <a16:rowId xmlns:a16="http://schemas.microsoft.com/office/drawing/2014/main" val="2486866869"/>
                  </a:ext>
                </a:extLst>
              </a:tr>
              <a:tr h="290476">
                <a:tc>
                  <a:txBody>
                    <a:bodyPr/>
                    <a:lstStyle/>
                    <a:p>
                      <a:r>
                        <a:rPr lang="it-IT" sz="1400" i="1" dirty="0"/>
                        <a:t>Other1</a:t>
                      </a:r>
                    </a:p>
                  </a:txBody>
                  <a:tcPr anchor="ctr"/>
                </a:tc>
                <a:tc>
                  <a:txBody>
                    <a:bodyPr/>
                    <a:lstStyle/>
                    <a:p>
                      <a:endParaRPr lang="it-IT" sz="1400" dirty="0"/>
                    </a:p>
                  </a:txBody>
                  <a:tcPr anchor="ctr"/>
                </a:tc>
                <a:extLst>
                  <a:ext uri="{0D108BD9-81ED-4DB2-BD59-A6C34878D82A}">
                    <a16:rowId xmlns:a16="http://schemas.microsoft.com/office/drawing/2014/main" val="3632243018"/>
                  </a:ext>
                </a:extLst>
              </a:tr>
              <a:tr h="290476">
                <a:tc>
                  <a:txBody>
                    <a:bodyPr/>
                    <a:lstStyle/>
                    <a:p>
                      <a:r>
                        <a:rPr lang="it-IT" sz="1400" i="1" dirty="0"/>
                        <a:t>Other2</a:t>
                      </a:r>
                    </a:p>
                  </a:txBody>
                  <a:tcPr anchor="ctr"/>
                </a:tc>
                <a:tc>
                  <a:txBody>
                    <a:bodyPr/>
                    <a:lstStyle/>
                    <a:p>
                      <a:endParaRPr lang="it-IT" sz="1400" dirty="0"/>
                    </a:p>
                  </a:txBody>
                  <a:tcPr anchor="ctr"/>
                </a:tc>
                <a:extLst>
                  <a:ext uri="{0D108BD9-81ED-4DB2-BD59-A6C34878D82A}">
                    <a16:rowId xmlns:a16="http://schemas.microsoft.com/office/drawing/2014/main" val="1940216586"/>
                  </a:ext>
                </a:extLst>
              </a:tr>
            </a:tbl>
          </a:graphicData>
        </a:graphic>
      </p:graphicFrame>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4254632872"/>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endParaRPr lang="it-IT" sz="1400" dirty="0"/>
                    </a:p>
                  </a:txBody>
                  <a:tcPr>
                    <a:lnL w="12700" cap="flat" cmpd="sng" algn="ctr">
                      <a:solidFill>
                        <a:srgbClr val="7B7B7B"/>
                      </a:solidFill>
                      <a:prstDash val="dash"/>
                      <a:round/>
                      <a:headEnd type="none" w="med" len="med"/>
                      <a:tailEnd type="none" w="med" len="med"/>
                    </a:lnL>
                  </a:tcPr>
                </a:tc>
                <a:tc>
                  <a:txBody>
                    <a:bodyPr/>
                    <a:lstStyle/>
                    <a:p>
                      <a:endParaRPr lang="it-IT" sz="1400" dirty="0"/>
                    </a:p>
                  </a:txBody>
                  <a:tcPr/>
                </a:tc>
                <a:tc>
                  <a:txBody>
                    <a:bodyPr/>
                    <a:lstStyle/>
                    <a:p>
                      <a:endParaRPr lang="it-IT" sz="1400" dirty="0"/>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endParaRPr lang="it-IT" sz="1400" dirty="0"/>
                    </a:p>
                  </a:txBody>
                  <a:tcPr>
                    <a:lnL w="12700" cap="flat" cmpd="sng" algn="ctr">
                      <a:solidFill>
                        <a:srgbClr val="7B7B7B"/>
                      </a:solidFill>
                      <a:prstDash val="dash"/>
                      <a:round/>
                      <a:headEnd type="none" w="med" len="med"/>
                      <a:tailEnd type="none" w="med" len="med"/>
                    </a:lnL>
                  </a:tcPr>
                </a:tc>
                <a:tc>
                  <a:txBody>
                    <a:bodyPr/>
                    <a:lstStyle/>
                    <a:p>
                      <a:endParaRPr lang="it-IT" sz="1400" dirty="0"/>
                    </a:p>
                  </a:txBody>
                  <a:tcPr/>
                </a:tc>
                <a:tc>
                  <a:txBody>
                    <a:bodyPr/>
                    <a:lstStyle/>
                    <a:p>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Tree>
    <p:extLst>
      <p:ext uri="{BB962C8B-B14F-4D97-AF65-F5344CB8AC3E}">
        <p14:creationId xmlns:p14="http://schemas.microsoft.com/office/powerpoint/2010/main" val="384403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Discussion </a:t>
            </a:r>
            <a:r>
              <a:rPr lang="it" sz="2600" spc="-1" dirty="0">
                <a:solidFill>
                  <a:srgbClr val="000000"/>
                </a:solidFill>
                <a:latin typeface="Arial"/>
                <a:ea typeface="Arial"/>
              </a:rPr>
              <a:t>– 1</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22</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307777"/>
          </a:xfrm>
          <a:prstGeom prst="rect">
            <a:avLst/>
          </a:prstGeom>
          <a:noFill/>
        </p:spPr>
        <p:txBody>
          <a:bodyPr wrap="square" rtlCol="0">
            <a:spAutoFit/>
          </a:bodyPr>
          <a:lstStyle/>
          <a:p>
            <a:r>
              <a:rPr lang="it-IT" sz="1400" dirty="0"/>
              <a:t>Random </a:t>
            </a:r>
            <a:r>
              <a:rPr lang="it-IT" sz="1400"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endParaRPr lang="it-IT" sz="1400" dirty="0"/>
          </a:p>
        </p:txBody>
      </p:sp>
      <p:sp>
        <p:nvSpPr>
          <p:cNvPr id="5" name="CasellaDiTesto 4">
            <a:extLst>
              <a:ext uri="{FF2B5EF4-FFF2-40B4-BE49-F238E27FC236}">
                <a16:creationId xmlns:a16="http://schemas.microsoft.com/office/drawing/2014/main" id="{FF7481DC-0E76-AE39-ABEF-F4BD24D23495}"/>
              </a:ext>
            </a:extLst>
          </p:cNvPr>
          <p:cNvSpPr txBox="1"/>
          <p:nvPr/>
        </p:nvSpPr>
        <p:spPr>
          <a:xfrm>
            <a:off x="311760" y="1418665"/>
            <a:ext cx="8520120" cy="307777"/>
          </a:xfrm>
          <a:prstGeom prst="rect">
            <a:avLst/>
          </a:prstGeom>
          <a:noFill/>
        </p:spPr>
        <p:txBody>
          <a:bodyPr wrap="square" rtlCol="0">
            <a:spAutoFit/>
          </a:bodyPr>
          <a:lstStyle/>
          <a:p>
            <a:r>
              <a:rPr lang="it-IT" sz="1400" dirty="0"/>
              <a:t>SVM: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impacts the training time. </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311760" y="2724561"/>
            <a:ext cx="8520120" cy="523220"/>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c’è da osservare quanto l’inizializzazione dei pesi contribuisca alla varianza.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5"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spcBef>
                <a:spcPts val="1199"/>
              </a:spcBef>
              <a:buNone/>
              <a:tabLst>
                <a:tab pos="0" algn="l"/>
              </a:tabLst>
            </a:pPr>
            <a:r>
              <a:rPr lang="it" sz="1800" b="0" strike="noStrike" spc="-1" dirty="0">
                <a:solidFill>
                  <a:srgbClr val="000000"/>
                </a:solidFill>
                <a:latin typeface="Arial"/>
                <a:ea typeface="Arial"/>
              </a:rPr>
              <a:t>What you have drawn and what you learned (in short)</a:t>
            </a:r>
            <a:endParaRPr lang="it-IT" sz="1800" b="0" strike="noStrike" spc="-1" dirty="0">
              <a:solidFill>
                <a:srgbClr val="000000"/>
              </a:solidFill>
              <a:latin typeface="Arial"/>
            </a:endParaRPr>
          </a:p>
          <a:p>
            <a:pPr>
              <a:lnSpc>
                <a:spcPct val="115000"/>
              </a:lnSpc>
              <a:spcBef>
                <a:spcPts val="1199"/>
              </a:spcBef>
              <a:buNone/>
              <a:tabLst>
                <a:tab pos="0" algn="l"/>
              </a:tabLst>
            </a:pPr>
            <a:r>
              <a:rPr lang="it" sz="1800" b="0" strike="noStrike" spc="-1" dirty="0">
                <a:solidFill>
                  <a:srgbClr val="000000"/>
                </a:solidFill>
                <a:latin typeface="Arial"/>
                <a:ea typeface="Arial"/>
              </a:rPr>
              <a:t>Blind Test Results: name of the result files and your nickname</a:t>
            </a:r>
            <a:endParaRPr lang="it-IT" sz="1800" b="0" strike="noStrike" spc="-1" dirty="0">
              <a:solidFill>
                <a:srgbClr val="000000"/>
              </a:solidFill>
              <a:latin typeface="Arial"/>
            </a:endParaRPr>
          </a:p>
          <a:p>
            <a:pPr>
              <a:lnSpc>
                <a:spcPct val="115000"/>
              </a:lnSpc>
              <a:spcBef>
                <a:spcPts val="1199"/>
              </a:spcBef>
              <a:spcAft>
                <a:spcPts val="1199"/>
              </a:spcAft>
              <a:buNone/>
              <a:tabLst>
                <a:tab pos="0" algn="l"/>
              </a:tabLst>
            </a:pPr>
            <a:endParaRPr lang="it-IT" sz="18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23</a:t>
            </a:fld>
            <a:endParaRPr lang="it-IT" sz="1000" b="0" strike="noStrike" spc="-1">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 </a:t>
            </a:r>
            <a:r>
              <a:rPr lang="it" sz="2600" b="0" strike="noStrike" spc="-1" dirty="0">
                <a:solidFill>
                  <a:srgbClr val="FF0000"/>
                </a:solidFill>
                <a:latin typeface="Arial"/>
                <a:ea typeface="Arial"/>
              </a:rPr>
              <a:t>Aggiustare?</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24</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73304" y="1275459"/>
            <a:ext cx="7931107" cy="2592582"/>
          </a:xfrm>
          <a:prstGeom prst="rect">
            <a:avLst/>
          </a:prstGeom>
          <a:noFill/>
          <a:ln w="0">
            <a:noFill/>
          </a:ln>
        </p:spPr>
        <p:txBody>
          <a:bodyPr tIns="91440" bIns="91440" anchor="t">
            <a:normAutofit fontScale="91000"/>
          </a:bodyPr>
          <a:lstStyle/>
          <a:p>
            <a:pPr algn="ctr">
              <a:lnSpc>
                <a:spcPct val="100000"/>
              </a:lnSpc>
              <a:buNone/>
              <a:tabLst>
                <a:tab pos="0" algn="l"/>
              </a:tabLst>
            </a:pPr>
            <a:r>
              <a:rPr lang="it" sz="8000" b="0" strike="noStrike" spc="-1" dirty="0">
                <a:solidFill>
                  <a:srgbClr val="000000"/>
                </a:solidFill>
                <a:latin typeface="Arial"/>
                <a:ea typeface="Arial"/>
              </a:rPr>
              <a:t>APPENDICES</a:t>
            </a:r>
            <a:endParaRPr lang="it-IT" sz="80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25</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26</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27</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k+1</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k+2</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 </a:t>
            </a:r>
            <a:r>
              <a:rPr lang="it" sz="2400" spc="-1" dirty="0">
                <a:solidFill>
                  <a:srgbClr val="FF0000"/>
                </a:solidFill>
                <a:latin typeface="Arial"/>
                <a:ea typeface="Arial"/>
              </a:rPr>
              <a:t>To assess</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 </a:t>
            </a:r>
            <a:r>
              <a:rPr lang="it" sz="2400" spc="-1" dirty="0">
                <a:solidFill>
                  <a:srgbClr val="FF0000"/>
                </a:solidFill>
                <a:latin typeface="Arial"/>
                <a:ea typeface="Arial"/>
              </a:rPr>
              <a:t>To assess</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307777"/>
          </a:xfrm>
          <a:prstGeom prst="rect">
            <a:avLst/>
          </a:prstGeom>
          <a:noFill/>
        </p:spPr>
        <p:txBody>
          <a:bodyPr wrap="square" rtlCol="0">
            <a:spAutoFit/>
          </a:bodyPr>
          <a:lstStyle/>
          <a:p>
            <a:r>
              <a:rPr lang="it-IT" sz="1400" dirty="0" err="1">
                <a:solidFill>
                  <a:srgbClr val="FF0000"/>
                </a:solidFill>
              </a:rPr>
              <a:t>We</a:t>
            </a:r>
            <a:r>
              <a:rPr lang="it-IT" sz="1400" dirty="0">
                <a:solidFill>
                  <a:srgbClr val="FF0000"/>
                </a:solidFill>
              </a:rPr>
              <a:t> </a:t>
            </a:r>
            <a:r>
              <a:rPr lang="it-IT" sz="1400" dirty="0" err="1">
                <a:solidFill>
                  <a:srgbClr val="FF0000"/>
                </a:solidFill>
              </a:rPr>
              <a:t>manually</a:t>
            </a:r>
            <a:r>
              <a:rPr lang="it-IT" sz="1400" dirty="0">
                <a:solidFill>
                  <a:srgbClr val="FF0000"/>
                </a:solidFill>
              </a:rPr>
              <a:t> set the </a:t>
            </a:r>
            <a:r>
              <a:rPr lang="it-IT" sz="1400" dirty="0" err="1">
                <a:solidFill>
                  <a:srgbClr val="FF0000"/>
                </a:solidFill>
              </a:rPr>
              <a:t>patience</a:t>
            </a:r>
            <a:r>
              <a:rPr lang="it-IT" sz="1400" dirty="0">
                <a:solidFill>
                  <a:srgbClr val="FF0000"/>
                </a:solidFill>
              </a:rPr>
              <a:t> </a:t>
            </a:r>
            <a:r>
              <a:rPr lang="it-IT" sz="1400" dirty="0" err="1">
                <a:solidFill>
                  <a:srgbClr val="FF0000"/>
                </a:solidFill>
              </a:rPr>
              <a:t>hyperparameter</a:t>
            </a:r>
            <a:r>
              <a:rPr lang="it-IT" sz="1400" dirty="0">
                <a:solidFill>
                  <a:srgbClr val="FF0000"/>
                </a:solidFill>
              </a:rPr>
              <a:t> to 9 </a:t>
            </a:r>
            <a:r>
              <a:rPr lang="it-IT" sz="1400" dirty="0" err="1">
                <a:solidFill>
                  <a:srgbClr val="FF0000"/>
                </a:solidFill>
              </a:rPr>
              <a:t>because</a:t>
            </a:r>
            <a:r>
              <a:rPr lang="it-IT" sz="1400" dirty="0">
                <a:solidFill>
                  <a:srgbClr val="FF0000"/>
                </a:solidFill>
              </a:rPr>
              <a:t> </a:t>
            </a:r>
            <a:r>
              <a:rPr lang="it-IT" sz="1400" dirty="0" err="1">
                <a:solidFill>
                  <a:srgbClr val="FF0000"/>
                </a:solidFill>
              </a:rPr>
              <a:t>it</a:t>
            </a:r>
            <a:r>
              <a:rPr lang="it-IT" sz="1400" dirty="0">
                <a:solidFill>
                  <a:srgbClr val="FF0000"/>
                </a:solidFill>
              </a:rPr>
              <a:t> works.</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57" y="3513113"/>
            <a:ext cx="8520117" cy="523220"/>
          </a:xfrm>
          <a:prstGeom prst="rect">
            <a:avLst/>
          </a:prstGeom>
          <a:noFill/>
        </p:spPr>
        <p:txBody>
          <a:bodyPr wrap="square" rtlCol="0">
            <a:spAutoFit/>
          </a:bodyPr>
          <a:lstStyle/>
          <a:p>
            <a:r>
              <a:rPr lang="it-IT" sz="1400" dirty="0" err="1">
                <a:solidFill>
                  <a:srgbClr val="FF0000"/>
                </a:solidFill>
              </a:rPr>
              <a:t>Early</a:t>
            </a:r>
            <a:r>
              <a:rPr lang="it-IT" sz="1400" dirty="0">
                <a:solidFill>
                  <a:srgbClr val="FF0000"/>
                </a:solidFill>
              </a:rPr>
              <a:t> </a:t>
            </a:r>
            <a:r>
              <a:rPr lang="it-IT" sz="1400" dirty="0" err="1">
                <a:solidFill>
                  <a:srgbClr val="FF0000"/>
                </a:solidFill>
              </a:rPr>
              <a:t>stopping</a:t>
            </a:r>
            <a:r>
              <a:rPr lang="it-IT" sz="1400" dirty="0">
                <a:solidFill>
                  <a:srgbClr val="FF0000"/>
                </a:solidFill>
              </a:rPr>
              <a:t> </a:t>
            </a:r>
            <a:r>
              <a:rPr lang="it-IT" sz="1400" dirty="0" err="1">
                <a:solidFill>
                  <a:srgbClr val="FF0000"/>
                </a:solidFill>
              </a:rPr>
              <a:t>halts</a:t>
            </a:r>
            <a:r>
              <a:rPr lang="it-IT" sz="1400" dirty="0">
                <a:solidFill>
                  <a:srgbClr val="FF0000"/>
                </a:solidFill>
              </a:rPr>
              <a:t> training </a:t>
            </a:r>
            <a:r>
              <a:rPr lang="it-IT" sz="1400" dirty="0" err="1">
                <a:solidFill>
                  <a:srgbClr val="FF0000"/>
                </a:solidFill>
              </a:rPr>
              <a:t>at</a:t>
            </a:r>
            <a:r>
              <a:rPr lang="it-IT" sz="1400" dirty="0">
                <a:solidFill>
                  <a:srgbClr val="FF0000"/>
                </a:solidFill>
              </a:rPr>
              <a:t> </a:t>
            </a:r>
            <a:r>
              <a:rPr lang="it-IT" sz="1400" dirty="0" err="1">
                <a:solidFill>
                  <a:srgbClr val="FF0000"/>
                </a:solidFill>
              </a:rPr>
              <a:t>epoch</a:t>
            </a:r>
            <a:r>
              <a:rPr lang="it-IT" sz="1400" dirty="0">
                <a:solidFill>
                  <a:srgbClr val="FF0000"/>
                </a:solidFill>
              </a:rPr>
              <a:t> 17, </a:t>
            </a:r>
            <a:r>
              <a:rPr lang="it-IT" sz="1400" dirty="0" err="1">
                <a:solidFill>
                  <a:srgbClr val="FF0000"/>
                </a:solidFill>
              </a:rPr>
              <a:t>but</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saw</a:t>
            </a:r>
            <a:r>
              <a:rPr lang="it-IT" sz="1400" dirty="0">
                <a:solidFill>
                  <a:srgbClr val="FF0000"/>
                </a:solidFill>
              </a:rPr>
              <a:t> </a:t>
            </a:r>
            <a:r>
              <a:rPr lang="it-IT" sz="1400" dirty="0" err="1">
                <a:solidFill>
                  <a:srgbClr val="FF0000"/>
                </a:solidFill>
              </a:rPr>
              <a:t>that</a:t>
            </a:r>
            <a:r>
              <a:rPr lang="it-IT" sz="1400" dirty="0">
                <a:solidFill>
                  <a:srgbClr val="FF0000"/>
                </a:solidFill>
              </a:rPr>
              <a:t> </a:t>
            </a:r>
            <a:r>
              <a:rPr lang="it-IT" sz="1400" dirty="0" err="1">
                <a:solidFill>
                  <a:srgbClr val="FF0000"/>
                </a:solidFill>
              </a:rPr>
              <a:t>even</a:t>
            </a:r>
            <a:r>
              <a:rPr lang="it-IT" sz="1400" dirty="0">
                <a:solidFill>
                  <a:srgbClr val="FF0000"/>
                </a:solidFill>
              </a:rPr>
              <a:t> by </a:t>
            </a:r>
            <a:r>
              <a:rPr lang="it-IT" sz="1400" dirty="0" err="1">
                <a:solidFill>
                  <a:srgbClr val="FF0000"/>
                </a:solidFill>
              </a:rPr>
              <a:t>letting</a:t>
            </a:r>
            <a:r>
              <a:rPr lang="it-IT" sz="1400" dirty="0">
                <a:solidFill>
                  <a:srgbClr val="FF0000"/>
                </a:solidFill>
              </a:rPr>
              <a:t> the models in the ensemble </a:t>
            </a:r>
            <a:r>
              <a:rPr lang="it-IT" sz="1400" dirty="0" err="1">
                <a:solidFill>
                  <a:srgbClr val="FF0000"/>
                </a:solidFill>
              </a:rPr>
              <a:t>run</a:t>
            </a:r>
            <a:r>
              <a:rPr lang="it-IT" sz="1400" dirty="0">
                <a:solidFill>
                  <a:srgbClr val="FF0000"/>
                </a:solidFill>
              </a:rPr>
              <a:t> for more </a:t>
            </a:r>
            <a:r>
              <a:rPr lang="it-IT" sz="1400" dirty="0" err="1">
                <a:solidFill>
                  <a:srgbClr val="FF0000"/>
                </a:solidFill>
              </a:rPr>
              <a:t>epochs</a:t>
            </a:r>
            <a:r>
              <a:rPr lang="it-IT" sz="1400" dirty="0">
                <a:solidFill>
                  <a:srgbClr val="FF0000"/>
                </a:solidFill>
              </a:rPr>
              <a:t> (</a:t>
            </a:r>
            <a:r>
              <a:rPr lang="it-IT" sz="1400" dirty="0" err="1">
                <a:solidFill>
                  <a:srgbClr val="FF0000"/>
                </a:solidFill>
              </a:rPr>
              <a:t>without</a:t>
            </a:r>
            <a:r>
              <a:rPr lang="it-IT" sz="1400" dirty="0">
                <a:solidFill>
                  <a:srgbClr val="FF0000"/>
                </a:solidFill>
              </a:rPr>
              <a:t> ES) the performance </a:t>
            </a:r>
            <a:r>
              <a:rPr lang="it-IT" sz="1400" dirty="0" err="1">
                <a:solidFill>
                  <a:srgbClr val="FF0000"/>
                </a:solidFill>
              </a:rPr>
              <a:t>doesn’t</a:t>
            </a:r>
            <a:r>
              <a:rPr lang="it-IT" sz="1400" dirty="0">
                <a:solidFill>
                  <a:srgbClr val="FF0000"/>
                </a:solidFill>
              </a:rPr>
              <a:t> </a:t>
            </a:r>
            <a:r>
              <a:rPr lang="it-IT" sz="1400" dirty="0" err="1">
                <a:solidFill>
                  <a:srgbClr val="FF0000"/>
                </a:solidFill>
              </a:rPr>
              <a:t>improve</a:t>
            </a:r>
            <a:r>
              <a:rPr lang="it-IT" sz="1400" dirty="0">
                <a:solidFill>
                  <a:srgbClr val="FF0000"/>
                </a:solidFill>
              </a:rPr>
              <a:t>.</a:t>
            </a:r>
          </a:p>
        </p:txBody>
      </p:sp>
    </p:spTree>
    <p:extLst>
      <p:ext uri="{BB962C8B-B14F-4D97-AF65-F5344CB8AC3E}">
        <p14:creationId xmlns:p14="http://schemas.microsoft.com/office/powerpoint/2010/main" val="2773916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a:t>
            </a:r>
            <a:r>
              <a:rPr lang="it-IT" sz="1400" dirty="0">
                <a:solidFill>
                  <a:srgbClr val="FF0000"/>
                </a:solidFill>
              </a:rPr>
              <a:t>t</a:t>
            </a:r>
            <a:r>
              <a:rPr lang="it-IT" sz="1400" dirty="0"/>
              <a:t>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a:t>
            </a:r>
            <a:r>
              <a:rPr lang="it-IT" sz="1400" b="1" dirty="0">
                <a:solidFill>
                  <a:srgbClr val="FF0000"/>
                </a:solidFill>
              </a:rPr>
              <a:t>t</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a:t>
            </a:r>
            <a:r>
              <a:rPr lang="it-IT" sz="1400" b="1" dirty="0">
                <a:solidFill>
                  <a:srgbClr val="FF0000"/>
                </a:solidFill>
              </a:rPr>
              <a:t>t+1</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t+1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758835986"/>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5, 8, 9, 10</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16</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25969516"/>
              </p:ext>
            </p:extLst>
          </p:nvPr>
        </p:nvGraphicFramePr>
        <p:xfrm>
          <a:off x="311760" y="1099777"/>
          <a:ext cx="8343901" cy="327152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a:t>
                      </a:r>
                      <a:endParaRPr lang="it-IT" sz="1400"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 </a:t>
                      </a:r>
                      <a:r>
                        <a:rPr lang="it-IT" sz="1400" i="1" dirty="0" err="1"/>
                        <a:t>layers</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98030"/>
            <a:ext cx="8160840" cy="307777"/>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h</a:t>
            </a:r>
            <a:r>
              <a:rPr lang="it-IT" sz="1400" b="1" dirty="0"/>
              <a:t>: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a:t>
            </a:r>
            <a:r>
              <a:rPr lang="en-US" sz="1400" dirty="0">
                <a:solidFill>
                  <a:srgbClr val="FF0000"/>
                </a:solidFill>
              </a:rPr>
              <a:t>t</a:t>
            </a:r>
            <a:r>
              <a:rPr lang="en-US" sz="1400" dirty="0"/>
              <a:t>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t+1</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46</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a:t>
            </a:r>
            <a:r>
              <a:rPr lang="it-IT" sz="1400" b="1" dirty="0">
                <a:solidFill>
                  <a:srgbClr val="FF0000"/>
                </a:solidFill>
              </a:rPr>
              <a:t>t+2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954107"/>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6240</TotalTime>
  <Words>6208</Words>
  <Application>Microsoft Office PowerPoint</Application>
  <PresentationFormat>Presentazione su schermo (16:9)</PresentationFormat>
  <Paragraphs>577</Paragraphs>
  <Slides>46</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46</vt:i4>
      </vt:variant>
    </vt:vector>
  </HeadingPairs>
  <TitlesOfParts>
    <vt:vector size="56"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vt:lpstr>
      <vt:lpstr>CUP Results: selected grid search results</vt:lpstr>
      <vt:lpstr>CUP Results: comparisons between models – 1</vt:lpstr>
      <vt:lpstr>CUP Results: comparisons between models – 2</vt:lpstr>
      <vt:lpstr>CUP Results: comparisons between models – 3</vt:lpstr>
      <vt:lpstr>CUP Results: final model – 1 </vt:lpstr>
      <vt:lpstr>CUP Results: final model – 2</vt:lpstr>
      <vt:lpstr>Discussion – 1</vt:lpstr>
      <vt:lpstr>Conclusions &amp; Acknowledgments [fare]</vt:lpstr>
      <vt:lpstr>Bibliography – 1 Aggiustare?</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To assess Further specifications on early stopping</vt:lpstr>
      <vt:lpstr>Appendix – 11 To assess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14 Original hyperparameters’ range for the grid search</vt:lpstr>
      <vt:lpstr>Appendix – 15 Optuna model selection schema</vt:lpstr>
      <vt:lpstr>Appendix – 15 Learning curves for best SVM and best Random Forest</vt:lpstr>
      <vt:lpstr>Appendix – 16 ML23 CUP Validation schema for SVM and Random Forest</vt:lpstr>
      <vt:lpstr>Appendix – 17 Further comparisons among models: predictions on individual coordinates</vt:lpstr>
      <vt:lpstr>Appendix – 18 Further comparisons among models: error on each prediction of the TS</vt:lpstr>
      <vt:lpstr>Appendix – 19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171</cp:revision>
  <dcterms:modified xsi:type="dcterms:W3CDTF">2024-01-29T16:55:55Z</dcterms:modified>
  <dc:language>it-IT</dc:language>
</cp:coreProperties>
</file>