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7" r:id="rId4"/>
    <p:sldId id="280" r:id="rId5"/>
    <p:sldId id="259" r:id="rId6"/>
    <p:sldId id="279" r:id="rId7"/>
    <p:sldId id="285" r:id="rId8"/>
    <p:sldId id="294" r:id="rId9"/>
    <p:sldId id="261" r:id="rId10"/>
    <p:sldId id="289" r:id="rId11"/>
    <p:sldId id="290" r:id="rId12"/>
    <p:sldId id="297" r:id="rId13"/>
    <p:sldId id="262" r:id="rId14"/>
    <p:sldId id="287" r:id="rId15"/>
    <p:sldId id="263" r:id="rId16"/>
    <p:sldId id="269" r:id="rId17"/>
    <p:sldId id="278" r:id="rId18"/>
    <p:sldId id="270" r:id="rId19"/>
    <p:sldId id="264" r:id="rId20"/>
    <p:sldId id="274" r:id="rId21"/>
    <p:sldId id="272" r:id="rId22"/>
    <p:sldId id="275" r:id="rId23"/>
    <p:sldId id="265" r:id="rId24"/>
    <p:sldId id="266" r:id="rId25"/>
    <p:sldId id="273" r:id="rId26"/>
    <p:sldId id="277" r:id="rId27"/>
    <p:sldId id="268" r:id="rId28"/>
    <p:sldId id="282" r:id="rId29"/>
    <p:sldId id="283" r:id="rId30"/>
    <p:sldId id="288" r:id="rId31"/>
    <p:sldId id="291" r:id="rId32"/>
    <p:sldId id="292" r:id="rId33"/>
    <p:sldId id="293" r:id="rId34"/>
    <p:sldId id="281" r:id="rId35"/>
    <p:sldId id="284" r:id="rId36"/>
    <p:sldId id="286" r:id="rId37"/>
    <p:sldId id="295" r:id="rId38"/>
    <p:sldId id="298" r:id="rId39"/>
    <p:sldId id="299" r:id="rId40"/>
    <p:sldId id="296" r:id="rId41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slide" Target="slide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adriangb.com/scikeras/stable/index.html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://www.tensorflow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06226"/>
              </p:ext>
            </p:extLst>
          </p:nvPr>
        </p:nvGraphicFramePr>
        <p:xfrm>
          <a:off x="311752" y="853393"/>
          <a:ext cx="8576753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262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2557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31303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7023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85293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 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CUP Dataset </a:t>
            </a:r>
            <a:r>
              <a:rPr lang="it-IT" sz="2600" b="0" strike="noStrike" spc="-1" dirty="0" err="1">
                <a:solidFill>
                  <a:srgbClr val="FF0000"/>
                </a:solidFill>
                <a:latin typeface="Arial"/>
              </a:rPr>
              <a:t>exploration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2468B4-F8AC-F0EF-CDC6-32B6FE85A30B}"/>
              </a:ext>
            </a:extLst>
          </p:cNvPr>
          <p:cNvSpPr txBox="1"/>
          <p:nvPr/>
        </p:nvSpPr>
        <p:spPr>
          <a:xfrm>
            <a:off x="311188" y="578700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practice to </a:t>
            </a:r>
            <a:r>
              <a:rPr lang="it-IT" sz="1400" dirty="0" err="1"/>
              <a:t>explore</a:t>
            </a:r>
            <a:r>
              <a:rPr lang="it-IT" sz="1400" dirty="0"/>
              <a:t> the dataset </a:t>
            </a:r>
            <a:r>
              <a:rPr lang="it-IT" sz="1400" dirty="0" err="1"/>
              <a:t>before</a:t>
            </a:r>
            <a:r>
              <a:rPr lang="it-IT" sz="1400" dirty="0"/>
              <a:t> making </a:t>
            </a:r>
            <a:r>
              <a:rPr lang="it-IT" sz="1400" dirty="0" err="1"/>
              <a:t>choices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concern</a:t>
            </a:r>
            <a:r>
              <a:rPr lang="it-IT" sz="1400" dirty="0"/>
              <a:t> ML models.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281169-C640-1A5B-FD30-9A9BA132BEBF}"/>
              </a:ext>
            </a:extLst>
          </p:cNvPr>
          <p:cNvSpPr txBox="1"/>
          <p:nvPr/>
        </p:nvSpPr>
        <p:spPr>
          <a:xfrm>
            <a:off x="311187" y="3826136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set and the training set show </a:t>
            </a:r>
            <a:r>
              <a:rPr lang="it-IT" sz="1400" dirty="0" err="1"/>
              <a:t>similar</a:t>
            </a:r>
            <a:r>
              <a:rPr lang="it-IT" sz="1400" dirty="0"/>
              <a:t> features </a:t>
            </a:r>
            <a:r>
              <a:rPr lang="it-IT" sz="1400" dirty="0" err="1"/>
              <a:t>distribution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Figure 4 shows. </a:t>
            </a: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 of test </a:t>
            </a:r>
            <a:r>
              <a:rPr lang="it-IT" sz="1400" dirty="0" err="1"/>
              <a:t>datapoints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test set.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represented</a:t>
            </a:r>
            <a:r>
              <a:rPr lang="it-IT" sz="1400" dirty="0"/>
              <a:t> by the training set.</a:t>
            </a:r>
          </a:p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on the </a:t>
            </a:r>
            <a:r>
              <a:rPr lang="it-IT" sz="1400" dirty="0" err="1"/>
              <a:t>detection</a:t>
            </a:r>
            <a:r>
              <a:rPr lang="it-IT" sz="1400" dirty="0"/>
              <a:t> of </a:t>
            </a:r>
            <a:r>
              <a:rPr lang="it-IT" sz="1400" dirty="0" err="1"/>
              <a:t>eventual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Appendix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details</a:t>
            </a:r>
            <a:r>
              <a:rPr lang="it-IT" sz="1400" dirty="0"/>
              <a:t>).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192A5668-F2C8-2AE6-316D-B645720E6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7" y="1048189"/>
            <a:ext cx="5049370" cy="2524685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5D934A-12BE-9720-E07D-D7D645509474}"/>
              </a:ext>
            </a:extLst>
          </p:cNvPr>
          <p:cNvSpPr txBox="1"/>
          <p:nvPr/>
        </p:nvSpPr>
        <p:spPr>
          <a:xfrm>
            <a:off x="5360557" y="1154018"/>
            <a:ext cx="1946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4</a:t>
            </a:r>
            <a:r>
              <a:rPr lang="it-IT" sz="1400" dirty="0"/>
              <a:t>: </a:t>
            </a:r>
          </a:p>
          <a:p>
            <a:r>
              <a:rPr lang="it-IT" sz="1400" dirty="0"/>
              <a:t>Features </a:t>
            </a:r>
            <a:r>
              <a:rPr lang="it-IT" sz="1400" dirty="0" err="1"/>
              <a:t>distribution</a:t>
            </a:r>
            <a:r>
              <a:rPr lang="it-IT" sz="1400" dirty="0"/>
              <a:t> for training and test data</a:t>
            </a:r>
          </a:p>
        </p:txBody>
      </p:sp>
    </p:spTree>
    <p:extLst>
      <p:ext uri="{BB962C8B-B14F-4D97-AF65-F5344CB8AC3E}">
        <p14:creationId xmlns:p14="http://schemas.microsoft.com/office/powerpoint/2010/main" val="184056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206468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11760" y="3113497"/>
            <a:ext cx="8520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model </a:t>
            </a:r>
            <a:r>
              <a:rPr lang="it-IT" sz="1400" dirty="0" err="1"/>
              <a:t>returned</a:t>
            </a:r>
            <a:r>
              <a:rPr lang="it-IT" sz="1400" dirty="0"/>
              <a:t> by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. In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(</a:t>
            </a:r>
            <a:r>
              <a:rPr lang="it-IT" sz="1400" b="1" dirty="0"/>
              <a:t>SVM</a:t>
            </a:r>
            <a:r>
              <a:rPr lang="it-IT" sz="1400" dirty="0"/>
              <a:t>, </a:t>
            </a:r>
            <a:r>
              <a:rPr lang="it-IT" sz="1400" b="1" dirty="0"/>
              <a:t>RF</a:t>
            </a:r>
            <a:r>
              <a:rPr lang="it-IT" sz="1400" dirty="0"/>
              <a:t> and </a:t>
            </a:r>
            <a:r>
              <a:rPr lang="it-IT" sz="1400" b="1" dirty="0"/>
              <a:t>NN</a:t>
            </a:r>
            <a:r>
              <a:rPr lang="it-IT" sz="1400" dirty="0"/>
              <a:t>) a 5-fold Cross-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r>
              <a:rPr lang="it-IT" sz="1400" dirty="0"/>
              <a:t>, to </a:t>
            </a:r>
            <a:r>
              <a:rPr lang="it-IT" sz="1400" dirty="0" err="1"/>
              <a:t>get</a:t>
            </a:r>
            <a:r>
              <a:rPr lang="it-IT" sz="1400" dirty="0"/>
              <a:t> accurate learning </a:t>
            </a:r>
            <a:r>
              <a:rPr lang="it-IT" sz="1400" dirty="0" err="1"/>
              <a:t>curves</a:t>
            </a:r>
            <a:r>
              <a:rPr lang="it-IT" sz="1400" dirty="0"/>
              <a:t> (</a:t>
            </a:r>
            <a:r>
              <a:rPr lang="it-IT" sz="1400" dirty="0" err="1"/>
              <a:t>details</a:t>
            </a:r>
            <a:r>
              <a:rPr lang="it-IT" sz="1400" dirty="0"/>
              <a:t> for SVM and RF are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). </a:t>
            </a:r>
          </a:p>
          <a:p>
            <a:r>
              <a:rPr lang="it-IT" sz="1400" dirty="0"/>
              <a:t>For the NN,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consideration</a:t>
            </a:r>
            <a:r>
              <a:rPr lang="it-IT" sz="1400" dirty="0"/>
              <a:t> can be made: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, so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a </a:t>
            </a:r>
            <a:r>
              <a:rPr lang="it-IT" sz="1400" dirty="0" err="1"/>
              <a:t>validation</a:t>
            </a:r>
            <a:r>
              <a:rPr lang="it-IT" sz="1400" dirty="0"/>
              <a:t> set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purpose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set (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also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noticed</a:t>
            </a:r>
            <a:r>
              <a:rPr lang="it-IT" sz="1400" dirty="0">
                <a:solidFill>
                  <a:srgbClr val="FF0000"/>
                </a:solidFill>
              </a:rPr>
              <a:t> in </a:t>
            </a:r>
            <a:r>
              <a:rPr lang="it-IT" sz="1400" dirty="0" err="1">
                <a:solidFill>
                  <a:srgbClr val="FF0000"/>
                </a:solidFill>
              </a:rPr>
              <a:t>our</a:t>
            </a:r>
            <a:r>
              <a:rPr lang="it-IT" sz="1400" dirty="0">
                <a:solidFill>
                  <a:srgbClr val="FF0000"/>
                </a:solidFill>
              </a:rPr>
              <a:t> data </a:t>
            </a:r>
            <a:r>
              <a:rPr lang="it-IT" sz="1400" dirty="0" err="1">
                <a:solidFill>
                  <a:srgbClr val="FF0000"/>
                </a:solidFill>
              </a:rPr>
              <a:t>exploration</a:t>
            </a:r>
            <a:r>
              <a:rPr lang="it-IT" sz="1400" dirty="0"/>
              <a:t>).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,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are in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106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368" y="87387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48C59B-65CF-2FFD-3406-AAC12ACDA642}"/>
              </a:ext>
            </a:extLst>
          </p:cNvPr>
          <p:cNvSpPr txBox="1"/>
          <p:nvPr/>
        </p:nvSpPr>
        <p:spPr>
          <a:xfrm>
            <a:off x="358825" y="2263973"/>
            <a:ext cx="847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Range of </a:t>
            </a:r>
            <a:r>
              <a:rPr lang="it-IT" sz="1400" dirty="0" err="1">
                <a:solidFill>
                  <a:srgbClr val="FF0000"/>
                </a:solidFill>
              </a:rPr>
              <a:t>hyperparameters</a:t>
            </a:r>
            <a:r>
              <a:rPr lang="it-IT" sz="1400" dirty="0">
                <a:solidFill>
                  <a:srgbClr val="FF0000"/>
                </a:solidFill>
              </a:rPr>
              <a:t> in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copia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368" y="2728046"/>
            <a:ext cx="8435372" cy="102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 lnSpcReduction="1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368" y="4007224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2544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b="1" u="none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b="1" u="non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0" u="none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b="1" i="0" u="none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7" y="3280937"/>
            <a:ext cx="396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Random </a:t>
            </a:r>
            <a:r>
              <a:rPr lang="it-IT" sz="1400" dirty="0" err="1"/>
              <a:t>Forest</a:t>
            </a:r>
            <a:r>
              <a:rPr lang="it-IT" sz="1400" dirty="0"/>
              <a:t>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5152"/>
              </p:ext>
            </p:extLst>
          </p:nvPr>
        </p:nvGraphicFramePr>
        <p:xfrm>
          <a:off x="4911223" y="380740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1.266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6003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2" y="3280937"/>
            <a:ext cx="38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54903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72941" r="-3167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170930" r="-31670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CB9270-40E1-6852-9B9E-F02A5B6F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2077"/>
              </p:ext>
            </p:extLst>
          </p:nvPr>
        </p:nvGraphicFramePr>
        <p:xfrm>
          <a:off x="4910653" y="3984690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863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CB74F-1E5A-0951-0F2A-FFFB1DFCC51D}"/>
              </a:ext>
            </a:extLst>
          </p:cNvPr>
          <p:cNvSpPr txBox="1"/>
          <p:nvPr/>
        </p:nvSpPr>
        <p:spPr>
          <a:xfrm>
            <a:off x="4910653" y="3676913"/>
            <a:ext cx="383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SVM</a:t>
            </a:r>
            <a:endParaRPr lang="it-IT" sz="1100" dirty="0"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A56CF6-D8A5-5F82-9CF5-EEA011AA670B}"/>
              </a:ext>
            </a:extLst>
          </p:cNvPr>
          <p:cNvSpPr txBox="1"/>
          <p:nvPr/>
        </p:nvSpPr>
        <p:spPr>
          <a:xfrm>
            <a:off x="396685" y="3950461"/>
            <a:ext cx="435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SVM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REVIEW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72683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2872"/>
              </p:ext>
            </p:extLst>
          </p:nvPr>
        </p:nvGraphicFramePr>
        <p:xfrm>
          <a:off x="4729118" y="197904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835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5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7486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439"/>
              </p:ext>
            </p:extLst>
          </p:nvPr>
        </p:nvGraphicFramePr>
        <p:xfrm>
          <a:off x="311756" y="11305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95882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80,43%±17,95%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71,71%±10,20%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93,40%±1,05%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93,40%±4,23%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5" y="7920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5031"/>
              </p:ext>
            </p:extLst>
          </p:nvPr>
        </p:nvGraphicFramePr>
        <p:xfrm>
          <a:off x="311753" y="2910306"/>
          <a:ext cx="8160844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8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895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076715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±15,44%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65,17%±9,91%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95,88%±1,13%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92,57%±4,07%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2" y="257175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413986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571750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8E789C-82F5-CC8C-8B8A-CDC995A7C697}"/>
              </a:ext>
            </a:extLst>
          </p:cNvPr>
          <p:cNvSpPr txBox="1"/>
          <p:nvPr/>
        </p:nvSpPr>
        <p:spPr>
          <a:xfrm>
            <a:off x="311760" y="3310414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4 models, </a:t>
            </a:r>
            <a:r>
              <a:rPr lang="it-IT" sz="1400" dirty="0" err="1"/>
              <a:t>given</a:t>
            </a:r>
            <a:r>
              <a:rPr lang="it-IT" sz="1400" dirty="0"/>
              <a:t> by the </a:t>
            </a:r>
            <a:r>
              <a:rPr lang="it-IT" sz="1400" dirty="0" err="1"/>
              <a:t>choices</a:t>
            </a:r>
            <a:r>
              <a:rPr lang="it-IT" sz="1400" dirty="0"/>
              <a:t> of </a:t>
            </a:r>
            <a:r>
              <a:rPr lang="it-IT" sz="1400" dirty="0" err="1"/>
              <a:t>internal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for training (MSE/MEE) and the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strategy (full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/</a:t>
            </a:r>
            <a:r>
              <a:rPr lang="it-IT" sz="1400" dirty="0" err="1"/>
              <a:t>Optuna</a:t>
            </a:r>
            <a:r>
              <a:rPr lang="it-IT" sz="1400" dirty="0"/>
              <a:t>). </a:t>
            </a:r>
          </a:p>
          <a:p>
            <a:r>
              <a:rPr lang="it-IT" sz="1400" dirty="0"/>
              <a:t>So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compared</a:t>
            </a:r>
            <a:r>
              <a:rPr lang="it-IT" sz="1400" dirty="0"/>
              <a:t> 6 models in </a:t>
            </a:r>
            <a:r>
              <a:rPr lang="it-IT" sz="1400" dirty="0" err="1"/>
              <a:t>total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476082" y="1366177"/>
            <a:ext cx="3117812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" y="1366177"/>
            <a:ext cx="2164322" cy="2062770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94" y="1366177"/>
            <a:ext cx="3117812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3" y="1058400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assess: add ES in Optuna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911658"/>
            <a:ext cx="8520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9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,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and decide </a:t>
            </a:r>
            <a:r>
              <a:rPr lang="it-IT" sz="1400" dirty="0" err="1"/>
              <a:t>when</a:t>
            </a:r>
            <a:r>
              <a:rPr lang="it-IT" sz="1400" dirty="0"/>
              <a:t> to stop.</a:t>
            </a:r>
          </a:p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turn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8FC376-1BF1-7D96-B032-97824BBCD7B2}"/>
              </a:ext>
            </a:extLst>
          </p:cNvPr>
          <p:cNvSpPr txBox="1"/>
          <p:nvPr/>
        </p:nvSpPr>
        <p:spPr>
          <a:xfrm>
            <a:off x="311759" y="3589314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models in the ensemble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random weight </a:t>
            </a:r>
            <a:r>
              <a:rPr lang="it-IT" sz="1400" dirty="0" err="1"/>
              <a:t>initializations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we</a:t>
            </a:r>
            <a:r>
              <a:rPr lang="it-IT" sz="1400" dirty="0"/>
              <a:t> set a global </a:t>
            </a:r>
            <a:r>
              <a:rPr lang="it-IT" sz="1400" dirty="0" err="1"/>
              <a:t>seed</a:t>
            </a:r>
            <a:r>
              <a:rPr lang="it-IT" sz="1400" dirty="0"/>
              <a:t> (for </a:t>
            </a:r>
            <a:r>
              <a:rPr lang="it-IT" sz="1400" dirty="0" err="1"/>
              <a:t>reproducibility</a:t>
            </a:r>
            <a:r>
              <a:rPr lang="it-IT" sz="1400" dirty="0"/>
              <a:t> </a:t>
            </a:r>
            <a:r>
              <a:rPr lang="it-IT" sz="1400" dirty="0" err="1"/>
              <a:t>purposes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mentioned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set a «</a:t>
            </a:r>
            <a:r>
              <a:rPr lang="it-IT" sz="1400" dirty="0" err="1"/>
              <a:t>local</a:t>
            </a:r>
            <a:r>
              <a:rPr lang="it-IT" sz="1400" dirty="0"/>
              <a:t>» </a:t>
            </a:r>
            <a:r>
              <a:rPr lang="it-IT" sz="1400" dirty="0" err="1"/>
              <a:t>seed</a:t>
            </a:r>
            <a:r>
              <a:rPr lang="it-IT" sz="1400" dirty="0"/>
              <a:t> for the weight </a:t>
            </a:r>
            <a:r>
              <a:rPr lang="it-IT" sz="1400" dirty="0" err="1"/>
              <a:t>initializer</a:t>
            </a:r>
            <a:r>
              <a:rPr lang="it-IT" sz="1400" dirty="0"/>
              <a:t> (</a:t>
            </a:r>
            <a:r>
              <a:rPr lang="it-IT" sz="1400" dirty="0" err="1"/>
              <a:t>nor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400" dirty="0" err="1">
                <a:latin typeface="Consolas" panose="020B0609020204030204" pitchFamily="49" charset="0"/>
              </a:rPr>
              <a:t>enable_op_determinism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in the </a:t>
            </a:r>
            <a:r>
              <a:rPr lang="it-IT" sz="1400" dirty="0" err="1"/>
              <a:t>tensorflow</a:t>
            </a:r>
            <a:r>
              <a:rPr lang="it-IT" sz="1400" dirty="0"/>
              <a:t> </a:t>
            </a:r>
            <a:r>
              <a:rPr lang="it-IT" sz="1400" dirty="0" err="1"/>
              <a:t>backend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 of the notebook).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12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1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37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C73114-4B6A-15E8-F647-06D048B3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00" y="2302001"/>
            <a:ext cx="3172700" cy="236107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83031-06F9-BAE2-5DC7-584BB5F3844C}"/>
              </a:ext>
            </a:extLst>
          </p:cNvPr>
          <p:cNvSpPr txBox="1"/>
          <p:nvPr/>
        </p:nvSpPr>
        <p:spPr>
          <a:xfrm>
            <a:off x="311760" y="792000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Figure </a:t>
            </a:r>
            <a:r>
              <a:rPr lang="it-IT" sz="1400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 shows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applying</a:t>
            </a:r>
            <a:r>
              <a:rPr lang="it-IT" sz="1400" dirty="0"/>
              <a:t> the UMAP </a:t>
            </a:r>
            <a:r>
              <a:rPr lang="it-IT" sz="1400" dirty="0" err="1"/>
              <a:t>dimensionality</a:t>
            </a:r>
            <a:r>
              <a:rPr lang="it-IT" sz="1400" dirty="0"/>
              <a:t> </a:t>
            </a:r>
            <a:r>
              <a:rPr lang="it-IT" sz="1400" dirty="0" err="1"/>
              <a:t>reduction</a:t>
            </a:r>
            <a:r>
              <a:rPr lang="it-IT" sz="1400" dirty="0"/>
              <a:t> technique to the ML23 training and blind test sets. </a:t>
            </a:r>
          </a:p>
          <a:p>
            <a:r>
              <a:rPr lang="it-IT" sz="1400" dirty="0" err="1"/>
              <a:t>This</a:t>
            </a:r>
            <a:r>
              <a:rPr lang="it-IT" sz="1400" dirty="0"/>
              <a:t> technique </a:t>
            </a:r>
            <a:r>
              <a:rPr lang="it-IT" sz="1400" dirty="0" err="1"/>
              <a:t>preserves</a:t>
            </a:r>
            <a:r>
              <a:rPr lang="it-IT" sz="1400" dirty="0"/>
              <a:t> data </a:t>
            </a:r>
            <a:r>
              <a:rPr lang="it-IT" sz="1400" dirty="0" err="1"/>
              <a:t>locality</a:t>
            </a:r>
            <a:r>
              <a:rPr lang="it-IT" sz="1400" dirty="0"/>
              <a:t>,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safely</a:t>
            </a:r>
            <a:r>
              <a:rPr lang="it-IT" sz="1400" dirty="0"/>
              <a:t> conclude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clusters of data in the test set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training data (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are none in the mapping).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2E61AA-51EE-5798-9315-1F9CF65A6986}"/>
              </a:ext>
            </a:extLst>
          </p:cNvPr>
          <p:cNvSpPr txBox="1"/>
          <p:nvPr/>
        </p:nvSpPr>
        <p:spPr>
          <a:xfrm>
            <a:off x="311760" y="1746107"/>
            <a:ext cx="391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property</a:t>
            </a:r>
            <a:r>
              <a:rPr lang="it-IT" sz="1400" dirty="0"/>
              <a:t> </a:t>
            </a:r>
            <a:r>
              <a:rPr lang="it-IT" sz="1400" dirty="0" err="1"/>
              <a:t>motivates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 of </a:t>
            </a:r>
            <a:r>
              <a:rPr lang="it-IT" sz="1400" dirty="0" err="1"/>
              <a:t>retraining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on the </a:t>
            </a:r>
            <a:r>
              <a:rPr lang="it-IT" sz="1400" dirty="0" err="1"/>
              <a:t>whole</a:t>
            </a:r>
            <a:r>
              <a:rPr lang="it-IT" sz="1400" dirty="0"/>
              <a:t> training dataset,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data.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5299900" y="1994224"/>
            <a:ext cx="317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: UMAP of the training </a:t>
            </a:r>
          </a:p>
        </p:txBody>
      </p:sp>
    </p:spTree>
    <p:extLst>
      <p:ext uri="{BB962C8B-B14F-4D97-AF65-F5344CB8AC3E}">
        <p14:creationId xmlns:p14="http://schemas.microsoft.com/office/powerpoint/2010/main" val="105665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13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2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2E61AA-51EE-5798-9315-1F9CF65A6986}"/>
              </a:ext>
            </a:extLst>
          </p:cNvPr>
          <p:cNvSpPr txBox="1"/>
          <p:nvPr/>
        </p:nvSpPr>
        <p:spPr>
          <a:xfrm>
            <a:off x="311760" y="792000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also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looked</a:t>
            </a:r>
            <a:r>
              <a:rPr lang="it-IT" sz="1400" dirty="0">
                <a:solidFill>
                  <a:srgbClr val="FF0000"/>
                </a:solidFill>
              </a:rPr>
              <a:t> for the </a:t>
            </a:r>
            <a:r>
              <a:rPr lang="it-IT" sz="1400" dirty="0" err="1">
                <a:solidFill>
                  <a:srgbClr val="FF0000"/>
                </a:solidFill>
              </a:rPr>
              <a:t>presence</a:t>
            </a:r>
            <a:r>
              <a:rPr lang="it-IT" sz="1400" dirty="0">
                <a:solidFill>
                  <a:srgbClr val="FF0000"/>
                </a:solidFill>
              </a:rPr>
              <a:t> of </a:t>
            </a:r>
            <a:r>
              <a:rPr lang="it-IT" sz="1400" dirty="0" err="1">
                <a:solidFill>
                  <a:srgbClr val="FF0000"/>
                </a:solidFill>
              </a:rPr>
              <a:t>outliers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5572853" y="1757977"/>
            <a:ext cx="317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867E41-FF66-774D-213E-DB81167F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" t="4616" r="10841" b="3142"/>
          <a:stretch/>
        </p:blipFill>
        <p:spPr>
          <a:xfrm>
            <a:off x="5572853" y="2065753"/>
            <a:ext cx="3172700" cy="2597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6286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</a:p>
          <a:p>
            <a:r>
              <a:rPr lang="it-IT" sz="1400" dirty="0"/>
              <a:t>With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mean</a:t>
            </a:r>
            <a:r>
              <a:rPr lang="it-IT" sz="1400" dirty="0"/>
              <a:t> and the standard </a:t>
            </a:r>
            <a:r>
              <a:rPr lang="it-IT" sz="1400" dirty="0" err="1"/>
              <a:t>deviation</a:t>
            </a:r>
            <a:r>
              <a:rPr lang="it-IT" sz="1400" dirty="0"/>
              <a:t> over the </a:t>
            </a:r>
            <a:r>
              <a:rPr lang="it-IT" sz="1400" dirty="0" err="1"/>
              <a:t>folds</a:t>
            </a:r>
            <a:r>
              <a:rPr lang="it-IT" sz="1400" dirty="0"/>
              <a:t>, for </a:t>
            </a:r>
            <a:r>
              <a:rPr lang="it-IT" sz="1400" dirty="0" err="1"/>
              <a:t>each</a:t>
            </a:r>
            <a:r>
              <a:rPr lang="it-IT" sz="1400" dirty="0"/>
              <a:t> point (</a:t>
            </a:r>
            <a:r>
              <a:rPr lang="it-IT" sz="1400" dirty="0" err="1"/>
              <a:t>corresponding</a:t>
            </a:r>
            <a:r>
              <a:rPr lang="it-IT" sz="1400" dirty="0"/>
              <a:t> to the </a:t>
            </a:r>
            <a:r>
              <a:rPr lang="it-IT" sz="1400" dirty="0" err="1"/>
              <a:t>loss</a:t>
            </a:r>
            <a:r>
              <a:rPr lang="it-IT" sz="1400" dirty="0"/>
              <a:t> of the model on </a:t>
            </a:r>
            <a:r>
              <a:rPr lang="it-IT" sz="1400" dirty="0" err="1"/>
              <a:t>amount</a:t>
            </a:r>
            <a:r>
              <a:rPr lang="it-IT" sz="1400" dirty="0"/>
              <a:t> of data on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). 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2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530747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Stop </a:t>
            </a:r>
            <a:r>
              <a:rPr lang="it-IT" sz="1400" dirty="0" err="1">
                <a:solidFill>
                  <a:srgbClr val="FF0000"/>
                </a:solidFill>
              </a:rPr>
              <a:t>conditions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64297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5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3493529"/>
            <a:ext cx="8520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540587" y="1025049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3608F5-BEBE-663A-187F-F0AA1B96F5B9}"/>
              </a:ext>
            </a:extLst>
          </p:cNvPr>
          <p:cNvSpPr txBox="1"/>
          <p:nvPr/>
        </p:nvSpPr>
        <p:spPr>
          <a:xfrm>
            <a:off x="540587" y="330125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>
                <a:solidFill>
                  <a:srgbClr val="FF0000"/>
                </a:solidFill>
              </a:rPr>
              <a:t>further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311760" y="3526201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4838B7-0F22-3F56-E08E-14A4FF9733BD}"/>
              </a:ext>
            </a:extLst>
          </p:cNvPr>
          <p:cNvSpPr txBox="1"/>
          <p:nvPr/>
        </p:nvSpPr>
        <p:spPr>
          <a:xfrm>
            <a:off x="311760" y="1059454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3F6CB-16B1-DE68-E4E5-BC1BB7EBA3ED}"/>
              </a:ext>
            </a:extLst>
          </p:cNvPr>
          <p:cNvSpPr txBox="1"/>
          <p:nvPr/>
        </p:nvSpPr>
        <p:spPr>
          <a:xfrm>
            <a:off x="524435" y="1781735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Inner </a:t>
            </a:r>
            <a:r>
              <a:rPr lang="it-IT" sz="1400" dirty="0" err="1"/>
              <a:t>loss</a:t>
            </a:r>
            <a:r>
              <a:rPr lang="it-IT" sz="1400" dirty="0"/>
              <a:t>: MSE e MEE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F7893-7088-5F9F-0E5C-BE15D03AAAB6}"/>
              </a:ext>
            </a:extLst>
          </p:cNvPr>
          <p:cNvSpPr txBox="1"/>
          <p:nvPr/>
        </p:nvSpPr>
        <p:spPr>
          <a:xfrm>
            <a:off x="3563471" y="1223682"/>
            <a:ext cx="295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facciamo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0B3484-FBD4-A3C5-44F9-133E5F224099}"/>
              </a:ext>
            </a:extLst>
          </p:cNvPr>
          <p:cNvSpPr txBox="1"/>
          <p:nvPr/>
        </p:nvSpPr>
        <p:spPr>
          <a:xfrm>
            <a:off x="3563471" y="1959410"/>
            <a:ext cx="389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 to </a:t>
            </a:r>
            <a:r>
              <a:rPr lang="it-IT" sz="1400" dirty="0" err="1"/>
              <a:t>assess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(in notebooks)</a:t>
            </a:r>
          </a:p>
        </p:txBody>
      </p:sp>
    </p:spTree>
    <p:extLst>
      <p:ext uri="{BB962C8B-B14F-4D97-AF65-F5344CB8AC3E}">
        <p14:creationId xmlns:p14="http://schemas.microsoft.com/office/powerpoint/2010/main" val="116808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41379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623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4824</Words>
  <Application>Microsoft Office PowerPoint</Application>
  <PresentationFormat>Presentazione su schermo (16:9)</PresentationFormat>
  <Paragraphs>452</Paragraphs>
  <Slides>39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39</vt:i4>
      </vt:variant>
    </vt:vector>
  </HeadingPairs>
  <TitlesOfParts>
    <vt:vector size="49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details &amp; contributions – 2 </vt:lpstr>
      <vt:lpstr>Models Novelties</vt:lpstr>
      <vt:lpstr>MONK 1 Results</vt:lpstr>
      <vt:lpstr>MONK 2 Results</vt:lpstr>
      <vt:lpstr>MONK 3 Results</vt:lpstr>
      <vt:lpstr>CUP Dataset exploration</vt:lpstr>
      <vt:lpstr>CUP Validation schema: data splitting Aggiungere?</vt:lpstr>
      <vt:lpstr>CUP Validation schema: model selection [da riempire]</vt:lpstr>
      <vt:lpstr>CUP Validation schema: model selection [copia da riempire]</vt:lpstr>
      <vt:lpstr>Random Forest</vt:lpstr>
      <vt:lpstr>Support Vector Regressors</vt:lpstr>
      <vt:lpstr>Neural Network REVIEW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&amp; Acknowledgments [fare]</vt:lpstr>
      <vt:lpstr>Bibliography – 1 Aggiustare?</vt:lpstr>
      <vt:lpstr>Bibliography – 2 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To assess: add ES in Optuna Further specifications on model detils &amp; contributions</vt:lpstr>
      <vt:lpstr>Appendix – 11 Further specifications on model detils &amp; contributions</vt:lpstr>
      <vt:lpstr>Appendix – 12 Further details on data exploration – 1</vt:lpstr>
      <vt:lpstr>Appendix – 13 Further details on data exploration – 2</vt:lpstr>
      <vt:lpstr>Appendix – 14 Learning curves for best SVM and best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122</cp:revision>
  <dcterms:modified xsi:type="dcterms:W3CDTF">2024-01-26T18:04:59Z</dcterms:modified>
  <dc:language>it-IT</dc:language>
</cp:coreProperties>
</file>