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69" r:id="rId5"/>
    <p:sldId id="258" r:id="rId6"/>
    <p:sldId id="270" r:id="rId7"/>
    <p:sldId id="259" r:id="rId8"/>
    <p:sldId id="260" r:id="rId9"/>
    <p:sldId id="271" r:id="rId10"/>
    <p:sldId id="261" r:id="rId11"/>
    <p:sldId id="276" r:id="rId12"/>
    <p:sldId id="262" r:id="rId13"/>
    <p:sldId id="263" r:id="rId14"/>
    <p:sldId id="264" r:id="rId15"/>
    <p:sldId id="274" r:id="rId16"/>
    <p:sldId id="272" r:id="rId17"/>
    <p:sldId id="275" r:id="rId18"/>
    <p:sldId id="265" r:id="rId19"/>
    <p:sldId id="266" r:id="rId20"/>
    <p:sldId id="273" r:id="rId21"/>
    <p:sldId id="277" r:id="rId22"/>
    <p:sldId id="268" r:id="rId2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47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r>
              <a:rPr lang="it" sz="126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3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940" y="863730"/>
            <a:ext cx="8435372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 full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three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models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considered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In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addition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also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optimized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neural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network’s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hyperparameters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[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 action="ppaction://hlinksldjump"/>
              </a:rPr>
              <a:t>5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].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Stando alle istruzioni, dovremmo riportare il range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. Ma è già scritto all’inizio…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it-IT" sz="1400" dirty="0"/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it-IT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940" y="3234018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 and contributions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59" y="2094520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9" y="1374453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is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[</a:t>
            </a:r>
            <a:r>
              <a:rPr lang="it" sz="2600" spc="-1" dirty="0">
                <a:solidFill>
                  <a:srgbClr val="FF0000"/>
                </a:solidFill>
                <a:latin typeface="Arial"/>
                <a:ea typeface="Arial"/>
              </a:rPr>
              <a:t>fare, se necessario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Articolo 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85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- not shown in the time slot</a:t>
            </a:r>
            <a:endParaRPr lang="it-IT" sz="2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(may be many slides, but still use a reasonable number) </a:t>
            </a:r>
            <a:endParaRPr lang="it-IT" sz="2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44160" y="1468800"/>
            <a:ext cx="8520120" cy="30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Material that is complementary to your presentation, but not directly presented: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lang="it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appendix for large or other tables or plots (if needed); the slides out of the limit will be not necessarily read and therefore not necessarily evaluated!!! 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Can be used to answer some questions during the oral discussion of the project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 the appendix you can use a smaller font (although readable. e.g. ≥11) and even smaller for tables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squared_root</a:t>
            </a:r>
            <a:r>
              <a:rPr lang="it-IT" sz="1400" dirty="0"/>
              <a:t>, log2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09730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SVMs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2571750"/>
            <a:ext cx="4140741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Kernel</a:t>
            </a:r>
            <a:r>
              <a:rPr lang="it-IT" sz="1400" dirty="0"/>
              <a:t>: RBF, </a:t>
            </a:r>
            <a:r>
              <a:rPr lang="it-IT" sz="1400" dirty="0" err="1"/>
              <a:t>polynomial</a:t>
            </a:r>
            <a:r>
              <a:rPr lang="it-IT" sz="1400" dirty="0"/>
              <a:t>, </a:t>
            </a:r>
            <a:r>
              <a:rPr lang="it-IT" sz="1400" dirty="0" err="1"/>
              <a:t>sigmoid</a:t>
            </a:r>
            <a:r>
              <a:rPr lang="it-IT" sz="1400" dirty="0"/>
              <a:t> (</a:t>
            </a:r>
            <a:r>
              <a:rPr lang="it-IT" sz="1400" dirty="0" err="1"/>
              <a:t>aka</a:t>
            </a:r>
            <a:r>
              <a:rPr lang="it-IT" sz="1400" dirty="0"/>
              <a:t> </a:t>
            </a:r>
            <a:r>
              <a:rPr lang="it-IT" sz="1400" dirty="0" err="1"/>
              <a:t>two-layer</a:t>
            </a:r>
            <a:r>
              <a:rPr lang="it-IT" sz="1400" dirty="0"/>
              <a:t> </a:t>
            </a:r>
            <a:r>
              <a:rPr lang="it-IT" sz="1400" dirty="0" err="1"/>
              <a:t>perceptron</a:t>
            </a:r>
            <a:r>
              <a:rPr lang="it-IT" sz="1400" dirty="0"/>
              <a:t>), linear (</a:t>
            </a:r>
            <a:r>
              <a:rPr lang="it-IT" sz="1400" dirty="0" err="1"/>
              <a:t>only</a:t>
            </a:r>
            <a:r>
              <a:rPr lang="it-IT" sz="1400" dirty="0"/>
              <a:t> for </a:t>
            </a:r>
            <a:r>
              <a:rPr lang="it-IT" sz="1400" dirty="0" err="1"/>
              <a:t>regression</a:t>
            </a:r>
            <a:r>
              <a:rPr lang="it-IT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C </a:t>
            </a:r>
            <a:r>
              <a:rPr lang="it-IT" sz="1500" i="1" dirty="0" err="1"/>
              <a:t>regularization</a:t>
            </a:r>
            <a:r>
              <a:rPr lang="it-IT" sz="1500" i="1" dirty="0"/>
              <a:t> </a:t>
            </a:r>
            <a:r>
              <a:rPr lang="it-IT" sz="1500" i="1" dirty="0" err="1"/>
              <a:t>hyperp</a:t>
            </a:r>
            <a:r>
              <a:rPr lang="it-IT" sz="1500" i="1" dirty="0"/>
              <a:t>.</a:t>
            </a:r>
            <a:r>
              <a:rPr lang="it-IT" sz="1400" dirty="0"/>
              <a:t>: 0.1, 1, 10,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Epsilon-tube </a:t>
            </a:r>
            <a:r>
              <a:rPr lang="it-IT" sz="1500" i="1" dirty="0" err="1"/>
              <a:t>hyperp</a:t>
            </a:r>
            <a:r>
              <a:rPr lang="it-IT" sz="1500" i="1" dirty="0"/>
              <a:t>. ε</a:t>
            </a:r>
            <a:r>
              <a:rPr lang="it-IT" sz="1400" dirty="0"/>
              <a:t>: 0.01, 0.1,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2233196"/>
            <a:ext cx="77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/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Degree p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polynomial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2, 3, 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/>
                  <a:t> </a:t>
                </a:r>
                <a:r>
                  <a:rPr lang="it-IT" sz="1400" i="1" dirty="0" err="1"/>
                  <a:t>coefficient</a:t>
                </a:r>
                <a:r>
                  <a:rPr lang="it-IT" sz="1400" i="1" dirty="0"/>
                  <a:t> </a:t>
                </a:r>
                <a:r>
                  <a:rPr lang="it-IT" sz="1400" dirty="0"/>
                  <a:t>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two-layer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perceptron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0, 1,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Translation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term</a:t>
                </a:r>
                <a:r>
                  <a:rPr lang="it-IT" sz="1400" i="1" dirty="0"/>
                  <a:t> k0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</a:t>
                </a:r>
                <a:r>
                  <a:rPr lang="it-IT" sz="1400" i="1" dirty="0"/>
                  <a:t>.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⟨"/>
                                <m:endChr m:val=""/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sz="1400" dirty="0"/>
                  <a:t>): 0, 1, 2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blipFill>
                <a:blip r:embed="rId2"/>
                <a:stretch>
                  <a:fillRect l="-168" b="-102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/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500" i="1" dirty="0" err="1"/>
                  <a:t>Kernel’s</a:t>
                </a:r>
                <a:r>
                  <a:rPr lang="it-IT" sz="1500" i="1" dirty="0"/>
                  <a:t> </a:t>
                </a:r>
                <a:r>
                  <a:rPr lang="it-IT" sz="1500" i="1" dirty="0" err="1"/>
                  <a:t>parameter</a:t>
                </a:r>
                <a:r>
                  <a:rPr lang="it-IT" sz="1500" i="1" dirty="0"/>
                  <a:t> γ</a:t>
                </a:r>
                <a:r>
                  <a:rPr lang="it-IT" sz="1600" i="1" dirty="0"/>
                  <a:t> </a:t>
                </a:r>
                <a:r>
                  <a:rPr lang="it-IT" sz="1500" dirty="0"/>
                  <a:t>(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5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500" i="1" dirty="0"/>
                  <a:t> for RBF,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⋅⟨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poly</a:t>
                </a:r>
                <a:r>
                  <a:rPr lang="it-IT" sz="1500" i="1" dirty="0"/>
                  <a:t>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sigmoid</a:t>
                </a:r>
                <a:r>
                  <a:rPr lang="it-IT" sz="1500" dirty="0"/>
                  <a:t>):</a:t>
                </a:r>
                <a:r>
                  <a:rPr lang="it-IT" sz="1400" i="1" dirty="0"/>
                  <a:t> </a:t>
                </a:r>
                <a:br>
                  <a:rPr lang="it-IT" sz="1400" i="1" dirty="0"/>
                </a:br>
                <a:r>
                  <a:rPr lang="it-IT" sz="1400" dirty="0"/>
                  <a:t>0.1, 0.01, 0.001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blipFill>
                <a:blip r:embed="rId3"/>
                <a:stretch>
                  <a:fillRect l="-235" b="-109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Da finire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9038" y="573885"/>
            <a:ext cx="8824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SciKeras</a:t>
            </a:r>
            <a:r>
              <a:rPr lang="it-IT" sz="1400" dirty="0"/>
              <a:t>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library to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with </a:t>
            </a:r>
            <a:r>
              <a:rPr lang="it-IT" sz="1400" dirty="0" err="1"/>
              <a:t>Scikit-Learn</a:t>
            </a:r>
            <a:r>
              <a:rPr lang="it-IT" sz="1400" dirty="0"/>
              <a:t>. 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150636"/>
            <a:ext cx="4140741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Learning rate η</a:t>
            </a:r>
            <a:r>
              <a:rPr lang="it-IT" sz="1400" dirty="0"/>
              <a:t>: 0.01,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Momentum </a:t>
            </a:r>
            <a:r>
              <a:rPr lang="it-IT" sz="1500" i="1" dirty="0" err="1"/>
              <a:t>parameter</a:t>
            </a:r>
            <a:r>
              <a:rPr lang="it-IT" sz="1500" i="1" dirty="0"/>
              <a:t> α</a:t>
            </a:r>
            <a:r>
              <a:rPr lang="it-IT" sz="1400" dirty="0"/>
              <a:t>: 0.7, 0.8, 0.9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 err="1"/>
              <a:t>Usage</a:t>
            </a:r>
            <a:r>
              <a:rPr lang="it-IT" sz="1400" i="1" dirty="0"/>
              <a:t> of </a:t>
            </a:r>
            <a:r>
              <a:rPr lang="it-IT" sz="1400" i="1" dirty="0" err="1"/>
              <a:t>Nesterov’s</a:t>
            </a:r>
            <a:r>
              <a:rPr lang="it-IT" sz="1400" i="1" dirty="0"/>
              <a:t> </a:t>
            </a:r>
            <a:r>
              <a:rPr lang="it-IT" sz="1400" i="1" dirty="0" err="1"/>
              <a:t>momentum</a:t>
            </a:r>
            <a:r>
              <a:rPr lang="it-IT" sz="1400" dirty="0"/>
              <a:t>: True, False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 err="1"/>
              <a:t>Activation</a:t>
            </a:r>
            <a:r>
              <a:rPr lang="it-IT" sz="1500" i="1" dirty="0"/>
              <a:t> </a:t>
            </a:r>
            <a:r>
              <a:rPr lang="it-IT" sz="1500" i="1" dirty="0" err="1"/>
              <a:t>function</a:t>
            </a:r>
            <a:r>
              <a:rPr lang="it-IT" sz="1500" i="1" dirty="0"/>
              <a:t> for the </a:t>
            </a:r>
            <a:r>
              <a:rPr lang="it-IT" sz="1500" i="1" dirty="0" err="1"/>
              <a:t>hidden</a:t>
            </a:r>
            <a:r>
              <a:rPr lang="it-IT" sz="1500" i="1" dirty="0"/>
              <a:t> </a:t>
            </a:r>
            <a:r>
              <a:rPr lang="it-IT" sz="1500" i="1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ReLU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9038" y="2287011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0" y="3150636"/>
            <a:ext cx="412654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/>
              <a:t>input </a:t>
            </a:r>
            <a:r>
              <a:rPr lang="it-IT" sz="1400" i="1" dirty="0" err="1"/>
              <a:t>layer</a:t>
            </a:r>
            <a:r>
              <a:rPr lang="it-IT" sz="1400" dirty="0"/>
              <a:t>): 0.1, 0.2, 0.3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(0.2, 0.2), (0.3,0.3), (0.3, 0.4)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L2 </a:t>
            </a:r>
            <a:r>
              <a:rPr lang="it-IT" sz="1400" i="1" dirty="0" err="1"/>
              <a:t>regularization</a:t>
            </a:r>
            <a:r>
              <a:rPr lang="it-IT" sz="1400" i="1" dirty="0"/>
              <a:t> </a:t>
            </a:r>
            <a:r>
              <a:rPr lang="it-IT" sz="1400" i="1" dirty="0" err="1"/>
              <a:t>hyperparameter</a:t>
            </a:r>
            <a:r>
              <a:rPr lang="it-IT" sz="1400" i="1" dirty="0"/>
              <a:t> λ</a:t>
            </a:r>
            <a:r>
              <a:rPr lang="it-IT" sz="1400" dirty="0"/>
              <a:t>: 10</a:t>
            </a:r>
            <a:r>
              <a:rPr lang="it-IT" sz="1400" baseline="30000" dirty="0"/>
              <a:t>-4</a:t>
            </a:r>
            <a:r>
              <a:rPr lang="it-IT" sz="1400" dirty="0"/>
              <a:t>, 10</a:t>
            </a:r>
            <a:r>
              <a:rPr lang="it-IT" sz="1400" baseline="30000" dirty="0"/>
              <a:t>-5</a:t>
            </a:r>
          </a:p>
          <a:p>
            <a:pPr>
              <a:lnSpc>
                <a:spcPct val="150000"/>
              </a:lnSpc>
            </a:pPr>
            <a:endParaRPr lang="it-IT" sz="1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A9BC0-A62F-B75F-9419-9C8914E4A9A0}"/>
              </a:ext>
            </a:extLst>
          </p:cNvPr>
          <p:cNvSpPr txBox="1"/>
          <p:nvPr/>
        </p:nvSpPr>
        <p:spPr>
          <a:xfrm>
            <a:off x="311939" y="2626182"/>
            <a:ext cx="8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Architecture </a:t>
            </a:r>
            <a:r>
              <a:rPr lang="it-IT" sz="1400" dirty="0"/>
              <a:t>(</a:t>
            </a:r>
            <a:r>
              <a:rPr lang="it-IT" sz="1400" i="1" dirty="0" err="1"/>
              <a:t>meaning</a:t>
            </a:r>
            <a:r>
              <a:rPr lang="it-IT" sz="1400" i="1" dirty="0"/>
              <a:t> of </a:t>
            </a:r>
            <a:r>
              <a:rPr lang="it-IT" sz="1400" dirty="0"/>
              <a:t>(</a:t>
            </a:r>
            <a:r>
              <a:rPr lang="it-IT" sz="1400" i="1" dirty="0"/>
              <a:t>x</a:t>
            </a:r>
            <a:r>
              <a:rPr lang="it-IT" sz="1400" i="1" baseline="-25000" dirty="0"/>
              <a:t>1</a:t>
            </a:r>
            <a:r>
              <a:rPr lang="it-IT" sz="1400" dirty="0"/>
              <a:t>,</a:t>
            </a:r>
            <a:r>
              <a:rPr lang="it-IT" sz="1400" i="1" dirty="0"/>
              <a:t>…</a:t>
            </a:r>
            <a:r>
              <a:rPr lang="it-IT" sz="1400" dirty="0"/>
              <a:t>,</a:t>
            </a:r>
            <a:r>
              <a:rPr lang="it-IT" sz="1400" i="1" dirty="0" err="1"/>
              <a:t>x</a:t>
            </a:r>
            <a:r>
              <a:rPr lang="it-IT" sz="1400" i="1" baseline="-25000" dirty="0" err="1"/>
              <a:t>n</a:t>
            </a:r>
            <a:r>
              <a:rPr lang="it-IT" sz="1400" dirty="0"/>
              <a:t>): </a:t>
            </a:r>
            <a:r>
              <a:rPr lang="it-IT" sz="1400" i="1" dirty="0"/>
              <a:t>n 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. </a:t>
            </a:r>
            <a:r>
              <a:rPr lang="it-IT" sz="1400" i="1" dirty="0"/>
              <a:t>Layer i </a:t>
            </a:r>
            <a:r>
              <a:rPr lang="it-IT" sz="1400" i="1" dirty="0" err="1"/>
              <a:t>has</a:t>
            </a:r>
            <a:r>
              <a:rPr lang="it-IT" sz="1400" i="1" dirty="0"/>
              <a:t> x</a:t>
            </a:r>
            <a:r>
              <a:rPr lang="it-IT" sz="1400" i="1" baseline="-25000" dirty="0"/>
              <a:t>i</a:t>
            </a:r>
            <a:r>
              <a:rPr lang="it-IT" sz="1400" i="1" dirty="0"/>
              <a:t> </a:t>
            </a:r>
            <a:r>
              <a:rPr lang="it-IT" sz="1400" i="1" dirty="0" err="1"/>
              <a:t>units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(64, 64), (128,64), (128,128)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4C2A88-6191-5D54-C905-398AEFCF8664}"/>
              </a:ext>
            </a:extLst>
          </p:cNvPr>
          <p:cNvSpPr txBox="1"/>
          <p:nvPr/>
        </p:nvSpPr>
        <p:spPr>
          <a:xfrm>
            <a:off x="311938" y="1390370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Inizializzazione dei pesi </a:t>
            </a:r>
            <a:r>
              <a:rPr lang="it-IT" sz="1400" dirty="0"/>
              <a:t>(direi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392564-5232-114A-B13E-5A063453402A}"/>
              </a:ext>
            </a:extLst>
          </p:cNvPr>
          <p:cNvSpPr txBox="1"/>
          <p:nvPr/>
        </p:nvSpPr>
        <p:spPr>
          <a:xfrm>
            <a:off x="319038" y="1731016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Criterio di arresto </a:t>
            </a:r>
            <a:r>
              <a:rPr lang="it-IT" sz="1400" dirty="0"/>
              <a:t>(se necessario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1187179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884534-5F12-27F6-1B5F-8149A5D5CCB6}"/>
              </a:ext>
            </a:extLst>
          </p:cNvPr>
          <p:cNvSpPr txBox="1"/>
          <p:nvPr/>
        </p:nvSpPr>
        <p:spPr>
          <a:xfrm>
            <a:off x="311760" y="2092926"/>
            <a:ext cx="7732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Abbiamo usato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per interfacciare con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la NN fatta con </a:t>
            </a:r>
            <a:r>
              <a:rPr lang="it-IT" sz="1400" dirty="0" err="1">
                <a:solidFill>
                  <a:srgbClr val="FF0000"/>
                </a:solidFill>
              </a:rPr>
              <a:t>Keras</a:t>
            </a:r>
            <a:r>
              <a:rPr lang="it-IT" sz="1400" dirty="0">
                <a:solidFill>
                  <a:srgbClr val="FF0000"/>
                </a:solidFill>
              </a:rPr>
              <a:t>. Questo perché anche per le NN abbiamo usato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per 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e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 migliori (ottenuti dalla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3413781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915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1855</Words>
  <Application>Microsoft Office PowerPoint</Application>
  <PresentationFormat>Presentazione su schermo (16:9)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Random Forest</vt:lpstr>
      <vt:lpstr>Support Vector Regressors</vt:lpstr>
      <vt:lpstr>Neural Network Da finire</vt:lpstr>
      <vt:lpstr>Models novelties (may be more slides)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[fare, se necessario] </vt:lpstr>
      <vt:lpstr>Appendix - not shown in the time slot  (may be many slides, but still use a reasonable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27</cp:revision>
  <dcterms:modified xsi:type="dcterms:W3CDTF">2024-01-17T18:08:22Z</dcterms:modified>
  <dc:language>it-IT</dc:language>
</cp:coreProperties>
</file>