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57" r:id="rId4"/>
    <p:sldId id="269" r:id="rId5"/>
    <p:sldId id="258" r:id="rId6"/>
    <p:sldId id="270" r:id="rId7"/>
    <p:sldId id="259" r:id="rId8"/>
    <p:sldId id="260" r:id="rId9"/>
    <p:sldId id="271" r:id="rId10"/>
    <p:sldId id="261" r:id="rId11"/>
    <p:sldId id="262" r:id="rId12"/>
    <p:sldId id="263" r:id="rId13"/>
    <p:sldId id="264" r:id="rId14"/>
    <p:sldId id="272" r:id="rId15"/>
    <p:sldId id="265" r:id="rId16"/>
    <p:sldId id="266" r:id="rId17"/>
    <p:sldId id="267" r:id="rId18"/>
    <p:sldId id="268" r:id="rId19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ile medio 1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1CC8E-465E-46C0-91CA-2080D1264305}" type="datetimeFigureOut">
              <a:rPr lang="it-IT" smtClean="0"/>
              <a:t>17/01/2024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8D799-F8DD-4F85-B15C-49884F02FB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23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CB02086-67B4-4DEB-A7AE-428CCE057E4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05F521A-C3FA-42C5-B18C-5E3AB450A10C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B806F49-1248-4BB6-851C-D26194F5E70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D04E3EC-DE35-4515-B047-62321C78327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611652B-779B-42F4-BC77-A6B7A435708F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D7BF36-F8E9-46C1-8501-46561387474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C93C4B-DFD4-4C44-B80D-A22E1EE46760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D24A474-7704-4E5A-932D-64C9B321BD07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E3FFD91-0BEB-430F-998B-94E5E5D6524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2CE4616-6CA3-439A-9260-B28F5A0CA3F1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FFBCC8-4A1D-4140-93FC-268C96E061D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DCF2D61-0EA0-4969-8199-08A5C6CF07A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10336AB-CAFD-4A7F-84AF-F1B7D4DEABC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98FBD89-A239-466C-89AB-0F75E01D73D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CB7FB09-CFBC-4196-988B-1B3DC0EB347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400272-433C-4B46-9113-BA9C95DA57E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066ED96-E17C-4164-8F6E-1C793850BB2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54DCCF0-EAC6-4C50-B767-8751E53019E0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8608D95-84A3-423D-A9D4-A8D545A57BF2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A3D3F4D-69F4-445C-9320-8559F1D07CA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07C2D6D-CF26-413A-893E-4DECD2D30DCC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D4A8DF5-9902-40FF-BB4A-67099C07A2A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C4A4E6F-56FA-4F59-949C-2227F5C384B1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9413928-607F-499B-90BD-2C1611D3C57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lstStyle/>
          <a:p>
            <a:r>
              <a:rPr lang="it-IT" sz="52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66ECBAB-4D56-4999-8083-C79CB5D10934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‹N›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150FDBD-03A2-4D9B-A2F2-943A7371896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‹N›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.marino47@studenti.unipi.i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ras-team/keras/commit/fe2f54aa5bc42fb23a96449cf90434ab9bb6a2cd" TargetMode="External"/><Relationship Id="rId2" Type="http://schemas.openxmlformats.org/officeDocument/2006/relationships/hyperlink" Target="https://github.com/fchollet/keras%7D%7D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github.com/adriangb/scikeras/commit/9ec5ca6fbebaa00c98ba52c8c56d4e7355efabb5" TargetMode="External"/><Relationship Id="rId5" Type="http://schemas.openxmlformats.org/officeDocument/2006/relationships/hyperlink" Target="https://github.com/adriangb/scikeras" TargetMode="External"/><Relationship Id="rId4" Type="http://schemas.openxmlformats.org/officeDocument/2006/relationships/hyperlink" Target="https://www.tensorflow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28400"/>
            <a:ext cx="8520120" cy="137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5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ML 2023 Project</a:t>
            </a:r>
            <a:endParaRPr lang="it-IT" sz="5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11760" y="2676240"/>
            <a:ext cx="8415720" cy="1477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Nunzio Canduci, Paolo Junior Mollica, Andrea Marino.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Team name</a:t>
            </a:r>
            <a:br>
              <a:rPr sz="1520" dirty="0"/>
            </a:b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Master degree in Computer Science (Artificial Intelligence curriculum). 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  <a:hlinkClick r:id="rId2"/>
              </a:rPr>
              <a:t>a.marino47@studenti.unipi.it</a:t>
            </a: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Altra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altra</a:t>
            </a:r>
            <a:r>
              <a:rPr lang="it" sz="126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it-IT" sz="126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endParaRPr lang="it-IT" sz="194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Date </a:t>
            </a:r>
            <a:r>
              <a:rPr lang="it" sz="1520" spc="-1" dirty="0">
                <a:solidFill>
                  <a:srgbClr val="000000"/>
                </a:solidFill>
                <a:latin typeface="Arial"/>
                <a:ea typeface="Arial"/>
              </a:rPr>
              <a:t>01</a:t>
            </a: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/02/2023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Type of project: </a:t>
            </a:r>
            <a:r>
              <a:rPr lang="it" sz="1520" b="1" strike="noStrike" spc="-1" dirty="0">
                <a:solidFill>
                  <a:srgbClr val="000000"/>
                </a:solidFill>
                <a:latin typeface="Arial"/>
                <a:ea typeface="Arial"/>
              </a:rPr>
              <a:t>B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endParaRPr lang="it-IT" sz="1200" b="0" strike="noStrike" spc="-1" dirty="0">
              <a:latin typeface="Arial"/>
            </a:endParaRPr>
          </a:p>
        </p:txBody>
      </p:sp>
      <p:pic>
        <p:nvPicPr>
          <p:cNvPr id="80" name="Google Shape;56;p13"/>
          <p:cNvPicPr/>
          <p:nvPr/>
        </p:nvPicPr>
        <p:blipFill>
          <a:blip r:embed="rId3"/>
          <a:stretch/>
        </p:blipFill>
        <p:spPr>
          <a:xfrm>
            <a:off x="8157600" y="51840"/>
            <a:ext cx="889200" cy="911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2600" b="0" strike="noStrike" spc="-1" dirty="0">
                <a:solidFill>
                  <a:srgbClr val="000000"/>
                </a:solidFill>
                <a:latin typeface="Arial"/>
              </a:rPr>
              <a:t>CUP </a:t>
            </a:r>
            <a:r>
              <a:rPr lang="it-IT" sz="2600" spc="-1" dirty="0" err="1">
                <a:solidFill>
                  <a:srgbClr val="000000"/>
                </a:solidFill>
                <a:latin typeface="Arial"/>
              </a:rPr>
              <a:t>V</a:t>
            </a:r>
            <a:r>
              <a:rPr lang="it-IT" sz="2600" b="0" strike="noStrike" spc="-1" dirty="0" err="1">
                <a:solidFill>
                  <a:srgbClr val="000000"/>
                </a:solidFill>
                <a:latin typeface="Arial"/>
              </a:rPr>
              <a:t>alidation</a:t>
            </a:r>
            <a:r>
              <a:rPr lang="it-IT" sz="2600" b="0" strike="noStrike" spc="-1" dirty="0">
                <a:solidFill>
                  <a:srgbClr val="000000"/>
                </a:solidFill>
                <a:latin typeface="Arial"/>
              </a:rPr>
              <a:t> schema: data splitting </a:t>
            </a:r>
            <a:r>
              <a:rPr lang="it-IT" sz="2600" b="0" strike="noStrike" spc="-1" dirty="0">
                <a:solidFill>
                  <a:srgbClr val="FF0000"/>
                </a:solidFill>
                <a:latin typeface="Arial"/>
              </a:rPr>
              <a:t>Aggiungere?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We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held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out 20% of the data (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randomly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sampled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by fixing the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seed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for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reproducibility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) to use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it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as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an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internal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test set.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On t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he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remaining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part of the data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we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do training and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validation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following a 5-fold Cross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Validation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schema.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This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done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by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Scikit-Learn’s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GridSearchCV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when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the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grid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search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performed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. 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16877BF-F9E2-4ECD-9A90-F9C6C26FFA2A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10</a:t>
            </a:fld>
            <a:endParaRPr lang="it-IT" sz="1000" b="0" strike="noStrike" spc="-1">
              <a:latin typeface="Times New Roman"/>
            </a:endParaRPr>
          </a:p>
        </p:txBody>
      </p:sp>
      <p:pic>
        <p:nvPicPr>
          <p:cNvPr id="104" name="Google Shape;104;p19"/>
          <p:cNvPicPr/>
          <p:nvPr/>
        </p:nvPicPr>
        <p:blipFill>
          <a:blip r:embed="rId2"/>
          <a:stretch/>
        </p:blipFill>
        <p:spPr>
          <a:xfrm>
            <a:off x="2359620" y="2387086"/>
            <a:ext cx="4424400" cy="626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58825" y="27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Validation schema: model selection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Typically the points 2-3 of the section 3.2 o</a:t>
            </a:r>
            <a:r>
              <a:rPr lang="it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f </a:t>
            </a: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file “ML-23-Report-info-...”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Schema and range of explored hyper-parameters (values used for the grid search, possibly table/tables): </a:t>
            </a:r>
            <a:r>
              <a:rPr lang="it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see the file “ML-23-Report-info-...” and also the </a:t>
            </a:r>
            <a:r>
              <a:rPr lang="it" sz="1600" b="0" i="1" strike="noStrike" spc="-1" dirty="0">
                <a:solidFill>
                  <a:srgbClr val="000000"/>
                </a:solidFill>
                <a:latin typeface="Arial"/>
                <a:ea typeface="Arial"/>
              </a:rPr>
              <a:t>check list</a:t>
            </a:r>
            <a:r>
              <a:rPr lang="it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note on the “Model selection”, for the CUP application</a:t>
            </a:r>
            <a:endParaRPr lang="it-IT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it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The synthesis of the hyperparameters setting must be reported on the slides, while a complete description can be inserted in a document within the code package (call it “hyperparameters-setting”) and in the Appendix slides (selecting what is more relevant).  </a:t>
            </a: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33BCEE6-A49C-4B73-BD56-E47521C0CF2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11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 (many slides are possible)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Typically the points 4-9 of the section 3.2 o</a:t>
            </a:r>
            <a:r>
              <a:rPr lang="it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f </a:t>
            </a: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file “ML-23-Report-info-...”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In particular, do not forget: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15000"/>
              </a:lnSpc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it" sz="15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to describe “your path” to reach your final model, i.e. the relevant choices that you made and the rational of that choices  (selecting the relevant decisions &amp; aspects that deserve to be described  according to your feeling)</a:t>
            </a:r>
            <a:endParaRPr lang="it-IT" sz="15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15000"/>
              </a:lnSpc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it" sz="15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to specify how you selected the FINAL model (used on the blind test set). Which is it among the candidates and why? Also write the  hyper-parameters of the final model </a:t>
            </a:r>
            <a:endParaRPr lang="it-IT" sz="15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it" sz="15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to report for the FINAL model used on the blind test set the TABLE with MEE for TR (training), VL (validation) and TS (internal TS)  in the original scale</a:t>
            </a:r>
            <a:endParaRPr lang="it-IT" sz="15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it" sz="15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to report the plot of the learning curve of the final model</a:t>
            </a:r>
            <a:endParaRPr lang="it-IT" sz="1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12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final model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13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A84D9135-3616-EE45-ECF4-129488406C5F}"/>
              </a:ext>
            </a:extLst>
          </p:cNvPr>
          <p:cNvSpPr/>
          <p:nvPr/>
        </p:nvSpPr>
        <p:spPr>
          <a:xfrm>
            <a:off x="311759" y="1399945"/>
            <a:ext cx="3836658" cy="25665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Learning curve plot for the </a:t>
            </a:r>
            <a:r>
              <a:rPr lang="it-IT" dirty="0" err="1"/>
              <a:t>final</a:t>
            </a:r>
            <a:r>
              <a:rPr lang="it-IT" dirty="0"/>
              <a:t> model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C03CD9-5D4B-7181-8758-3C5F98479B49}"/>
              </a:ext>
            </a:extLst>
          </p:cNvPr>
          <p:cNvSpPr txBox="1"/>
          <p:nvPr/>
        </p:nvSpPr>
        <p:spPr>
          <a:xfrm>
            <a:off x="311760" y="572400"/>
            <a:ext cx="883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chose</a:t>
            </a:r>
            <a:r>
              <a:rPr lang="it-IT" sz="1400" dirty="0"/>
              <a:t> XYZ </a:t>
            </a:r>
            <a:r>
              <a:rPr lang="it-IT" sz="1400" dirty="0" err="1"/>
              <a:t>as</a:t>
            </a:r>
            <a:r>
              <a:rPr lang="it-IT" sz="1400" dirty="0"/>
              <a:t> the </a:t>
            </a:r>
            <a:r>
              <a:rPr lang="it-IT" sz="1400" dirty="0" err="1"/>
              <a:t>final</a:t>
            </a:r>
            <a:r>
              <a:rPr lang="it-IT" sz="1400" dirty="0"/>
              <a:t> model, with the </a:t>
            </a:r>
            <a:r>
              <a:rPr lang="it-IT" sz="1400" dirty="0" err="1"/>
              <a:t>hyperparameters</a:t>
            </a:r>
            <a:r>
              <a:rPr lang="it-IT" sz="1400" dirty="0"/>
              <a:t> in </a:t>
            </a:r>
            <a:r>
              <a:rPr lang="it-IT" sz="1400" dirty="0" err="1"/>
              <a:t>Table</a:t>
            </a:r>
            <a:r>
              <a:rPr lang="it-IT" sz="1400" dirty="0"/>
              <a:t> 4. The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achieved</a:t>
            </a:r>
            <a:r>
              <a:rPr lang="it-IT" sz="1400" dirty="0"/>
              <a:t> by </a:t>
            </a:r>
            <a:r>
              <a:rPr lang="it-IT" sz="1400" dirty="0" err="1"/>
              <a:t>this</a:t>
            </a:r>
            <a:r>
              <a:rPr lang="it-IT" sz="1400" dirty="0"/>
              <a:t> model can be </a:t>
            </a:r>
            <a:r>
              <a:rPr lang="it-IT" sz="1400" dirty="0" err="1"/>
              <a:t>seen</a:t>
            </a:r>
            <a:r>
              <a:rPr lang="it-IT" sz="1400" dirty="0"/>
              <a:t> in </a:t>
            </a:r>
            <a:r>
              <a:rPr lang="it-IT" sz="1400" dirty="0" err="1"/>
              <a:t>Table</a:t>
            </a:r>
            <a:r>
              <a:rPr lang="it-IT" sz="1400" dirty="0"/>
              <a:t> 5.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chose</a:t>
            </a:r>
            <a:r>
              <a:rPr lang="it-IT" sz="1400" dirty="0"/>
              <a:t> </a:t>
            </a:r>
            <a:r>
              <a:rPr lang="it-IT" sz="1400" dirty="0" err="1"/>
              <a:t>this</a:t>
            </a:r>
            <a:r>
              <a:rPr lang="it-IT" sz="1400" dirty="0"/>
              <a:t> model </a:t>
            </a:r>
            <a:r>
              <a:rPr lang="it-IT" sz="1400" dirty="0" err="1"/>
              <a:t>because</a:t>
            </a:r>
            <a:r>
              <a:rPr lang="it-IT" sz="1400" dirty="0"/>
              <a:t>…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777633CE-63A0-BCE9-FC8D-732B7C7A8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985504"/>
              </p:ext>
            </p:extLst>
          </p:nvPr>
        </p:nvGraphicFramePr>
        <p:xfrm>
          <a:off x="4940504" y="1707722"/>
          <a:ext cx="3532096" cy="3078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66048">
                  <a:extLst>
                    <a:ext uri="{9D8B030D-6E8A-4147-A177-3AD203B41FA5}">
                      <a16:colId xmlns:a16="http://schemas.microsoft.com/office/drawing/2014/main" val="3787004382"/>
                    </a:ext>
                  </a:extLst>
                </a:gridCol>
                <a:gridCol w="1766048">
                  <a:extLst>
                    <a:ext uri="{9D8B030D-6E8A-4147-A177-3AD203B41FA5}">
                      <a16:colId xmlns:a16="http://schemas.microsoft.com/office/drawing/2014/main" val="3118583425"/>
                    </a:ext>
                  </a:extLst>
                </a:gridCol>
              </a:tblGrid>
              <a:tr h="31952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Hyperparameter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Value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860970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97882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143604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024146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Nesterov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131355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 err="1"/>
                        <a:t>Activation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function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601177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39440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Dropout </a:t>
                      </a:r>
                      <a:r>
                        <a:rPr lang="it-IT" sz="1400" dirty="0" err="1"/>
                        <a:t>hyperp</a:t>
                      </a:r>
                      <a:r>
                        <a:rPr lang="it-IT" sz="1400" dirty="0"/>
                        <a:t>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866869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i="1" dirty="0"/>
                        <a:t>Other1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43018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i="1" dirty="0"/>
                        <a:t>Other2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216586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F52BA1DF-F72B-638D-1318-03E4102720C5}"/>
              </a:ext>
            </a:extLst>
          </p:cNvPr>
          <p:cNvSpPr txBox="1"/>
          <p:nvPr/>
        </p:nvSpPr>
        <p:spPr>
          <a:xfrm>
            <a:off x="4940501" y="1399945"/>
            <a:ext cx="3532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4</a:t>
            </a:r>
            <a:r>
              <a:rPr lang="it-IT" sz="1400" dirty="0"/>
              <a:t>: </a:t>
            </a:r>
            <a:r>
              <a:rPr lang="it-IT" sz="1400" dirty="0" err="1"/>
              <a:t>Final</a:t>
            </a:r>
            <a:r>
              <a:rPr lang="it-IT" sz="1400" dirty="0"/>
              <a:t> </a:t>
            </a:r>
            <a:r>
              <a:rPr lang="it-IT" sz="1400" dirty="0" err="1"/>
              <a:t>model’s</a:t>
            </a:r>
            <a:r>
              <a:rPr lang="it-IT" sz="1400" dirty="0"/>
              <a:t> </a:t>
            </a:r>
            <a:r>
              <a:rPr lang="it-IT" sz="1400" dirty="0" err="1"/>
              <a:t>summary</a:t>
            </a:r>
            <a:endParaRPr lang="it-IT" sz="1400" dirty="0"/>
          </a:p>
        </p:txBody>
      </p: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90EE3416-EDB5-199A-8539-2AD3786AE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988525"/>
              </p:ext>
            </p:extLst>
          </p:nvPr>
        </p:nvGraphicFramePr>
        <p:xfrm>
          <a:off x="311759" y="4586260"/>
          <a:ext cx="3836658" cy="30480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1278886">
                  <a:extLst>
                    <a:ext uri="{9D8B030D-6E8A-4147-A177-3AD203B41FA5}">
                      <a16:colId xmlns:a16="http://schemas.microsoft.com/office/drawing/2014/main" val="4019716620"/>
                    </a:ext>
                  </a:extLst>
                </a:gridCol>
                <a:gridCol w="1278886">
                  <a:extLst>
                    <a:ext uri="{9D8B030D-6E8A-4147-A177-3AD203B41FA5}">
                      <a16:colId xmlns:a16="http://schemas.microsoft.com/office/drawing/2014/main" val="1120584406"/>
                    </a:ext>
                  </a:extLst>
                </a:gridCol>
                <a:gridCol w="1278886">
                  <a:extLst>
                    <a:ext uri="{9D8B030D-6E8A-4147-A177-3AD203B41FA5}">
                      <a16:colId xmlns:a16="http://schemas.microsoft.com/office/drawing/2014/main" val="3881263521"/>
                    </a:ext>
                  </a:extLst>
                </a:gridCol>
              </a:tblGrid>
              <a:tr h="294067">
                <a:tc>
                  <a:txBody>
                    <a:bodyPr/>
                    <a:lstStyle/>
                    <a:p>
                      <a:r>
                        <a:rPr lang="it-IT" sz="1400" dirty="0"/>
                        <a:t>TR: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VL: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TS: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38711"/>
                  </a:ext>
                </a:extLst>
              </a:tr>
            </a:tbl>
          </a:graphicData>
        </a:graphic>
      </p:graphicFrame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64C7860-14BA-5467-A384-1E8512A6D36C}"/>
              </a:ext>
            </a:extLst>
          </p:cNvPr>
          <p:cNvSpPr txBox="1"/>
          <p:nvPr/>
        </p:nvSpPr>
        <p:spPr>
          <a:xfrm>
            <a:off x="311760" y="4275237"/>
            <a:ext cx="3836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400" b="1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Table</a:t>
            </a:r>
            <a:r>
              <a:rPr lang="it-IT" sz="14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5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: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Final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model’s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MEE on the datasets</a:t>
            </a:r>
            <a:endParaRPr lang="it-IT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9709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Discussion (may be more slides)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Discuss whether any proposed techniques or novelties  improved or not the results, in terms of any performance (efficacy, efficiency, …) 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Calibri"/>
              <a:buChar char="●"/>
              <a:tabLst>
                <a:tab pos="0" algn="l"/>
              </a:tabLst>
            </a:pPr>
            <a:r>
              <a:rPr lang="it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Don’t forget to empathize the novelties that you introduced in your model (prj A or B) or used advanced techniques (prj B) w.r.t. to the results and/or any significant/critical analyses and any interesting finding/insight</a:t>
            </a: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Calibri"/>
              <a:buChar char="●"/>
              <a:tabLst>
                <a:tab pos="0" algn="l"/>
              </a:tabLst>
            </a:pPr>
            <a:r>
              <a:rPr lang="it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I.e: don’t forget a “Discussion/Analysis” answering “what did you learn?” on the Models/Hyperparameters/Results/Efficacy/Efficiency, selecting/highlighting what is more significant in your opinion (time and space constraints helps!)</a:t>
            </a: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B566EBC-D211-4A49-9CB5-B894905094F3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14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Conclusions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What you have drawn and what you learned (in short)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Blind Test Results: name of the result files and your nickname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290D2CD-F684-4A0F-9162-8897609F291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15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Bibliography - 1</a:t>
            </a:r>
            <a:r>
              <a:rPr lang="it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it-IT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pos="0" algn="l"/>
              </a:tabLst>
            </a:pPr>
            <a:r>
              <a:rPr lang="it-IT" sz="1600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it-IT" sz="1600" spc="-1" dirty="0">
                <a:solidFill>
                  <a:srgbClr val="000000"/>
                </a:solidFill>
                <a:latin typeface="Arial"/>
              </a:rPr>
              <a:t> libraries and software tools </a:t>
            </a:r>
            <a:r>
              <a:rPr lang="it-IT" sz="1600" spc="-1" dirty="0" err="1">
                <a:solidFill>
                  <a:srgbClr val="000000"/>
                </a:solidFill>
                <a:latin typeface="Arial"/>
              </a:rPr>
              <a:t>used</a:t>
            </a:r>
            <a:r>
              <a:rPr lang="it-IT" sz="1600" spc="-1" dirty="0">
                <a:solidFill>
                  <a:srgbClr val="000000"/>
                </a:solidFill>
                <a:latin typeface="Arial"/>
              </a:rPr>
              <a:t> for </a:t>
            </a:r>
            <a:r>
              <a:rPr lang="it-IT" sz="1600" spc="-1" dirty="0" err="1">
                <a:solidFill>
                  <a:srgbClr val="000000"/>
                </a:solidFill>
                <a:latin typeface="Arial"/>
              </a:rPr>
              <a:t>this</a:t>
            </a:r>
            <a:r>
              <a:rPr lang="it-IT" sz="1600" spc="-1" dirty="0">
                <a:solidFill>
                  <a:srgbClr val="000000"/>
                </a:solidFill>
                <a:latin typeface="Arial"/>
              </a:rPr>
              <a:t> project:</a:t>
            </a:r>
            <a:endParaRPr lang="it-IT" sz="2000" spc="-1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Font typeface="+mj-lt"/>
              <a:buAutoNum type="arabicPeriod"/>
              <a:tabLst>
                <a:tab pos="0" algn="l"/>
              </a:tabLst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F.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Chollet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Keras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GitHub, </a:t>
            </a:r>
            <a:r>
              <a:rPr lang="it-IT" sz="1400" spc="-1" dirty="0">
                <a:solidFill>
                  <a:srgbClr val="000000"/>
                </a:solidFill>
                <a:latin typeface="Arial"/>
                <a:hlinkClick r:id="rId2"/>
              </a:rPr>
              <a:t>GitHub Repository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(2015)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version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>
                <a:solidFill>
                  <a:srgbClr val="000000"/>
                </a:solidFill>
                <a:latin typeface="Arial"/>
                <a:hlinkClick r:id="rId3"/>
              </a:rPr>
              <a:t>3.0.2</a:t>
            </a:r>
            <a:endParaRPr lang="it-IT" sz="1400" spc="-1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Font typeface="+mj-lt"/>
              <a:buAutoNum type="arabicPeriod"/>
              <a:tabLst>
                <a:tab pos="0" algn="l"/>
              </a:tabLst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M. Abadi, A.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Agarwal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et al., 2015,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Ten</a:t>
            </a:r>
            <a:r>
              <a:rPr kumimoji="0" lang="it-IT" altLang="it-IT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sorFlow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Large-scale machine learning on </a:t>
            </a:r>
            <a:r>
              <a:rPr kumimoji="0" lang="it-IT" altLang="it-IT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heterogeneous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systems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4"/>
              </a:rPr>
              <a:t>www.tensorflow.org</a:t>
            </a:r>
            <a:endParaRPr lang="it-IT" sz="1400" spc="-1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Font typeface="+mj-lt"/>
              <a:buAutoNum type="arabicPeriod"/>
              <a:tabLst>
                <a:tab pos="0" algn="l"/>
              </a:tabLst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F.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Pedergosa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G.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Varoquaux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et al,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Scikit-learn</a:t>
            </a:r>
            <a:r>
              <a:rPr lang="it-IT" sz="1400" i="1" spc="-1" dirty="0">
                <a:solidFill>
                  <a:srgbClr val="000000"/>
                </a:solidFill>
                <a:latin typeface="Arial"/>
              </a:rPr>
              <a:t>: Machine Learning in Python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JMLR, 12(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Oct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), (2011), pp.2825-2830 </a:t>
            </a:r>
          </a:p>
          <a:p>
            <a:pPr marL="342900" indent="-3429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Font typeface="+mj-lt"/>
              <a:buAutoNum type="arabicPeriod"/>
              <a:tabLst>
                <a:tab pos="0" algn="l"/>
              </a:tabLst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A. Garcia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Badaracco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et al,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SciKeras</a:t>
            </a:r>
            <a:r>
              <a:rPr lang="it-IT" sz="1400" i="1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Scikit-Learn</a:t>
            </a:r>
            <a:r>
              <a:rPr lang="it-IT" sz="1400" i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wrapper</a:t>
            </a:r>
            <a:r>
              <a:rPr lang="it-IT" sz="1400" i="1" spc="-1" dirty="0">
                <a:solidFill>
                  <a:srgbClr val="000000"/>
                </a:solidFill>
                <a:latin typeface="Arial"/>
              </a:rPr>
              <a:t> for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Keras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GitHub, </a:t>
            </a:r>
            <a:r>
              <a:rPr lang="it-IT" sz="1400" spc="-1" dirty="0">
                <a:solidFill>
                  <a:srgbClr val="000000"/>
                </a:solidFill>
                <a:latin typeface="Arial"/>
                <a:hlinkClick r:id="rId5"/>
              </a:rPr>
              <a:t>GitHub Repository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(2020)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version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i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>
                <a:solidFill>
                  <a:srgbClr val="000000"/>
                </a:solidFill>
                <a:latin typeface="Arial"/>
                <a:hlinkClick r:id="rId6"/>
              </a:rPr>
              <a:t>0.12.0</a:t>
            </a:r>
            <a:endParaRPr lang="it-IT" sz="1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1974EC4-68EB-45C8-A197-A860EB4D25E8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16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855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- not shown in the time slot</a:t>
            </a:r>
            <a:endParaRPr lang="it-IT" sz="27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(may be many slides, but still use a reasonable number) </a:t>
            </a:r>
            <a:endParaRPr lang="it-IT" sz="225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344160" y="1468800"/>
            <a:ext cx="8520120" cy="3093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" sz="1800" b="0" strike="noStrike" spc="-1">
                <a:solidFill>
                  <a:srgbClr val="595959"/>
                </a:solidFill>
                <a:latin typeface="Arial"/>
                <a:ea typeface="Arial"/>
              </a:rPr>
              <a:t>Material that is complementary to your presentation, but not directly presented: </a:t>
            </a:r>
            <a:r>
              <a:rPr lang="it" sz="1100" b="0" strike="noStrike" spc="-1">
                <a:solidFill>
                  <a:srgbClr val="000000"/>
                </a:solidFill>
                <a:latin typeface="Arial"/>
                <a:ea typeface="Arial"/>
              </a:rPr>
              <a:t>·</a:t>
            </a:r>
            <a:r>
              <a:rPr lang="it" sz="7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      </a:t>
            </a:r>
            <a:r>
              <a:rPr lang="it" sz="1100" b="0" strike="noStrike" spc="-1">
                <a:solidFill>
                  <a:srgbClr val="000000"/>
                </a:solidFill>
                <a:latin typeface="Arial"/>
                <a:ea typeface="Arial"/>
              </a:rPr>
              <a:t>Use appendix for large or other tables or plots (if needed); the slides out of the limit will be not necessarily read and therefore not necessarily evaluated!!! </a:t>
            </a:r>
            <a:endParaRPr lang="it-IT" sz="11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800" b="0" strike="noStrike" spc="-1">
                <a:solidFill>
                  <a:srgbClr val="595959"/>
                </a:solidFill>
                <a:latin typeface="Arial"/>
                <a:ea typeface="Arial"/>
              </a:rPr>
              <a:t>Can be used to answer some questions during the oral discussion of the project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it" sz="1800" b="0" strike="noStrike" spc="-1">
                <a:solidFill>
                  <a:srgbClr val="595959"/>
                </a:solidFill>
                <a:latin typeface="Arial"/>
                <a:ea typeface="Arial"/>
              </a:rPr>
              <a:t>In the appendix you can use a smaller font (although readable. e.g. ≥11) and even smaller for tables 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17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DE5831E-EF50-4AF8-82C3-EBDE88F03D8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</a:t>
            </a:fld>
            <a:endParaRPr lang="it-IT" sz="1000" b="0" strike="noStrike" spc="-1" dirty="0">
              <a:latin typeface="Times New Roman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80C918E8-6CF7-0E0B-D3EF-88419C82AA81}"/>
              </a:ext>
            </a:extLst>
          </p:cNvPr>
          <p:cNvSpPr txBox="1">
            <a:spLocks/>
          </p:cNvSpPr>
          <p:nvPr/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500" spc="-1" dirty="0">
                <a:solidFill>
                  <a:srgbClr val="000000"/>
                </a:solidFill>
                <a:latin typeface="Arial"/>
                <a:ea typeface="Arial"/>
              </a:rPr>
              <a:t>Objectives and contributions</a:t>
            </a:r>
            <a:endParaRPr lang="it-IT" sz="2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22EB19-DDEA-4A7A-811B-6D3A1B5AF3ED}"/>
              </a:ext>
            </a:extLst>
          </p:cNvPr>
          <p:cNvSpPr txBox="1"/>
          <p:nvPr/>
        </p:nvSpPr>
        <p:spPr>
          <a:xfrm>
            <a:off x="311759" y="2094520"/>
            <a:ext cx="852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implemented</a:t>
            </a:r>
            <a:r>
              <a:rPr lang="it-IT" sz="1400" dirty="0"/>
              <a:t> </a:t>
            </a:r>
            <a:r>
              <a:rPr lang="it-IT" sz="1400" dirty="0" err="1"/>
              <a:t>three</a:t>
            </a:r>
            <a:r>
              <a:rPr lang="it-IT" sz="1400" dirty="0"/>
              <a:t> classes of models: SVR, </a:t>
            </a:r>
            <a:r>
              <a:rPr lang="it-IT" sz="1400" dirty="0" err="1"/>
              <a:t>Neural</a:t>
            </a:r>
            <a:r>
              <a:rPr lang="it-IT" sz="1400" dirty="0"/>
              <a:t> Network, Random </a:t>
            </a:r>
            <a:r>
              <a:rPr lang="it-IT" sz="1400" dirty="0" err="1"/>
              <a:t>Forest</a:t>
            </a:r>
            <a:r>
              <a:rPr lang="it-IT" sz="1400" dirty="0"/>
              <a:t>. The </a:t>
            </a:r>
            <a:r>
              <a:rPr lang="it-IT" sz="1400" dirty="0" err="1"/>
              <a:t>latter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part of the </a:t>
            </a:r>
            <a:r>
              <a:rPr lang="it-IT" sz="1400" dirty="0" err="1"/>
              <a:t>program</a:t>
            </a:r>
            <a:r>
              <a:rPr lang="it-IT" sz="1400" dirty="0"/>
              <a:t> for the ML </a:t>
            </a:r>
            <a:r>
              <a:rPr lang="it-IT" sz="1400" dirty="0" err="1"/>
              <a:t>exam</a:t>
            </a:r>
            <a:r>
              <a:rPr lang="it-IT" sz="1400" dirty="0"/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24CC786-9C95-956C-19E6-8F32E13A6A18}"/>
              </a:ext>
            </a:extLst>
          </p:cNvPr>
          <p:cNvSpPr txBox="1"/>
          <p:nvPr/>
        </p:nvSpPr>
        <p:spPr>
          <a:xfrm>
            <a:off x="311759" y="1374453"/>
            <a:ext cx="852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aim</a:t>
            </a:r>
            <a:r>
              <a:rPr lang="it-IT" sz="1400" dirty="0"/>
              <a:t> for </a:t>
            </a:r>
            <a:r>
              <a:rPr lang="it-IT" sz="1400" dirty="0" err="1"/>
              <a:t>this</a:t>
            </a:r>
            <a:r>
              <a:rPr lang="it-IT" sz="1400" dirty="0"/>
              <a:t> project </a:t>
            </a:r>
            <a:r>
              <a:rPr lang="it-IT" sz="1400" dirty="0" err="1"/>
              <a:t>is</a:t>
            </a:r>
            <a:r>
              <a:rPr lang="it-IT" sz="1400" dirty="0"/>
              <a:t> to test </a:t>
            </a:r>
            <a:r>
              <a:rPr lang="it-IT" sz="1400" dirty="0" err="1"/>
              <a:t>various</a:t>
            </a:r>
            <a:r>
              <a:rPr lang="it-IT" sz="1400" dirty="0"/>
              <a:t> models, </a:t>
            </a:r>
            <a:r>
              <a:rPr lang="it-IT" sz="1400" dirty="0" err="1"/>
              <a:t>built</a:t>
            </a:r>
            <a:r>
              <a:rPr lang="it-IT" sz="1400" dirty="0"/>
              <a:t> with the help of some libraries (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see 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hlinkClick r:id="rId2" action="ppaction://hlinksldjump"/>
              </a:rPr>
              <a:t>bibliography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), on the Monk and ML23 CUP tasks.</a:t>
            </a:r>
            <a:endParaRPr lang="it-IT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Random Forest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9A8B95F-CF5E-AD88-51B4-B106193E6B8F}"/>
              </a:ext>
            </a:extLst>
          </p:cNvPr>
          <p:cNvSpPr txBox="1"/>
          <p:nvPr/>
        </p:nvSpPr>
        <p:spPr>
          <a:xfrm>
            <a:off x="311940" y="879545"/>
            <a:ext cx="843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the Random </a:t>
            </a:r>
            <a:r>
              <a:rPr lang="it-IT" sz="1400" dirty="0" err="1"/>
              <a:t>Forests</a:t>
            </a:r>
            <a:r>
              <a:rPr lang="it-IT" sz="1400" dirty="0"/>
              <a:t> from </a:t>
            </a:r>
            <a:r>
              <a:rPr lang="it-IT" sz="1400" dirty="0" err="1"/>
              <a:t>Scikit-Learn</a:t>
            </a:r>
            <a:r>
              <a:rPr lang="it-IT" sz="1400" dirty="0"/>
              <a:t>, in </a:t>
            </a:r>
            <a:r>
              <a:rPr lang="it-IT" sz="1400" dirty="0" err="1"/>
              <a:t>particular</a:t>
            </a:r>
            <a:r>
              <a:rPr lang="it-IT" sz="1400" dirty="0"/>
              <a:t>: </a:t>
            </a:r>
            <a:r>
              <a:rPr lang="it-IT" sz="1400" dirty="0" err="1">
                <a:latin typeface="Consolas" panose="020B0609020204030204" pitchFamily="49" charset="0"/>
              </a:rPr>
              <a:t>RandomForestClassifier</a:t>
            </a:r>
            <a:r>
              <a:rPr lang="it-IT" sz="1400" dirty="0"/>
              <a:t> for the Monk task; </a:t>
            </a:r>
            <a:r>
              <a:rPr lang="it-IT" sz="1400" dirty="0" err="1"/>
              <a:t>Scikit-Learn’s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RandomForestRegressor</a:t>
            </a:r>
            <a:r>
              <a:rPr lang="it-IT" sz="1400" dirty="0"/>
              <a:t>, in pipeline with a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A06A212-1846-A771-13D1-17BD867908F2}"/>
              </a:ext>
            </a:extLst>
          </p:cNvPr>
          <p:cNvSpPr txBox="1"/>
          <p:nvPr/>
        </p:nvSpPr>
        <p:spPr>
          <a:xfrm>
            <a:off x="311940" y="3431974"/>
            <a:ext cx="4140741" cy="123110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500" i="1" dirty="0"/>
              <a:t>N° of </a:t>
            </a:r>
            <a:r>
              <a:rPr lang="it-IT" sz="1500" i="1" dirty="0" err="1"/>
              <a:t>estimators</a:t>
            </a:r>
            <a:r>
              <a:rPr lang="it-IT" sz="1400" dirty="0"/>
              <a:t>: 100, 150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500" i="1" dirty="0"/>
              <a:t>Maximum </a:t>
            </a:r>
            <a:r>
              <a:rPr lang="it-IT" sz="1500" i="1" dirty="0" err="1"/>
              <a:t>depth</a:t>
            </a:r>
            <a:r>
              <a:rPr lang="it-IT" sz="1400" dirty="0"/>
              <a:t>: 8,10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500" i="1" dirty="0"/>
              <a:t>Minimum samples split</a:t>
            </a:r>
            <a:r>
              <a:rPr lang="it-IT" sz="1400" dirty="0"/>
              <a:t>: 2, 8,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i="1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09C82B4-F2AA-E760-D0E5-44505BEA8B3E}"/>
              </a:ext>
            </a:extLst>
          </p:cNvPr>
          <p:cNvSpPr txBox="1"/>
          <p:nvPr/>
        </p:nvSpPr>
        <p:spPr>
          <a:xfrm>
            <a:off x="311940" y="3093420"/>
            <a:ext cx="8267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Hyperparameter’s</a:t>
            </a:r>
            <a:r>
              <a:rPr lang="it-IT" sz="1600" dirty="0"/>
              <a:t> </a:t>
            </a:r>
            <a:r>
              <a:rPr lang="it-IT" sz="1600" dirty="0" err="1"/>
              <a:t>choice</a:t>
            </a:r>
            <a:r>
              <a:rPr lang="it-IT" sz="1400" dirty="0"/>
              <a:t>: 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on the following </a:t>
            </a:r>
            <a:r>
              <a:rPr lang="it-IT" sz="1400" dirty="0" err="1"/>
              <a:t>values</a:t>
            </a:r>
            <a:r>
              <a:rPr lang="it-IT" sz="1400" dirty="0"/>
              <a:t> (for the ML23 Cup): </a:t>
            </a:r>
            <a:r>
              <a:rPr lang="it-IT" sz="1400" dirty="0">
                <a:solidFill>
                  <a:srgbClr val="FF0000"/>
                </a:solidFill>
              </a:rPr>
              <a:t>aggiustare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912127B-9353-6624-BDD1-04F619D84C30}"/>
              </a:ext>
            </a:extLst>
          </p:cNvPr>
          <p:cNvSpPr txBox="1"/>
          <p:nvPr/>
        </p:nvSpPr>
        <p:spPr>
          <a:xfrm>
            <a:off x="4452681" y="3431974"/>
            <a:ext cx="3623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i="1" dirty="0"/>
              <a:t>Minimum samples </a:t>
            </a:r>
            <a:r>
              <a:rPr lang="it-IT" sz="1400" i="1" dirty="0" err="1"/>
              <a:t>leaves</a:t>
            </a:r>
            <a:r>
              <a:rPr lang="it-IT" sz="1400" dirty="0"/>
              <a:t>: 1, 3,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i="1" dirty="0"/>
              <a:t>Maximum features</a:t>
            </a:r>
            <a:r>
              <a:rPr lang="it-IT" sz="1400" dirty="0"/>
              <a:t>: </a:t>
            </a:r>
            <a:r>
              <a:rPr lang="it-IT" sz="1400" dirty="0" err="1"/>
              <a:t>squared_root</a:t>
            </a:r>
            <a:r>
              <a:rPr lang="it-IT" sz="1400" dirty="0"/>
              <a:t>, log2 </a:t>
            </a:r>
          </a:p>
        </p:txBody>
      </p:sp>
    </p:spTree>
    <p:extLst>
      <p:ext uri="{BB962C8B-B14F-4D97-AF65-F5344CB8AC3E}">
        <p14:creationId xmlns:p14="http://schemas.microsoft.com/office/powerpoint/2010/main" val="295275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Support Vector Regressors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4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9A8B95F-CF5E-AD88-51B4-B106193E6B8F}"/>
              </a:ext>
            </a:extLst>
          </p:cNvPr>
          <p:cNvSpPr txBox="1"/>
          <p:nvPr/>
        </p:nvSpPr>
        <p:spPr>
          <a:xfrm>
            <a:off x="311940" y="809730"/>
            <a:ext cx="843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the </a:t>
            </a:r>
            <a:r>
              <a:rPr lang="it-IT" sz="1400" dirty="0" err="1"/>
              <a:t>SVMs</a:t>
            </a:r>
            <a:r>
              <a:rPr lang="it-IT" sz="1400" dirty="0"/>
              <a:t> from </a:t>
            </a:r>
            <a:r>
              <a:rPr lang="it-IT" sz="1400" dirty="0" err="1"/>
              <a:t>Scikit-Learn</a:t>
            </a:r>
            <a:r>
              <a:rPr lang="it-IT" sz="1400" dirty="0"/>
              <a:t>, in </a:t>
            </a:r>
            <a:r>
              <a:rPr lang="it-IT" sz="1400" dirty="0" err="1"/>
              <a:t>particular</a:t>
            </a:r>
            <a:r>
              <a:rPr lang="it-IT" sz="1400" dirty="0"/>
              <a:t>: SVC for the Monk task; </a:t>
            </a:r>
            <a:r>
              <a:rPr lang="it-IT" sz="1400" dirty="0" err="1"/>
              <a:t>Scikit-Learn’s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MultiOutputRegressor</a:t>
            </a:r>
            <a:r>
              <a:rPr lang="it-IT" sz="1400" dirty="0"/>
              <a:t> </a:t>
            </a:r>
            <a:r>
              <a:rPr lang="it-IT" sz="1400" dirty="0" err="1"/>
              <a:t>applied</a:t>
            </a:r>
            <a:r>
              <a:rPr lang="it-IT" sz="1400" dirty="0"/>
              <a:t> to a </a:t>
            </a:r>
            <a:r>
              <a:rPr lang="it-IT" sz="1400" dirty="0">
                <a:latin typeface="Consolas" panose="020B0609020204030204" pitchFamily="49" charset="0"/>
              </a:rPr>
              <a:t>SVR</a:t>
            </a:r>
            <a:r>
              <a:rPr lang="it-IT" sz="1400" dirty="0"/>
              <a:t>, in pipeline with a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A06A212-1846-A771-13D1-17BD867908F2}"/>
              </a:ext>
            </a:extLst>
          </p:cNvPr>
          <p:cNvSpPr txBox="1"/>
          <p:nvPr/>
        </p:nvSpPr>
        <p:spPr>
          <a:xfrm>
            <a:off x="311940" y="2571750"/>
            <a:ext cx="4140741" cy="144655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500" i="1" dirty="0"/>
              <a:t>Kernel</a:t>
            </a:r>
            <a:r>
              <a:rPr lang="it-IT" sz="1400" dirty="0"/>
              <a:t>: RBF, </a:t>
            </a:r>
            <a:r>
              <a:rPr lang="it-IT" sz="1400" dirty="0" err="1"/>
              <a:t>polynomial</a:t>
            </a:r>
            <a:r>
              <a:rPr lang="it-IT" sz="1400" dirty="0"/>
              <a:t>, </a:t>
            </a:r>
            <a:r>
              <a:rPr lang="it-IT" sz="1400" dirty="0" err="1"/>
              <a:t>sigmoid</a:t>
            </a:r>
            <a:r>
              <a:rPr lang="it-IT" sz="1400" dirty="0"/>
              <a:t> (</a:t>
            </a:r>
            <a:r>
              <a:rPr lang="it-IT" sz="1400" dirty="0" err="1"/>
              <a:t>aka</a:t>
            </a:r>
            <a:r>
              <a:rPr lang="it-IT" sz="1400" dirty="0"/>
              <a:t> </a:t>
            </a:r>
            <a:r>
              <a:rPr lang="it-IT" sz="1400" dirty="0" err="1"/>
              <a:t>two-layer</a:t>
            </a:r>
            <a:r>
              <a:rPr lang="it-IT" sz="1400" dirty="0"/>
              <a:t> </a:t>
            </a:r>
            <a:r>
              <a:rPr lang="it-IT" sz="1400" dirty="0" err="1"/>
              <a:t>perceptron</a:t>
            </a:r>
            <a:r>
              <a:rPr lang="it-IT" sz="1400" dirty="0"/>
              <a:t>), linear (</a:t>
            </a:r>
            <a:r>
              <a:rPr lang="it-IT" sz="1400" dirty="0" err="1"/>
              <a:t>only</a:t>
            </a:r>
            <a:r>
              <a:rPr lang="it-IT" sz="1400" dirty="0"/>
              <a:t> for </a:t>
            </a:r>
            <a:r>
              <a:rPr lang="it-IT" sz="1400" dirty="0" err="1"/>
              <a:t>regression</a:t>
            </a:r>
            <a:r>
              <a:rPr lang="it-IT" sz="14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500" i="1" dirty="0"/>
              <a:t>C </a:t>
            </a:r>
            <a:r>
              <a:rPr lang="it-IT" sz="1500" i="1" dirty="0" err="1"/>
              <a:t>regularization</a:t>
            </a:r>
            <a:r>
              <a:rPr lang="it-IT" sz="1500" i="1" dirty="0"/>
              <a:t> </a:t>
            </a:r>
            <a:r>
              <a:rPr lang="it-IT" sz="1500" i="1" dirty="0" err="1"/>
              <a:t>hyperp</a:t>
            </a:r>
            <a:r>
              <a:rPr lang="it-IT" sz="1500" i="1" dirty="0"/>
              <a:t>.</a:t>
            </a:r>
            <a:r>
              <a:rPr lang="it-IT" sz="1400" dirty="0"/>
              <a:t>: 0.1, 1, 10, 100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500" i="1" dirty="0"/>
              <a:t>Epsilon-tube </a:t>
            </a:r>
            <a:r>
              <a:rPr lang="it-IT" sz="1500" i="1" dirty="0" err="1"/>
              <a:t>hyperp</a:t>
            </a:r>
            <a:r>
              <a:rPr lang="it-IT" sz="1500" i="1" dirty="0"/>
              <a:t>. ε</a:t>
            </a:r>
            <a:r>
              <a:rPr lang="it-IT" sz="1400" dirty="0"/>
              <a:t>: 0.01, 0.1,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i="1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09C82B4-F2AA-E760-D0E5-44505BEA8B3E}"/>
              </a:ext>
            </a:extLst>
          </p:cNvPr>
          <p:cNvSpPr txBox="1"/>
          <p:nvPr/>
        </p:nvSpPr>
        <p:spPr>
          <a:xfrm>
            <a:off x="311940" y="2233196"/>
            <a:ext cx="7764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Hyperparameter’s</a:t>
            </a:r>
            <a:r>
              <a:rPr lang="it-IT" sz="1600" dirty="0"/>
              <a:t> </a:t>
            </a:r>
            <a:r>
              <a:rPr lang="it-IT" sz="1600" dirty="0" err="1"/>
              <a:t>choice</a:t>
            </a:r>
            <a:r>
              <a:rPr lang="it-IT" sz="1400" dirty="0"/>
              <a:t>: 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on the following </a:t>
            </a:r>
            <a:r>
              <a:rPr lang="it-IT" sz="1400" dirty="0" err="1"/>
              <a:t>values</a:t>
            </a:r>
            <a:r>
              <a:rPr lang="it-IT" sz="14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912127B-9353-6624-BDD1-04F619D84C30}"/>
                  </a:ext>
                </a:extLst>
              </p:cNvPr>
              <p:cNvSpPr txBox="1"/>
              <p:nvPr/>
            </p:nvSpPr>
            <p:spPr>
              <a:xfrm>
                <a:off x="4452681" y="2571750"/>
                <a:ext cx="3623984" cy="1606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i="1" dirty="0"/>
                  <a:t>Degree p</a:t>
                </a:r>
                <a:r>
                  <a:rPr lang="it-IT" sz="1400" dirty="0"/>
                  <a:t> (</a:t>
                </a:r>
                <a:r>
                  <a:rPr lang="it-IT" sz="1400" i="1" dirty="0"/>
                  <a:t>for </a:t>
                </a:r>
                <a:r>
                  <a:rPr lang="it-IT" sz="1400" i="1" dirty="0" err="1"/>
                  <a:t>polynomial</a:t>
                </a:r>
                <a:r>
                  <a:rPr lang="it-IT" sz="1400" i="1" dirty="0"/>
                  <a:t> kernel</a:t>
                </a:r>
                <a:r>
                  <a:rPr lang="it-IT" sz="1400" dirty="0"/>
                  <a:t>): 2, 3, 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400" i="1" dirty="0"/>
                  <a:t> </a:t>
                </a:r>
                <a:r>
                  <a:rPr lang="it-IT" sz="1400" i="1" dirty="0" err="1"/>
                  <a:t>coefficient</a:t>
                </a:r>
                <a:r>
                  <a:rPr lang="it-IT" sz="1400" i="1" dirty="0"/>
                  <a:t> </a:t>
                </a:r>
                <a:r>
                  <a:rPr lang="it-IT" sz="1400" dirty="0"/>
                  <a:t>(</a:t>
                </a:r>
                <a:r>
                  <a:rPr lang="it-IT" sz="1400" i="1" dirty="0"/>
                  <a:t>for </a:t>
                </a:r>
                <a:r>
                  <a:rPr lang="it-IT" sz="1400" i="1" dirty="0" err="1"/>
                  <a:t>two-layer</a:t>
                </a:r>
                <a:r>
                  <a:rPr lang="it-IT" sz="1400" i="1" dirty="0"/>
                  <a:t> </a:t>
                </a:r>
                <a:r>
                  <a:rPr lang="it-IT" sz="1400" i="1" dirty="0" err="1"/>
                  <a:t>perceptron</a:t>
                </a:r>
                <a:r>
                  <a:rPr lang="it-IT" sz="1400" i="1" dirty="0"/>
                  <a:t> kernel</a:t>
                </a:r>
                <a:r>
                  <a:rPr lang="it-IT" sz="1400" dirty="0"/>
                  <a:t>): 0, 1, 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i="1" dirty="0" err="1"/>
                  <a:t>Translation</a:t>
                </a:r>
                <a:r>
                  <a:rPr lang="it-IT" sz="1400" i="1" dirty="0"/>
                  <a:t> </a:t>
                </a:r>
                <a:r>
                  <a:rPr lang="it-IT" sz="1400" i="1" dirty="0" err="1"/>
                  <a:t>term</a:t>
                </a:r>
                <a:r>
                  <a:rPr lang="it-IT" sz="1400" i="1" dirty="0"/>
                  <a:t> k0</a:t>
                </a:r>
                <a:r>
                  <a:rPr lang="it-IT" sz="1400" dirty="0"/>
                  <a:t> (</a:t>
                </a:r>
                <a:r>
                  <a:rPr lang="it-IT" sz="1400" i="1" dirty="0"/>
                  <a:t>for </a:t>
                </a:r>
                <a:r>
                  <a:rPr lang="it-IT" sz="1400" i="1" dirty="0" err="1"/>
                  <a:t>poly</a:t>
                </a:r>
                <a:r>
                  <a:rPr lang="it-IT" sz="1400" i="1" dirty="0"/>
                  <a:t>. Kernel: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begChr m:val="⟨"/>
                                <m:endChr m:val=""/>
                                <m:ctrlPr>
                                  <a:rPr lang="it-IT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"/>
                                <m:endChr m:val="⟩"/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it-IT" sz="1400" dirty="0"/>
                  <a:t>): 0, 1, 2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912127B-9353-6624-BDD1-04F619D84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681" y="2571750"/>
                <a:ext cx="3623984" cy="1606274"/>
              </a:xfrm>
              <a:prstGeom prst="rect">
                <a:avLst/>
              </a:prstGeom>
              <a:blipFill>
                <a:blip r:embed="rId2"/>
                <a:stretch>
                  <a:fillRect l="-168" b="-102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C8633E0-F083-A286-F104-11FC5202D3D4}"/>
                  </a:ext>
                </a:extLst>
              </p:cNvPr>
              <p:cNvSpPr txBox="1"/>
              <p:nvPr/>
            </p:nvSpPr>
            <p:spPr>
              <a:xfrm>
                <a:off x="311940" y="3849023"/>
                <a:ext cx="776472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500" i="1" dirty="0" err="1"/>
                  <a:t>Kernel’s</a:t>
                </a:r>
                <a:r>
                  <a:rPr lang="it-IT" sz="1500" i="1" dirty="0"/>
                  <a:t> </a:t>
                </a:r>
                <a:r>
                  <a:rPr lang="it-IT" sz="1500" i="1" dirty="0" err="1"/>
                  <a:t>parameter</a:t>
                </a:r>
                <a:r>
                  <a:rPr lang="it-IT" sz="1500" i="1" dirty="0"/>
                  <a:t> γ</a:t>
                </a:r>
                <a:r>
                  <a:rPr lang="it-IT" sz="1600" i="1" dirty="0"/>
                  <a:t> </a:t>
                </a:r>
                <a:r>
                  <a:rPr lang="it-IT" sz="1500" dirty="0"/>
                  <a:t>(</a:t>
                </a:r>
                <a14:m>
                  <m:oMath xmlns:m="http://schemas.openxmlformats.org/officeDocument/2006/math">
                    <m:r>
                      <a:rPr lang="it-IT" sz="1500" i="1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it-IT" sz="1500" i="1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ctrlPr>
                          <a:rPr lang="it-IT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it-IT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5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it-IT" sz="1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it-IT" sz="1500" i="1" dirty="0"/>
                  <a:t> for RBF, </a:t>
                </a:r>
                <a14:m>
                  <m:oMath xmlns:m="http://schemas.openxmlformats.org/officeDocument/2006/math">
                    <m:r>
                      <a:rPr lang="it-IT" sz="15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it-IT" sz="1500" i="1">
                        <a:latin typeface="Cambria Math" panose="02040503050406030204" pitchFamily="18" charset="0"/>
                      </a:rPr>
                      <m:t>⋅⟨</m:t>
                    </m:r>
                    <m:r>
                      <a:rPr lang="it-IT" sz="15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5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5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5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it-IT" sz="1500" i="1" dirty="0"/>
                  <a:t> for </a:t>
                </a:r>
                <a:r>
                  <a:rPr lang="it-IT" sz="1500" i="1" dirty="0" err="1"/>
                  <a:t>poly</a:t>
                </a:r>
                <a:r>
                  <a:rPr lang="it-IT" sz="1500" i="1" dirty="0"/>
                  <a:t> kernel,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1500" i="1" dirty="0"/>
                  <a:t> for </a:t>
                </a:r>
                <a:r>
                  <a:rPr lang="it-IT" sz="1500" i="1" dirty="0" err="1"/>
                  <a:t>sigmoid</a:t>
                </a:r>
                <a:r>
                  <a:rPr lang="it-IT" sz="1500" dirty="0"/>
                  <a:t>):</a:t>
                </a:r>
                <a:r>
                  <a:rPr lang="it-IT" sz="1400" i="1" dirty="0"/>
                  <a:t> </a:t>
                </a:r>
                <a:br>
                  <a:rPr lang="it-IT" sz="1400" i="1" dirty="0"/>
                </a:br>
                <a:r>
                  <a:rPr lang="it-IT" sz="1400" dirty="0"/>
                  <a:t>0.1, 0.01, 0.001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C8633E0-F083-A286-F104-11FC5202D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40" y="3849023"/>
                <a:ext cx="7764725" cy="553998"/>
              </a:xfrm>
              <a:prstGeom prst="rect">
                <a:avLst/>
              </a:prstGeom>
              <a:blipFill>
                <a:blip r:embed="rId3"/>
                <a:stretch>
                  <a:fillRect l="-235" b="-109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Neural Network </a:t>
            </a:r>
            <a:r>
              <a:rPr lang="it" sz="2400" spc="-1" dirty="0">
                <a:solidFill>
                  <a:srgbClr val="FF0000"/>
                </a:solidFill>
                <a:latin typeface="Arial"/>
                <a:ea typeface="Arial"/>
              </a:rPr>
              <a:t>Da finire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5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9A8B95F-CF5E-AD88-51B4-B106193E6B8F}"/>
              </a:ext>
            </a:extLst>
          </p:cNvPr>
          <p:cNvSpPr txBox="1"/>
          <p:nvPr/>
        </p:nvSpPr>
        <p:spPr>
          <a:xfrm>
            <a:off x="319038" y="573885"/>
            <a:ext cx="88249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implemented</a:t>
            </a:r>
            <a:r>
              <a:rPr lang="it-IT" sz="1400" dirty="0"/>
              <a:t> a </a:t>
            </a:r>
            <a:r>
              <a:rPr lang="it-IT" sz="1400" dirty="0" err="1"/>
              <a:t>multilayer</a:t>
            </a:r>
            <a:r>
              <a:rPr lang="it-IT" sz="1400" dirty="0"/>
              <a:t> </a:t>
            </a:r>
            <a:r>
              <a:rPr lang="it-IT" sz="1400" dirty="0" err="1"/>
              <a:t>feedforward</a:t>
            </a:r>
            <a:r>
              <a:rPr lang="it-IT" sz="1400" dirty="0"/>
              <a:t> </a:t>
            </a:r>
            <a:r>
              <a:rPr lang="it-IT" sz="1400" dirty="0" err="1"/>
              <a:t>Neural</a:t>
            </a:r>
            <a:r>
              <a:rPr lang="it-IT" sz="1400" dirty="0"/>
              <a:t> Networks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/>
              <a:t>Keras</a:t>
            </a:r>
            <a:r>
              <a:rPr lang="it-IT" sz="1400" dirty="0"/>
              <a:t>.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the </a:t>
            </a:r>
            <a:r>
              <a:rPr lang="it-IT" sz="1400" dirty="0" err="1"/>
              <a:t>SciKeras</a:t>
            </a:r>
            <a:r>
              <a:rPr lang="it-IT" sz="1400" dirty="0"/>
              <a:t> [</a:t>
            </a:r>
            <a:r>
              <a:rPr lang="it-IT" sz="1400" dirty="0">
                <a:hlinkClick r:id="rId2" action="ppaction://hlinksldjump"/>
              </a:rPr>
              <a:t>4</a:t>
            </a:r>
            <a:r>
              <a:rPr lang="it-IT" sz="1400" dirty="0"/>
              <a:t>] library to </a:t>
            </a:r>
            <a:r>
              <a:rPr lang="it-IT" sz="1400" dirty="0" err="1"/>
              <a:t>interface</a:t>
            </a:r>
            <a:r>
              <a:rPr lang="it-IT" sz="1400" dirty="0"/>
              <a:t> </a:t>
            </a:r>
            <a:r>
              <a:rPr lang="it-IT" sz="1400" dirty="0" err="1"/>
              <a:t>this</a:t>
            </a:r>
            <a:r>
              <a:rPr lang="it-IT" sz="1400" dirty="0"/>
              <a:t> model with </a:t>
            </a:r>
            <a:r>
              <a:rPr lang="it-IT" sz="1400" dirty="0" err="1"/>
              <a:t>Scikit-Learn</a:t>
            </a:r>
            <a:r>
              <a:rPr lang="it-IT" sz="1400" dirty="0"/>
              <a:t>. For the CUP task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implemented</a:t>
            </a:r>
            <a:r>
              <a:rPr lang="it-IT" sz="1400" dirty="0"/>
              <a:t> a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 in pipeline with the </a:t>
            </a:r>
            <a:r>
              <a:rPr lang="it-IT" sz="1400" dirty="0" err="1"/>
              <a:t>Neural</a:t>
            </a:r>
            <a:r>
              <a:rPr lang="it-IT" sz="1400" dirty="0"/>
              <a:t> Network.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A06A212-1846-A771-13D1-17BD867908F2}"/>
              </a:ext>
            </a:extLst>
          </p:cNvPr>
          <p:cNvSpPr txBox="1"/>
          <p:nvPr/>
        </p:nvSpPr>
        <p:spPr>
          <a:xfrm>
            <a:off x="311940" y="3150636"/>
            <a:ext cx="4140741" cy="187743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500" i="1" dirty="0"/>
              <a:t>Learning rate η</a:t>
            </a:r>
            <a:r>
              <a:rPr lang="it-IT" sz="1400" dirty="0"/>
              <a:t>: 0.01, 0.001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500" i="1" dirty="0"/>
              <a:t>Momentum </a:t>
            </a:r>
            <a:r>
              <a:rPr lang="it-IT" sz="1500" i="1" dirty="0" err="1"/>
              <a:t>parameter</a:t>
            </a:r>
            <a:r>
              <a:rPr lang="it-IT" sz="1500" i="1" dirty="0"/>
              <a:t> α</a:t>
            </a:r>
            <a:r>
              <a:rPr lang="it-IT" sz="1400" dirty="0"/>
              <a:t>: 0.7, 0.8, 0.9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i="1" dirty="0" err="1"/>
              <a:t>Usage</a:t>
            </a:r>
            <a:r>
              <a:rPr lang="it-IT" sz="1400" i="1" dirty="0"/>
              <a:t> of </a:t>
            </a:r>
            <a:r>
              <a:rPr lang="it-IT" sz="1400" i="1" dirty="0" err="1"/>
              <a:t>Nesterov’s</a:t>
            </a:r>
            <a:r>
              <a:rPr lang="it-IT" sz="1400" i="1" dirty="0"/>
              <a:t> </a:t>
            </a:r>
            <a:r>
              <a:rPr lang="it-IT" sz="1400" i="1" dirty="0" err="1"/>
              <a:t>momentum</a:t>
            </a:r>
            <a:r>
              <a:rPr lang="it-IT" sz="1400" dirty="0"/>
              <a:t>: True, False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500" i="1" dirty="0" err="1"/>
              <a:t>Activation</a:t>
            </a:r>
            <a:r>
              <a:rPr lang="it-IT" sz="1500" i="1" dirty="0"/>
              <a:t> </a:t>
            </a:r>
            <a:r>
              <a:rPr lang="it-IT" sz="1500" i="1" dirty="0" err="1"/>
              <a:t>function</a:t>
            </a:r>
            <a:r>
              <a:rPr lang="it-IT" sz="1500" i="1" dirty="0"/>
              <a:t> for the </a:t>
            </a:r>
            <a:r>
              <a:rPr lang="it-IT" sz="1500" i="1" dirty="0" err="1"/>
              <a:t>hidden</a:t>
            </a:r>
            <a:r>
              <a:rPr lang="it-IT" sz="1500" i="1" dirty="0"/>
              <a:t> </a:t>
            </a:r>
            <a:r>
              <a:rPr lang="it-IT" sz="1500" i="1" dirty="0" err="1"/>
              <a:t>layers</a:t>
            </a:r>
            <a:r>
              <a:rPr lang="it-IT" sz="1400" dirty="0"/>
              <a:t>: </a:t>
            </a:r>
            <a:r>
              <a:rPr lang="it-IT" sz="1400" dirty="0" err="1"/>
              <a:t>ReLU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i="1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09C82B4-F2AA-E760-D0E5-44505BEA8B3E}"/>
              </a:ext>
            </a:extLst>
          </p:cNvPr>
          <p:cNvSpPr txBox="1"/>
          <p:nvPr/>
        </p:nvSpPr>
        <p:spPr>
          <a:xfrm>
            <a:off x="319038" y="2287011"/>
            <a:ext cx="8267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Hyperparameter’s</a:t>
            </a:r>
            <a:r>
              <a:rPr lang="it-IT" sz="1600" dirty="0"/>
              <a:t> </a:t>
            </a:r>
            <a:r>
              <a:rPr lang="it-IT" sz="1600" dirty="0" err="1"/>
              <a:t>choice</a:t>
            </a:r>
            <a:r>
              <a:rPr lang="it-IT" sz="1400" dirty="0"/>
              <a:t>: 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on the following </a:t>
            </a:r>
            <a:r>
              <a:rPr lang="it-IT" sz="1400" dirty="0" err="1"/>
              <a:t>values</a:t>
            </a:r>
            <a:r>
              <a:rPr lang="it-IT" sz="1400" dirty="0"/>
              <a:t> (for the ML23 Cup): </a:t>
            </a:r>
            <a:r>
              <a:rPr lang="it-IT" sz="1400" dirty="0">
                <a:solidFill>
                  <a:srgbClr val="FF0000"/>
                </a:solidFill>
              </a:rPr>
              <a:t>aggiustare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912127B-9353-6624-BDD1-04F619D84C30}"/>
              </a:ext>
            </a:extLst>
          </p:cNvPr>
          <p:cNvSpPr txBox="1"/>
          <p:nvPr/>
        </p:nvSpPr>
        <p:spPr>
          <a:xfrm>
            <a:off x="4452680" y="3150636"/>
            <a:ext cx="4126543" cy="19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i="1" dirty="0"/>
              <a:t>Dropout </a:t>
            </a:r>
            <a:r>
              <a:rPr lang="it-IT" sz="1400" i="1" dirty="0" err="1"/>
              <a:t>hyperparameter</a:t>
            </a:r>
            <a:r>
              <a:rPr lang="it-IT" sz="1400" i="1" dirty="0"/>
              <a:t> </a:t>
            </a:r>
            <a:r>
              <a:rPr lang="it-IT" sz="1400" dirty="0"/>
              <a:t>(</a:t>
            </a:r>
            <a:r>
              <a:rPr lang="it-IT" sz="1400" i="1" dirty="0"/>
              <a:t>input </a:t>
            </a:r>
            <a:r>
              <a:rPr lang="it-IT" sz="1400" i="1" dirty="0" err="1"/>
              <a:t>layer</a:t>
            </a:r>
            <a:r>
              <a:rPr lang="it-IT" sz="1400" dirty="0"/>
              <a:t>): 0.1, 0.2, 0.3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i="1" dirty="0"/>
              <a:t>Dropout </a:t>
            </a:r>
            <a:r>
              <a:rPr lang="it-IT" sz="1400" i="1" dirty="0" err="1"/>
              <a:t>hyperparameter</a:t>
            </a:r>
            <a:r>
              <a:rPr lang="it-IT" sz="1400" i="1" dirty="0"/>
              <a:t> </a:t>
            </a:r>
            <a:r>
              <a:rPr lang="it-IT" sz="1400" dirty="0"/>
              <a:t>(</a:t>
            </a:r>
            <a:r>
              <a:rPr lang="it-IT" sz="1400" i="1" dirty="0" err="1"/>
              <a:t>hidden</a:t>
            </a:r>
            <a:r>
              <a:rPr lang="it-IT" sz="1400" i="1" dirty="0"/>
              <a:t> </a:t>
            </a:r>
            <a:r>
              <a:rPr lang="it-IT" sz="1400" i="1" dirty="0" err="1"/>
              <a:t>layers</a:t>
            </a:r>
            <a:r>
              <a:rPr lang="it-IT" sz="1400" dirty="0"/>
              <a:t>): </a:t>
            </a:r>
            <a:br>
              <a:rPr lang="it-IT" sz="1400" dirty="0"/>
            </a:br>
            <a:r>
              <a:rPr lang="it-IT" sz="1400" dirty="0"/>
              <a:t>(0.2, 0.2), (0.3,0.3), (0.3, 0.4)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i="1" dirty="0"/>
              <a:t>L2 </a:t>
            </a:r>
            <a:r>
              <a:rPr lang="it-IT" sz="1400" i="1" dirty="0" err="1"/>
              <a:t>regularization</a:t>
            </a:r>
            <a:r>
              <a:rPr lang="it-IT" sz="1400" i="1" dirty="0"/>
              <a:t> </a:t>
            </a:r>
            <a:r>
              <a:rPr lang="it-IT" sz="1400" i="1" dirty="0" err="1"/>
              <a:t>hyperparameter</a:t>
            </a:r>
            <a:r>
              <a:rPr lang="it-IT" sz="1400" i="1" dirty="0"/>
              <a:t> λ</a:t>
            </a:r>
            <a:r>
              <a:rPr lang="it-IT" sz="1400" dirty="0"/>
              <a:t>: 10</a:t>
            </a:r>
            <a:r>
              <a:rPr lang="it-IT" sz="1400" baseline="30000" dirty="0"/>
              <a:t>-4</a:t>
            </a:r>
            <a:r>
              <a:rPr lang="it-IT" sz="1400" dirty="0"/>
              <a:t>, 10</a:t>
            </a:r>
            <a:r>
              <a:rPr lang="it-IT" sz="1400" baseline="30000" dirty="0"/>
              <a:t>-5</a:t>
            </a:r>
          </a:p>
          <a:p>
            <a:pPr>
              <a:lnSpc>
                <a:spcPct val="150000"/>
              </a:lnSpc>
            </a:pPr>
            <a:endParaRPr lang="it-IT" sz="14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60A9BC0-A62F-B75F-9419-9C8914E4A9A0}"/>
              </a:ext>
            </a:extLst>
          </p:cNvPr>
          <p:cNvSpPr txBox="1"/>
          <p:nvPr/>
        </p:nvSpPr>
        <p:spPr>
          <a:xfrm>
            <a:off x="311939" y="2626182"/>
            <a:ext cx="8267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i="1" dirty="0"/>
              <a:t>Architecture </a:t>
            </a:r>
            <a:r>
              <a:rPr lang="it-IT" sz="1400" dirty="0"/>
              <a:t>(</a:t>
            </a:r>
            <a:r>
              <a:rPr lang="it-IT" sz="1400" i="1" dirty="0" err="1"/>
              <a:t>meaning</a:t>
            </a:r>
            <a:r>
              <a:rPr lang="it-IT" sz="1400" i="1" dirty="0"/>
              <a:t> of </a:t>
            </a:r>
            <a:r>
              <a:rPr lang="it-IT" sz="1400" dirty="0"/>
              <a:t>(</a:t>
            </a:r>
            <a:r>
              <a:rPr lang="it-IT" sz="1400" i="1" dirty="0"/>
              <a:t>x</a:t>
            </a:r>
            <a:r>
              <a:rPr lang="it-IT" sz="1400" i="1" baseline="-25000" dirty="0"/>
              <a:t>1</a:t>
            </a:r>
            <a:r>
              <a:rPr lang="it-IT" sz="1400" dirty="0"/>
              <a:t>,</a:t>
            </a:r>
            <a:r>
              <a:rPr lang="it-IT" sz="1400" i="1" dirty="0"/>
              <a:t>…</a:t>
            </a:r>
            <a:r>
              <a:rPr lang="it-IT" sz="1400" dirty="0"/>
              <a:t>,</a:t>
            </a:r>
            <a:r>
              <a:rPr lang="it-IT" sz="1400" i="1" dirty="0" err="1"/>
              <a:t>x</a:t>
            </a:r>
            <a:r>
              <a:rPr lang="it-IT" sz="1400" i="1" baseline="-25000" dirty="0" err="1"/>
              <a:t>n</a:t>
            </a:r>
            <a:r>
              <a:rPr lang="it-IT" sz="1400" dirty="0"/>
              <a:t>): </a:t>
            </a:r>
            <a:r>
              <a:rPr lang="it-IT" sz="1400" i="1" dirty="0"/>
              <a:t>n </a:t>
            </a:r>
            <a:r>
              <a:rPr lang="it-IT" sz="1400" i="1" dirty="0" err="1"/>
              <a:t>hidden</a:t>
            </a:r>
            <a:r>
              <a:rPr lang="it-IT" sz="1400" i="1" dirty="0"/>
              <a:t> </a:t>
            </a:r>
            <a:r>
              <a:rPr lang="it-IT" sz="1400" i="1" dirty="0" err="1"/>
              <a:t>layers</a:t>
            </a:r>
            <a:r>
              <a:rPr lang="it-IT" sz="1400" dirty="0"/>
              <a:t>. </a:t>
            </a:r>
            <a:r>
              <a:rPr lang="it-IT" sz="1400" i="1" dirty="0"/>
              <a:t>Layer i </a:t>
            </a:r>
            <a:r>
              <a:rPr lang="it-IT" sz="1400" i="1" dirty="0" err="1"/>
              <a:t>has</a:t>
            </a:r>
            <a:r>
              <a:rPr lang="it-IT" sz="1400" i="1" dirty="0"/>
              <a:t> x</a:t>
            </a:r>
            <a:r>
              <a:rPr lang="it-IT" sz="1400" i="1" baseline="-25000" dirty="0"/>
              <a:t>i</a:t>
            </a:r>
            <a:r>
              <a:rPr lang="it-IT" sz="1400" i="1" dirty="0"/>
              <a:t> </a:t>
            </a:r>
            <a:r>
              <a:rPr lang="it-IT" sz="1400" i="1" dirty="0" err="1"/>
              <a:t>units</a:t>
            </a:r>
            <a:r>
              <a:rPr lang="it-IT" sz="1400" dirty="0"/>
              <a:t>): </a:t>
            </a:r>
            <a:br>
              <a:rPr lang="it-IT" sz="1400" dirty="0"/>
            </a:br>
            <a:r>
              <a:rPr lang="it-IT" sz="1400" dirty="0"/>
              <a:t>(64, 64), (128,64), (128,128)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74C2A88-6191-5D54-C905-398AEFCF8664}"/>
              </a:ext>
            </a:extLst>
          </p:cNvPr>
          <p:cNvSpPr txBox="1"/>
          <p:nvPr/>
        </p:nvSpPr>
        <p:spPr>
          <a:xfrm>
            <a:off x="311938" y="1390370"/>
            <a:ext cx="8832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Inizializzazione dei pesi </a:t>
            </a:r>
            <a:r>
              <a:rPr lang="it-IT" sz="1400" dirty="0"/>
              <a:t>(direi si descrive nel dettaglio nella </a:t>
            </a:r>
            <a:r>
              <a:rPr lang="it-IT" sz="1400" dirty="0" err="1"/>
              <a:t>prox</a:t>
            </a:r>
            <a:r>
              <a:rPr lang="it-IT" sz="1400" dirty="0"/>
              <a:t> slide). </a:t>
            </a:r>
            <a:r>
              <a:rPr lang="it-IT" sz="1400" dirty="0" err="1"/>
              <a:t>Cfr</a:t>
            </a:r>
            <a:r>
              <a:rPr lang="it-IT" sz="1400" dirty="0"/>
              <a:t> checklist di ML-23-Report-info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A392564-5232-114A-B13E-5A063453402A}"/>
              </a:ext>
            </a:extLst>
          </p:cNvPr>
          <p:cNvSpPr txBox="1"/>
          <p:nvPr/>
        </p:nvSpPr>
        <p:spPr>
          <a:xfrm>
            <a:off x="319038" y="1731016"/>
            <a:ext cx="8832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Criterio di arresto </a:t>
            </a:r>
            <a:r>
              <a:rPr lang="it-IT" sz="1400" dirty="0"/>
              <a:t>(se necessario si descrive nel dettaglio nella </a:t>
            </a:r>
            <a:r>
              <a:rPr lang="it-IT" sz="1400" dirty="0" err="1"/>
              <a:t>prox</a:t>
            </a:r>
            <a:r>
              <a:rPr lang="it-IT" sz="1400" dirty="0"/>
              <a:t> slide). </a:t>
            </a:r>
            <a:r>
              <a:rPr lang="it-IT" sz="1400" dirty="0" err="1"/>
              <a:t>Cfr</a:t>
            </a:r>
            <a:r>
              <a:rPr lang="it-IT" sz="1400" dirty="0"/>
              <a:t> checklist di ML-23-Report-info</a:t>
            </a:r>
          </a:p>
        </p:txBody>
      </p:sp>
    </p:spTree>
    <p:extLst>
      <p:ext uri="{BB962C8B-B14F-4D97-AF65-F5344CB8AC3E}">
        <p14:creationId xmlns:p14="http://schemas.microsoft.com/office/powerpoint/2010/main" val="279361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Model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 novelties (may be more slides)</a:t>
            </a:r>
            <a:endParaRPr lang="it-IT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AC1FED-F89A-48EA-A7D9-D975C9644720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6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43EB721-4ECF-8D44-AD5A-11FA73D5C8DE}"/>
              </a:ext>
            </a:extLst>
          </p:cNvPr>
          <p:cNvSpPr txBox="1"/>
          <p:nvPr/>
        </p:nvSpPr>
        <p:spPr>
          <a:xfrm>
            <a:off x="311760" y="1187179"/>
            <a:ext cx="81608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Qualche parola sul </a:t>
            </a:r>
            <a:r>
              <a:rPr lang="it-IT" sz="1400" dirty="0" err="1">
                <a:solidFill>
                  <a:srgbClr val="FF0000"/>
                </a:solidFill>
              </a:rPr>
              <a:t>RobustScaler</a:t>
            </a:r>
            <a:r>
              <a:rPr lang="it-IT" sz="1400" dirty="0">
                <a:solidFill>
                  <a:srgbClr val="FF0000"/>
                </a:solidFill>
              </a:rPr>
              <a:t>, e in generale sul </a:t>
            </a:r>
            <a:r>
              <a:rPr lang="it-IT" sz="1400" dirty="0" err="1">
                <a:solidFill>
                  <a:srgbClr val="FF0000"/>
                </a:solidFill>
              </a:rPr>
              <a:t>preprocessing</a:t>
            </a:r>
            <a:r>
              <a:rPr lang="it-IT" sz="1400" dirty="0">
                <a:solidFill>
                  <a:srgbClr val="FF0000"/>
                </a:solidFill>
              </a:rPr>
              <a:t> che si fa. </a:t>
            </a:r>
          </a:p>
          <a:p>
            <a:endParaRPr lang="it-IT" sz="1400" dirty="0">
              <a:solidFill>
                <a:srgbClr val="FF0000"/>
              </a:solidFill>
            </a:endParaRPr>
          </a:p>
          <a:p>
            <a:r>
              <a:rPr lang="it-IT" sz="1400" dirty="0">
                <a:solidFill>
                  <a:srgbClr val="FF0000"/>
                </a:solidFill>
              </a:rPr>
              <a:t>Inoltre, se sono stati fatti dei test preliminari, delle esplorazioni, possiamo parlarne in maniera molto sintetica (magari qualche esplorazione un po’ random ha aiutato a restringere il dominio della </a:t>
            </a:r>
            <a:r>
              <a:rPr lang="it-IT" sz="1400" dirty="0" err="1">
                <a:solidFill>
                  <a:srgbClr val="FF0000"/>
                </a:solidFill>
              </a:rPr>
              <a:t>grid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search</a:t>
            </a:r>
            <a:r>
              <a:rPr lang="it-IT" sz="1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9884534-5F12-27F6-1B5F-8149A5D5CCB6}"/>
              </a:ext>
            </a:extLst>
          </p:cNvPr>
          <p:cNvSpPr txBox="1"/>
          <p:nvPr/>
        </p:nvSpPr>
        <p:spPr>
          <a:xfrm>
            <a:off x="389965" y="2783541"/>
            <a:ext cx="77320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Abbiamo usato </a:t>
            </a:r>
            <a:r>
              <a:rPr lang="it-IT" sz="1400" dirty="0" err="1">
                <a:solidFill>
                  <a:srgbClr val="FF0000"/>
                </a:solidFill>
              </a:rPr>
              <a:t>SciKeras</a:t>
            </a:r>
            <a:r>
              <a:rPr lang="it-IT" sz="1400" dirty="0">
                <a:solidFill>
                  <a:srgbClr val="FF0000"/>
                </a:solidFill>
              </a:rPr>
              <a:t> per interfacciare con </a:t>
            </a:r>
            <a:r>
              <a:rPr lang="it-IT" sz="1400" dirty="0" err="1">
                <a:solidFill>
                  <a:srgbClr val="FF0000"/>
                </a:solidFill>
              </a:rPr>
              <a:t>Scikit-Learn</a:t>
            </a:r>
            <a:r>
              <a:rPr lang="it-IT" sz="1400" dirty="0">
                <a:solidFill>
                  <a:srgbClr val="FF0000"/>
                </a:solidFill>
              </a:rPr>
              <a:t> la NN fatta con </a:t>
            </a:r>
            <a:r>
              <a:rPr lang="it-IT" sz="1400" dirty="0" err="1">
                <a:solidFill>
                  <a:srgbClr val="FF0000"/>
                </a:solidFill>
              </a:rPr>
              <a:t>Keras</a:t>
            </a:r>
            <a:r>
              <a:rPr lang="it-IT" sz="1400" dirty="0">
                <a:solidFill>
                  <a:srgbClr val="FF0000"/>
                </a:solidFill>
              </a:rPr>
              <a:t>. Questo perché anche per le NN abbiamo usato </a:t>
            </a:r>
            <a:r>
              <a:rPr lang="it-IT" sz="1400" dirty="0" err="1">
                <a:solidFill>
                  <a:srgbClr val="FF0000"/>
                </a:solidFill>
              </a:rPr>
              <a:t>Scikit-Learn</a:t>
            </a:r>
            <a:r>
              <a:rPr lang="it-IT" sz="1400" dirty="0">
                <a:solidFill>
                  <a:srgbClr val="FF0000"/>
                </a:solidFill>
              </a:rPr>
              <a:t> per la </a:t>
            </a:r>
            <a:r>
              <a:rPr lang="it-IT" sz="1400" dirty="0" err="1">
                <a:solidFill>
                  <a:srgbClr val="FF0000"/>
                </a:solidFill>
              </a:rPr>
              <a:t>grid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search</a:t>
            </a:r>
            <a:r>
              <a:rPr lang="it-IT" sz="1400" dirty="0">
                <a:solidFill>
                  <a:srgbClr val="FF0000"/>
                </a:solidFill>
              </a:rPr>
              <a:t> e la scelta degli </a:t>
            </a:r>
            <a:r>
              <a:rPr lang="it-IT" sz="1400" dirty="0" err="1">
                <a:solidFill>
                  <a:srgbClr val="FF0000"/>
                </a:solidFill>
              </a:rPr>
              <a:t>iperparametri</a:t>
            </a:r>
            <a:r>
              <a:rPr lang="it-IT" sz="1400" dirty="0">
                <a:solidFill>
                  <a:srgbClr val="FF0000"/>
                </a:solidFill>
              </a:rPr>
              <a:t> migliori (ottenuti dalla </a:t>
            </a:r>
            <a:r>
              <a:rPr lang="it-IT" sz="1400" dirty="0" err="1">
                <a:solidFill>
                  <a:srgbClr val="FF0000"/>
                </a:solidFill>
              </a:rPr>
              <a:t>grid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search</a:t>
            </a:r>
            <a:r>
              <a:rPr lang="it-IT" sz="1400" dirty="0">
                <a:solidFill>
                  <a:srgbClr val="FF0000"/>
                </a:solidFill>
              </a:rPr>
              <a:t>)</a:t>
            </a:r>
            <a:endParaRPr lang="it-IT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Results – Tables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1/2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06FC27A-D984-4D7D-8FA5-F1FA6C63CC6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7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675E250-FFA3-31FA-EC49-7C7764955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939151"/>
              </p:ext>
            </p:extLst>
          </p:nvPr>
        </p:nvGraphicFramePr>
        <p:xfrm>
          <a:off x="311757" y="1039885"/>
          <a:ext cx="8160842" cy="16154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72435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496235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846086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846086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</a:tblGrid>
              <a:tr h="225137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1" dirty="0"/>
                        <a:t>Kernel</a:t>
                      </a:r>
                      <a:r>
                        <a:rPr lang="it-IT" sz="1600" dirty="0"/>
                        <a:t> / </a:t>
                      </a:r>
                      <a:r>
                        <a:rPr lang="it-IT" sz="1600" i="1" dirty="0"/>
                        <a:t>C </a:t>
                      </a:r>
                      <a:r>
                        <a:rPr lang="it-IT" sz="1600" dirty="0"/>
                        <a:t>/ </a:t>
                      </a:r>
                      <a:r>
                        <a:rPr lang="it-IT" sz="1600" i="1" dirty="0"/>
                        <a:t>γ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600" i="1" dirty="0"/>
                        <a:t>p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600" i="1" dirty="0"/>
                        <a:t>k0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MSE </a:t>
                      </a:r>
                      <a:r>
                        <a:rPr lang="it-IT" sz="1400" dirty="0"/>
                        <a:t>(TR/TS)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Best </a:t>
                      </a:r>
                      <a:r>
                        <a:rPr lang="it-IT" sz="1400" i="1" dirty="0" err="1"/>
                        <a:t>hyperparameters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values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1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051443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155377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BE230A9E-6BC2-8724-6E64-FC538A331645}"/>
              </a:ext>
            </a:extLst>
          </p:cNvPr>
          <p:cNvSpPr txBox="1">
            <a:spLocks/>
          </p:cNvSpPr>
          <p:nvPr/>
        </p:nvSpPr>
        <p:spPr>
          <a:xfrm>
            <a:off x="311756" y="701329"/>
            <a:ext cx="816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Table</a:t>
            </a:r>
            <a:r>
              <a:rPr lang="it-IT" sz="1600" b="1" dirty="0"/>
              <a:t> 1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SVM</a:t>
            </a:r>
            <a:endParaRPr lang="it-IT" sz="1600" dirty="0"/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84DE0662-B539-4FAA-8D29-2412C11DB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22786"/>
              </p:ext>
            </p:extLst>
          </p:nvPr>
        </p:nvGraphicFramePr>
        <p:xfrm>
          <a:off x="311757" y="3295895"/>
          <a:ext cx="8160842" cy="16154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72435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496235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846086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846086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</a:tblGrid>
              <a:tr h="225137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>
                          <a:solidFill>
                            <a:srgbClr val="FF0000"/>
                          </a:solidFill>
                        </a:rPr>
                        <a:t>Hyperparameters</a:t>
                      </a:r>
                      <a:endParaRPr lang="it-IT" sz="160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MSE </a:t>
                      </a:r>
                      <a:r>
                        <a:rPr lang="it-IT" sz="1400" dirty="0"/>
                        <a:t>(TR/TS)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Best </a:t>
                      </a:r>
                      <a:r>
                        <a:rPr lang="it-IT" sz="1400" i="1" dirty="0" err="1"/>
                        <a:t>hyperparameters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values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1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051443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155377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289BD0DD-F384-4DFC-09C8-CA90B7F477E0}"/>
              </a:ext>
            </a:extLst>
          </p:cNvPr>
          <p:cNvSpPr txBox="1">
            <a:spLocks/>
          </p:cNvSpPr>
          <p:nvPr/>
        </p:nvSpPr>
        <p:spPr>
          <a:xfrm>
            <a:off x="311756" y="2957339"/>
            <a:ext cx="816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Table</a:t>
            </a:r>
            <a:r>
              <a:rPr lang="it-IT" sz="1600" b="1" dirty="0"/>
              <a:t> 2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random </a:t>
            </a:r>
            <a:r>
              <a:rPr lang="it-IT" sz="1400" dirty="0" err="1"/>
              <a:t>forest</a:t>
            </a:r>
            <a:endParaRPr lang="it-IT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Results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– Tables 2/2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06FC27A-D984-4D7D-8FA5-F1FA6C63CC6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8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675E250-FFA3-31FA-EC49-7C7764955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784029"/>
              </p:ext>
            </p:extLst>
          </p:nvPr>
        </p:nvGraphicFramePr>
        <p:xfrm>
          <a:off x="311758" y="1139467"/>
          <a:ext cx="8160842" cy="35364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72435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496235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846086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846086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</a:tblGrid>
              <a:tr h="48150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Architecture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 err="1"/>
                        <a:t>optimizer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η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α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λ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epochs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batch_size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>
                          <a:solidFill>
                            <a:srgbClr val="FF0000"/>
                          </a:solidFill>
                        </a:rPr>
                        <a:t>/ …</a:t>
                      </a:r>
                      <a:endParaRPr lang="it-IT" sz="160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MSE </a:t>
                      </a:r>
                      <a:r>
                        <a:rPr lang="it-IT" sz="1400" dirty="0"/>
                        <a:t>(TR/TS)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98578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Best </a:t>
                      </a:r>
                      <a:r>
                        <a:rPr lang="it-IT" sz="1400" i="1" dirty="0" err="1"/>
                        <a:t>hyperparameters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values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Escludendo penalty </a:t>
                      </a:r>
                      <a:r>
                        <a:rPr lang="it-IT" sz="1100" i="1" dirty="0" err="1"/>
                        <a:t>terms</a:t>
                      </a:r>
                      <a:endParaRPr lang="it-IT" sz="11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  <a:tr h="98578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i="1" dirty="0"/>
                        <a:t>Escludendo penalty </a:t>
                      </a:r>
                      <a:r>
                        <a:rPr lang="it-IT" sz="1100" i="1" dirty="0" err="1"/>
                        <a:t>terms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051443"/>
                  </a:ext>
                </a:extLst>
              </a:tr>
              <a:tr h="98578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i="1" dirty="0"/>
                        <a:t>Escludendo penalty </a:t>
                      </a:r>
                      <a:r>
                        <a:rPr lang="it-IT" sz="1100" i="1" dirty="0" err="1"/>
                        <a:t>terms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155377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BE230A9E-6BC2-8724-6E64-FC538A331645}"/>
              </a:ext>
            </a:extLst>
          </p:cNvPr>
          <p:cNvSpPr txBox="1">
            <a:spLocks/>
          </p:cNvSpPr>
          <p:nvPr/>
        </p:nvSpPr>
        <p:spPr>
          <a:xfrm>
            <a:off x="311757" y="800910"/>
            <a:ext cx="816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Table</a:t>
            </a:r>
            <a:r>
              <a:rPr lang="it-IT" sz="1600" b="1" dirty="0"/>
              <a:t> 3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836654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Results</a:t>
            </a:r>
            <a:r>
              <a:rPr lang="it" sz="2700" spc="-1" dirty="0">
                <a:solidFill>
                  <a:srgbClr val="000000"/>
                </a:solidFill>
                <a:latin typeface="Arial"/>
                <a:ea typeface="Arial"/>
              </a:rPr>
              <a:t> – Plots </a:t>
            </a:r>
            <a:r>
              <a:rPr lang="it" sz="2700" spc="-1" dirty="0">
                <a:solidFill>
                  <a:srgbClr val="FF0000"/>
                </a:solidFill>
                <a:latin typeface="Arial"/>
                <a:ea typeface="Arial"/>
              </a:rPr>
              <a:t>DA FARE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5C65507-15BA-480B-A2F8-91DEDD4DCA2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9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14DA6D7-39AB-9E4A-2149-602BE3613606}"/>
              </a:ext>
            </a:extLst>
          </p:cNvPr>
          <p:cNvSpPr txBox="1"/>
          <p:nvPr/>
        </p:nvSpPr>
        <p:spPr>
          <a:xfrm>
            <a:off x="311760" y="921124"/>
            <a:ext cx="8160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Per i tre task del </a:t>
            </a:r>
            <a:r>
              <a:rPr lang="it-IT" sz="1400" dirty="0" err="1"/>
              <a:t>monk</a:t>
            </a:r>
            <a:r>
              <a:rPr lang="it-IT" sz="1400" dirty="0"/>
              <a:t>, vuole la learning curve (su TR set e TS set) (MSE per epoca, nel caso di </a:t>
            </a:r>
            <a:r>
              <a:rPr lang="it-IT" sz="1400" dirty="0" err="1"/>
              <a:t>sgd</a:t>
            </a:r>
            <a:r>
              <a:rPr lang="it-IT" sz="1400" dirty="0"/>
              <a:t>/</a:t>
            </a:r>
            <a:r>
              <a:rPr lang="it-IT" sz="1400" dirty="0" err="1"/>
              <a:t>minibatch</a:t>
            </a:r>
            <a:r>
              <a:rPr lang="it-IT" sz="1400" dirty="0"/>
              <a:t> vuole che ogni punto corrisponda alla media sull’epoca a cui tale punto si riferisce. Mi sa che le librerie calcolano ciò da sole?)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658CF0-E730-C2EB-9FE8-FEF7B463973B}"/>
              </a:ext>
            </a:extLst>
          </p:cNvPr>
          <p:cNvSpPr txBox="1"/>
          <p:nvPr/>
        </p:nvSpPr>
        <p:spPr>
          <a:xfrm>
            <a:off x="311760" y="2128922"/>
            <a:ext cx="81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i tre task del </a:t>
            </a:r>
            <a:r>
              <a:rPr lang="it-IT" dirty="0" err="1"/>
              <a:t>monk</a:t>
            </a:r>
            <a:r>
              <a:rPr lang="it-IT" dirty="0"/>
              <a:t>, bisogna anche plottare l’</a:t>
            </a:r>
            <a:r>
              <a:rPr lang="it-IT" dirty="0" err="1"/>
              <a:t>accuracy</a:t>
            </a:r>
            <a:r>
              <a:rPr lang="it-IT" dirty="0"/>
              <a:t> (su TR set e TS set) ma su un grafico diverso.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BEB1373-635A-F144-9DC0-DA7A311F4F84}"/>
              </a:ext>
            </a:extLst>
          </p:cNvPr>
          <p:cNvSpPr txBox="1"/>
          <p:nvPr/>
        </p:nvSpPr>
        <p:spPr>
          <a:xfrm>
            <a:off x="311760" y="3109813"/>
            <a:ext cx="81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modelli che non sono reti neurali, ci sarà qualcosa di analogo?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E886A82-81A5-CFE8-5826-05F45E22A7C8}"/>
              </a:ext>
            </a:extLst>
          </p:cNvPr>
          <p:cNvSpPr txBox="1"/>
          <p:nvPr/>
        </p:nvSpPr>
        <p:spPr>
          <a:xfrm>
            <a:off x="311760" y="3774522"/>
            <a:ext cx="81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Ovviamente, si può andare su più slides, senza esagerare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</TotalTime>
  <Words>1734</Words>
  <Application>Microsoft Office PowerPoint</Application>
  <PresentationFormat>Presentazione su schermo (16:9)</PresentationFormat>
  <Paragraphs>161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17</vt:i4>
      </vt:variant>
    </vt:vector>
  </HeadingPairs>
  <TitlesOfParts>
    <vt:vector size="27" baseType="lpstr">
      <vt:lpstr>Arial</vt:lpstr>
      <vt:lpstr>Arial Unicode MS</vt:lpstr>
      <vt:lpstr>Calibri</vt:lpstr>
      <vt:lpstr>Cambria Math</vt:lpstr>
      <vt:lpstr>Consolas</vt:lpstr>
      <vt:lpstr>Symbol</vt:lpstr>
      <vt:lpstr>Times New Roman</vt:lpstr>
      <vt:lpstr>Wingdings</vt:lpstr>
      <vt:lpstr>Office Theme</vt:lpstr>
      <vt:lpstr>Office Theme</vt:lpstr>
      <vt:lpstr>ML 2023 Project</vt:lpstr>
      <vt:lpstr>Presentazione standard di PowerPoint</vt:lpstr>
      <vt:lpstr>Random Forest</vt:lpstr>
      <vt:lpstr>Support Vector Regressors</vt:lpstr>
      <vt:lpstr>Neural Network Da finire</vt:lpstr>
      <vt:lpstr>Models novelties (may be more slides)</vt:lpstr>
      <vt:lpstr>Monk Results – Tables 1/2</vt:lpstr>
      <vt:lpstr>Monk Results – Tables 2/2</vt:lpstr>
      <vt:lpstr>Monk Results – Plots DA FARE</vt:lpstr>
      <vt:lpstr>CUP Validation schema: data splitting Aggiungere?</vt:lpstr>
      <vt:lpstr>CUP Validation schema: model selection</vt:lpstr>
      <vt:lpstr>CUP Results (many slides are possible)</vt:lpstr>
      <vt:lpstr>CUP Results: final model</vt:lpstr>
      <vt:lpstr>Discussion (may be more slides)</vt:lpstr>
      <vt:lpstr>Conclusions</vt:lpstr>
      <vt:lpstr>Bibliography - 1 </vt:lpstr>
      <vt:lpstr>Appendix - not shown in the time slot  (may be many slides, but still use a reasonable number)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2023 Project  Slides demo (V0.1) </dc:title>
  <dc:subject/>
  <dc:creator/>
  <dc:description/>
  <cp:lastModifiedBy>Andrea Marino</cp:lastModifiedBy>
  <cp:revision>24</cp:revision>
  <dcterms:modified xsi:type="dcterms:W3CDTF">2024-01-17T13:52:19Z</dcterms:modified>
  <dc:language>it-IT</dc:language>
</cp:coreProperties>
</file>