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80" r:id="rId5"/>
    <p:sldId id="259" r:id="rId6"/>
    <p:sldId id="279" r:id="rId7"/>
    <p:sldId id="301" r:id="rId8"/>
    <p:sldId id="261" r:id="rId9"/>
    <p:sldId id="289" r:id="rId10"/>
    <p:sldId id="290" r:id="rId11"/>
    <p:sldId id="297" r:id="rId12"/>
    <p:sldId id="303" r:id="rId13"/>
    <p:sldId id="262" r:id="rId14"/>
    <p:sldId id="287" r:id="rId15"/>
    <p:sldId id="305" r:id="rId16"/>
    <p:sldId id="269" r:id="rId17"/>
    <p:sldId id="278" r:id="rId18"/>
    <p:sldId id="270" r:id="rId19"/>
    <p:sldId id="264" r:id="rId20"/>
    <p:sldId id="274" r:id="rId21"/>
    <p:sldId id="272" r:id="rId22"/>
    <p:sldId id="275" r:id="rId23"/>
    <p:sldId id="265" r:id="rId24"/>
    <p:sldId id="266" r:id="rId25"/>
    <p:sldId id="273" r:id="rId26"/>
    <p:sldId id="302" r:id="rId27"/>
    <p:sldId id="268" r:id="rId28"/>
    <p:sldId id="282" r:id="rId29"/>
    <p:sldId id="283" r:id="rId30"/>
    <p:sldId id="288" r:id="rId31"/>
    <p:sldId id="291" r:id="rId32"/>
    <p:sldId id="292" r:id="rId33"/>
    <p:sldId id="293" r:id="rId34"/>
    <p:sldId id="281" r:id="rId35"/>
    <p:sldId id="284" r:id="rId36"/>
    <p:sldId id="286" r:id="rId37"/>
    <p:sldId id="295" r:id="rId38"/>
    <p:sldId id="298" r:id="rId39"/>
    <p:sldId id="299" r:id="rId40"/>
    <p:sldId id="300" r:id="rId41"/>
    <p:sldId id="296" r:id="rId4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D3D3D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39.xml"/><Relationship Id="rId4" Type="http://schemas.openxmlformats.org/officeDocument/2006/relationships/slide" Target="slide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://www.tensorflow.org/" TargetMode="External"/><Relationship Id="rId4" Type="http://schemas.openxmlformats.org/officeDocument/2006/relationships/hyperlink" Target="https://keras.io/api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latin typeface="Arial"/>
              </a:rPr>
              <a:t>CUP Dataset </a:t>
            </a:r>
            <a:r>
              <a:rPr lang="it-IT" sz="2600" b="0" strike="noStrike" spc="-1" dirty="0" err="1">
                <a:latin typeface="Arial"/>
              </a:rPr>
              <a:t>exploration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2468B4-F8AC-F0EF-CDC6-32B6FE85A30B}"/>
              </a:ext>
            </a:extLst>
          </p:cNvPr>
          <p:cNvSpPr txBox="1"/>
          <p:nvPr/>
        </p:nvSpPr>
        <p:spPr>
          <a:xfrm>
            <a:off x="311189" y="692352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practice to </a:t>
            </a:r>
            <a:r>
              <a:rPr lang="it-IT" sz="1400" dirty="0" err="1"/>
              <a:t>explore</a:t>
            </a:r>
            <a:r>
              <a:rPr lang="it-IT" sz="1400" dirty="0"/>
              <a:t> the dataset </a:t>
            </a:r>
            <a:r>
              <a:rPr lang="it-IT" sz="1400" dirty="0" err="1"/>
              <a:t>before</a:t>
            </a:r>
            <a:r>
              <a:rPr lang="it-IT" sz="1400" dirty="0"/>
              <a:t> making </a:t>
            </a:r>
            <a:r>
              <a:rPr lang="it-IT" sz="1400" dirty="0" err="1"/>
              <a:t>choices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concern</a:t>
            </a:r>
            <a:r>
              <a:rPr lang="it-IT" sz="1400" dirty="0"/>
              <a:t> ML models.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281169-C640-1A5B-FD30-9A9BA132BEBF}"/>
              </a:ext>
            </a:extLst>
          </p:cNvPr>
          <p:cNvSpPr txBox="1"/>
          <p:nvPr/>
        </p:nvSpPr>
        <p:spPr>
          <a:xfrm>
            <a:off x="311189" y="1262656"/>
            <a:ext cx="26807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set and the training set show </a:t>
            </a:r>
            <a:r>
              <a:rPr lang="it-IT" sz="1400" dirty="0" err="1"/>
              <a:t>similar</a:t>
            </a:r>
            <a:r>
              <a:rPr lang="it-IT" sz="1400" dirty="0"/>
              <a:t> features </a:t>
            </a:r>
            <a:r>
              <a:rPr lang="it-IT" sz="1400" dirty="0" err="1"/>
              <a:t>distribution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Figure 4 shows. </a:t>
            </a:r>
          </a:p>
          <a:p>
            <a:endParaRPr lang="it-IT" sz="1400" dirty="0"/>
          </a:p>
          <a:p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 of test </a:t>
            </a:r>
            <a:r>
              <a:rPr lang="it-IT" sz="1400" dirty="0" err="1"/>
              <a:t>datapoints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test set.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represented</a:t>
            </a:r>
            <a:r>
              <a:rPr lang="it-IT" sz="1400" dirty="0"/>
              <a:t> by the training set.</a:t>
            </a:r>
          </a:p>
          <a:p>
            <a:endParaRPr lang="it-IT" sz="1400" dirty="0"/>
          </a:p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on the </a:t>
            </a:r>
            <a:r>
              <a:rPr lang="it-IT" sz="1400" dirty="0" err="1"/>
              <a:t>detection</a:t>
            </a:r>
            <a:r>
              <a:rPr lang="it-IT" sz="1400" dirty="0"/>
              <a:t> of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details</a:t>
            </a:r>
            <a:r>
              <a:rPr lang="it-IT" sz="1400" dirty="0"/>
              <a:t>).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192A5668-F2C8-2AE6-316D-B645720E65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1" y="1570433"/>
            <a:ext cx="5650212" cy="2825106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5D934A-12BE-9720-E07D-D7D645509474}"/>
              </a:ext>
            </a:extLst>
          </p:cNvPr>
          <p:cNvSpPr txBox="1"/>
          <p:nvPr/>
        </p:nvSpPr>
        <p:spPr>
          <a:xfrm>
            <a:off x="3314701" y="1262656"/>
            <a:ext cx="56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4</a:t>
            </a:r>
            <a:r>
              <a:rPr lang="it-IT" sz="1400" dirty="0"/>
              <a:t>: Features </a:t>
            </a:r>
            <a:r>
              <a:rPr lang="it-IT" sz="1400" dirty="0" err="1"/>
              <a:t>distribution</a:t>
            </a:r>
            <a:r>
              <a:rPr lang="it-IT" sz="1400" dirty="0"/>
              <a:t> for training and test data</a:t>
            </a:r>
          </a:p>
        </p:txBody>
      </p:sp>
    </p:spTree>
    <p:extLst>
      <p:ext uri="{BB962C8B-B14F-4D97-AF65-F5344CB8AC3E}">
        <p14:creationId xmlns:p14="http://schemas.microsoft.com/office/powerpoint/2010/main" val="184056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Hardware resources &amp; Computing times[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DB1AF9-167E-8621-4AE4-04214D77BE60}"/>
              </a:ext>
            </a:extLst>
          </p:cNvPr>
          <p:cNvSpPr txBox="1"/>
          <p:nvPr/>
        </p:nvSpPr>
        <p:spPr>
          <a:xfrm>
            <a:off x="358825" y="881309"/>
            <a:ext cx="847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All</a:t>
            </a:r>
            <a:r>
              <a:rPr lang="it-IT" sz="1400" dirty="0">
                <a:solidFill>
                  <a:srgbClr val="FF0000"/>
                </a:solidFill>
              </a:rPr>
              <a:t> the models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fitted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using</a:t>
            </a:r>
            <a:r>
              <a:rPr lang="it-IT" sz="1400" dirty="0">
                <a:solidFill>
                  <a:srgbClr val="FF0000"/>
                </a:solidFill>
              </a:rPr>
              <a:t> Google </a:t>
            </a:r>
            <a:r>
              <a:rPr lang="it-IT" sz="1400" dirty="0" err="1">
                <a:solidFill>
                  <a:srgbClr val="FF0000"/>
                </a:solidFill>
              </a:rPr>
              <a:t>Colaboratory</a:t>
            </a:r>
            <a:r>
              <a:rPr lang="it-IT" sz="1400" dirty="0">
                <a:solidFill>
                  <a:srgbClr val="FF0000"/>
                </a:solidFill>
              </a:rPr>
              <a:t> (pro). Model X and Y make an </a:t>
            </a:r>
            <a:r>
              <a:rPr lang="it-IT" sz="1400" dirty="0" err="1">
                <a:solidFill>
                  <a:srgbClr val="FF0000"/>
                </a:solidFill>
              </a:rPr>
              <a:t>exception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trained</a:t>
            </a:r>
            <a:r>
              <a:rPr lang="it-IT" sz="1400" dirty="0">
                <a:solidFill>
                  <a:srgbClr val="FF0000"/>
                </a:solidFill>
              </a:rPr>
              <a:t> on computer […] 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20B040C-5956-621F-FA4B-DDAA61C3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04099"/>
              </p:ext>
            </p:extLst>
          </p:nvPr>
        </p:nvGraphicFramePr>
        <p:xfrm>
          <a:off x="358825" y="1680235"/>
          <a:ext cx="8472664" cy="2890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18166">
                  <a:extLst>
                    <a:ext uri="{9D8B030D-6E8A-4147-A177-3AD203B41FA5}">
                      <a16:colId xmlns:a16="http://schemas.microsoft.com/office/drawing/2014/main" val="974558736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936115471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14352232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4007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HW </a:t>
                      </a:r>
                      <a:r>
                        <a:rPr lang="it-IT" sz="1400" dirty="0" err="1"/>
                        <a:t>resources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Grid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search</a:t>
                      </a:r>
                      <a:r>
                        <a:rPr lang="it-IT" sz="1400" dirty="0"/>
                        <a:t>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(Re)training time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5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MSE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7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MEE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7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MSE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Optuna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MEE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Optuna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1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044312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760" y="2901588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classes of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3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The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in the </a:t>
            </a:r>
            <a:r>
              <a:rPr lang="it-IT" sz="1400" dirty="0" err="1">
                <a:hlinkClick r:id="rId5" action="ppaction://hlinksldjump"/>
              </a:rPr>
              <a:t>Appendix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1A7F0C-A6EB-5055-EEB7-B7520911F32A}"/>
              </a:ext>
            </a:extLst>
          </p:cNvPr>
          <p:cNvSpPr txBox="1"/>
          <p:nvPr/>
        </p:nvSpPr>
        <p:spPr>
          <a:xfrm>
            <a:off x="311760" y="385569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Range of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: for </a:t>
            </a:r>
            <a:r>
              <a:rPr lang="it-IT" sz="1400" dirty="0" err="1"/>
              <a:t>most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3" action="ppaction://hlinksldjump"/>
              </a:rPr>
              <a:t>9</a:t>
            </a:r>
            <a:r>
              <a:rPr lang="it-IT" sz="1400" dirty="0"/>
              <a:t>] and </a:t>
            </a:r>
            <a:r>
              <a:rPr lang="it-IT" sz="1400" dirty="0" err="1"/>
              <a:t>considered</a:t>
            </a:r>
            <a:r>
              <a:rPr lang="it-IT" sz="1400" dirty="0"/>
              <a:t> an </a:t>
            </a:r>
            <a:r>
              <a:rPr lang="it-IT" sz="1400" dirty="0" err="1"/>
              <a:t>uniform</a:t>
            </a:r>
            <a:r>
              <a:rPr lang="it-IT" sz="1400" dirty="0"/>
              <a:t> sampling in the log-domain.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consecutive </a:t>
            </a:r>
            <a:r>
              <a:rPr lang="it-IT" sz="1400" dirty="0" err="1"/>
              <a:t>values</a:t>
            </a:r>
            <a:r>
              <a:rPr lang="it-IT" sz="1400" dirty="0"/>
              <a:t> to </a:t>
            </a:r>
            <a:r>
              <a:rPr lang="it-IT" sz="1400" dirty="0" err="1"/>
              <a:t>explore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constant</a:t>
            </a:r>
            <a:r>
              <a:rPr lang="it-IT" sz="1400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7F3964-F14E-08C5-4BE5-C58E42BD0BD7}"/>
              </a:ext>
            </a:extLst>
          </p:cNvPr>
          <p:cNvSpPr txBox="1"/>
          <p:nvPr/>
        </p:nvSpPr>
        <p:spPr>
          <a:xfrm>
            <a:off x="358825" y="3728271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After </a:t>
            </a:r>
            <a:r>
              <a:rPr lang="it-IT" sz="1400" dirty="0" err="1"/>
              <a:t>retraining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measure</a:t>
            </a:r>
            <a:r>
              <a:rPr lang="it-IT" sz="1400" dirty="0"/>
              <a:t> the test </a:t>
            </a:r>
            <a:r>
              <a:rPr lang="it-IT" sz="1400" dirty="0" err="1"/>
              <a:t>error</a:t>
            </a:r>
            <a:r>
              <a:rPr lang="it-IT" sz="1400" dirty="0"/>
              <a:t>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out. After </a:t>
            </a:r>
            <a:r>
              <a:rPr lang="it-IT" sz="1400" dirty="0" err="1"/>
              <a:t>this</a:t>
            </a:r>
            <a:r>
              <a:rPr lang="it-IT" sz="1400" dirty="0"/>
              <a:t> model </a:t>
            </a:r>
            <a:r>
              <a:rPr lang="it-IT" sz="1400" dirty="0" err="1"/>
              <a:t>assessment</a:t>
            </a:r>
            <a:r>
              <a:rPr lang="it-IT" sz="1400" dirty="0"/>
              <a:t> </a:t>
            </a:r>
            <a:r>
              <a:rPr lang="it-IT" sz="1400" dirty="0" err="1"/>
              <a:t>phase</a:t>
            </a:r>
            <a:r>
              <a:rPr lang="it-IT" sz="1400" dirty="0"/>
              <a:t>, the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 on the </a:t>
            </a:r>
            <a:r>
              <a:rPr lang="it-IT" sz="1400" dirty="0" err="1"/>
              <a:t>whole</a:t>
            </a:r>
            <a:r>
              <a:rPr lang="it-IT" sz="1400" dirty="0"/>
              <a:t> dataset.</a:t>
            </a:r>
          </a:p>
          <a:p>
            <a:r>
              <a:rPr lang="it-IT" sz="1400" dirty="0">
                <a:solidFill>
                  <a:srgbClr val="FF0000"/>
                </a:solidFill>
              </a:rPr>
              <a:t>Come vanno le cose per le RF e SVM? Dettagli in appendice? Perché le cose sono cambiate.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58825" y="878271"/>
            <a:ext cx="8520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model </a:t>
            </a:r>
            <a:r>
              <a:rPr lang="it-IT" sz="1400" dirty="0" err="1"/>
              <a:t>returned</a:t>
            </a:r>
            <a:r>
              <a:rPr lang="it-IT" sz="1400" dirty="0"/>
              <a:t> by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. In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(</a:t>
            </a:r>
            <a:r>
              <a:rPr lang="it-IT" sz="1400" b="1" dirty="0"/>
              <a:t>SVM</a:t>
            </a:r>
            <a:r>
              <a:rPr lang="it-IT" sz="1400" dirty="0"/>
              <a:t>, </a:t>
            </a:r>
            <a:r>
              <a:rPr lang="it-IT" sz="1400" b="1" dirty="0"/>
              <a:t>RF</a:t>
            </a:r>
            <a:r>
              <a:rPr lang="it-IT" sz="1400" dirty="0"/>
              <a:t> and </a:t>
            </a:r>
            <a:r>
              <a:rPr lang="it-IT" sz="1400" b="1" dirty="0"/>
              <a:t>NN</a:t>
            </a:r>
            <a:r>
              <a:rPr lang="it-IT" sz="1400" dirty="0"/>
              <a:t>) a 5-fold Cross-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r>
              <a:rPr lang="it-IT" sz="1400" dirty="0"/>
              <a:t>, to </a:t>
            </a:r>
            <a:r>
              <a:rPr lang="it-IT" sz="1400" dirty="0" err="1"/>
              <a:t>get</a:t>
            </a:r>
            <a:r>
              <a:rPr lang="it-IT" sz="1400" dirty="0"/>
              <a:t> accurate learning </a:t>
            </a:r>
            <a:r>
              <a:rPr lang="it-IT" sz="1400" dirty="0" err="1"/>
              <a:t>curves</a:t>
            </a:r>
            <a:r>
              <a:rPr lang="it-IT" sz="1400" dirty="0"/>
              <a:t> (</a:t>
            </a:r>
            <a:r>
              <a:rPr lang="it-IT" sz="1400" dirty="0" err="1"/>
              <a:t>details</a:t>
            </a:r>
            <a:r>
              <a:rPr lang="it-IT" sz="1400" dirty="0"/>
              <a:t> for SVM and RF are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). </a:t>
            </a:r>
          </a:p>
          <a:p>
            <a:r>
              <a:rPr lang="it-IT" sz="1400" dirty="0"/>
              <a:t>For the NN,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consideration</a:t>
            </a:r>
            <a:r>
              <a:rPr lang="it-IT" sz="1400" dirty="0"/>
              <a:t> can be made: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, so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a </a:t>
            </a:r>
            <a:r>
              <a:rPr lang="it-IT" sz="1400" dirty="0" err="1"/>
              <a:t>validation</a:t>
            </a:r>
            <a:r>
              <a:rPr lang="it-IT" sz="1400" dirty="0"/>
              <a:t> set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purpose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set (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data </a:t>
            </a:r>
            <a:r>
              <a:rPr lang="it-IT" sz="1400" dirty="0" err="1"/>
              <a:t>exploration</a:t>
            </a:r>
            <a:r>
              <a:rPr lang="it-IT" sz="1400" dirty="0"/>
              <a:t>).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,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are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D80CD8-4514-2C43-279E-DF953129990E}"/>
              </a:ext>
            </a:extLst>
          </p:cNvPr>
          <p:cNvSpPr txBox="1"/>
          <p:nvPr/>
        </p:nvSpPr>
        <p:spPr>
          <a:xfrm>
            <a:off x="358825" y="1356855"/>
            <a:ext cx="131781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Hold</a:t>
            </a:r>
            <a:r>
              <a:rPr lang="it-IT" sz="1400" dirty="0"/>
              <a:t> out 20% of the dataset </a:t>
            </a:r>
            <a:r>
              <a:rPr lang="it-IT" sz="1400" dirty="0" err="1"/>
              <a:t>as</a:t>
            </a:r>
            <a:r>
              <a:rPr lang="it-IT" sz="1400" dirty="0"/>
              <a:t> TS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21E0F93C-4AB8-3ECF-71CA-ADF8476E0FE6}"/>
              </a:ext>
            </a:extLst>
          </p:cNvPr>
          <p:cNvSpPr/>
          <p:nvPr/>
        </p:nvSpPr>
        <p:spPr>
          <a:xfrm>
            <a:off x="1676637" y="1578269"/>
            <a:ext cx="539651" cy="295835"/>
          </a:xfrm>
          <a:prstGeom prst="rightArrow">
            <a:avLst/>
          </a:prstGeom>
          <a:solidFill>
            <a:srgbClr val="D3D3D3"/>
          </a:solidFill>
          <a:ln w="19050">
            <a:solidFill>
              <a:srgbClr val="63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36363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79DB59-F67A-98D5-B892-57B17AC42BD1}"/>
              </a:ext>
            </a:extLst>
          </p:cNvPr>
          <p:cNvSpPr txBox="1"/>
          <p:nvPr/>
        </p:nvSpPr>
        <p:spPr>
          <a:xfrm>
            <a:off x="2216288" y="1356855"/>
            <a:ext cx="119678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5-fold CV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A84227-9C4B-E703-3505-836B4BC02AD4}"/>
              </a:ext>
            </a:extLst>
          </p:cNvPr>
          <p:cNvSpPr txBox="1"/>
          <p:nvPr/>
        </p:nvSpPr>
        <p:spPr>
          <a:xfrm>
            <a:off x="3949339" y="1356855"/>
            <a:ext cx="266251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Retrain</a:t>
            </a:r>
            <a:r>
              <a:rPr lang="it-IT" sz="1400" dirty="0"/>
              <a:t> the model with the best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using</a:t>
            </a:r>
            <a:r>
              <a:rPr lang="it-IT" sz="1400" dirty="0"/>
              <a:t> a 5-fold CV schema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105F0E06-8037-0C54-BEDA-1501F1037624}"/>
              </a:ext>
            </a:extLst>
          </p:cNvPr>
          <p:cNvSpPr/>
          <p:nvPr/>
        </p:nvSpPr>
        <p:spPr>
          <a:xfrm rot="19052562">
            <a:off x="6771627" y="1350366"/>
            <a:ext cx="685800" cy="29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3AB8152-8994-55DA-5836-5A80508A1D92}"/>
              </a:ext>
            </a:extLst>
          </p:cNvPr>
          <p:cNvSpPr/>
          <p:nvPr/>
        </p:nvSpPr>
        <p:spPr>
          <a:xfrm rot="2869199">
            <a:off x="6758648" y="1819285"/>
            <a:ext cx="685800" cy="295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4838675-F0CC-A784-853E-A569B4AEB89F}"/>
              </a:ext>
            </a:extLst>
          </p:cNvPr>
          <p:cNvSpPr txBox="1"/>
          <p:nvPr/>
        </p:nvSpPr>
        <p:spPr>
          <a:xfrm>
            <a:off x="7467363" y="1021977"/>
            <a:ext cx="1064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F8F36C-7CFA-EA2B-F656-C4B5754EACC8}"/>
              </a:ext>
            </a:extLst>
          </p:cNvPr>
          <p:cNvSpPr txBox="1"/>
          <p:nvPr/>
        </p:nvSpPr>
        <p:spPr>
          <a:xfrm>
            <a:off x="7407804" y="2022200"/>
            <a:ext cx="1124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SVM, RF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27CAAA-B387-E4DF-3E35-20103885724D}"/>
              </a:ext>
            </a:extLst>
          </p:cNvPr>
          <p:cNvSpPr txBox="1"/>
          <p:nvPr/>
        </p:nvSpPr>
        <p:spPr>
          <a:xfrm>
            <a:off x="358825" y="2792343"/>
            <a:ext cx="173219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5 models are </a:t>
            </a:r>
            <a:r>
              <a:rPr lang="it-IT" sz="1400" dirty="0" err="1"/>
              <a:t>created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on a </a:t>
            </a:r>
            <a:r>
              <a:rPr lang="it-IT" sz="1400" dirty="0" err="1"/>
              <a:t>portion</a:t>
            </a:r>
            <a:r>
              <a:rPr lang="it-IT" sz="1400" dirty="0"/>
              <a:t> of the TS (and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rest</a:t>
            </a:r>
            <a:r>
              <a:rPr lang="it-IT" sz="1400" dirty="0"/>
              <a:t> to monitor the </a:t>
            </a:r>
            <a:r>
              <a:rPr lang="it-IT" sz="1400" dirty="0" err="1"/>
              <a:t>loss</a:t>
            </a:r>
            <a:r>
              <a:rPr lang="it-IT" sz="1400" dirty="0"/>
              <a:t> for ES)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AF2DE35-9FAC-C061-95D6-A3A5D974CA32}"/>
              </a:ext>
            </a:extLst>
          </p:cNvPr>
          <p:cNvSpPr txBox="1"/>
          <p:nvPr/>
        </p:nvSpPr>
        <p:spPr>
          <a:xfrm>
            <a:off x="2630669" y="3218581"/>
            <a:ext cx="129091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354FF5-2606-D4F7-1CFA-083C06F68371}"/>
              </a:ext>
            </a:extLst>
          </p:cNvPr>
          <p:cNvSpPr txBox="1"/>
          <p:nvPr/>
        </p:nvSpPr>
        <p:spPr>
          <a:xfrm>
            <a:off x="4461238" y="3003137"/>
            <a:ext cx="181535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Print learning curve of the ensemble (</a:t>
            </a:r>
            <a:r>
              <a:rPr lang="it-IT" sz="1400" dirty="0" err="1"/>
              <a:t>average</a:t>
            </a:r>
            <a:r>
              <a:rPr lang="it-IT" sz="1400" dirty="0"/>
              <a:t> over the </a:t>
            </a:r>
            <a:r>
              <a:rPr lang="it-IT" sz="1400" dirty="0" err="1"/>
              <a:t>epochs</a:t>
            </a:r>
            <a:r>
              <a:rPr lang="it-IT" sz="1400" dirty="0"/>
              <a:t>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B9BA1A6-54D4-6384-495A-7F9C05C14C56}"/>
              </a:ext>
            </a:extLst>
          </p:cNvPr>
          <p:cNvSpPr txBox="1"/>
          <p:nvPr/>
        </p:nvSpPr>
        <p:spPr>
          <a:xfrm>
            <a:off x="6831458" y="3022423"/>
            <a:ext cx="181535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Assess</a:t>
            </a:r>
            <a:r>
              <a:rPr lang="it-IT" sz="1400" dirty="0"/>
              <a:t> test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ensemble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 (</a:t>
            </a:r>
            <a:r>
              <a:rPr lang="it-IT" sz="1400" dirty="0" err="1"/>
              <a:t>average</a:t>
            </a:r>
            <a:r>
              <a:rPr lang="it-IT" sz="1400" dirty="0"/>
              <a:t>)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FF28B8D2-1122-6E0E-0A43-831A42C6837D}"/>
              </a:ext>
            </a:extLst>
          </p:cNvPr>
          <p:cNvSpPr/>
          <p:nvPr/>
        </p:nvSpPr>
        <p:spPr>
          <a:xfrm>
            <a:off x="3418802" y="1578268"/>
            <a:ext cx="539651" cy="295835"/>
          </a:xfrm>
          <a:prstGeom prst="rightArrow">
            <a:avLst/>
          </a:prstGeom>
          <a:solidFill>
            <a:srgbClr val="D3D3D3"/>
          </a:solidFill>
          <a:ln w="19050">
            <a:solidFill>
              <a:srgbClr val="63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36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1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2544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b="1" u="none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b="1" u="non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0" u="none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b="1" i="0" u="none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7" y="3280937"/>
            <a:ext cx="396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Random </a:t>
            </a:r>
            <a:r>
              <a:rPr lang="it-IT" sz="1400" dirty="0" err="1"/>
              <a:t>Forest</a:t>
            </a:r>
            <a:r>
              <a:rPr lang="it-IT" sz="1400" dirty="0"/>
              <a:t>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5152"/>
              </p:ext>
            </p:extLst>
          </p:nvPr>
        </p:nvGraphicFramePr>
        <p:xfrm>
          <a:off x="4911223" y="380740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1.266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6003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2" y="3280937"/>
            <a:ext cx="38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54903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72941" r="-3167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170930" r="-31670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CB9270-40E1-6852-9B9E-F02A5B6F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2077"/>
              </p:ext>
            </p:extLst>
          </p:nvPr>
        </p:nvGraphicFramePr>
        <p:xfrm>
          <a:off x="4910653" y="3984690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863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CB74F-1E5A-0951-0F2A-FFFB1DFCC51D}"/>
              </a:ext>
            </a:extLst>
          </p:cNvPr>
          <p:cNvSpPr txBox="1"/>
          <p:nvPr/>
        </p:nvSpPr>
        <p:spPr>
          <a:xfrm>
            <a:off x="4910653" y="3676913"/>
            <a:ext cx="383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SVM</a:t>
            </a:r>
            <a:endParaRPr lang="it-IT" sz="1100" dirty="0"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A56CF6-D8A5-5F82-9CF5-EEA011AA670B}"/>
              </a:ext>
            </a:extLst>
          </p:cNvPr>
          <p:cNvSpPr txBox="1"/>
          <p:nvPr/>
        </p:nvSpPr>
        <p:spPr>
          <a:xfrm>
            <a:off x="396685" y="3950461"/>
            <a:ext cx="435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SVM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REVIEW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72683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2872"/>
              </p:ext>
            </p:extLst>
          </p:nvPr>
        </p:nvGraphicFramePr>
        <p:xfrm>
          <a:off x="4729118" y="197904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835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445308-2455-8FD1-E741-9BDB6AA97453}"/>
              </a:ext>
            </a:extLst>
          </p:cNvPr>
          <p:cNvSpPr txBox="1"/>
          <p:nvPr/>
        </p:nvSpPr>
        <p:spPr>
          <a:xfrm>
            <a:off x="311760" y="833718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best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hyperparameters</a:t>
            </a:r>
            <a:r>
              <a:rPr lang="it-IT" sz="1400" dirty="0"/>
              <a:t> are </a:t>
            </a:r>
            <a:r>
              <a:rPr lang="it-IT" sz="1400" dirty="0" err="1"/>
              <a:t>always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extrema</a:t>
            </a:r>
            <a:endParaRPr lang="it-IT" sz="1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7481DC-0E76-AE39-ABEF-F4BD24D23495}"/>
              </a:ext>
            </a:extLst>
          </p:cNvPr>
          <p:cNvSpPr txBox="1"/>
          <p:nvPr/>
        </p:nvSpPr>
        <p:spPr>
          <a:xfrm>
            <a:off x="311760" y="141866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SVM: the </a:t>
            </a:r>
            <a:r>
              <a:rPr lang="it-IT" sz="1400" dirty="0" err="1"/>
              <a:t>values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expecially</a:t>
            </a:r>
            <a:r>
              <a:rPr lang="it-IT" sz="1400" dirty="0"/>
              <a:t> </a:t>
            </a:r>
            <a:r>
              <a:rPr lang="it-IT" sz="1400" i="1" dirty="0"/>
              <a:t>C</a:t>
            </a:r>
            <a:r>
              <a:rPr lang="it-IT" sz="1400" dirty="0"/>
              <a:t> and </a:t>
            </a:r>
            <a:r>
              <a:rPr lang="it-IT" sz="1400" i="1" dirty="0"/>
              <a:t>γ</a:t>
            </a:r>
            <a:r>
              <a:rPr lang="it-IT" sz="1400" dirty="0"/>
              <a:t>, </a:t>
            </a:r>
            <a:r>
              <a:rPr lang="it-IT" sz="1400" dirty="0" err="1"/>
              <a:t>greatly</a:t>
            </a:r>
            <a:r>
              <a:rPr lang="it-IT" sz="1400" dirty="0"/>
              <a:t> impacts the training time.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68CA2D-E90A-1E43-6CD3-C7BB5BB32A35}"/>
              </a:ext>
            </a:extLst>
          </p:cNvPr>
          <p:cNvSpPr txBox="1"/>
          <p:nvPr/>
        </p:nvSpPr>
        <p:spPr>
          <a:xfrm>
            <a:off x="311760" y="2724561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</a:t>
            </a:r>
            <a:r>
              <a:rPr lang="it-IT" sz="1400" dirty="0" err="1">
                <a:solidFill>
                  <a:srgbClr val="FF0000"/>
                </a:solidFill>
              </a:rPr>
              <a:t>creation</a:t>
            </a:r>
            <a:r>
              <a:rPr lang="it-IT" sz="1400" dirty="0">
                <a:solidFill>
                  <a:srgbClr val="FF0000"/>
                </a:solidFill>
              </a:rPr>
              <a:t> of ensembles </a:t>
            </a:r>
            <a:r>
              <a:rPr lang="it-IT" sz="1400" dirty="0" err="1">
                <a:solidFill>
                  <a:srgbClr val="FF0000"/>
                </a:solidFill>
              </a:rPr>
              <a:t>revealed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itself</a:t>
            </a:r>
            <a:r>
              <a:rPr lang="it-IT" sz="1400" dirty="0">
                <a:solidFill>
                  <a:srgbClr val="FF0000"/>
                </a:solidFill>
              </a:rPr>
              <a:t> to be </a:t>
            </a:r>
            <a:r>
              <a:rPr lang="it-IT" sz="1400" dirty="0" err="1">
                <a:solidFill>
                  <a:srgbClr val="FF0000"/>
                </a:solidFill>
              </a:rPr>
              <a:t>convenient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have</a:t>
            </a:r>
            <a:r>
              <a:rPr lang="it-IT" sz="1400" dirty="0">
                <a:solidFill>
                  <a:srgbClr val="FF0000"/>
                </a:solidFill>
              </a:rPr>
              <a:t> high </a:t>
            </a:r>
            <a:r>
              <a:rPr lang="it-IT" sz="1400" dirty="0" err="1">
                <a:solidFill>
                  <a:srgbClr val="FF0000"/>
                </a:solidFill>
              </a:rPr>
              <a:t>variance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among</a:t>
            </a:r>
            <a:r>
              <a:rPr lang="it-IT" sz="1400" dirty="0">
                <a:solidFill>
                  <a:srgbClr val="FF0000"/>
                </a:solidFill>
              </a:rPr>
              <a:t> models. 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FF0000"/>
                </a:solidFill>
              </a:rPr>
              <a:t>The models in the ensemble are </a:t>
            </a:r>
            <a:r>
              <a:rPr lang="it-IT" sz="1400" dirty="0" err="1">
                <a:solidFill>
                  <a:srgbClr val="FF0000"/>
                </a:solidFill>
              </a:rPr>
              <a:t>trained</a:t>
            </a:r>
            <a:r>
              <a:rPr lang="it-IT" sz="1400" dirty="0">
                <a:solidFill>
                  <a:srgbClr val="FF0000"/>
                </a:solidFill>
              </a:rPr>
              <a:t> on </a:t>
            </a:r>
            <a:r>
              <a:rPr lang="it-IT" sz="1400" dirty="0" err="1">
                <a:solidFill>
                  <a:srgbClr val="FF0000"/>
                </a:solidFill>
              </a:rPr>
              <a:t>different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portions</a:t>
            </a:r>
            <a:r>
              <a:rPr lang="it-IT" sz="1400" dirty="0">
                <a:solidFill>
                  <a:srgbClr val="FF0000"/>
                </a:solidFill>
              </a:rPr>
              <a:t> of the dataset. So the </a:t>
            </a:r>
            <a:r>
              <a:rPr lang="it-IT" sz="1400" dirty="0" err="1">
                <a:solidFill>
                  <a:srgbClr val="FF0000"/>
                </a:solidFill>
              </a:rPr>
              <a:t>variance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high, </a:t>
            </a:r>
            <a:r>
              <a:rPr lang="it-IT" sz="1400" dirty="0" err="1">
                <a:solidFill>
                  <a:srgbClr val="FF0000"/>
                </a:solidFill>
              </a:rPr>
              <a:t>expecially</a:t>
            </a:r>
            <a:r>
              <a:rPr lang="it-IT" sz="1400" dirty="0">
                <a:solidFill>
                  <a:srgbClr val="FF0000"/>
                </a:solidFill>
              </a:rPr>
              <a:t> in the first </a:t>
            </a:r>
            <a:r>
              <a:rPr lang="it-IT" sz="1400" dirty="0" err="1">
                <a:solidFill>
                  <a:srgbClr val="FF0000"/>
                </a:solidFill>
              </a:rPr>
              <a:t>epochs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also</a:t>
            </a:r>
            <a:r>
              <a:rPr lang="it-IT" sz="1400" dirty="0">
                <a:solidFill>
                  <a:srgbClr val="FF0000"/>
                </a:solidFill>
              </a:rPr>
              <a:t> shows </a:t>
            </a:r>
            <a:r>
              <a:rPr lang="it-IT" sz="1400" dirty="0" err="1">
                <a:solidFill>
                  <a:srgbClr val="FF0000"/>
                </a:solidFill>
              </a:rPr>
              <a:t>how</a:t>
            </a:r>
            <a:r>
              <a:rPr lang="it-IT" sz="1400" dirty="0">
                <a:solidFill>
                  <a:srgbClr val="FF0000"/>
                </a:solidFill>
              </a:rPr>
              <a:t> holding out a </a:t>
            </a:r>
            <a:r>
              <a:rPr lang="it-IT" sz="1400" dirty="0" err="1">
                <a:solidFill>
                  <a:srgbClr val="FF0000"/>
                </a:solidFill>
              </a:rPr>
              <a:t>validation</a:t>
            </a:r>
            <a:r>
              <a:rPr lang="it-IT" sz="1400" dirty="0">
                <a:solidFill>
                  <a:srgbClr val="FF0000"/>
                </a:solidFill>
              </a:rPr>
              <a:t> set </a:t>
            </a:r>
            <a:r>
              <a:rPr lang="it-IT" sz="1400" dirty="0" err="1">
                <a:solidFill>
                  <a:srgbClr val="FF0000"/>
                </a:solidFill>
              </a:rPr>
              <a:t>would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have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been</a:t>
            </a:r>
            <a:r>
              <a:rPr lang="it-IT" sz="1400" dirty="0">
                <a:solidFill>
                  <a:srgbClr val="FF0000"/>
                </a:solidFill>
              </a:rPr>
              <a:t> a </a:t>
            </a:r>
            <a:r>
              <a:rPr lang="it-IT" sz="1400" dirty="0" err="1">
                <a:solidFill>
                  <a:srgbClr val="FF0000"/>
                </a:solidFill>
              </a:rPr>
              <a:t>bad</a:t>
            </a:r>
            <a:r>
              <a:rPr lang="it-IT" sz="1400" dirty="0">
                <a:solidFill>
                  <a:srgbClr val="FF0000"/>
                </a:solidFill>
              </a:rPr>
              <a:t>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FF0000"/>
                </a:solidFill>
              </a:rPr>
              <a:t>The models in the ensemble are </a:t>
            </a:r>
            <a:r>
              <a:rPr lang="it-IT" sz="1400" dirty="0" err="1">
                <a:solidFill>
                  <a:srgbClr val="FF0000"/>
                </a:solidFill>
              </a:rPr>
              <a:t>initialized</a:t>
            </a:r>
            <a:r>
              <a:rPr lang="it-IT" sz="1400" dirty="0">
                <a:solidFill>
                  <a:srgbClr val="FF0000"/>
                </a:solidFill>
              </a:rPr>
              <a:t> with </a:t>
            </a:r>
            <a:r>
              <a:rPr lang="it-IT" sz="1400" dirty="0" err="1">
                <a:solidFill>
                  <a:srgbClr val="FF0000"/>
                </a:solidFill>
              </a:rPr>
              <a:t>different</a:t>
            </a:r>
            <a:r>
              <a:rPr lang="it-IT" sz="1400" dirty="0">
                <a:solidFill>
                  <a:srgbClr val="FF0000"/>
                </a:solidFill>
              </a:rPr>
              <a:t> weights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AC6124-F328-1AF3-948D-6B62D343C12F}"/>
              </a:ext>
            </a:extLst>
          </p:cNvPr>
          <p:cNvSpPr txBox="1"/>
          <p:nvPr/>
        </p:nvSpPr>
        <p:spPr>
          <a:xfrm>
            <a:off x="369793" y="2031734"/>
            <a:ext cx="71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Com’è andata MEE come </a:t>
            </a:r>
            <a:r>
              <a:rPr lang="it-IT" sz="1400" dirty="0" err="1">
                <a:solidFill>
                  <a:srgbClr val="FF0000"/>
                </a:solidFill>
              </a:rPr>
              <a:t>loss</a:t>
            </a:r>
            <a:r>
              <a:rPr lang="it-IT" sz="14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6" y="911149"/>
            <a:ext cx="7738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4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6" y="572595"/>
            <a:ext cx="773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Main</a:t>
            </a:r>
            <a:r>
              <a:rPr lang="it-IT" sz="1600" dirty="0"/>
              <a:t> libraries and software tools </a:t>
            </a:r>
            <a:r>
              <a:rPr lang="it-IT" sz="1600" dirty="0" err="1"/>
              <a:t>used</a:t>
            </a:r>
            <a:r>
              <a:rPr lang="it-IT" sz="1600" dirty="0"/>
              <a:t> for </a:t>
            </a:r>
            <a:r>
              <a:rPr lang="it-IT" sz="1600" dirty="0" err="1"/>
              <a:t>this</a:t>
            </a:r>
            <a:r>
              <a:rPr lang="it-IT" sz="1600" dirty="0"/>
              <a:t> project, with </a:t>
            </a:r>
            <a:r>
              <a:rPr lang="it-IT" sz="1600" dirty="0" err="1"/>
              <a:t>documentation</a:t>
            </a:r>
            <a:r>
              <a:rPr lang="it-IT" sz="1600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1951CC-852D-3998-1B25-1E283453A104}"/>
              </a:ext>
            </a:extLst>
          </p:cNvPr>
          <p:cNvSpPr txBox="1"/>
          <p:nvPr/>
        </p:nvSpPr>
        <p:spPr>
          <a:xfrm>
            <a:off x="702427" y="3240318"/>
            <a:ext cx="7738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3ADDC1-64FB-1BE2-8B0F-4E761CA1CD8A}"/>
              </a:ext>
            </a:extLst>
          </p:cNvPr>
          <p:cNvSpPr txBox="1"/>
          <p:nvPr/>
        </p:nvSpPr>
        <p:spPr>
          <a:xfrm>
            <a:off x="702426" y="2901764"/>
            <a:ext cx="773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Bibliographical</a:t>
            </a:r>
            <a:r>
              <a:rPr lang="it-IT" sz="1600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3304" y="1275459"/>
            <a:ext cx="7931107" cy="259258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8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APPENDICES</a:t>
            </a:r>
            <a:endParaRPr lang="it-IT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07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98098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439"/>
              </p:ext>
            </p:extLst>
          </p:nvPr>
        </p:nvGraphicFramePr>
        <p:xfrm>
          <a:off x="311756" y="11305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95882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80,43%±17,95%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71,71%±10,20%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93,40%±1,05%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93,40%±4,23%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5" y="7920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5031"/>
              </p:ext>
            </p:extLst>
          </p:nvPr>
        </p:nvGraphicFramePr>
        <p:xfrm>
          <a:off x="311753" y="2910306"/>
          <a:ext cx="8160844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8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895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076715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±15,44%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65,17%±9,91%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95,88%±1,13%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92,57%±4,07%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2" y="257175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</a:t>
            </a:r>
            <a:r>
              <a:rPr lang="it-IT" sz="1400" dirty="0" err="1"/>
              <a:t>utils</a:t>
            </a:r>
            <a:r>
              <a:rPr lang="it-IT" sz="1400" dirty="0"/>
              <a:t> (</a:t>
            </a:r>
            <a:r>
              <a:rPr lang="it-IT" sz="1400" dirty="0" err="1"/>
              <a:t>NeuralNetwork</a:t>
            </a:r>
            <a:r>
              <a:rPr lang="it-IT" sz="1400" dirty="0"/>
              <a:t> classes, </a:t>
            </a:r>
            <a:r>
              <a:rPr lang="it-IT" sz="1400" dirty="0" err="1"/>
              <a:t>save</a:t>
            </a:r>
            <a:r>
              <a:rPr lang="it-IT" sz="1400" dirty="0"/>
              <a:t>/load models and plots…)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4587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detailed</a:t>
            </a:r>
            <a:r>
              <a:rPr lang="it-IT" sz="1400" dirty="0"/>
              <a:t> in the </a:t>
            </a:r>
            <a:r>
              <a:rPr lang="it-IT" sz="1400" dirty="0" err="1"/>
              <a:t>next</a:t>
            </a:r>
            <a:r>
              <a:rPr lang="it-IT" sz="1400" dirty="0"/>
              <a:t> </a:t>
            </a:r>
            <a:r>
              <a:rPr lang="it-IT" sz="1400" dirty="0" err="1"/>
              <a:t>sections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683993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8E789C-82F5-CC8C-8B8A-CDC995A7C697}"/>
              </a:ext>
            </a:extLst>
          </p:cNvPr>
          <p:cNvSpPr txBox="1"/>
          <p:nvPr/>
        </p:nvSpPr>
        <p:spPr>
          <a:xfrm>
            <a:off x="311760" y="342265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2 models, </a:t>
            </a:r>
            <a:r>
              <a:rPr lang="it-IT" sz="1400" dirty="0" err="1"/>
              <a:t>given</a:t>
            </a:r>
            <a:r>
              <a:rPr lang="it-IT" sz="1400" dirty="0"/>
              <a:t> by the </a:t>
            </a:r>
            <a:r>
              <a:rPr lang="it-IT" sz="1400" dirty="0" err="1"/>
              <a:t>choice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strategy (full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/</a:t>
            </a:r>
            <a:r>
              <a:rPr lang="it-IT" sz="1400" dirty="0" err="1"/>
              <a:t>Optuna</a:t>
            </a:r>
            <a:r>
              <a:rPr lang="it-IT" sz="1400" dirty="0"/>
              <a:t>). So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compared</a:t>
            </a:r>
            <a:r>
              <a:rPr lang="it-IT" sz="1400" dirty="0"/>
              <a:t> 4 models in </a:t>
            </a:r>
            <a:r>
              <a:rPr lang="it-IT" sz="1400" dirty="0" err="1"/>
              <a:t>total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476082" y="1366177"/>
            <a:ext cx="3117812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" y="1366177"/>
            <a:ext cx="2164322" cy="2062770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94" y="1366177"/>
            <a:ext cx="3117812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3" y="1058400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complete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43156"/>
            <a:ext cx="8520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</a:t>
            </a:r>
            <a:r>
              <a:rPr lang="it-IT" sz="1400" dirty="0" err="1"/>
              <a:t>both</a:t>
            </a:r>
            <a:r>
              <a:rPr lang="it-IT" sz="1400" dirty="0"/>
              <a:t>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</a:t>
            </a:r>
            <a:r>
              <a:rPr lang="it-IT" sz="1400" dirty="0" err="1"/>
              <a:t>Optuna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9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,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and decide </a:t>
            </a:r>
            <a:r>
              <a:rPr lang="it-IT" sz="1400" dirty="0" err="1"/>
              <a:t>when</a:t>
            </a:r>
            <a:r>
              <a:rPr lang="it-IT" sz="1400" dirty="0"/>
              <a:t> to stop.</a:t>
            </a:r>
          </a:p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turn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8FC376-1BF1-7D96-B032-97824BBCD7B2}"/>
              </a:ext>
            </a:extLst>
          </p:cNvPr>
          <p:cNvSpPr txBox="1"/>
          <p:nvPr/>
        </p:nvSpPr>
        <p:spPr>
          <a:xfrm>
            <a:off x="311760" y="3520812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models in the ensemble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random weight </a:t>
            </a:r>
            <a:r>
              <a:rPr lang="it-IT" sz="1400" dirty="0" err="1"/>
              <a:t>initializations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we</a:t>
            </a:r>
            <a:r>
              <a:rPr lang="it-IT" sz="1400" dirty="0"/>
              <a:t> set a global </a:t>
            </a:r>
            <a:r>
              <a:rPr lang="it-IT" sz="1400" dirty="0" err="1"/>
              <a:t>seed</a:t>
            </a:r>
            <a:r>
              <a:rPr lang="it-IT" sz="1400" dirty="0"/>
              <a:t> (for </a:t>
            </a:r>
            <a:r>
              <a:rPr lang="it-IT" sz="1400" dirty="0" err="1"/>
              <a:t>reproducibility</a:t>
            </a:r>
            <a:r>
              <a:rPr lang="it-IT" sz="1400" dirty="0"/>
              <a:t> </a:t>
            </a:r>
            <a:r>
              <a:rPr lang="it-IT" sz="1400" dirty="0" err="1"/>
              <a:t>purposes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mentioned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set a «</a:t>
            </a:r>
            <a:r>
              <a:rPr lang="it-IT" sz="1400" dirty="0" err="1"/>
              <a:t>local</a:t>
            </a:r>
            <a:r>
              <a:rPr lang="it-IT" sz="1400" dirty="0"/>
              <a:t>» </a:t>
            </a:r>
            <a:r>
              <a:rPr lang="it-IT" sz="1400" dirty="0" err="1"/>
              <a:t>seed</a:t>
            </a:r>
            <a:r>
              <a:rPr lang="it-IT" sz="1400" dirty="0"/>
              <a:t> for the weight </a:t>
            </a:r>
            <a:r>
              <a:rPr lang="it-IT" sz="1400" dirty="0" err="1"/>
              <a:t>initializer</a:t>
            </a:r>
            <a:r>
              <a:rPr lang="it-IT" sz="1400" dirty="0"/>
              <a:t> (</a:t>
            </a:r>
            <a:r>
              <a:rPr lang="it-IT" sz="1400" dirty="0" err="1"/>
              <a:t>nor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400" dirty="0" err="1">
                <a:latin typeface="Consolas" panose="020B0609020204030204" pitchFamily="49" charset="0"/>
              </a:rPr>
              <a:t>enable_op_determinism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in the </a:t>
            </a:r>
            <a:r>
              <a:rPr lang="it-IT" sz="1400" dirty="0" err="1"/>
              <a:t>tensorflow</a:t>
            </a:r>
            <a:r>
              <a:rPr lang="it-IT" sz="1400" dirty="0"/>
              <a:t> </a:t>
            </a:r>
            <a:r>
              <a:rPr lang="it-IT" sz="1400" dirty="0" err="1"/>
              <a:t>backend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 of the notebook).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65C48-C3F0-8A2B-0958-47559D5C29E6}"/>
              </a:ext>
            </a:extLst>
          </p:cNvPr>
          <p:cNvSpPr txBox="1"/>
          <p:nvPr/>
        </p:nvSpPr>
        <p:spPr>
          <a:xfrm>
            <a:off x="311759" y="4474919"/>
            <a:ext cx="562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manually</a:t>
            </a:r>
            <a:r>
              <a:rPr lang="it-IT" sz="1400" dirty="0">
                <a:solidFill>
                  <a:srgbClr val="FF0000"/>
                </a:solidFill>
              </a:rPr>
              <a:t> set the </a:t>
            </a:r>
            <a:r>
              <a:rPr lang="it-IT" sz="1400" dirty="0" err="1">
                <a:solidFill>
                  <a:srgbClr val="FF0000"/>
                </a:solidFill>
              </a:rPr>
              <a:t>patience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hyperparameter</a:t>
            </a:r>
            <a:r>
              <a:rPr lang="it-IT" sz="1400" dirty="0">
                <a:solidFill>
                  <a:srgbClr val="FF0000"/>
                </a:solidFill>
              </a:rPr>
              <a:t> to 9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</a:t>
            </a:r>
            <a:r>
              <a:rPr lang="it-IT" sz="1400" dirty="0">
                <a:solidFill>
                  <a:srgbClr val="FF0000"/>
                </a:solidFill>
              </a:rPr>
              <a:t> works.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12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1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37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C73114-4B6A-15E8-F647-06D048B3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1760175"/>
            <a:ext cx="3917340" cy="29029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83031-06F9-BAE2-5DC7-584BB5F3844C}"/>
              </a:ext>
            </a:extLst>
          </p:cNvPr>
          <p:cNvSpPr txBox="1"/>
          <p:nvPr/>
        </p:nvSpPr>
        <p:spPr>
          <a:xfrm>
            <a:off x="311760" y="79200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Figure </a:t>
            </a:r>
            <a:r>
              <a:rPr lang="it-IT" sz="1400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 shows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applying</a:t>
            </a:r>
            <a:r>
              <a:rPr lang="it-IT" sz="1400" dirty="0"/>
              <a:t> the UMAP </a:t>
            </a:r>
            <a:r>
              <a:rPr lang="it-IT" sz="1400" dirty="0" err="1"/>
              <a:t>dimensionality</a:t>
            </a:r>
            <a:r>
              <a:rPr lang="it-IT" sz="1400" dirty="0"/>
              <a:t> </a:t>
            </a:r>
            <a:r>
              <a:rPr lang="it-IT" sz="1400" dirty="0" err="1"/>
              <a:t>reduction</a:t>
            </a:r>
            <a:r>
              <a:rPr lang="it-IT" sz="1400" dirty="0"/>
              <a:t> technique to the ML23 training and blind test sets.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2E61AA-51EE-5798-9315-1F9CF65A6986}"/>
              </a:ext>
            </a:extLst>
          </p:cNvPr>
          <p:cNvSpPr txBox="1"/>
          <p:nvPr/>
        </p:nvSpPr>
        <p:spPr>
          <a:xfrm>
            <a:off x="311760" y="1315220"/>
            <a:ext cx="3917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This</a:t>
            </a:r>
            <a:r>
              <a:rPr lang="it-IT" sz="1400" dirty="0"/>
              <a:t> technique </a:t>
            </a:r>
            <a:r>
              <a:rPr lang="it-IT" sz="1400" dirty="0" err="1"/>
              <a:t>preserves</a:t>
            </a:r>
            <a:r>
              <a:rPr lang="it-IT" sz="1400" dirty="0"/>
              <a:t> data </a:t>
            </a:r>
            <a:r>
              <a:rPr lang="it-IT" sz="1400" dirty="0" err="1"/>
              <a:t>locality</a:t>
            </a:r>
            <a:r>
              <a:rPr lang="it-IT" sz="1400" dirty="0"/>
              <a:t>,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safely</a:t>
            </a:r>
            <a:r>
              <a:rPr lang="it-IT" sz="1400" dirty="0"/>
              <a:t> conclude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clusters of data in the test set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training data (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are none in the mapping). 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property</a:t>
            </a:r>
            <a:r>
              <a:rPr lang="it-IT" sz="1400" dirty="0"/>
              <a:t> </a:t>
            </a:r>
            <a:r>
              <a:rPr lang="it-IT" sz="1400" dirty="0" err="1"/>
              <a:t>motivates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 of </a:t>
            </a:r>
            <a:r>
              <a:rPr lang="it-IT" sz="1400" dirty="0" err="1"/>
              <a:t>retraining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on the </a:t>
            </a:r>
            <a:r>
              <a:rPr lang="it-IT" sz="1400" dirty="0" err="1"/>
              <a:t>whole</a:t>
            </a:r>
            <a:r>
              <a:rPr lang="it-IT" sz="1400" dirty="0"/>
              <a:t> training dataset,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data.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4571820" y="1454578"/>
            <a:ext cx="391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: UMAP of the training and test sets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2A0EA2-C647-42A0-1078-F147E7C94C5D}"/>
              </a:ext>
            </a:extLst>
          </p:cNvPr>
          <p:cNvSpPr txBox="1"/>
          <p:nvPr/>
        </p:nvSpPr>
        <p:spPr>
          <a:xfrm>
            <a:off x="311760" y="3346545"/>
            <a:ext cx="391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the </a:t>
            </a:r>
            <a:r>
              <a:rPr lang="it-IT" sz="1400" dirty="0" err="1">
                <a:latin typeface="Consolas" panose="020B0609020204030204" pitchFamily="49" charset="0"/>
              </a:rPr>
              <a:t>exploration</a:t>
            </a:r>
            <a:r>
              <a:rPr lang="it-IT" sz="1400" dirty="0"/>
              <a:t> notebook, in </a:t>
            </a:r>
            <a:r>
              <a:rPr lang="it-IT" sz="1400" dirty="0" err="1"/>
              <a:t>our</a:t>
            </a:r>
            <a:r>
              <a:rPr lang="it-IT" sz="1400" dirty="0"/>
              <a:t> GitHub repo,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analysis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(e.g. PCA) can be </a:t>
            </a:r>
            <a:r>
              <a:rPr lang="it-IT" sz="1400" dirty="0" err="1"/>
              <a:t>found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5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latin typeface="Arial"/>
                <a:ea typeface="Arial"/>
              </a:rPr>
              <a:t>Appendix – </a:t>
            </a:r>
            <a:r>
              <a:rPr lang="it" sz="2400" spc="-1" dirty="0">
                <a:latin typeface="Arial"/>
                <a:ea typeface="Arial"/>
              </a:rPr>
              <a:t>13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2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5412441" y="1595075"/>
            <a:ext cx="334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t+1</a:t>
            </a:r>
            <a:r>
              <a:rPr lang="it-IT" sz="1400" dirty="0"/>
              <a:t>: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and LOF score of the training data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867E41-FF66-774D-213E-DB81167F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" t="4616" r="10841" b="3142"/>
          <a:stretch/>
        </p:blipFill>
        <p:spPr>
          <a:xfrm>
            <a:off x="5412441" y="2113486"/>
            <a:ext cx="3346559" cy="2739656"/>
          </a:xfrm>
          <a:prstGeom prst="rect">
            <a:avLst/>
          </a:prstGeom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2DFDC8-82BF-5702-A1F9-F67BA611FD04}"/>
              </a:ext>
            </a:extLst>
          </p:cNvPr>
          <p:cNvSpPr txBox="1"/>
          <p:nvPr/>
        </p:nvSpPr>
        <p:spPr>
          <a:xfrm>
            <a:off x="311399" y="3914114"/>
            <a:ext cx="4475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presence</a:t>
            </a:r>
            <a:r>
              <a:rPr lang="it-IT" sz="1400" dirty="0"/>
              <a:t> of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albeit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few</a:t>
            </a:r>
            <a:r>
              <a:rPr lang="it-IT" sz="1400" dirty="0"/>
              <a:t>), </a:t>
            </a:r>
            <a:r>
              <a:rPr lang="it-IT" sz="1400" dirty="0" err="1"/>
              <a:t>motivated</a:t>
            </a:r>
            <a:r>
              <a:rPr lang="it-IT" sz="1400" dirty="0"/>
              <a:t> </a:t>
            </a:r>
            <a:r>
              <a:rPr lang="it-IT" sz="1400" dirty="0" err="1"/>
              <a:t>us</a:t>
            </a:r>
            <a:r>
              <a:rPr lang="it-IT" sz="1400" dirty="0"/>
              <a:t> in the </a:t>
            </a:r>
            <a:r>
              <a:rPr lang="it-IT" sz="1400" dirty="0" err="1"/>
              <a:t>introduction</a:t>
            </a:r>
            <a:r>
              <a:rPr lang="it-IT" sz="1400" dirty="0"/>
              <a:t> of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scaling technique </a:t>
            </a:r>
            <a:r>
              <a:rPr lang="it-IT" sz="1400" dirty="0" err="1"/>
              <a:t>anyway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330AA7-5A47-02DA-3693-6C725DD6C71D}"/>
              </a:ext>
            </a:extLst>
          </p:cNvPr>
          <p:cNvSpPr txBox="1"/>
          <p:nvPr/>
        </p:nvSpPr>
        <p:spPr>
          <a:xfrm>
            <a:off x="311760" y="836348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outlier</a:t>
            </a:r>
            <a:r>
              <a:rPr lang="it-IT" sz="1400" dirty="0"/>
              <a:t> </a:t>
            </a:r>
            <a:r>
              <a:rPr lang="it-IT" sz="1400" dirty="0" err="1"/>
              <a:t>detection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the LOF </a:t>
            </a:r>
            <a:r>
              <a:rPr lang="it-IT" sz="1400" dirty="0" err="1"/>
              <a:t>algorithm</a:t>
            </a:r>
            <a:r>
              <a:rPr lang="it-IT" sz="1400" dirty="0"/>
              <a:t> to the </a:t>
            </a:r>
            <a:r>
              <a:rPr lang="it-IT" sz="1400" dirty="0" err="1"/>
              <a:t>original</a:t>
            </a:r>
            <a:r>
              <a:rPr lang="it-IT" sz="1400" dirty="0"/>
              <a:t> 10-dimensional training data.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assigns</a:t>
            </a:r>
            <a:r>
              <a:rPr lang="it-IT" sz="1400" dirty="0"/>
              <a:t> a score to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datapoint</a:t>
            </a:r>
            <a:r>
              <a:rPr lang="it-IT" sz="1400" dirty="0"/>
              <a:t>, </a:t>
            </a:r>
            <a:r>
              <a:rPr lang="it-IT" sz="1400" dirty="0" err="1"/>
              <a:t>based</a:t>
            </a:r>
            <a:r>
              <a:rPr lang="it-IT" sz="1400" dirty="0"/>
              <a:t> on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and the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of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neighbours</a:t>
            </a:r>
            <a:r>
              <a:rPr lang="it-IT" sz="1400" dirty="0"/>
              <a:t>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1214E7-EA87-E56F-D1AB-86A357D7E26B}"/>
              </a:ext>
            </a:extLst>
          </p:cNvPr>
          <p:cNvSpPr txBox="1"/>
          <p:nvPr/>
        </p:nvSpPr>
        <p:spPr>
          <a:xfrm>
            <a:off x="311760" y="1575012"/>
            <a:ext cx="4475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Figure t+1 shows the </a:t>
            </a:r>
            <a:r>
              <a:rPr lang="it-IT" sz="1400" dirty="0" err="1"/>
              <a:t>effect</a:t>
            </a:r>
            <a:r>
              <a:rPr lang="it-IT" sz="1400" dirty="0"/>
              <a:t> of the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of the 10-dimensional training data in the </a:t>
            </a:r>
            <a:r>
              <a:rPr lang="it-IT" sz="1400" dirty="0" err="1"/>
              <a:t>plane</a:t>
            </a:r>
            <a:r>
              <a:rPr lang="it-IT" sz="1400" dirty="0"/>
              <a:t>, for a </a:t>
            </a:r>
            <a:r>
              <a:rPr lang="it-IT" sz="1400" dirty="0" err="1"/>
              <a:t>easier</a:t>
            </a:r>
            <a:r>
              <a:rPr lang="it-IT" sz="1400" dirty="0"/>
              <a:t> </a:t>
            </a:r>
            <a:r>
              <a:rPr lang="it-IT" sz="1400" dirty="0" err="1"/>
              <a:t>visualization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puts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outliers</a:t>
            </a:r>
            <a:r>
              <a:rPr lang="it-IT" sz="1400" dirty="0"/>
              <a:t> in the </a:t>
            </a:r>
            <a:r>
              <a:rPr lang="it-IT" sz="1400" dirty="0" err="1"/>
              <a:t>outer</a:t>
            </a:r>
            <a:r>
              <a:rPr lang="it-IT" sz="1400" dirty="0"/>
              <a:t> </a:t>
            </a:r>
            <a:r>
              <a:rPr lang="it-IT" sz="1400" dirty="0" err="1"/>
              <a:t>region</a:t>
            </a:r>
            <a:r>
              <a:rPr lang="it-IT" sz="1400" dirty="0"/>
              <a:t>. </a:t>
            </a:r>
          </a:p>
          <a:p>
            <a:pPr algn="just"/>
            <a:r>
              <a:rPr lang="it-IT" sz="1400" dirty="0"/>
              <a:t>The points are </a:t>
            </a:r>
            <a:r>
              <a:rPr lang="it-IT" sz="1400" dirty="0" err="1"/>
              <a:t>colored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their</a:t>
            </a:r>
            <a:r>
              <a:rPr lang="it-IT" sz="1400" dirty="0"/>
              <a:t> score.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E5655C-7A83-2994-A2CB-A6FC9D71C77C}"/>
              </a:ext>
            </a:extLst>
          </p:cNvPr>
          <p:cNvSpPr txBox="1"/>
          <p:nvPr/>
        </p:nvSpPr>
        <p:spPr>
          <a:xfrm>
            <a:off x="311580" y="2744563"/>
            <a:ext cx="4475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detected</a:t>
            </a:r>
            <a:r>
              <a:rPr lang="it-IT" sz="1400" dirty="0"/>
              <a:t> 50 </a:t>
            </a:r>
            <a:r>
              <a:rPr lang="it-IT" sz="1400" dirty="0" err="1"/>
              <a:t>outliers</a:t>
            </a:r>
            <a:r>
              <a:rPr lang="it-IT" sz="1400" dirty="0"/>
              <a:t>, the </a:t>
            </a:r>
            <a:r>
              <a:rPr lang="it-IT" sz="1400" dirty="0" err="1"/>
              <a:t>highest</a:t>
            </a:r>
            <a:r>
              <a:rPr lang="it-IT" sz="1400" dirty="0"/>
              <a:t> LOF score </a:t>
            </a:r>
            <a:r>
              <a:rPr lang="it-IT" sz="1400" dirty="0" err="1"/>
              <a:t>is</a:t>
            </a:r>
            <a:r>
              <a:rPr lang="it-IT" sz="1400" dirty="0"/>
              <a:t> 1.815, and the </a:t>
            </a:r>
            <a:r>
              <a:rPr lang="it-IT" sz="1400" dirty="0" err="1"/>
              <a:t>lowest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0.946. The </a:t>
            </a:r>
            <a:r>
              <a:rPr lang="it-IT" sz="1400" dirty="0" err="1"/>
              <a:t>contamination</a:t>
            </a:r>
            <a:r>
              <a:rPr lang="it-IT" sz="1400" dirty="0"/>
              <a:t> </a:t>
            </a:r>
            <a:r>
              <a:rPr lang="it-IT" sz="1400" dirty="0" err="1"/>
              <a:t>parameter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 to 0.05. </a:t>
            </a:r>
          </a:p>
          <a:p>
            <a:pPr algn="just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concluded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306286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Optuna model selection schema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39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37AA7BF-41C7-B613-9D35-D26888A2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69516"/>
              </p:ext>
            </p:extLst>
          </p:nvPr>
        </p:nvGraphicFramePr>
        <p:xfrm>
          <a:off x="311760" y="1099777"/>
          <a:ext cx="8343901" cy="3271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[True, False]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1]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) </a:t>
                      </a:r>
                      <a:r>
                        <a:rPr lang="it-IT" sz="1400" i="1" dirty="0" err="1"/>
                        <a:t>layers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[1,5]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[5, 400]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[16, 128]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[5, 10]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/>
                        <a:t>Range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1" dirty="0"/>
                        <a:t> per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[32,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max_units</a:t>
                      </a:r>
                      <a:r>
                        <a:rPr lang="it-IT" sz="1400" i="0" dirty="0"/>
                        <a:t>] with a step of 32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570AA-C426-7BF7-2FB2-A3F541C7A983}"/>
              </a:ext>
            </a:extLst>
          </p:cNvPr>
          <p:cNvSpPr txBox="1"/>
          <p:nvPr/>
        </p:nvSpPr>
        <p:spPr>
          <a:xfrm>
            <a:off x="311760" y="792000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4</a:t>
            </a:r>
            <a:r>
              <a:rPr lang="it-IT" sz="1400" dirty="0"/>
              <a:t>: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endParaRPr lang="it-IT" sz="1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28D70E-40BE-8421-DE3E-FE20FEE08F00}"/>
              </a:ext>
            </a:extLst>
          </p:cNvPr>
          <p:cNvSpPr txBox="1"/>
          <p:nvPr/>
        </p:nvSpPr>
        <p:spPr>
          <a:xfrm>
            <a:off x="311760" y="4598030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max_units</a:t>
            </a:r>
            <a:r>
              <a:rPr lang="it-IT" sz="1400" dirty="0"/>
              <a:t>=512 for the first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,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the n° of </a:t>
            </a:r>
            <a:r>
              <a:rPr lang="it-IT" sz="1400" dirty="0" err="1"/>
              <a:t>units</a:t>
            </a:r>
            <a:r>
              <a:rPr lang="it-IT" sz="1400" dirty="0"/>
              <a:t> of the </a:t>
            </a:r>
            <a:r>
              <a:rPr lang="it-IT" sz="1400" dirty="0" err="1"/>
              <a:t>previous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3885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</a:p>
          <a:p>
            <a:r>
              <a:rPr lang="it-IT" sz="1400" dirty="0"/>
              <a:t>With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mean</a:t>
            </a:r>
            <a:r>
              <a:rPr lang="it-IT" sz="1400" dirty="0"/>
              <a:t> and the standard </a:t>
            </a:r>
            <a:r>
              <a:rPr lang="it-IT" sz="1400" dirty="0" err="1"/>
              <a:t>deviation</a:t>
            </a:r>
            <a:r>
              <a:rPr lang="it-IT" sz="1400" dirty="0"/>
              <a:t> over the </a:t>
            </a:r>
            <a:r>
              <a:rPr lang="it-IT" sz="1400" dirty="0" err="1"/>
              <a:t>folds</a:t>
            </a:r>
            <a:r>
              <a:rPr lang="it-IT" sz="1400" dirty="0"/>
              <a:t>, for </a:t>
            </a:r>
            <a:r>
              <a:rPr lang="it-IT" sz="1400" dirty="0" err="1"/>
              <a:t>each</a:t>
            </a:r>
            <a:r>
              <a:rPr lang="it-IT" sz="1400" dirty="0"/>
              <a:t> point (</a:t>
            </a:r>
            <a:r>
              <a:rPr lang="it-IT" sz="1400" dirty="0" err="1"/>
              <a:t>corresponding</a:t>
            </a:r>
            <a:r>
              <a:rPr lang="it-IT" sz="1400" dirty="0"/>
              <a:t> to the </a:t>
            </a:r>
            <a:r>
              <a:rPr lang="it-IT" sz="1400" dirty="0" err="1"/>
              <a:t>loss</a:t>
            </a:r>
            <a:r>
              <a:rPr lang="it-IT" sz="1400" dirty="0"/>
              <a:t> of the model on </a:t>
            </a:r>
            <a:r>
              <a:rPr lang="it-IT" sz="1400" dirty="0" err="1"/>
              <a:t>amount</a:t>
            </a:r>
            <a:r>
              <a:rPr lang="it-IT" sz="1400" dirty="0"/>
              <a:t> of data on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). 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23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437307"/>
            <a:ext cx="852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Stop </a:t>
            </a:r>
            <a:r>
              <a:rPr lang="it-IT" sz="1400" dirty="0" err="1"/>
              <a:t>conditions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 </a:t>
            </a:r>
            <a:r>
              <a:rPr lang="it-IT" sz="1400" dirty="0" err="1"/>
              <a:t>during</a:t>
            </a:r>
            <a:r>
              <a:rPr lang="it-IT" sz="1400" dirty="0"/>
              <a:t> training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(the n°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to use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in the </a:t>
            </a:r>
            <a:r>
              <a:rPr lang="it-IT" sz="1400" dirty="0" err="1"/>
              <a:t>retraining</a:t>
            </a:r>
            <a:r>
              <a:rPr lang="it-IT" sz="1400" dirty="0"/>
              <a:t> of the best model.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</a:p>
          <a:p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discussion</a:t>
            </a:r>
            <a:r>
              <a:rPr lang="it-IT" sz="1400" dirty="0"/>
              <a:t> in the model </a:t>
            </a:r>
            <a:r>
              <a:rPr lang="it-IT" sz="1400" dirty="0" err="1"/>
              <a:t>selection</a:t>
            </a:r>
            <a:r>
              <a:rPr lang="it-IT" sz="1400" dirty="0"/>
              <a:t> part, and </a:t>
            </a:r>
            <a:r>
              <a:rPr lang="it-IT" sz="1400" dirty="0" err="1"/>
              <a:t>details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73015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3" action="ppaction://hlinksldjump"/>
              </a:rPr>
              <a:t>2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7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2790794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r>
              <a:rPr lang="it-IT" sz="1400" dirty="0"/>
              <a:t> (for </a:t>
            </a:r>
            <a:r>
              <a:rPr lang="it-IT" sz="1400" dirty="0" err="1"/>
              <a:t>Optuna</a:t>
            </a:r>
            <a:r>
              <a:rPr lang="it-IT" sz="1400" dirty="0"/>
              <a:t> the range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increased</a:t>
            </a:r>
            <a:r>
              <a:rPr lang="it-I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99A24F-379E-489A-2FC9-E7E9EB669B19}"/>
              </a:ext>
            </a:extLst>
          </p:cNvPr>
          <p:cNvSpPr txBox="1"/>
          <p:nvPr/>
        </p:nvSpPr>
        <p:spPr>
          <a:xfrm>
            <a:off x="311761" y="435530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Novelties? (</a:t>
            </a:r>
            <a:r>
              <a:rPr lang="it" sz="2400" spc="-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mi sa che si toglie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4838B7-0F22-3F56-E08E-14A4FF9733BD}"/>
              </a:ext>
            </a:extLst>
          </p:cNvPr>
          <p:cNvSpPr txBox="1"/>
          <p:nvPr/>
        </p:nvSpPr>
        <p:spPr>
          <a:xfrm>
            <a:off x="311760" y="1059454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3F6CB-16B1-DE68-E4E5-BC1BB7EBA3ED}"/>
              </a:ext>
            </a:extLst>
          </p:cNvPr>
          <p:cNvSpPr txBox="1"/>
          <p:nvPr/>
        </p:nvSpPr>
        <p:spPr>
          <a:xfrm>
            <a:off x="524435" y="1781735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Inner </a:t>
            </a:r>
            <a:r>
              <a:rPr lang="it-IT" sz="1400" dirty="0" err="1"/>
              <a:t>loss</a:t>
            </a:r>
            <a:r>
              <a:rPr lang="it-IT" sz="1400" dirty="0"/>
              <a:t>: MSE e MEE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F7893-7088-5F9F-0E5C-BE15D03AAAB6}"/>
              </a:ext>
            </a:extLst>
          </p:cNvPr>
          <p:cNvSpPr txBox="1"/>
          <p:nvPr/>
        </p:nvSpPr>
        <p:spPr>
          <a:xfrm>
            <a:off x="3563471" y="1223682"/>
            <a:ext cx="295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facciamo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0B3484-FBD4-A3C5-44F9-133E5F224099}"/>
              </a:ext>
            </a:extLst>
          </p:cNvPr>
          <p:cNvSpPr txBox="1"/>
          <p:nvPr/>
        </p:nvSpPr>
        <p:spPr>
          <a:xfrm>
            <a:off x="3563471" y="1959410"/>
            <a:ext cx="389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 to </a:t>
            </a:r>
            <a:r>
              <a:rPr lang="it-IT" sz="1400" dirty="0" err="1"/>
              <a:t>assess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(in notebooks)</a:t>
            </a:r>
          </a:p>
        </p:txBody>
      </p:sp>
    </p:spTree>
    <p:extLst>
      <p:ext uri="{BB962C8B-B14F-4D97-AF65-F5344CB8AC3E}">
        <p14:creationId xmlns:p14="http://schemas.microsoft.com/office/powerpoint/2010/main" val="427363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00503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60352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15880"/>
              </p:ext>
            </p:extLst>
          </p:nvPr>
        </p:nvGraphicFramePr>
        <p:xfrm>
          <a:off x="311752" y="853393"/>
          <a:ext cx="8520122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6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3326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3968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98962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5588</TotalTime>
  <Words>5193</Words>
  <Application>Microsoft Office PowerPoint</Application>
  <PresentationFormat>Presentazione su schermo (16:9)</PresentationFormat>
  <Paragraphs>517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0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Novelties? (mi sa che si toglie)</vt:lpstr>
      <vt:lpstr>MONK 1 Results</vt:lpstr>
      <vt:lpstr>MONK 2 Results</vt:lpstr>
      <vt:lpstr>MONK 3 Results</vt:lpstr>
      <vt:lpstr>CUP Dataset exploration</vt:lpstr>
      <vt:lpstr>Hardware resources &amp; Computing times[da riempire]</vt:lpstr>
      <vt:lpstr>CUP Validation schema</vt:lpstr>
      <vt:lpstr>CUP Validation schema [da riempire]</vt:lpstr>
      <vt:lpstr>CUP Validation schema [da riempire]</vt:lpstr>
      <vt:lpstr>Random Forest</vt:lpstr>
      <vt:lpstr>Support Vector Regressors</vt:lpstr>
      <vt:lpstr>Neural Network REVIEW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– 1</vt:lpstr>
      <vt:lpstr>Conclusions &amp; Acknowledgments [fare]</vt:lpstr>
      <vt:lpstr>Bibliography – 1 Aggiustare?</vt:lpstr>
      <vt:lpstr>APPENDICES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To complete Further specifications on model detils &amp; contributions</vt:lpstr>
      <vt:lpstr>Appendix – 11 Further specifications on model detils &amp; contributions</vt:lpstr>
      <vt:lpstr>Appendix – 12 Further details on data exploration – 1</vt:lpstr>
      <vt:lpstr>Appendix – 13 Further details on data exploration – 2</vt:lpstr>
      <vt:lpstr>Appendix – 15 Optuna model selection schema</vt:lpstr>
      <vt:lpstr>Appendix – 15 Learning curves for best SVM and best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142</cp:revision>
  <dcterms:modified xsi:type="dcterms:W3CDTF">2024-01-28T10:35:20Z</dcterms:modified>
  <dc:language>it-IT</dc:language>
</cp:coreProperties>
</file>