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40"/>
  </p:notesMasterIdLst>
  <p:sldIdLst>
    <p:sldId id="256" r:id="rId3"/>
    <p:sldId id="257" r:id="rId4"/>
    <p:sldId id="280" r:id="rId5"/>
    <p:sldId id="259" r:id="rId6"/>
    <p:sldId id="279" r:id="rId7"/>
    <p:sldId id="285" r:id="rId8"/>
    <p:sldId id="294" r:id="rId9"/>
    <p:sldId id="261" r:id="rId10"/>
    <p:sldId id="289" r:id="rId11"/>
    <p:sldId id="290" r:id="rId12"/>
    <p:sldId id="297" r:id="rId13"/>
    <p:sldId id="262" r:id="rId14"/>
    <p:sldId id="287" r:id="rId15"/>
    <p:sldId id="263" r:id="rId16"/>
    <p:sldId id="269" r:id="rId17"/>
    <p:sldId id="278" r:id="rId18"/>
    <p:sldId id="270" r:id="rId19"/>
    <p:sldId id="264" r:id="rId20"/>
    <p:sldId id="274" r:id="rId21"/>
    <p:sldId id="272" r:id="rId22"/>
    <p:sldId id="275" r:id="rId23"/>
    <p:sldId id="265" r:id="rId24"/>
    <p:sldId id="266" r:id="rId25"/>
    <p:sldId id="273" r:id="rId26"/>
    <p:sldId id="277" r:id="rId27"/>
    <p:sldId id="268" r:id="rId28"/>
    <p:sldId id="282" r:id="rId29"/>
    <p:sldId id="283" r:id="rId30"/>
    <p:sldId id="288" r:id="rId31"/>
    <p:sldId id="291" r:id="rId32"/>
    <p:sldId id="292" r:id="rId33"/>
    <p:sldId id="293" r:id="rId34"/>
    <p:sldId id="281" r:id="rId35"/>
    <p:sldId id="284" r:id="rId36"/>
    <p:sldId id="286" r:id="rId37"/>
    <p:sldId id="295" r:id="rId38"/>
    <p:sldId id="296" r:id="rId39"/>
  </p:sldIdLst>
  <p:sldSz cx="9144000" cy="5143500" type="screen16x9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3F3F"/>
    <a:srgbClr val="6363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Stile chiaro 1 - Colore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1FECB4D8-DB02-4DC6-A0A2-4F2EBAE1DC90}" styleName="Stile medio 1 - Colore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71CC8E-465E-46C0-91CA-2080D1264305}" type="datetimeFigureOut">
              <a:rPr lang="it-IT" smtClean="0"/>
              <a:t>25/01/2024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58D799-F8DD-4F85-B15C-49884F02FB5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512354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58D799-F8DD-4F85-B15C-49884F02FB51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052435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4CB02086-67B4-4DEB-A7AE-428CCE057E45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005F521A-C3FA-42C5-B18C-5E3AB450A10C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9B806F49-1248-4BB6-851C-D26194F5E70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3192480" y="115236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6073200" y="115236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311760" y="293688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3192480" y="293688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6073200" y="293688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7D04E3EC-DE35-4515-B047-62321C783279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6611652B-779B-42F4-BC77-A6B7A435708F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it-IT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4CD7BF36-F8E9-46C1-8501-46561387474A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A7C93C4B-DFD4-4C44-B80D-A22E1EE46760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6D24A474-7704-4E5A-932D-64C9B321BD07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3E3FFD91-0BEB-430F-998B-94E5E5D6524D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it-IT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52CE4616-6CA3-439A-9260-B28F5A0CA3F1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4DFFBCC8-4A1D-4140-93FC-268C96E061D5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it-IT" sz="3200" b="0" strike="noStrike" spc="-1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FDCF2D61-0EA0-4969-8199-08A5C6CF07A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910336AB-CAFD-4A7F-84AF-F1B7D4DEABCA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E98FBD89-A239-466C-89AB-0F75E01D73D9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ACB7FB09-CFBC-4196-988B-1B3DC0EB347D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2F400272-433C-4B46-9113-BA9C95DA57E9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3192480" y="115236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/>
          </p:nvPr>
        </p:nvSpPr>
        <p:spPr>
          <a:xfrm>
            <a:off x="6073200" y="115236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/>
          </p:nvPr>
        </p:nvSpPr>
        <p:spPr>
          <a:xfrm>
            <a:off x="311760" y="293688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/>
          </p:nvPr>
        </p:nvSpPr>
        <p:spPr>
          <a:xfrm>
            <a:off x="3192480" y="293688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/>
          </p:nvPr>
        </p:nvSpPr>
        <p:spPr>
          <a:xfrm>
            <a:off x="6073200" y="293688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E066ED96-E17C-4164-8F6E-1C793850BB25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354DCCF0-EAC6-4C50-B767-8751E53019E0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F8608D95-84A3-423D-A9D4-A8D545A57BF2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EA3D3F4D-69F4-445C-9320-8559F1D07CAA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it-IT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607C2D6D-CF26-413A-893E-4DECD2D30DCC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1D4A8DF5-9902-40FF-BB4A-67099C07A2AD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0C4A4E6F-56FA-4F59-949C-2227F5C384B1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19413928-607F-499B-90BD-2C1611D3C575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rmAutofit/>
          </a:bodyPr>
          <a:lstStyle/>
          <a:p>
            <a:r>
              <a:rPr lang="it-IT" sz="5200" b="0" strike="noStrike" spc="-1">
                <a:solidFill>
                  <a:srgbClr val="000000"/>
                </a:solidFill>
                <a:latin typeface="Arial"/>
              </a:rPr>
              <a:t>Fai clic per modificare il formato del testo del titolo</a:t>
            </a:r>
          </a:p>
        </p:txBody>
      </p:sp>
      <p:sp>
        <p:nvSpPr>
          <p:cNvPr id="4" name="PlaceHolder 2"/>
          <p:cNvSpPr>
            <a:spLocks noGrp="1"/>
          </p:cNvSpPr>
          <p:nvPr>
            <p:ph type="sldNum" idx="1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866ECBAB-4D56-4999-8083-C79CB5D10934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‹N›</a:t>
            </a:fld>
            <a:endParaRPr lang="it-IT" sz="10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400" b="0" strike="noStrike" spc="-1">
                <a:solidFill>
                  <a:srgbClr val="000000"/>
                </a:solidFill>
                <a:latin typeface="Arial"/>
              </a:rPr>
              <a:t>Fai clic per modificare il formato del testo della struttura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1400" b="0" strike="noStrike" spc="-1">
                <a:solidFill>
                  <a:srgbClr val="000000"/>
                </a:solidFill>
                <a:latin typeface="Arial"/>
              </a:rPr>
              <a:t>Secondo livello struttura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400" b="0" strike="noStrike" spc="-1">
                <a:solidFill>
                  <a:srgbClr val="000000"/>
                </a:solidFill>
                <a:latin typeface="Arial"/>
              </a:rPr>
              <a:t>Terzo livello struttura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1400" b="0" strike="noStrike" spc="-1">
                <a:solidFill>
                  <a:srgbClr val="000000"/>
                </a:solidFill>
                <a:latin typeface="Arial"/>
              </a:rPr>
              <a:t>Quarto livello struttura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solidFill>
                  <a:srgbClr val="000000"/>
                </a:solidFill>
                <a:latin typeface="Arial"/>
              </a:rPr>
              <a:t>Quinto livello struttura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solidFill>
                  <a:srgbClr val="000000"/>
                </a:solidFill>
                <a:latin typeface="Arial"/>
              </a:rPr>
              <a:t>Sesto livello struttura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solidFill>
                  <a:srgbClr val="000000"/>
                </a:solidFill>
                <a:latin typeface="Arial"/>
              </a:rPr>
              <a:t>Settimo livello struttura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lstStyle/>
          <a:p>
            <a:r>
              <a:rPr lang="it-IT" sz="2800" b="0" strike="noStrike" spc="-1">
                <a:solidFill>
                  <a:srgbClr val="000000"/>
                </a:solidFill>
                <a:latin typeface="Arial"/>
              </a:rPr>
              <a:t>Fai clic per modificare il formato del testo del titolo</a:t>
            </a: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800" b="0" strike="noStrike" spc="-1">
                <a:solidFill>
                  <a:srgbClr val="000000"/>
                </a:solidFill>
                <a:latin typeface="Arial"/>
              </a:rPr>
              <a:t>Fai clic per modificare il formato del testo della struttura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1800" b="0" strike="noStrike" spc="-1">
                <a:solidFill>
                  <a:srgbClr val="000000"/>
                </a:solidFill>
                <a:latin typeface="Arial"/>
              </a:rPr>
              <a:t>Secondo livello struttura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800" b="0" strike="noStrike" spc="-1">
                <a:solidFill>
                  <a:srgbClr val="000000"/>
                </a:solidFill>
                <a:latin typeface="Arial"/>
              </a:rPr>
              <a:t>Terzo livello struttura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1800" b="0" strike="noStrike" spc="-1">
                <a:solidFill>
                  <a:srgbClr val="000000"/>
                </a:solidFill>
                <a:latin typeface="Arial"/>
              </a:rPr>
              <a:t>Quarto livello struttura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800" b="0" strike="noStrike" spc="-1">
                <a:solidFill>
                  <a:srgbClr val="000000"/>
                </a:solidFill>
                <a:latin typeface="Arial"/>
              </a:rPr>
              <a:t>Quinto livello struttura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800" b="0" strike="noStrike" spc="-1">
                <a:solidFill>
                  <a:srgbClr val="000000"/>
                </a:solidFill>
                <a:latin typeface="Arial"/>
              </a:rPr>
              <a:t>Sesto livello struttura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800" b="0" strike="noStrike" spc="-1">
                <a:solidFill>
                  <a:srgbClr val="000000"/>
                </a:solidFill>
                <a:latin typeface="Arial"/>
              </a:rPr>
              <a:t>Settimo livello struttura</a:t>
            </a:r>
          </a:p>
        </p:txBody>
      </p:sp>
      <p:sp>
        <p:nvSpPr>
          <p:cNvPr id="41" name="PlaceHolder 3"/>
          <p:cNvSpPr>
            <a:spLocks noGrp="1"/>
          </p:cNvSpPr>
          <p:nvPr>
            <p:ph type="sldNum" idx="2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8150FDBD-03A2-4D9B-A2F2-943A73718962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‹N›</a:t>
            </a:fld>
            <a:endParaRPr lang="it-IT" sz="10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p.mollica@studenti.unipi.it" TargetMode="External"/><Relationship Id="rId2" Type="http://schemas.openxmlformats.org/officeDocument/2006/relationships/hyperlink" Target="mailto:a.marino47@studenti.unipi.it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hyperlink" Target="mailto:n.canduci@studenti.unipi.it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36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Relationship Id="rId4" Type="http://schemas.openxmlformats.org/officeDocument/2006/relationships/slide" Target="slide3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35.xml"/><Relationship Id="rId2" Type="http://schemas.openxmlformats.org/officeDocument/2006/relationships/slide" Target="slide24.xml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" Target="slide37.xml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37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" Target="slide22.xml"/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eras-team/keras/commit/fe2f54aa5bc42fb23a96449cf90434ab9bb6a2cd" TargetMode="External"/><Relationship Id="rId7" Type="http://schemas.openxmlformats.org/officeDocument/2006/relationships/hyperlink" Target="https://adriangb.com/scikeras/stable/index.html" TargetMode="External"/><Relationship Id="rId2" Type="http://schemas.openxmlformats.org/officeDocument/2006/relationships/hyperlink" Target="https://github.com/fchollet/keras%7D%7D" TargetMode="External"/><Relationship Id="rId1" Type="http://schemas.openxmlformats.org/officeDocument/2006/relationships/slideLayout" Target="../slideLayouts/slideLayout15.xml"/><Relationship Id="rId6" Type="http://schemas.openxmlformats.org/officeDocument/2006/relationships/hyperlink" Target="https://scikit-learn.org/stable/modules/classes.html" TargetMode="External"/><Relationship Id="rId5" Type="http://schemas.openxmlformats.org/officeDocument/2006/relationships/hyperlink" Target="https://keras.io/api/" TargetMode="External"/><Relationship Id="rId4" Type="http://schemas.openxmlformats.org/officeDocument/2006/relationships/hyperlink" Target="http://www.tensorflow.org/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aolo-junior-mollica/machine-learning-project" TargetMode="External"/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" Target="slide25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" Target="slide24.xml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70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" Target="slide25.xml"/><Relationship Id="rId1" Type="http://schemas.openxmlformats.org/officeDocument/2006/relationships/slideLayout" Target="../slideLayouts/slideLayout1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25.xml"/><Relationship Id="rId2" Type="http://schemas.openxmlformats.org/officeDocument/2006/relationships/slide" Target="slide24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33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311760" y="428400"/>
            <a:ext cx="8520120" cy="1374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it" sz="52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ML 2023 Project</a:t>
            </a:r>
            <a:endParaRPr lang="it-IT" sz="52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311760" y="2676240"/>
            <a:ext cx="8415720" cy="1374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/>
          <a:p>
            <a:pPr algn="ctr">
              <a:lnSpc>
                <a:spcPct val="80000"/>
              </a:lnSpc>
              <a:buNone/>
              <a:tabLst>
                <a:tab pos="0" algn="l"/>
              </a:tabLst>
            </a:pPr>
            <a:r>
              <a:rPr lang="it" sz="1520" b="0" strike="noStrike" spc="-1" dirty="0">
                <a:solidFill>
                  <a:srgbClr val="000000"/>
                </a:solidFill>
                <a:latin typeface="Arial"/>
                <a:ea typeface="Arial"/>
              </a:rPr>
              <a:t>Nunzio Canduci, Paolo Junior Mollica, Andrea Marino.</a:t>
            </a:r>
            <a:endParaRPr lang="it-IT" sz="1520" b="0" strike="noStrike" spc="-1" dirty="0">
              <a:latin typeface="Arial"/>
            </a:endParaRPr>
          </a:p>
          <a:p>
            <a:pPr algn="ctr">
              <a:lnSpc>
                <a:spcPct val="80000"/>
              </a:lnSpc>
              <a:buNone/>
              <a:tabLst>
                <a:tab pos="0" algn="l"/>
              </a:tabLst>
            </a:pPr>
            <a:r>
              <a:rPr lang="it" sz="1520" b="0" strike="noStrike" spc="-1" dirty="0">
                <a:solidFill>
                  <a:srgbClr val="FF0000"/>
                </a:solidFill>
                <a:latin typeface="Arial"/>
                <a:ea typeface="Arial"/>
              </a:rPr>
              <a:t>Team name</a:t>
            </a:r>
            <a:br>
              <a:rPr sz="1520" dirty="0"/>
            </a:br>
            <a:r>
              <a:rPr lang="it" sz="152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Master degree in Computer Science (Artificial Intelligence curriculum). </a:t>
            </a:r>
            <a:endParaRPr lang="it-IT" sz="1520" b="0" strike="noStrike" spc="-1" dirty="0">
              <a:latin typeface="Arial"/>
            </a:endParaRPr>
          </a:p>
          <a:p>
            <a:pPr algn="ctr">
              <a:lnSpc>
                <a:spcPct val="80000"/>
              </a:lnSpc>
              <a:buNone/>
              <a:tabLst>
                <a:tab pos="0" algn="l"/>
              </a:tabLst>
            </a:pPr>
            <a:r>
              <a:rPr lang="it" sz="1520" b="0" strike="noStrike" spc="-1" dirty="0">
                <a:solidFill>
                  <a:srgbClr val="000000"/>
                </a:solidFill>
                <a:latin typeface="Arial"/>
                <a:ea typeface="Arial"/>
                <a:hlinkClick r:id="rId2"/>
              </a:rPr>
              <a:t>a.marino47@studenti.unipi.it</a:t>
            </a:r>
            <a:r>
              <a:rPr lang="it" sz="1520" b="0" strike="noStrike" spc="-1" dirty="0">
                <a:solidFill>
                  <a:srgbClr val="000000"/>
                </a:solidFill>
                <a:latin typeface="Arial"/>
                <a:ea typeface="Arial"/>
              </a:rPr>
              <a:t>,</a:t>
            </a:r>
          </a:p>
          <a:p>
            <a:pPr algn="ctr">
              <a:lnSpc>
                <a:spcPct val="80000"/>
              </a:lnSpc>
              <a:buNone/>
              <a:tabLst>
                <a:tab pos="0" algn="l"/>
              </a:tabLst>
            </a:pPr>
            <a:r>
              <a:rPr lang="it" sz="1520" spc="-1" dirty="0">
                <a:solidFill>
                  <a:srgbClr val="000000"/>
                </a:solidFill>
                <a:latin typeface="Arial"/>
                <a:hlinkClick r:id="rId3"/>
              </a:rPr>
              <a:t>p.mollica@studenti.unipi.it</a:t>
            </a:r>
            <a:r>
              <a:rPr lang="it" sz="1520" spc="-1" dirty="0">
                <a:solidFill>
                  <a:srgbClr val="000000"/>
                </a:solidFill>
                <a:latin typeface="Arial"/>
              </a:rPr>
              <a:t>,</a:t>
            </a:r>
          </a:p>
          <a:p>
            <a:pPr algn="ctr">
              <a:lnSpc>
                <a:spcPct val="80000"/>
              </a:lnSpc>
              <a:buNone/>
              <a:tabLst>
                <a:tab pos="0" algn="l"/>
              </a:tabLst>
            </a:pPr>
            <a:r>
              <a:rPr lang="it" sz="1520" spc="-1" dirty="0">
                <a:solidFill>
                  <a:srgbClr val="000000"/>
                </a:solidFill>
                <a:latin typeface="Arial"/>
                <a:ea typeface="Arial"/>
                <a:hlinkClick r:id="rId4"/>
              </a:rPr>
              <a:t>n.canduci@studenti.unipi.it</a:t>
            </a:r>
            <a:endParaRPr lang="it-IT" sz="1260" b="0" strike="noStrike" spc="-1" dirty="0">
              <a:latin typeface="Arial"/>
            </a:endParaRPr>
          </a:p>
          <a:p>
            <a:pPr algn="ctr">
              <a:lnSpc>
                <a:spcPct val="80000"/>
              </a:lnSpc>
              <a:buNone/>
              <a:tabLst>
                <a:tab pos="0" algn="l"/>
              </a:tabLst>
            </a:pPr>
            <a:endParaRPr lang="it-IT" sz="1940" b="0" strike="noStrike" spc="-1" dirty="0">
              <a:latin typeface="Arial"/>
            </a:endParaRPr>
          </a:p>
          <a:p>
            <a:pPr algn="ctr">
              <a:lnSpc>
                <a:spcPct val="80000"/>
              </a:lnSpc>
              <a:buNone/>
              <a:tabLst>
                <a:tab pos="0" algn="l"/>
              </a:tabLst>
            </a:pPr>
            <a:r>
              <a:rPr lang="it" sz="1520" b="0" strike="noStrike" spc="-1" dirty="0">
                <a:solidFill>
                  <a:srgbClr val="000000"/>
                </a:solidFill>
                <a:latin typeface="Arial"/>
                <a:ea typeface="Arial"/>
              </a:rPr>
              <a:t>Date </a:t>
            </a:r>
            <a:r>
              <a:rPr lang="it" sz="1520" spc="-1" dirty="0">
                <a:solidFill>
                  <a:srgbClr val="000000"/>
                </a:solidFill>
                <a:latin typeface="Arial"/>
                <a:ea typeface="Arial"/>
              </a:rPr>
              <a:t>01</a:t>
            </a:r>
            <a:r>
              <a:rPr lang="it" sz="1520" b="0" strike="noStrike" spc="-1" dirty="0">
                <a:solidFill>
                  <a:srgbClr val="000000"/>
                </a:solidFill>
                <a:latin typeface="Arial"/>
                <a:ea typeface="Arial"/>
              </a:rPr>
              <a:t>/02/2023</a:t>
            </a:r>
            <a:endParaRPr lang="it-IT" sz="1520" b="0" strike="noStrike" spc="-1" dirty="0">
              <a:latin typeface="Arial"/>
            </a:endParaRPr>
          </a:p>
          <a:p>
            <a:pPr algn="ctr">
              <a:lnSpc>
                <a:spcPct val="115000"/>
              </a:lnSpc>
              <a:spcBef>
                <a:spcPts val="1199"/>
              </a:spcBef>
              <a:buNone/>
              <a:tabLst>
                <a:tab pos="0" algn="l"/>
              </a:tabLst>
            </a:pPr>
            <a:r>
              <a:rPr lang="it" sz="1520" b="0" strike="noStrike" spc="-1" dirty="0">
                <a:solidFill>
                  <a:srgbClr val="000000"/>
                </a:solidFill>
                <a:latin typeface="Arial"/>
                <a:ea typeface="Arial"/>
              </a:rPr>
              <a:t>Type of project: </a:t>
            </a:r>
            <a:r>
              <a:rPr lang="it" sz="1520" b="1" strike="noStrike" spc="-1" dirty="0">
                <a:solidFill>
                  <a:srgbClr val="000000"/>
                </a:solidFill>
                <a:latin typeface="Arial"/>
                <a:ea typeface="Arial"/>
              </a:rPr>
              <a:t>B</a:t>
            </a:r>
            <a:endParaRPr lang="it-IT" sz="1520" b="0" strike="noStrike" spc="-1" dirty="0">
              <a:latin typeface="Arial"/>
            </a:endParaRPr>
          </a:p>
          <a:p>
            <a:pPr algn="ctr">
              <a:lnSpc>
                <a:spcPct val="80000"/>
              </a:lnSpc>
              <a:buNone/>
              <a:tabLst>
                <a:tab pos="0" algn="l"/>
              </a:tabLst>
            </a:pPr>
            <a:endParaRPr lang="it-IT" sz="1200" b="0" strike="noStrike" spc="-1" dirty="0">
              <a:latin typeface="Arial"/>
            </a:endParaRPr>
          </a:p>
        </p:txBody>
      </p:sp>
      <p:pic>
        <p:nvPicPr>
          <p:cNvPr id="80" name="Google Shape;56;p13"/>
          <p:cNvPicPr/>
          <p:nvPr/>
        </p:nvPicPr>
        <p:blipFill>
          <a:blip r:embed="rId5"/>
          <a:stretch/>
        </p:blipFill>
        <p:spPr>
          <a:xfrm>
            <a:off x="8157600" y="51840"/>
            <a:ext cx="889200" cy="9118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311760" y="2700"/>
            <a:ext cx="8520120" cy="576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0000"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it" sz="2700" b="0" strike="noStrike" spc="-1" dirty="0">
                <a:latin typeface="Arial"/>
                <a:ea typeface="Arial"/>
              </a:rPr>
              <a:t>MONK 3 Results</a:t>
            </a:r>
            <a:endParaRPr lang="it-IT" sz="2800" b="0" strike="noStrike" spc="-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sldNum" idx="7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75C65507-15BA-480B-A2F8-91DEDD4DCA22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10</a:t>
            </a:fld>
            <a:endParaRPr lang="it-IT" sz="1000" b="0" strike="noStrike" spc="-1">
              <a:latin typeface="Times New Roman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2ABFE1FE-5461-7581-CC8F-0B544FA8D725}"/>
              </a:ext>
            </a:extLst>
          </p:cNvPr>
          <p:cNvSpPr txBox="1">
            <a:spLocks/>
          </p:cNvSpPr>
          <p:nvPr/>
        </p:nvSpPr>
        <p:spPr>
          <a:xfrm>
            <a:off x="311757" y="514839"/>
            <a:ext cx="85201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b="1" dirty="0" err="1"/>
              <a:t>Table</a:t>
            </a:r>
            <a:r>
              <a:rPr lang="it-IT" sz="1400" b="1" dirty="0"/>
              <a:t> 3</a:t>
            </a:r>
            <a:r>
              <a:rPr lang="it-IT" sz="1600" dirty="0"/>
              <a:t>: </a:t>
            </a:r>
            <a:r>
              <a:rPr lang="it-IT" sz="1400" dirty="0" err="1"/>
              <a:t>Average</a:t>
            </a:r>
            <a:r>
              <a:rPr lang="it-IT" sz="1400" dirty="0"/>
              <a:t> </a:t>
            </a:r>
            <a:r>
              <a:rPr lang="it-IT" sz="1400" dirty="0" err="1"/>
              <a:t>prediction</a:t>
            </a:r>
            <a:r>
              <a:rPr lang="it-IT" sz="1400" dirty="0"/>
              <a:t> </a:t>
            </a:r>
            <a:r>
              <a:rPr lang="it-IT" sz="1400" dirty="0" err="1"/>
              <a:t>results</a:t>
            </a:r>
            <a:r>
              <a:rPr lang="it-IT" sz="1400" dirty="0"/>
              <a:t> </a:t>
            </a:r>
            <a:r>
              <a:rPr lang="it-IT" sz="1400" dirty="0" err="1"/>
              <a:t>obtained</a:t>
            </a:r>
            <a:r>
              <a:rPr lang="it-IT" sz="1400" dirty="0"/>
              <a:t> for the </a:t>
            </a:r>
            <a:r>
              <a:rPr lang="it-IT" sz="1400" dirty="0" err="1"/>
              <a:t>MONK’s</a:t>
            </a:r>
            <a:r>
              <a:rPr lang="it-IT" sz="1400" dirty="0"/>
              <a:t> task, with a </a:t>
            </a:r>
            <a:r>
              <a:rPr lang="it-IT" sz="1400" dirty="0" err="1"/>
              <a:t>Neural</a:t>
            </a:r>
            <a:r>
              <a:rPr lang="it-IT" sz="1400" dirty="0"/>
              <a:t> Network</a:t>
            </a:r>
            <a:endParaRPr lang="it-IT" sz="1600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1EA453C9-EB37-83F2-D7AC-5A24A96A908E}"/>
              </a:ext>
            </a:extLst>
          </p:cNvPr>
          <p:cNvSpPr txBox="1"/>
          <p:nvPr/>
        </p:nvSpPr>
        <p:spPr>
          <a:xfrm>
            <a:off x="6918947" y="2173461"/>
            <a:ext cx="191292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/>
              <a:t>Figure 3</a:t>
            </a:r>
            <a:r>
              <a:rPr lang="it-IT" sz="1400" dirty="0"/>
              <a:t>: </a:t>
            </a:r>
            <a:br>
              <a:rPr lang="it-IT" sz="1400" dirty="0"/>
            </a:br>
            <a:r>
              <a:rPr lang="it-IT" sz="1400" dirty="0"/>
              <a:t>MSE and </a:t>
            </a:r>
            <a:r>
              <a:rPr lang="it-IT" sz="1400" dirty="0" err="1"/>
              <a:t>accuracy</a:t>
            </a:r>
            <a:r>
              <a:rPr lang="it-IT" sz="1400" dirty="0"/>
              <a:t>  plots for the model in </a:t>
            </a:r>
            <a:r>
              <a:rPr lang="it-IT" sz="1400" dirty="0" err="1"/>
              <a:t>Table</a:t>
            </a:r>
            <a:r>
              <a:rPr lang="it-IT" sz="1400" dirty="0"/>
              <a:t> 3, MONK 3 task </a:t>
            </a:r>
            <a:endParaRPr lang="it-IT" dirty="0"/>
          </a:p>
        </p:txBody>
      </p:sp>
      <p:graphicFrame>
        <p:nvGraphicFramePr>
          <p:cNvPr id="2" name="Tabella 1">
            <a:extLst>
              <a:ext uri="{FF2B5EF4-FFF2-40B4-BE49-F238E27FC236}">
                <a16:creationId xmlns:a16="http://schemas.microsoft.com/office/drawing/2014/main" id="{99CE4E31-652E-F310-8D3D-C7E291A139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1206226"/>
              </p:ext>
            </p:extLst>
          </p:nvPr>
        </p:nvGraphicFramePr>
        <p:xfrm>
          <a:off x="311752" y="853393"/>
          <a:ext cx="8576753" cy="88392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782620">
                  <a:extLst>
                    <a:ext uri="{9D8B030D-6E8A-4147-A177-3AD203B41FA5}">
                      <a16:colId xmlns:a16="http://schemas.microsoft.com/office/drawing/2014/main" val="935040320"/>
                    </a:ext>
                  </a:extLst>
                </a:gridCol>
                <a:gridCol w="3925570">
                  <a:extLst>
                    <a:ext uri="{9D8B030D-6E8A-4147-A177-3AD203B41FA5}">
                      <a16:colId xmlns:a16="http://schemas.microsoft.com/office/drawing/2014/main" val="1166905258"/>
                    </a:ext>
                  </a:extLst>
                </a:gridCol>
                <a:gridCol w="1313036">
                  <a:extLst>
                    <a:ext uri="{9D8B030D-6E8A-4147-A177-3AD203B41FA5}">
                      <a16:colId xmlns:a16="http://schemas.microsoft.com/office/drawing/2014/main" val="50107376"/>
                    </a:ext>
                  </a:extLst>
                </a:gridCol>
                <a:gridCol w="1570234">
                  <a:extLst>
                    <a:ext uri="{9D8B030D-6E8A-4147-A177-3AD203B41FA5}">
                      <a16:colId xmlns:a16="http://schemas.microsoft.com/office/drawing/2014/main" val="34889993"/>
                    </a:ext>
                  </a:extLst>
                </a:gridCol>
                <a:gridCol w="985293">
                  <a:extLst>
                    <a:ext uri="{9D8B030D-6E8A-4147-A177-3AD203B41FA5}">
                      <a16:colId xmlns:a16="http://schemas.microsoft.com/office/drawing/2014/main" val="2221366948"/>
                    </a:ext>
                  </a:extLst>
                </a:gridCol>
              </a:tblGrid>
              <a:tr h="570475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Task</a:t>
                      </a:r>
                      <a:endParaRPr lang="it-IT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i="1" dirty="0"/>
                        <a:t>Architecture</a:t>
                      </a:r>
                      <a:r>
                        <a:rPr lang="it-IT" sz="1600" i="1" dirty="0"/>
                        <a:t> </a:t>
                      </a:r>
                      <a:r>
                        <a:rPr lang="it-IT" sz="1600" i="0" dirty="0"/>
                        <a:t>/ </a:t>
                      </a:r>
                      <a:r>
                        <a:rPr lang="it-IT" sz="1400" i="1" dirty="0"/>
                        <a:t>learning </a:t>
                      </a:r>
                      <a:r>
                        <a:rPr lang="it-IT" sz="1400" i="1" dirty="0" err="1"/>
                        <a:t>alg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0" dirty="0"/>
                        <a:t>/</a:t>
                      </a:r>
                      <a:r>
                        <a:rPr lang="it-IT" sz="1400" i="1" dirty="0"/>
                        <a:t> act. f</a:t>
                      </a:r>
                      <a:r>
                        <a:rPr lang="it-IT" sz="1600" i="1" dirty="0"/>
                        <a:t> </a:t>
                      </a:r>
                      <a:r>
                        <a:rPr lang="it-IT" sz="1600" i="0" dirty="0"/>
                        <a:t>/ </a:t>
                      </a:r>
                      <a:r>
                        <a:rPr lang="it-IT" sz="1400" i="1" dirty="0"/>
                        <a:t>η</a:t>
                      </a:r>
                      <a:r>
                        <a:rPr lang="it-IT" sz="1600" i="0" dirty="0"/>
                        <a:t> / </a:t>
                      </a:r>
                      <a:r>
                        <a:rPr lang="it-IT" sz="1400" i="1" dirty="0"/>
                        <a:t>α</a:t>
                      </a:r>
                      <a:r>
                        <a:rPr lang="it-IT" sz="1600" i="0" dirty="0"/>
                        <a:t> / </a:t>
                      </a:r>
                      <a:r>
                        <a:rPr lang="it-IT" sz="1400" i="1" dirty="0"/>
                        <a:t>λ</a:t>
                      </a:r>
                      <a:r>
                        <a:rPr lang="it-IT" sz="1600" i="0" dirty="0"/>
                        <a:t> / </a:t>
                      </a:r>
                      <a:r>
                        <a:rPr lang="it-IT" sz="1400" i="1" dirty="0" err="1"/>
                        <a:t>epochs</a:t>
                      </a:r>
                      <a:r>
                        <a:rPr lang="it-IT" sz="1600" i="0" dirty="0"/>
                        <a:t> / </a:t>
                      </a:r>
                      <a:r>
                        <a:rPr lang="it-IT" sz="1400" i="1" dirty="0" err="1"/>
                        <a:t>batch_size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0" dirty="0">
                          <a:solidFill>
                            <a:schemeClr val="tx1"/>
                          </a:solidFill>
                        </a:rPr>
                        <a:t>/ </a:t>
                      </a:r>
                      <a:r>
                        <a:rPr lang="it-IT" sz="1400" i="1" dirty="0" err="1">
                          <a:solidFill>
                            <a:schemeClr val="tx1"/>
                          </a:solidFill>
                        </a:rPr>
                        <a:t>patience</a:t>
                      </a:r>
                      <a:endParaRPr lang="it-IT" sz="1600" i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MSE</a:t>
                      </a:r>
                      <a:r>
                        <a:rPr lang="it-IT" sz="1600" dirty="0"/>
                        <a:t> </a:t>
                      </a:r>
                      <a:r>
                        <a:rPr lang="it-IT" sz="1400" dirty="0"/>
                        <a:t>(DS)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err="1"/>
                        <a:t>Accuracy</a:t>
                      </a:r>
                      <a:r>
                        <a:rPr lang="it-IT" sz="1600" dirty="0"/>
                        <a:t> </a:t>
                      </a:r>
                      <a:r>
                        <a:rPr lang="it-IT" sz="1400" dirty="0"/>
                        <a:t>(TR/VL)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err="1"/>
                        <a:t>Accuracy</a:t>
                      </a:r>
                      <a:r>
                        <a:rPr lang="it-IT" sz="1400" dirty="0"/>
                        <a:t> (TS)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4603585"/>
                  </a:ext>
                </a:extLst>
              </a:tr>
              <a:tr h="300250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Monk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t-IT" sz="1400" i="0" dirty="0"/>
                        <a:t>(</a:t>
                      </a:r>
                      <a:r>
                        <a:rPr lang="it-IT" sz="1400" i="1" dirty="0"/>
                        <a:t>8,8</a:t>
                      </a:r>
                      <a:r>
                        <a:rPr lang="it-IT" sz="1400" i="0" dirty="0"/>
                        <a:t>)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0" dirty="0"/>
                        <a:t>/</a:t>
                      </a:r>
                      <a:r>
                        <a:rPr lang="it-IT" sz="1400" i="1" dirty="0"/>
                        <a:t> SGD </a:t>
                      </a:r>
                      <a:r>
                        <a:rPr lang="it-IT" sz="1400" i="0" dirty="0"/>
                        <a:t>/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1" dirty="0" err="1"/>
                        <a:t>ReLU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0" dirty="0"/>
                        <a:t>/</a:t>
                      </a:r>
                      <a:r>
                        <a:rPr lang="it-IT" sz="1400" i="1" dirty="0"/>
                        <a:t> 0.1 </a:t>
                      </a:r>
                      <a:r>
                        <a:rPr lang="it-IT" sz="1400" i="0" dirty="0"/>
                        <a:t>/</a:t>
                      </a:r>
                      <a:r>
                        <a:rPr lang="it-IT" sz="1400" i="1" dirty="0"/>
                        <a:t> 0.6 </a:t>
                      </a:r>
                      <a:r>
                        <a:rPr lang="it-IT" sz="1400" i="0" dirty="0"/>
                        <a:t>/</a:t>
                      </a:r>
                      <a:r>
                        <a:rPr lang="it-IT" sz="1400" i="1" dirty="0"/>
                        <a:t> 0.01 </a:t>
                      </a:r>
                      <a:r>
                        <a:rPr lang="it-IT" sz="1400" i="0" dirty="0"/>
                        <a:t>/</a:t>
                      </a:r>
                      <a:r>
                        <a:rPr lang="it-IT" sz="1400" i="1" dirty="0"/>
                        <a:t> 200 </a:t>
                      </a:r>
                      <a:r>
                        <a:rPr lang="it-IT" sz="1400" i="0" dirty="0"/>
                        <a:t>/</a:t>
                      </a:r>
                      <a:r>
                        <a:rPr lang="it-IT" sz="1400" i="1" dirty="0"/>
                        <a:t> 8 </a:t>
                      </a:r>
                      <a:r>
                        <a:rPr lang="it-IT" sz="1400" i="0" dirty="0"/>
                        <a:t>/ </a:t>
                      </a:r>
                      <a:r>
                        <a:rPr lang="it-IT" sz="1400" i="1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i="1" dirty="0">
                          <a:solidFill>
                            <a:schemeClr val="tx1"/>
                          </a:solidFill>
                        </a:rPr>
                        <a:t>0.093 </a:t>
                      </a:r>
                      <a:r>
                        <a:rPr lang="it-IT" sz="1400" i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it-IT" sz="1400" i="1" dirty="0">
                          <a:solidFill>
                            <a:schemeClr val="tx1"/>
                          </a:solidFill>
                        </a:rPr>
                        <a:t>  0.106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i="1" dirty="0">
                          <a:solidFill>
                            <a:schemeClr val="tx1"/>
                          </a:solidFill>
                        </a:rPr>
                        <a:t>93,32% / 91,83%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i="1" dirty="0"/>
                        <a:t>97,22%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51854847"/>
                  </a:ext>
                </a:extLst>
              </a:tr>
            </a:tbl>
          </a:graphicData>
        </a:graphic>
      </p:graphicFrame>
      <p:pic>
        <p:nvPicPr>
          <p:cNvPr id="4" name="Immagine 3">
            <a:extLst>
              <a:ext uri="{FF2B5EF4-FFF2-40B4-BE49-F238E27FC236}">
                <a16:creationId xmlns:a16="http://schemas.microsoft.com/office/drawing/2014/main" id="{0E9BFE46-65FD-590B-C7E5-2CC5440CE2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52" y="2075868"/>
            <a:ext cx="6555184" cy="2681918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566885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311760" y="2700"/>
            <a:ext cx="8520120" cy="576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it-IT" sz="2600" b="0" strike="noStrike" spc="-1" dirty="0">
                <a:solidFill>
                  <a:srgbClr val="FF0000"/>
                </a:solidFill>
                <a:latin typeface="Arial"/>
              </a:rPr>
              <a:t>CUP Dataset </a:t>
            </a:r>
            <a:r>
              <a:rPr lang="it-IT" sz="2600" b="0" strike="noStrike" spc="-1" dirty="0" err="1">
                <a:solidFill>
                  <a:srgbClr val="FF0000"/>
                </a:solidFill>
                <a:latin typeface="Arial"/>
              </a:rPr>
              <a:t>exploration</a:t>
            </a:r>
            <a:endParaRPr lang="it-IT" sz="2400" b="0" strike="noStrike" spc="-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sldNum" idx="8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416877BF-F9E2-4ECD-9A90-F9C6C26FFA2A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11</a:t>
            </a:fld>
            <a:endParaRPr lang="it-IT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405636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311760" y="2700"/>
            <a:ext cx="8520120" cy="576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it-IT" sz="2600" b="0" strike="noStrike" spc="-1" dirty="0">
                <a:solidFill>
                  <a:srgbClr val="000000"/>
                </a:solidFill>
                <a:latin typeface="Arial"/>
              </a:rPr>
              <a:t>CUP </a:t>
            </a:r>
            <a:r>
              <a:rPr lang="it-IT" sz="2600" spc="-1" dirty="0" err="1">
                <a:solidFill>
                  <a:srgbClr val="000000"/>
                </a:solidFill>
                <a:latin typeface="Arial"/>
              </a:rPr>
              <a:t>V</a:t>
            </a:r>
            <a:r>
              <a:rPr lang="it-IT" sz="2600" b="0" strike="noStrike" spc="-1" dirty="0" err="1">
                <a:solidFill>
                  <a:srgbClr val="000000"/>
                </a:solidFill>
                <a:latin typeface="Arial"/>
              </a:rPr>
              <a:t>alidation</a:t>
            </a:r>
            <a:r>
              <a:rPr lang="it-IT" sz="2600" b="0" strike="noStrike" spc="-1" dirty="0">
                <a:solidFill>
                  <a:srgbClr val="000000"/>
                </a:solidFill>
                <a:latin typeface="Arial"/>
              </a:rPr>
              <a:t> schema: data splitting </a:t>
            </a:r>
            <a:r>
              <a:rPr lang="it-IT" sz="2600" b="0" strike="noStrike" spc="-1" dirty="0">
                <a:solidFill>
                  <a:srgbClr val="FF0000"/>
                </a:solidFill>
                <a:latin typeface="Arial"/>
              </a:rPr>
              <a:t>Aggiungere?</a:t>
            </a:r>
            <a:endParaRPr lang="it-IT" sz="2400" b="0" strike="noStrike" spc="-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sldNum" idx="8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416877BF-F9E2-4ECD-9A90-F9C6C26FFA2A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12</a:t>
            </a:fld>
            <a:endParaRPr lang="it-IT" sz="1000" b="0" strike="noStrike" spc="-1">
              <a:latin typeface="Times New Roman"/>
            </a:endParaRPr>
          </a:p>
        </p:txBody>
      </p:sp>
      <p:pic>
        <p:nvPicPr>
          <p:cNvPr id="104" name="Google Shape;104;p19"/>
          <p:cNvPicPr/>
          <p:nvPr/>
        </p:nvPicPr>
        <p:blipFill>
          <a:blip r:embed="rId2"/>
          <a:stretch/>
        </p:blipFill>
        <p:spPr>
          <a:xfrm>
            <a:off x="2359620" y="2206468"/>
            <a:ext cx="4424400" cy="626400"/>
          </a:xfrm>
          <a:prstGeom prst="rect">
            <a:avLst/>
          </a:prstGeom>
          <a:ln w="0">
            <a:noFill/>
          </a:ln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06257285-26F0-6D40-8997-2577FA7B9D15}"/>
              </a:ext>
            </a:extLst>
          </p:cNvPr>
          <p:cNvSpPr txBox="1"/>
          <p:nvPr/>
        </p:nvSpPr>
        <p:spPr>
          <a:xfrm>
            <a:off x="311760" y="3113497"/>
            <a:ext cx="852012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The best model </a:t>
            </a:r>
            <a:r>
              <a:rPr lang="it-IT" sz="1400" dirty="0" err="1"/>
              <a:t>returned</a:t>
            </a:r>
            <a:r>
              <a:rPr lang="it-IT" sz="1400" dirty="0"/>
              <a:t> by the </a:t>
            </a:r>
            <a:r>
              <a:rPr lang="it-IT" sz="1400" dirty="0" err="1"/>
              <a:t>grid</a:t>
            </a:r>
            <a:r>
              <a:rPr lang="it-IT" sz="1400" dirty="0"/>
              <a:t> </a:t>
            </a:r>
            <a:r>
              <a:rPr lang="it-IT" sz="1400" dirty="0" err="1"/>
              <a:t>search</a:t>
            </a:r>
            <a:r>
              <a:rPr lang="it-IT" sz="1400" dirty="0"/>
              <a:t> </a:t>
            </a:r>
            <a:r>
              <a:rPr lang="it-IT" sz="1400" dirty="0" err="1"/>
              <a:t>is</a:t>
            </a:r>
            <a:r>
              <a:rPr lang="it-IT" sz="1400" dirty="0"/>
              <a:t> </a:t>
            </a:r>
            <a:r>
              <a:rPr lang="it-IT" sz="1400" dirty="0" err="1"/>
              <a:t>then</a:t>
            </a:r>
            <a:r>
              <a:rPr lang="it-IT" sz="1400" dirty="0"/>
              <a:t> </a:t>
            </a:r>
            <a:r>
              <a:rPr lang="it-IT" sz="1400" dirty="0" err="1"/>
              <a:t>retrained</a:t>
            </a:r>
            <a:r>
              <a:rPr lang="it-IT" sz="1400" dirty="0"/>
              <a:t>. In </a:t>
            </a:r>
            <a:r>
              <a:rPr lang="it-IT" sz="1400" dirty="0" err="1"/>
              <a:t>all</a:t>
            </a:r>
            <a:r>
              <a:rPr lang="it-IT" sz="1400" dirty="0"/>
              <a:t> </a:t>
            </a:r>
            <a:r>
              <a:rPr lang="it-IT" sz="1400" dirty="0" err="1"/>
              <a:t>cases</a:t>
            </a:r>
            <a:r>
              <a:rPr lang="it-IT" sz="1400" dirty="0"/>
              <a:t> (</a:t>
            </a:r>
            <a:r>
              <a:rPr lang="it-IT" sz="1400" b="1" dirty="0"/>
              <a:t>SVM</a:t>
            </a:r>
            <a:r>
              <a:rPr lang="it-IT" sz="1400" dirty="0"/>
              <a:t>, </a:t>
            </a:r>
            <a:r>
              <a:rPr lang="it-IT" sz="1400" b="1" dirty="0"/>
              <a:t>RF</a:t>
            </a:r>
            <a:r>
              <a:rPr lang="it-IT" sz="1400" dirty="0"/>
              <a:t> and </a:t>
            </a:r>
            <a:r>
              <a:rPr lang="it-IT" sz="1400" b="1" dirty="0"/>
              <a:t>NN</a:t>
            </a:r>
            <a:r>
              <a:rPr lang="it-IT" sz="1400" dirty="0"/>
              <a:t>) a 5-fold Cross-</a:t>
            </a:r>
            <a:r>
              <a:rPr lang="it-IT" sz="1400" dirty="0" err="1"/>
              <a:t>Validation</a:t>
            </a:r>
            <a:r>
              <a:rPr lang="it-IT" sz="1400" dirty="0"/>
              <a:t> </a:t>
            </a:r>
            <a:r>
              <a:rPr lang="it-IT" sz="1400" dirty="0" err="1"/>
              <a:t>is</a:t>
            </a:r>
            <a:r>
              <a:rPr lang="it-IT" sz="1400" dirty="0"/>
              <a:t> </a:t>
            </a:r>
            <a:r>
              <a:rPr lang="it-IT" sz="1400" dirty="0" err="1"/>
              <a:t>performed</a:t>
            </a:r>
            <a:r>
              <a:rPr lang="it-IT" sz="1400" dirty="0"/>
              <a:t>, to </a:t>
            </a:r>
            <a:r>
              <a:rPr lang="it-IT" sz="1400" dirty="0" err="1"/>
              <a:t>get</a:t>
            </a:r>
            <a:r>
              <a:rPr lang="it-IT" sz="1400" dirty="0"/>
              <a:t> accurate learning </a:t>
            </a:r>
            <a:r>
              <a:rPr lang="it-IT" sz="1400" dirty="0" err="1"/>
              <a:t>curves</a:t>
            </a:r>
            <a:r>
              <a:rPr lang="it-IT" sz="1400" dirty="0"/>
              <a:t> (</a:t>
            </a:r>
            <a:r>
              <a:rPr lang="it-IT" sz="1400" dirty="0" err="1"/>
              <a:t>details</a:t>
            </a:r>
            <a:r>
              <a:rPr lang="it-IT" sz="1400" dirty="0"/>
              <a:t> for SVM and RF are in the </a:t>
            </a:r>
            <a:r>
              <a:rPr lang="it-IT" sz="1400" dirty="0" err="1">
                <a:hlinkClick r:id="rId3" action="ppaction://hlinksldjump"/>
              </a:rPr>
              <a:t>Appendix</a:t>
            </a:r>
            <a:r>
              <a:rPr lang="it-IT" sz="1400" dirty="0"/>
              <a:t>). </a:t>
            </a:r>
          </a:p>
          <a:p>
            <a:r>
              <a:rPr lang="it-IT" sz="1400" dirty="0"/>
              <a:t>For the NN, a </a:t>
            </a:r>
            <a:r>
              <a:rPr lang="it-IT" sz="1400" dirty="0" err="1"/>
              <a:t>further</a:t>
            </a:r>
            <a:r>
              <a:rPr lang="it-IT" sz="1400" dirty="0"/>
              <a:t> </a:t>
            </a:r>
            <a:r>
              <a:rPr lang="it-IT" sz="1400" dirty="0" err="1"/>
              <a:t>consideration</a:t>
            </a:r>
            <a:r>
              <a:rPr lang="it-IT" sz="1400" dirty="0"/>
              <a:t> can be made: </a:t>
            </a:r>
            <a:r>
              <a:rPr lang="it-IT" sz="1400" dirty="0" err="1"/>
              <a:t>retraining</a:t>
            </a:r>
            <a:r>
              <a:rPr lang="it-IT" sz="1400" dirty="0"/>
              <a:t> </a:t>
            </a:r>
            <a:r>
              <a:rPr lang="it-IT" sz="1400" dirty="0" err="1"/>
              <a:t>uses</a:t>
            </a:r>
            <a:r>
              <a:rPr lang="it-IT" sz="1400" dirty="0"/>
              <a:t> </a:t>
            </a:r>
            <a:r>
              <a:rPr lang="it-IT" sz="1400" dirty="0" err="1"/>
              <a:t>early</a:t>
            </a:r>
            <a:r>
              <a:rPr lang="it-IT" sz="1400" dirty="0"/>
              <a:t> </a:t>
            </a:r>
            <a:r>
              <a:rPr lang="it-IT" sz="1400" dirty="0" err="1"/>
              <a:t>stopping</a:t>
            </a:r>
            <a:r>
              <a:rPr lang="it-IT" sz="1400" dirty="0"/>
              <a:t>, so a </a:t>
            </a:r>
            <a:r>
              <a:rPr lang="it-IT" sz="1400" dirty="0" err="1"/>
              <a:t>validation</a:t>
            </a:r>
            <a:r>
              <a:rPr lang="it-IT" sz="1400" dirty="0"/>
              <a:t> set </a:t>
            </a:r>
            <a:r>
              <a:rPr lang="it-IT" sz="1400" dirty="0" err="1"/>
              <a:t>was</a:t>
            </a:r>
            <a:r>
              <a:rPr lang="it-IT" sz="1400" dirty="0"/>
              <a:t> </a:t>
            </a:r>
            <a:r>
              <a:rPr lang="it-IT" sz="1400" dirty="0" err="1"/>
              <a:t>needed</a:t>
            </a:r>
            <a:r>
              <a:rPr lang="it-IT" sz="1400" dirty="0"/>
              <a:t>. </a:t>
            </a:r>
            <a:r>
              <a:rPr lang="it-IT" sz="1400" dirty="0" err="1"/>
              <a:t>We</a:t>
            </a:r>
            <a:r>
              <a:rPr lang="it-IT" sz="1400" dirty="0"/>
              <a:t> </a:t>
            </a:r>
            <a:r>
              <a:rPr lang="it-IT" sz="1400" dirty="0" err="1"/>
              <a:t>decided</a:t>
            </a:r>
            <a:r>
              <a:rPr lang="it-IT" sz="1400" dirty="0"/>
              <a:t> </a:t>
            </a:r>
            <a:r>
              <a:rPr lang="it-IT" sz="1400" dirty="0" err="1"/>
              <a:t>not</a:t>
            </a:r>
            <a:r>
              <a:rPr lang="it-IT" sz="1400" dirty="0"/>
              <a:t> to </a:t>
            </a:r>
            <a:r>
              <a:rPr lang="it-IT" sz="1400" dirty="0" err="1"/>
              <a:t>hold</a:t>
            </a:r>
            <a:r>
              <a:rPr lang="it-IT" sz="1400" dirty="0"/>
              <a:t> out a </a:t>
            </a:r>
            <a:r>
              <a:rPr lang="it-IT" sz="1400" dirty="0" err="1"/>
              <a:t>validation</a:t>
            </a:r>
            <a:r>
              <a:rPr lang="it-IT" sz="1400" dirty="0"/>
              <a:t> set for </a:t>
            </a:r>
            <a:r>
              <a:rPr lang="it-IT" sz="1400" dirty="0" err="1"/>
              <a:t>this</a:t>
            </a:r>
            <a:r>
              <a:rPr lang="it-IT" sz="1400" dirty="0"/>
              <a:t> </a:t>
            </a:r>
            <a:r>
              <a:rPr lang="it-IT" sz="1400" dirty="0" err="1"/>
              <a:t>purpose</a:t>
            </a:r>
            <a:r>
              <a:rPr lang="it-IT" sz="1400" dirty="0"/>
              <a:t>, </a:t>
            </a:r>
            <a:r>
              <a:rPr lang="it-IT" sz="1400" dirty="0" err="1"/>
              <a:t>as</a:t>
            </a:r>
            <a:r>
              <a:rPr lang="it-IT" sz="1400" dirty="0"/>
              <a:t> the training data </a:t>
            </a:r>
            <a:r>
              <a:rPr lang="it-IT" sz="1400" dirty="0" err="1"/>
              <a:t>well</a:t>
            </a:r>
            <a:r>
              <a:rPr lang="it-IT" sz="1400" dirty="0"/>
              <a:t> </a:t>
            </a:r>
            <a:r>
              <a:rPr lang="it-IT" sz="1400" dirty="0" err="1"/>
              <a:t>represents</a:t>
            </a:r>
            <a:r>
              <a:rPr lang="it-IT" sz="1400" dirty="0"/>
              <a:t> the test set (</a:t>
            </a:r>
            <a:r>
              <a:rPr lang="it-IT" sz="1400" dirty="0" err="1">
                <a:solidFill>
                  <a:srgbClr val="FF0000"/>
                </a:solidFill>
              </a:rPr>
              <a:t>as</a:t>
            </a:r>
            <a:r>
              <a:rPr lang="it-IT" sz="1400" dirty="0">
                <a:solidFill>
                  <a:srgbClr val="FF0000"/>
                </a:solidFill>
              </a:rPr>
              <a:t> </a:t>
            </a:r>
            <a:r>
              <a:rPr lang="it-IT" sz="1400" dirty="0" err="1">
                <a:solidFill>
                  <a:srgbClr val="FF0000"/>
                </a:solidFill>
              </a:rPr>
              <a:t>also</a:t>
            </a:r>
            <a:r>
              <a:rPr lang="it-IT" sz="1400" dirty="0">
                <a:solidFill>
                  <a:srgbClr val="FF0000"/>
                </a:solidFill>
              </a:rPr>
              <a:t> </a:t>
            </a:r>
            <a:r>
              <a:rPr lang="it-IT" sz="1400" dirty="0" err="1">
                <a:solidFill>
                  <a:srgbClr val="FF0000"/>
                </a:solidFill>
              </a:rPr>
              <a:t>noticed</a:t>
            </a:r>
            <a:r>
              <a:rPr lang="it-IT" sz="1400" dirty="0">
                <a:solidFill>
                  <a:srgbClr val="FF0000"/>
                </a:solidFill>
              </a:rPr>
              <a:t> in </a:t>
            </a:r>
            <a:r>
              <a:rPr lang="it-IT" sz="1400" dirty="0" err="1">
                <a:solidFill>
                  <a:srgbClr val="FF0000"/>
                </a:solidFill>
              </a:rPr>
              <a:t>our</a:t>
            </a:r>
            <a:r>
              <a:rPr lang="it-IT" sz="1400" dirty="0">
                <a:solidFill>
                  <a:srgbClr val="FF0000"/>
                </a:solidFill>
              </a:rPr>
              <a:t> data </a:t>
            </a:r>
            <a:r>
              <a:rPr lang="it-IT" sz="1400" dirty="0" err="1">
                <a:solidFill>
                  <a:srgbClr val="FF0000"/>
                </a:solidFill>
              </a:rPr>
              <a:t>exploration</a:t>
            </a:r>
            <a:r>
              <a:rPr lang="it-IT" sz="1400" dirty="0"/>
              <a:t>). </a:t>
            </a:r>
            <a:r>
              <a:rPr lang="it-IT" sz="1400" dirty="0" err="1"/>
              <a:t>As</a:t>
            </a:r>
            <a:r>
              <a:rPr lang="it-IT" sz="1400" dirty="0"/>
              <a:t> a </a:t>
            </a:r>
            <a:r>
              <a:rPr lang="it-IT" sz="1400" dirty="0" err="1"/>
              <a:t>consequence</a:t>
            </a:r>
            <a:r>
              <a:rPr lang="it-IT" sz="1400" dirty="0"/>
              <a:t> of </a:t>
            </a:r>
            <a:r>
              <a:rPr lang="it-IT" sz="1400" dirty="0" err="1"/>
              <a:t>this</a:t>
            </a:r>
            <a:r>
              <a:rPr lang="it-IT" sz="1400" dirty="0"/>
              <a:t> </a:t>
            </a:r>
            <a:r>
              <a:rPr lang="it-IT" sz="1400" dirty="0" err="1"/>
              <a:t>choice</a:t>
            </a:r>
            <a:r>
              <a:rPr lang="it-IT" sz="1400" dirty="0"/>
              <a:t>, an ensemble </a:t>
            </a:r>
            <a:r>
              <a:rPr lang="it-IT" sz="1400" dirty="0" err="1"/>
              <a:t>is</a:t>
            </a:r>
            <a:r>
              <a:rPr lang="it-IT" sz="1400" dirty="0"/>
              <a:t> </a:t>
            </a:r>
            <a:r>
              <a:rPr lang="it-IT" sz="1400" dirty="0" err="1"/>
              <a:t>created</a:t>
            </a:r>
            <a:r>
              <a:rPr lang="it-IT" sz="1400" dirty="0"/>
              <a:t>. </a:t>
            </a:r>
            <a:r>
              <a:rPr lang="it-IT" sz="1400" dirty="0" err="1"/>
              <a:t>Further</a:t>
            </a:r>
            <a:r>
              <a:rPr lang="it-IT" sz="1400" dirty="0"/>
              <a:t> </a:t>
            </a:r>
            <a:r>
              <a:rPr lang="it-IT" sz="1400" dirty="0" err="1"/>
              <a:t>details</a:t>
            </a:r>
            <a:r>
              <a:rPr lang="it-IT" sz="1400" dirty="0"/>
              <a:t> are in the </a:t>
            </a:r>
            <a:r>
              <a:rPr lang="it-IT" sz="1400" dirty="0" err="1">
                <a:hlinkClick r:id="rId4" action="ppaction://hlinksldjump"/>
              </a:rPr>
              <a:t>Appendix</a:t>
            </a:r>
            <a:r>
              <a:rPr lang="it-IT" sz="1400" dirty="0"/>
              <a:t>.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C387ABBB-277D-A75F-836E-645748071C9F}"/>
              </a:ext>
            </a:extLst>
          </p:cNvPr>
          <p:cNvSpPr txBox="1"/>
          <p:nvPr/>
        </p:nvSpPr>
        <p:spPr>
          <a:xfrm>
            <a:off x="311760" y="859329"/>
            <a:ext cx="8520120" cy="1066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buNone/>
              <a:tabLst>
                <a:tab pos="0" algn="l"/>
              </a:tabLst>
            </a:pPr>
            <a:r>
              <a:rPr lang="it-IT" sz="1400" b="0" strike="noStrike" spc="-1" dirty="0" err="1">
                <a:solidFill>
                  <a:srgbClr val="000000"/>
                </a:solidFill>
                <a:latin typeface="Arial"/>
              </a:rPr>
              <a:t>We</a:t>
            </a:r>
            <a:r>
              <a:rPr lang="it-IT" sz="14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it-IT" sz="1400" b="0" strike="noStrike" spc="-1" dirty="0" err="1">
                <a:solidFill>
                  <a:srgbClr val="000000"/>
                </a:solidFill>
                <a:latin typeface="Arial"/>
              </a:rPr>
              <a:t>held</a:t>
            </a:r>
            <a:r>
              <a:rPr lang="it-IT" sz="1400" b="0" strike="noStrike" spc="-1" dirty="0">
                <a:solidFill>
                  <a:srgbClr val="000000"/>
                </a:solidFill>
                <a:latin typeface="Arial"/>
              </a:rPr>
              <a:t> out 20% of the data (</a:t>
            </a:r>
            <a:r>
              <a:rPr lang="it-IT" sz="1400" b="0" strike="noStrike" spc="-1" dirty="0" err="1">
                <a:solidFill>
                  <a:srgbClr val="000000"/>
                </a:solidFill>
                <a:latin typeface="Arial"/>
              </a:rPr>
              <a:t>randomly</a:t>
            </a:r>
            <a:r>
              <a:rPr lang="it-IT" sz="14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it-IT" sz="1400" b="0" strike="noStrike" spc="-1" dirty="0" err="1">
                <a:solidFill>
                  <a:srgbClr val="000000"/>
                </a:solidFill>
                <a:latin typeface="Arial"/>
              </a:rPr>
              <a:t>sampled</a:t>
            </a:r>
            <a:r>
              <a:rPr lang="it-IT" sz="1400" b="0" strike="noStrike" spc="-1" dirty="0">
                <a:solidFill>
                  <a:srgbClr val="000000"/>
                </a:solidFill>
                <a:latin typeface="Arial"/>
              </a:rPr>
              <a:t> by fixing the </a:t>
            </a:r>
            <a:r>
              <a:rPr lang="it-IT" sz="1400" b="0" strike="noStrike" spc="-1" dirty="0" err="1">
                <a:solidFill>
                  <a:srgbClr val="000000"/>
                </a:solidFill>
                <a:latin typeface="Arial"/>
              </a:rPr>
              <a:t>seed</a:t>
            </a:r>
            <a:r>
              <a:rPr lang="it-IT" sz="1400" b="0" strike="noStrike" spc="-1" dirty="0">
                <a:solidFill>
                  <a:srgbClr val="000000"/>
                </a:solidFill>
                <a:latin typeface="Arial"/>
              </a:rPr>
              <a:t> for </a:t>
            </a:r>
            <a:r>
              <a:rPr lang="it-IT" sz="1400" b="0" strike="noStrike" spc="-1" dirty="0" err="1">
                <a:solidFill>
                  <a:srgbClr val="000000"/>
                </a:solidFill>
                <a:latin typeface="Arial"/>
              </a:rPr>
              <a:t>reproducibility</a:t>
            </a:r>
            <a:r>
              <a:rPr lang="it-IT" sz="1400" b="0" strike="noStrike" spc="-1" dirty="0">
                <a:solidFill>
                  <a:srgbClr val="000000"/>
                </a:solidFill>
                <a:latin typeface="Arial"/>
              </a:rPr>
              <a:t>) to use </a:t>
            </a:r>
            <a:r>
              <a:rPr lang="it-IT" sz="1400" b="0" strike="noStrike" spc="-1" dirty="0" err="1">
                <a:solidFill>
                  <a:srgbClr val="000000"/>
                </a:solidFill>
                <a:latin typeface="Arial"/>
              </a:rPr>
              <a:t>it</a:t>
            </a:r>
            <a:r>
              <a:rPr lang="it-IT" sz="14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it-IT" sz="1400" b="0" strike="noStrike" spc="-1" dirty="0" err="1">
                <a:solidFill>
                  <a:srgbClr val="000000"/>
                </a:solidFill>
                <a:latin typeface="Arial"/>
              </a:rPr>
              <a:t>as</a:t>
            </a:r>
            <a:r>
              <a:rPr lang="it-IT" sz="1400" b="0" strike="noStrike" spc="-1" dirty="0">
                <a:solidFill>
                  <a:srgbClr val="000000"/>
                </a:solidFill>
                <a:latin typeface="Arial"/>
              </a:rPr>
              <a:t> an </a:t>
            </a:r>
            <a:r>
              <a:rPr lang="it-IT" sz="1400" b="0" strike="noStrike" spc="-1" dirty="0" err="1">
                <a:solidFill>
                  <a:srgbClr val="000000"/>
                </a:solidFill>
                <a:latin typeface="Arial"/>
              </a:rPr>
              <a:t>internal</a:t>
            </a:r>
            <a:r>
              <a:rPr lang="it-IT" sz="1400" b="0" strike="noStrike" spc="-1" dirty="0">
                <a:solidFill>
                  <a:srgbClr val="000000"/>
                </a:solidFill>
                <a:latin typeface="Arial"/>
              </a:rPr>
              <a:t> test set.</a:t>
            </a:r>
          </a:p>
          <a:p>
            <a:pPr>
              <a:lnSpc>
                <a:spcPct val="115000"/>
              </a:lnSpc>
              <a:buNone/>
              <a:tabLst>
                <a:tab pos="0" algn="l"/>
              </a:tabLst>
            </a:pPr>
            <a:r>
              <a:rPr lang="it-IT" sz="1400" spc="-1" dirty="0">
                <a:solidFill>
                  <a:srgbClr val="000000"/>
                </a:solidFill>
                <a:latin typeface="Arial"/>
              </a:rPr>
              <a:t>On t</a:t>
            </a:r>
            <a:r>
              <a:rPr lang="it-IT" sz="1400" b="0" strike="noStrike" spc="-1" dirty="0">
                <a:solidFill>
                  <a:srgbClr val="000000"/>
                </a:solidFill>
                <a:latin typeface="Arial"/>
              </a:rPr>
              <a:t>he </a:t>
            </a:r>
            <a:r>
              <a:rPr lang="it-IT" sz="1400" b="0" strike="noStrike" spc="-1" dirty="0" err="1">
                <a:solidFill>
                  <a:srgbClr val="000000"/>
                </a:solidFill>
                <a:latin typeface="Arial"/>
              </a:rPr>
              <a:t>remaining</a:t>
            </a:r>
            <a:r>
              <a:rPr lang="it-IT" sz="1400" b="0" strike="noStrike" spc="-1" dirty="0">
                <a:solidFill>
                  <a:srgbClr val="000000"/>
                </a:solidFill>
                <a:latin typeface="Arial"/>
              </a:rPr>
              <a:t> part of the data </a:t>
            </a:r>
            <a:r>
              <a:rPr lang="it-IT" sz="1400" spc="-1" dirty="0">
                <a:solidFill>
                  <a:srgbClr val="000000"/>
                </a:solidFill>
                <a:latin typeface="Arial"/>
              </a:rPr>
              <a:t>the model </a:t>
            </a:r>
            <a:r>
              <a:rPr lang="it-IT" sz="1400" spc="-1" dirty="0" err="1">
                <a:solidFill>
                  <a:srgbClr val="000000"/>
                </a:solidFill>
                <a:latin typeface="Arial"/>
              </a:rPr>
              <a:t>is</a:t>
            </a:r>
            <a:r>
              <a:rPr lang="it-IT" sz="14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it-IT" sz="1400" spc="-1" dirty="0" err="1">
                <a:solidFill>
                  <a:srgbClr val="000000"/>
                </a:solidFill>
                <a:latin typeface="Arial"/>
              </a:rPr>
              <a:t>trained</a:t>
            </a:r>
            <a:r>
              <a:rPr lang="it-IT" sz="1400" spc="-1" dirty="0">
                <a:solidFill>
                  <a:srgbClr val="000000"/>
                </a:solidFill>
                <a:latin typeface="Arial"/>
              </a:rPr>
              <a:t> and </a:t>
            </a:r>
            <a:r>
              <a:rPr lang="it-IT" sz="1400" spc="-1" dirty="0" err="1">
                <a:solidFill>
                  <a:srgbClr val="000000"/>
                </a:solidFill>
                <a:latin typeface="Arial"/>
              </a:rPr>
              <a:t>validated</a:t>
            </a:r>
            <a:r>
              <a:rPr lang="it-IT" sz="1400" spc="-1" dirty="0">
                <a:solidFill>
                  <a:srgbClr val="000000"/>
                </a:solidFill>
                <a:latin typeface="Arial"/>
              </a:rPr>
              <a:t> following a 5-fold Cross </a:t>
            </a:r>
            <a:r>
              <a:rPr lang="it-IT" sz="1400" spc="-1" dirty="0" err="1">
                <a:solidFill>
                  <a:srgbClr val="000000"/>
                </a:solidFill>
                <a:latin typeface="Arial"/>
              </a:rPr>
              <a:t>Validation</a:t>
            </a:r>
            <a:r>
              <a:rPr lang="it-IT" sz="1400" spc="-1" dirty="0">
                <a:solidFill>
                  <a:srgbClr val="000000"/>
                </a:solidFill>
                <a:latin typeface="Arial"/>
              </a:rPr>
              <a:t> schema. </a:t>
            </a:r>
            <a:r>
              <a:rPr lang="it-IT" sz="1400" spc="-1" dirty="0" err="1">
                <a:solidFill>
                  <a:srgbClr val="000000"/>
                </a:solidFill>
                <a:latin typeface="Arial"/>
              </a:rPr>
              <a:t>This</a:t>
            </a:r>
            <a:r>
              <a:rPr lang="it-IT" sz="14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it-IT" sz="1400" spc="-1" dirty="0" err="1">
                <a:solidFill>
                  <a:srgbClr val="000000"/>
                </a:solidFill>
                <a:latin typeface="Arial"/>
              </a:rPr>
              <a:t>is</a:t>
            </a:r>
            <a:r>
              <a:rPr lang="it-IT" sz="14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it-IT" sz="1400" spc="-1" dirty="0" err="1">
                <a:solidFill>
                  <a:srgbClr val="000000"/>
                </a:solidFill>
                <a:latin typeface="Arial"/>
              </a:rPr>
              <a:t>done</a:t>
            </a:r>
            <a:r>
              <a:rPr lang="it-IT" sz="1400" spc="-1" dirty="0">
                <a:solidFill>
                  <a:srgbClr val="000000"/>
                </a:solidFill>
                <a:latin typeface="Arial"/>
              </a:rPr>
              <a:t> by </a:t>
            </a:r>
            <a:r>
              <a:rPr lang="it-IT" sz="1400" spc="-1" dirty="0" err="1">
                <a:solidFill>
                  <a:srgbClr val="000000"/>
                </a:solidFill>
                <a:latin typeface="Arial"/>
              </a:rPr>
              <a:t>Scikit-Learn’s</a:t>
            </a:r>
            <a:r>
              <a:rPr lang="it-IT" sz="14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it-IT" sz="1400" spc="-1" dirty="0" err="1">
                <a:solidFill>
                  <a:srgbClr val="000000"/>
                </a:solidFill>
                <a:latin typeface="Consolas" panose="020B0609020204030204" pitchFamily="49" charset="0"/>
                <a:ea typeface="Verdana" panose="020B0604030504040204" pitchFamily="34" charset="0"/>
              </a:rPr>
              <a:t>GridSearchCV</a:t>
            </a:r>
            <a:r>
              <a:rPr lang="it-IT" sz="1400" spc="-1" dirty="0">
                <a:solidFill>
                  <a:srgbClr val="000000"/>
                </a:solidFill>
                <a:latin typeface="Arial"/>
              </a:rPr>
              <a:t>, </a:t>
            </a:r>
            <a:r>
              <a:rPr lang="it-IT" sz="1400" spc="-1" dirty="0" err="1">
                <a:solidFill>
                  <a:srgbClr val="000000"/>
                </a:solidFill>
                <a:latin typeface="Arial"/>
              </a:rPr>
              <a:t>when</a:t>
            </a:r>
            <a:r>
              <a:rPr lang="it-IT" sz="1400" spc="-1" dirty="0">
                <a:solidFill>
                  <a:srgbClr val="000000"/>
                </a:solidFill>
                <a:latin typeface="Arial"/>
              </a:rPr>
              <a:t> the </a:t>
            </a:r>
            <a:r>
              <a:rPr lang="it-IT" sz="1400" spc="-1" dirty="0" err="1">
                <a:solidFill>
                  <a:srgbClr val="000000"/>
                </a:solidFill>
                <a:latin typeface="Arial"/>
              </a:rPr>
              <a:t>grid</a:t>
            </a:r>
            <a:r>
              <a:rPr lang="it-IT" sz="14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it-IT" sz="1400" spc="-1" dirty="0" err="1">
                <a:solidFill>
                  <a:srgbClr val="000000"/>
                </a:solidFill>
                <a:latin typeface="Arial"/>
              </a:rPr>
              <a:t>search</a:t>
            </a:r>
            <a:r>
              <a:rPr lang="it-IT" sz="14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it-IT" sz="1400" spc="-1" dirty="0" err="1">
                <a:solidFill>
                  <a:srgbClr val="000000"/>
                </a:solidFill>
                <a:latin typeface="Arial"/>
              </a:rPr>
              <a:t>is</a:t>
            </a:r>
            <a:r>
              <a:rPr lang="it-IT" sz="14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it-IT" sz="1400" spc="-1" dirty="0" err="1">
                <a:solidFill>
                  <a:srgbClr val="000000"/>
                </a:solidFill>
                <a:latin typeface="Arial"/>
              </a:rPr>
              <a:t>performed</a:t>
            </a:r>
            <a:r>
              <a:rPr lang="it-IT" sz="1400" spc="-1" dirty="0">
                <a:solidFill>
                  <a:srgbClr val="000000"/>
                </a:solidFill>
                <a:latin typeface="Arial"/>
              </a:rPr>
              <a:t>. </a:t>
            </a:r>
            <a:endParaRPr lang="it-IT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358825" y="2700"/>
            <a:ext cx="8520120" cy="576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it" sz="26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CUP</a:t>
            </a:r>
            <a:r>
              <a:rPr lang="it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it" sz="26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Validation schema: model selection [</a:t>
            </a:r>
            <a:r>
              <a:rPr lang="it" sz="2600" b="0" strike="noStrike" spc="-1" dirty="0">
                <a:solidFill>
                  <a:srgbClr val="FF0000"/>
                </a:solidFill>
                <a:latin typeface="Arial"/>
                <a:ea typeface="Arial"/>
              </a:rPr>
              <a:t>da riempire</a:t>
            </a:r>
            <a:r>
              <a:rPr lang="it" sz="26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]</a:t>
            </a:r>
            <a:endParaRPr lang="it-IT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sldNum" idx="9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A33BCEE6-A49C-4B73-BD56-E47521C0CF2F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13</a:t>
            </a:fld>
            <a:endParaRPr lang="it-IT" sz="1000" b="0" strike="noStrike" spc="-1">
              <a:latin typeface="Times New Roman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BFA89A81-409B-0BEB-0241-08DF33268AD8}"/>
              </a:ext>
            </a:extLst>
          </p:cNvPr>
          <p:cNvSpPr txBox="1"/>
          <p:nvPr/>
        </p:nvSpPr>
        <p:spPr>
          <a:xfrm>
            <a:off x="311368" y="873875"/>
            <a:ext cx="85201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/>
              <a:t>We</a:t>
            </a:r>
            <a:r>
              <a:rPr lang="it-IT" sz="1400" dirty="0"/>
              <a:t> </a:t>
            </a:r>
            <a:r>
              <a:rPr lang="it-IT" sz="1400" dirty="0" err="1"/>
              <a:t>ran</a:t>
            </a:r>
            <a:r>
              <a:rPr lang="it-IT" sz="1400" dirty="0"/>
              <a:t> a full </a:t>
            </a:r>
            <a:r>
              <a:rPr lang="it-IT" sz="1400" dirty="0" err="1"/>
              <a:t>grid</a:t>
            </a:r>
            <a:r>
              <a:rPr lang="it-IT" sz="1400" dirty="0"/>
              <a:t> </a:t>
            </a:r>
            <a:r>
              <a:rPr lang="it-IT" sz="1400" dirty="0" err="1"/>
              <a:t>search</a:t>
            </a:r>
            <a:r>
              <a:rPr lang="it-IT" sz="1400" dirty="0"/>
              <a:t> for </a:t>
            </a:r>
            <a:r>
              <a:rPr lang="it-IT" sz="1400" dirty="0" err="1"/>
              <a:t>all</a:t>
            </a:r>
            <a:r>
              <a:rPr lang="it-IT" sz="1400" dirty="0"/>
              <a:t> the </a:t>
            </a:r>
            <a:r>
              <a:rPr lang="it-IT" sz="1400" dirty="0" err="1"/>
              <a:t>three</a:t>
            </a:r>
            <a:r>
              <a:rPr lang="it-IT" sz="1400" dirty="0"/>
              <a:t> models </a:t>
            </a:r>
            <a:r>
              <a:rPr lang="it-IT" sz="1400" dirty="0" err="1"/>
              <a:t>that</a:t>
            </a:r>
            <a:r>
              <a:rPr lang="it-IT" sz="1400" dirty="0"/>
              <a:t> </a:t>
            </a:r>
            <a:r>
              <a:rPr lang="it-IT" sz="1400" dirty="0" err="1"/>
              <a:t>we</a:t>
            </a:r>
            <a:r>
              <a:rPr lang="it-IT" sz="1400" dirty="0"/>
              <a:t> </a:t>
            </a:r>
            <a:r>
              <a:rPr lang="it-IT" sz="1400" dirty="0" err="1"/>
              <a:t>considered</a:t>
            </a:r>
            <a:r>
              <a:rPr lang="it-IT" sz="1400" dirty="0"/>
              <a:t>. </a:t>
            </a:r>
          </a:p>
          <a:p>
            <a:r>
              <a:rPr lang="it-IT" sz="1400" dirty="0"/>
              <a:t>In </a:t>
            </a:r>
            <a:r>
              <a:rPr lang="it-IT" sz="1400" dirty="0" err="1"/>
              <a:t>addition</a:t>
            </a:r>
            <a:r>
              <a:rPr lang="it-IT" sz="1400" dirty="0"/>
              <a:t> to </a:t>
            </a:r>
            <a:r>
              <a:rPr lang="it-IT" sz="1400" dirty="0" err="1"/>
              <a:t>that</a:t>
            </a:r>
            <a:r>
              <a:rPr lang="it-IT" sz="1400" dirty="0"/>
              <a:t>, </a:t>
            </a:r>
            <a:r>
              <a:rPr lang="it-IT" sz="1400" dirty="0" err="1"/>
              <a:t>we</a:t>
            </a:r>
            <a:r>
              <a:rPr lang="it-IT" sz="1400" dirty="0"/>
              <a:t> </a:t>
            </a:r>
            <a:r>
              <a:rPr lang="it-IT" sz="1400" dirty="0" err="1"/>
              <a:t>used</a:t>
            </a:r>
            <a:r>
              <a:rPr lang="it-IT" sz="1400" dirty="0"/>
              <a:t> </a:t>
            </a:r>
            <a:r>
              <a:rPr lang="it-IT" sz="1400" dirty="0" err="1"/>
              <a:t>Optuna</a:t>
            </a:r>
            <a:r>
              <a:rPr lang="it-IT" sz="1400" dirty="0"/>
              <a:t> (a </a:t>
            </a:r>
            <a:r>
              <a:rPr lang="it-IT" sz="1400" dirty="0" err="1"/>
              <a:t>hyperparameter</a:t>
            </a:r>
            <a:r>
              <a:rPr lang="it-IT" sz="1400" dirty="0"/>
              <a:t> </a:t>
            </a:r>
            <a:r>
              <a:rPr lang="it-IT" sz="1400" dirty="0" err="1"/>
              <a:t>optimization</a:t>
            </a:r>
            <a:r>
              <a:rPr lang="it-IT" sz="1400" dirty="0"/>
              <a:t> software. See [</a:t>
            </a:r>
            <a:r>
              <a:rPr lang="it-IT" sz="1400" dirty="0">
                <a:hlinkClick r:id="rId2" action="ppaction://hlinksldjump"/>
              </a:rPr>
              <a:t>4</a:t>
            </a:r>
            <a:r>
              <a:rPr lang="it-IT" sz="1400" dirty="0"/>
              <a:t>] and </a:t>
            </a:r>
            <a:r>
              <a:rPr lang="it-IT" sz="1400" dirty="0" err="1">
                <a:hlinkClick r:id="rId3" action="ppaction://hlinksldjump"/>
              </a:rPr>
              <a:t>Appendix</a:t>
            </a:r>
            <a:r>
              <a:rPr lang="it-IT" sz="1400" dirty="0"/>
              <a:t>) for the </a:t>
            </a:r>
            <a:r>
              <a:rPr lang="it-IT" sz="1400" dirty="0" err="1"/>
              <a:t>exploration</a:t>
            </a:r>
            <a:r>
              <a:rPr lang="it-IT" sz="1400" dirty="0"/>
              <a:t> of the </a:t>
            </a:r>
            <a:r>
              <a:rPr lang="it-IT" sz="1400" dirty="0" err="1"/>
              <a:t>Neural</a:t>
            </a:r>
            <a:r>
              <a:rPr lang="it-IT" sz="1400" dirty="0"/>
              <a:t> </a:t>
            </a:r>
            <a:r>
              <a:rPr lang="it-IT" sz="1400" dirty="0" err="1"/>
              <a:t>Network’s</a:t>
            </a:r>
            <a:r>
              <a:rPr lang="it-IT" sz="1400" dirty="0"/>
              <a:t> </a:t>
            </a:r>
            <a:r>
              <a:rPr lang="it-IT" sz="1400" dirty="0" err="1"/>
              <a:t>space</a:t>
            </a:r>
            <a:r>
              <a:rPr lang="it-IT" sz="1400" dirty="0"/>
              <a:t> of </a:t>
            </a:r>
            <a:r>
              <a:rPr lang="it-IT" sz="1400" dirty="0" err="1"/>
              <a:t>hyperparameters</a:t>
            </a:r>
            <a:r>
              <a:rPr lang="it-IT" sz="1400" dirty="0"/>
              <a:t>.</a:t>
            </a:r>
            <a:endParaRPr lang="it-IT" sz="1400" dirty="0">
              <a:solidFill>
                <a:srgbClr val="FF0000"/>
              </a:solidFill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6048C59B-65CF-2FFD-3406-AAC12ACDA642}"/>
              </a:ext>
            </a:extLst>
          </p:cNvPr>
          <p:cNvSpPr txBox="1"/>
          <p:nvPr/>
        </p:nvSpPr>
        <p:spPr>
          <a:xfrm>
            <a:off x="358825" y="2263973"/>
            <a:ext cx="84726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rgbClr val="FF0000"/>
                </a:solidFill>
              </a:rPr>
              <a:t>Range of </a:t>
            </a:r>
            <a:r>
              <a:rPr lang="it-IT" sz="1400" dirty="0" err="1">
                <a:solidFill>
                  <a:srgbClr val="FF0000"/>
                </a:solidFill>
              </a:rPr>
              <a:t>hyperparameters</a:t>
            </a:r>
            <a:r>
              <a:rPr lang="it-IT" sz="1400" dirty="0">
                <a:solidFill>
                  <a:srgbClr val="FF0000"/>
                </a:solidFill>
              </a:rPr>
              <a:t> in the </a:t>
            </a:r>
            <a:r>
              <a:rPr lang="it-IT" sz="1400" dirty="0" err="1">
                <a:solidFill>
                  <a:srgbClr val="FF0000"/>
                </a:solidFill>
              </a:rPr>
              <a:t>grid</a:t>
            </a:r>
            <a:r>
              <a:rPr lang="it-IT" sz="1400" dirty="0">
                <a:solidFill>
                  <a:srgbClr val="FF0000"/>
                </a:solidFill>
              </a:rPr>
              <a:t> </a:t>
            </a:r>
            <a:r>
              <a:rPr lang="it-IT" sz="1400" dirty="0" err="1">
                <a:solidFill>
                  <a:srgbClr val="FF0000"/>
                </a:solidFill>
              </a:rPr>
              <a:t>search</a:t>
            </a:r>
            <a:r>
              <a:rPr lang="it-IT" sz="1400" dirty="0">
                <a:solidFill>
                  <a:srgbClr val="FF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0206260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358825" y="2700"/>
            <a:ext cx="8520120" cy="576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it" sz="26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CUP</a:t>
            </a:r>
            <a:r>
              <a:rPr lang="it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it" sz="26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Validation schema: model selection [</a:t>
            </a:r>
            <a:r>
              <a:rPr lang="it" sz="2600" b="0" strike="noStrike" spc="-1" dirty="0">
                <a:solidFill>
                  <a:srgbClr val="FF0000"/>
                </a:solidFill>
                <a:latin typeface="Arial"/>
                <a:ea typeface="Arial"/>
              </a:rPr>
              <a:t>copia</a:t>
            </a:r>
            <a:r>
              <a:rPr lang="it" sz="26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it" sz="2600" b="0" strike="noStrike" spc="-1" dirty="0">
                <a:solidFill>
                  <a:srgbClr val="FF0000"/>
                </a:solidFill>
                <a:latin typeface="Arial"/>
                <a:ea typeface="Arial"/>
              </a:rPr>
              <a:t>da riempire</a:t>
            </a:r>
            <a:r>
              <a:rPr lang="it" sz="26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]</a:t>
            </a:r>
            <a:endParaRPr lang="it-IT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311368" y="2728046"/>
            <a:ext cx="8435372" cy="10277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2500" lnSpcReduction="10000"/>
          </a:bodyPr>
          <a:lstStyle/>
          <a:p>
            <a:pPr marL="285750" indent="-285750">
              <a:lnSpc>
                <a:spcPct val="115000"/>
              </a:lnSpc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it-IT" sz="1400" dirty="0">
                <a:solidFill>
                  <a:srgbClr val="FF0000"/>
                </a:solidFill>
              </a:rPr>
              <a:t>Se sono stati fatti dei test preliminari, delle esplorazioni, possiamo parlarne in maniera molto sintetica (magari qualche esplorazione un po’ random ha aiutato a restringere il dominio della </a:t>
            </a:r>
            <a:r>
              <a:rPr lang="it-IT" sz="1400" dirty="0" err="1">
                <a:solidFill>
                  <a:srgbClr val="FF0000"/>
                </a:solidFill>
              </a:rPr>
              <a:t>grid</a:t>
            </a:r>
            <a:r>
              <a:rPr lang="it-IT" sz="1400" dirty="0">
                <a:solidFill>
                  <a:srgbClr val="FF0000"/>
                </a:solidFill>
              </a:rPr>
              <a:t> </a:t>
            </a:r>
            <a:r>
              <a:rPr lang="it-IT" sz="1400" dirty="0" err="1">
                <a:solidFill>
                  <a:srgbClr val="FF0000"/>
                </a:solidFill>
              </a:rPr>
              <a:t>search</a:t>
            </a:r>
            <a:r>
              <a:rPr lang="it-IT" sz="1400" dirty="0">
                <a:solidFill>
                  <a:srgbClr val="FF0000"/>
                </a:solidFill>
              </a:rPr>
              <a:t>).</a:t>
            </a:r>
          </a:p>
          <a:p>
            <a:pPr marL="285750" indent="-285750">
              <a:lnSpc>
                <a:spcPct val="115000"/>
              </a:lnSpc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it-IT" sz="1400" dirty="0"/>
              <a:t>Alcuni commenti sulla «locazione» degli </a:t>
            </a:r>
            <a:r>
              <a:rPr lang="it-IT" sz="1400" dirty="0" err="1"/>
              <a:t>iperparametri</a:t>
            </a:r>
            <a:r>
              <a:rPr lang="it-IT" sz="1400" dirty="0"/>
              <a:t> (ad esempio: intervallo di ricerca, se in quell’intervallo sono disposti in maniera uniforme o tipo 10^(-i), se c’è un perché…).</a:t>
            </a:r>
          </a:p>
        </p:txBody>
      </p:sp>
      <p:sp>
        <p:nvSpPr>
          <p:cNvPr id="107" name="PlaceHolder 3"/>
          <p:cNvSpPr>
            <a:spLocks noGrp="1"/>
          </p:cNvSpPr>
          <p:nvPr>
            <p:ph type="sldNum" idx="9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A33BCEE6-A49C-4B73-BD56-E47521C0CF2F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14</a:t>
            </a:fld>
            <a:endParaRPr lang="it-IT" sz="1000" b="0" strike="noStrike" spc="-1">
              <a:latin typeface="Times New Roman"/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75E51306-1A80-930C-6511-944F9264064F}"/>
              </a:ext>
            </a:extLst>
          </p:cNvPr>
          <p:cNvSpPr txBox="1"/>
          <p:nvPr/>
        </p:nvSpPr>
        <p:spPr>
          <a:xfrm>
            <a:off x="311368" y="4007224"/>
            <a:ext cx="843537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Inoltre, dobbiamo dare una stima del tempo di calcolo. Può essere il tempo richiesto per il training completo del modello, e/o il tempo necessario a eseguire un ciclo di validazione. (La durata di tutta la K-</a:t>
            </a:r>
            <a:r>
              <a:rPr lang="it-IT" sz="1400" dirty="0" err="1"/>
              <a:t>fold</a:t>
            </a:r>
            <a:r>
              <a:rPr lang="it-IT" sz="1400" dirty="0"/>
              <a:t> non è specificata). Oltre a ciò, uno «specchietto» con le risorse hardware utilizzate.  </a:t>
            </a:r>
            <a:endParaRPr lang="it-IT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311940" y="1485"/>
            <a:ext cx="8832060" cy="576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it" sz="2400" spc="-1" dirty="0">
                <a:solidFill>
                  <a:srgbClr val="000000"/>
                </a:solidFill>
                <a:latin typeface="Arial"/>
                <a:ea typeface="Arial"/>
              </a:rPr>
              <a:t>Random Forest</a:t>
            </a:r>
            <a:endParaRPr lang="it-IT" sz="2400" b="0" strike="noStrike" spc="-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4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7D06032E-25AA-4639-90A4-06914480F231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15</a:t>
            </a:fld>
            <a:endParaRPr lang="it-IT" sz="1000" b="0" strike="noStrike" spc="-1">
              <a:latin typeface="Times New Roman"/>
            </a:endParaRPr>
          </a:p>
        </p:txBody>
      </p:sp>
      <p:graphicFrame>
        <p:nvGraphicFramePr>
          <p:cNvPr id="3" name="Tabella 2">
            <a:extLst>
              <a:ext uri="{FF2B5EF4-FFF2-40B4-BE49-F238E27FC236}">
                <a16:creationId xmlns:a16="http://schemas.microsoft.com/office/drawing/2014/main" id="{F8B1A027-6C32-A092-DAB3-CD3EB1F6FC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9832544"/>
              </p:ext>
            </p:extLst>
          </p:nvPr>
        </p:nvGraphicFramePr>
        <p:xfrm>
          <a:off x="396688" y="982097"/>
          <a:ext cx="8350624" cy="193548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2729753">
                  <a:extLst>
                    <a:ext uri="{9D8B030D-6E8A-4147-A177-3AD203B41FA5}">
                      <a16:colId xmlns:a16="http://schemas.microsoft.com/office/drawing/2014/main" val="1646026988"/>
                    </a:ext>
                  </a:extLst>
                </a:gridCol>
                <a:gridCol w="1875865">
                  <a:extLst>
                    <a:ext uri="{9D8B030D-6E8A-4147-A177-3AD203B41FA5}">
                      <a16:colId xmlns:a16="http://schemas.microsoft.com/office/drawing/2014/main" val="2209079661"/>
                    </a:ext>
                  </a:extLst>
                </a:gridCol>
                <a:gridCol w="2550831">
                  <a:extLst>
                    <a:ext uri="{9D8B030D-6E8A-4147-A177-3AD203B41FA5}">
                      <a16:colId xmlns:a16="http://schemas.microsoft.com/office/drawing/2014/main" val="476101989"/>
                    </a:ext>
                  </a:extLst>
                </a:gridCol>
                <a:gridCol w="1194175">
                  <a:extLst>
                    <a:ext uri="{9D8B030D-6E8A-4147-A177-3AD203B41FA5}">
                      <a16:colId xmlns:a16="http://schemas.microsoft.com/office/drawing/2014/main" val="10988609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1600" i="0" dirty="0" err="1"/>
                        <a:t>Hyperparameter</a:t>
                      </a:r>
                      <a:endParaRPr lang="it-IT" sz="1600" i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i="0" dirty="0" err="1"/>
                        <a:t>Values</a:t>
                      </a:r>
                      <a:endParaRPr lang="it-IT" sz="1600" i="0" dirty="0"/>
                    </a:p>
                  </a:txBody>
                  <a:tcPr anchor="ctr">
                    <a:lnR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i="0" dirty="0" err="1"/>
                        <a:t>Hyperparameter</a:t>
                      </a:r>
                      <a:endParaRPr lang="it-IT" sz="1600" i="0" dirty="0"/>
                    </a:p>
                  </a:txBody>
                  <a:tcPr anchor="ctr">
                    <a:lnL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i="0" dirty="0" err="1"/>
                        <a:t>Values</a:t>
                      </a:r>
                      <a:endParaRPr lang="it-IT" sz="1600" i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34428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400" i="1" dirty="0"/>
                        <a:t>N° of </a:t>
                      </a:r>
                      <a:r>
                        <a:rPr lang="it-IT" sz="1400" i="1" dirty="0" err="1"/>
                        <a:t>estimators</a:t>
                      </a:r>
                      <a:r>
                        <a:rPr lang="it-IT" sz="1400" i="1" dirty="0"/>
                        <a:t> (</a:t>
                      </a:r>
                      <a:r>
                        <a:rPr lang="it-IT" sz="1400" i="1" dirty="0" err="1"/>
                        <a:t>aka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1" dirty="0" err="1"/>
                        <a:t>trees</a:t>
                      </a:r>
                      <a:r>
                        <a:rPr lang="it-IT" sz="1400" i="1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/>
                        <a:t>100, </a:t>
                      </a:r>
                      <a:r>
                        <a:rPr lang="it-IT" sz="1400" b="1" u="none" dirty="0"/>
                        <a:t>150</a:t>
                      </a:r>
                    </a:p>
                  </a:txBody>
                  <a:tcPr anchor="ctr">
                    <a:lnR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i="1" dirty="0"/>
                        <a:t>Maximum </a:t>
                      </a:r>
                      <a:r>
                        <a:rPr lang="it-IT" sz="1400" i="1" dirty="0" err="1"/>
                        <a:t>depth</a:t>
                      </a:r>
                      <a:r>
                        <a:rPr lang="it-IT" sz="1400" i="1" dirty="0"/>
                        <a:t> of the </a:t>
                      </a:r>
                      <a:r>
                        <a:rPr lang="it-IT" sz="1400" i="1" dirty="0" err="1"/>
                        <a:t>tree</a:t>
                      </a:r>
                      <a:endParaRPr lang="it-IT" sz="1400" i="1" dirty="0"/>
                    </a:p>
                  </a:txBody>
                  <a:tcPr anchor="ctr">
                    <a:lnL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8, </a:t>
                      </a:r>
                      <a:r>
                        <a:rPr lang="it-IT" sz="1400" b="1" u="none" dirty="0"/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4338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400" i="1" dirty="0"/>
                        <a:t>Minimum n° of samples to split an </a:t>
                      </a:r>
                      <a:r>
                        <a:rPr lang="it-IT" sz="1400" i="1" dirty="0" err="1"/>
                        <a:t>internal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1" dirty="0" err="1"/>
                        <a:t>node</a:t>
                      </a:r>
                      <a:endParaRPr lang="it-IT" sz="1400" i="1" dirty="0"/>
                    </a:p>
                  </a:txBody>
                  <a:tcPr anchor="ctr"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1" u="none" dirty="0"/>
                        <a:t>2</a:t>
                      </a:r>
                      <a:r>
                        <a:rPr lang="it-IT" sz="1400" dirty="0"/>
                        <a:t>, 8, 10</a:t>
                      </a:r>
                    </a:p>
                  </a:txBody>
                  <a:tcPr anchor="ctr">
                    <a:lnR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i="1" dirty="0"/>
                        <a:t>Minimum n° of samples </a:t>
                      </a:r>
                      <a:r>
                        <a:rPr lang="it-IT" sz="1400" i="1" dirty="0" err="1"/>
                        <a:t>required</a:t>
                      </a:r>
                      <a:r>
                        <a:rPr lang="it-IT" sz="1400" i="1" dirty="0"/>
                        <a:t> to be a </a:t>
                      </a:r>
                      <a:r>
                        <a:rPr lang="it-IT" sz="1400" i="1" dirty="0" err="1"/>
                        <a:t>leaf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1" dirty="0" err="1"/>
                        <a:t>node</a:t>
                      </a:r>
                      <a:endParaRPr lang="it-IT" sz="1400" i="1" dirty="0"/>
                    </a:p>
                  </a:txBody>
                  <a:tcPr anchor="ctr">
                    <a:lnL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1" u="none" dirty="0"/>
                        <a:t>1</a:t>
                      </a:r>
                      <a:r>
                        <a:rPr lang="it-IT" sz="1400" dirty="0"/>
                        <a:t>, 3, 4</a:t>
                      </a:r>
                    </a:p>
                  </a:txBody>
                  <a:tcPr anchor="ctr"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4525526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it-IT" sz="1600" b="1" i="0" dirty="0" err="1"/>
                        <a:t>Hyperparameter</a:t>
                      </a:r>
                      <a:endParaRPr lang="it-IT" sz="1600" b="1" i="0" dirty="0"/>
                    </a:p>
                  </a:txBody>
                  <a:tcPr anchor="ctr"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it-IT" sz="1400" dirty="0"/>
                    </a:p>
                  </a:txBody>
                  <a:tcPr anchor="ctr">
                    <a:lnR w="12700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it-IT" sz="1600" b="1" i="0" dirty="0" err="1"/>
                        <a:t>Values</a:t>
                      </a:r>
                      <a:endParaRPr lang="it-IT" sz="1600" b="1" i="0" dirty="0"/>
                    </a:p>
                  </a:txBody>
                  <a:tcPr anchor="ctr"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it-IT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0038678"/>
                  </a:ext>
                </a:extLst>
              </a:tr>
              <a:tr h="145886">
                <a:tc gridSpan="2">
                  <a:txBody>
                    <a:bodyPr/>
                    <a:lstStyle/>
                    <a:p>
                      <a:r>
                        <a:rPr lang="en-US" sz="1400" i="1" dirty="0"/>
                        <a:t>N° of features to consider when looking for the best split</a:t>
                      </a:r>
                      <a:endParaRPr lang="it-IT" sz="1400" i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 sz="1400" dirty="0"/>
                    </a:p>
                  </a:txBody>
                  <a:tcPr anchor="ctr">
                    <a:lnR w="12700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it-IT" sz="1400" b="1" i="0" u="none" dirty="0" err="1">
                          <a:latin typeface="Consolas" panose="020B0609020204030204" pitchFamily="49" charset="0"/>
                        </a:rPr>
                        <a:t>sqrt</a:t>
                      </a:r>
                      <a:r>
                        <a:rPr lang="it-IT" sz="1400" b="1" i="0" u="none" dirty="0">
                          <a:latin typeface="Consolas" panose="020B0609020204030204" pitchFamily="49" charset="0"/>
                        </a:rPr>
                        <a:t>()</a:t>
                      </a:r>
                      <a:r>
                        <a:rPr lang="it-IT" sz="1400" i="0" dirty="0"/>
                        <a:t>, </a:t>
                      </a:r>
                      <a:r>
                        <a:rPr lang="it-IT" sz="1400" i="0" dirty="0">
                          <a:latin typeface="Consolas" panose="020B0609020204030204" pitchFamily="49" charset="0"/>
                        </a:rPr>
                        <a:t>log_2()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4864248"/>
                  </a:ext>
                </a:extLst>
              </a:tr>
            </a:tbl>
          </a:graphicData>
        </a:graphic>
      </p:graphicFrame>
      <p:sp>
        <p:nvSpPr>
          <p:cNvPr id="4" name="CasellaDiTesto 3">
            <a:extLst>
              <a:ext uri="{FF2B5EF4-FFF2-40B4-BE49-F238E27FC236}">
                <a16:creationId xmlns:a16="http://schemas.microsoft.com/office/drawing/2014/main" id="{1F44F529-4559-04C3-A1D2-819C27C198FD}"/>
              </a:ext>
            </a:extLst>
          </p:cNvPr>
          <p:cNvSpPr txBox="1"/>
          <p:nvPr/>
        </p:nvSpPr>
        <p:spPr>
          <a:xfrm>
            <a:off x="396688" y="674320"/>
            <a:ext cx="83506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b="1" dirty="0" err="1"/>
              <a:t>Table</a:t>
            </a:r>
            <a:r>
              <a:rPr lang="it-IT" sz="1400" b="1" dirty="0"/>
              <a:t> 2</a:t>
            </a:r>
            <a:r>
              <a:rPr lang="it-IT" sz="1400" dirty="0"/>
              <a:t>: range of </a:t>
            </a:r>
            <a:r>
              <a:rPr lang="it-IT" sz="1400" dirty="0" err="1"/>
              <a:t>explored</a:t>
            </a:r>
            <a:r>
              <a:rPr lang="it-IT" sz="1400" dirty="0"/>
              <a:t> </a:t>
            </a:r>
            <a:r>
              <a:rPr lang="it-IT" sz="1400" dirty="0" err="1"/>
              <a:t>hyperparameters</a:t>
            </a:r>
            <a:r>
              <a:rPr lang="it-IT" sz="1400" dirty="0"/>
              <a:t> in the </a:t>
            </a:r>
            <a:r>
              <a:rPr lang="it-IT" sz="1400" dirty="0" err="1"/>
              <a:t>grid</a:t>
            </a:r>
            <a:r>
              <a:rPr lang="it-IT" sz="1400" dirty="0"/>
              <a:t> </a:t>
            </a:r>
            <a:r>
              <a:rPr lang="it-IT" sz="1400" dirty="0" err="1"/>
              <a:t>search</a:t>
            </a:r>
            <a:r>
              <a:rPr lang="it-IT" sz="1400" dirty="0"/>
              <a:t>, Random </a:t>
            </a:r>
            <a:r>
              <a:rPr lang="it-IT" sz="1400" dirty="0" err="1"/>
              <a:t>Forest</a:t>
            </a:r>
            <a:r>
              <a:rPr lang="it-IT" sz="1400" dirty="0"/>
              <a:t> 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57B8197D-6D81-7D11-7544-8CEC06FCCA87}"/>
              </a:ext>
            </a:extLst>
          </p:cNvPr>
          <p:cNvSpPr txBox="1"/>
          <p:nvPr/>
        </p:nvSpPr>
        <p:spPr>
          <a:xfrm>
            <a:off x="396687" y="3280937"/>
            <a:ext cx="396015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The best </a:t>
            </a:r>
            <a:r>
              <a:rPr lang="it-IT" sz="1400" dirty="0" err="1"/>
              <a:t>hyperparameters</a:t>
            </a:r>
            <a:r>
              <a:rPr lang="it-IT" sz="1400" dirty="0"/>
              <a:t> </a:t>
            </a:r>
            <a:r>
              <a:rPr lang="it-IT" sz="1400" dirty="0" err="1"/>
              <a:t>found</a:t>
            </a:r>
            <a:r>
              <a:rPr lang="it-IT" sz="1400" dirty="0"/>
              <a:t> in the </a:t>
            </a:r>
            <a:r>
              <a:rPr lang="it-IT" sz="1400" dirty="0" err="1"/>
              <a:t>grid</a:t>
            </a:r>
            <a:r>
              <a:rPr lang="it-IT" sz="1400" dirty="0"/>
              <a:t> </a:t>
            </a:r>
            <a:r>
              <a:rPr lang="it-IT" sz="1400" dirty="0" err="1"/>
              <a:t>search</a:t>
            </a:r>
            <a:r>
              <a:rPr lang="it-IT" sz="1400" dirty="0"/>
              <a:t> are in </a:t>
            </a:r>
            <a:r>
              <a:rPr lang="it-IT" sz="1400" dirty="0" err="1"/>
              <a:t>bold</a:t>
            </a:r>
            <a:r>
              <a:rPr lang="it-IT" sz="1400" dirty="0"/>
              <a:t>. </a:t>
            </a:r>
            <a:r>
              <a:rPr lang="it-IT" sz="1400" dirty="0" err="1"/>
              <a:t>Table</a:t>
            </a:r>
            <a:r>
              <a:rPr lang="it-IT" sz="1400" dirty="0"/>
              <a:t> m shows the </a:t>
            </a:r>
            <a:r>
              <a:rPr lang="it-IT" sz="1400" dirty="0" err="1"/>
              <a:t>error</a:t>
            </a:r>
            <a:r>
              <a:rPr lang="it-IT" sz="1400" dirty="0"/>
              <a:t> of </a:t>
            </a:r>
            <a:r>
              <a:rPr lang="it-IT" sz="1400" dirty="0" err="1"/>
              <a:t>this</a:t>
            </a:r>
            <a:r>
              <a:rPr lang="it-IT" sz="1400" dirty="0"/>
              <a:t> model.</a:t>
            </a:r>
          </a:p>
          <a:p>
            <a:r>
              <a:rPr lang="it-IT" sz="1400" dirty="0"/>
              <a:t>The learning curve of the best Random </a:t>
            </a:r>
            <a:r>
              <a:rPr lang="it-IT" sz="1400" dirty="0" err="1"/>
              <a:t>Forest</a:t>
            </a:r>
            <a:r>
              <a:rPr lang="it-IT" sz="1400" dirty="0"/>
              <a:t> can be </a:t>
            </a:r>
            <a:r>
              <a:rPr lang="it-IT" sz="1400" dirty="0" err="1"/>
              <a:t>found</a:t>
            </a:r>
            <a:r>
              <a:rPr lang="it-IT" sz="1400" dirty="0"/>
              <a:t> in the </a:t>
            </a:r>
            <a:r>
              <a:rPr lang="it-IT" sz="1400" dirty="0" err="1">
                <a:hlinkClick r:id="rId2" action="ppaction://hlinksldjump"/>
              </a:rPr>
              <a:t>Appendix</a:t>
            </a:r>
            <a:r>
              <a:rPr lang="it-IT" sz="1400" dirty="0"/>
              <a:t>.</a:t>
            </a:r>
          </a:p>
        </p:txBody>
      </p:sp>
      <p:graphicFrame>
        <p:nvGraphicFramePr>
          <p:cNvPr id="5" name="Tabella 4">
            <a:extLst>
              <a:ext uri="{FF2B5EF4-FFF2-40B4-BE49-F238E27FC236}">
                <a16:creationId xmlns:a16="http://schemas.microsoft.com/office/drawing/2014/main" id="{102EB44F-7208-039E-B368-9F90156061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3645152"/>
              </p:ext>
            </p:extLst>
          </p:nvPr>
        </p:nvGraphicFramePr>
        <p:xfrm>
          <a:off x="4911223" y="3807403"/>
          <a:ext cx="3836660" cy="914400"/>
        </p:xfrm>
        <a:graphic>
          <a:graphicData uri="http://schemas.openxmlformats.org/drawingml/2006/table">
            <a:tbl>
              <a:tblPr bandRow="1">
                <a:tableStyleId>{0E3FDE45-AF77-4B5C-9715-49D594BDF05E}</a:tableStyleId>
              </a:tblPr>
              <a:tblGrid>
                <a:gridCol w="959165">
                  <a:extLst>
                    <a:ext uri="{9D8B030D-6E8A-4147-A177-3AD203B41FA5}">
                      <a16:colId xmlns:a16="http://schemas.microsoft.com/office/drawing/2014/main" val="1649054938"/>
                    </a:ext>
                  </a:extLst>
                </a:gridCol>
                <a:gridCol w="959165">
                  <a:extLst>
                    <a:ext uri="{9D8B030D-6E8A-4147-A177-3AD203B41FA5}">
                      <a16:colId xmlns:a16="http://schemas.microsoft.com/office/drawing/2014/main" val="4019716620"/>
                    </a:ext>
                  </a:extLst>
                </a:gridCol>
                <a:gridCol w="959165">
                  <a:extLst>
                    <a:ext uri="{9D8B030D-6E8A-4147-A177-3AD203B41FA5}">
                      <a16:colId xmlns:a16="http://schemas.microsoft.com/office/drawing/2014/main" val="1120584406"/>
                    </a:ext>
                  </a:extLst>
                </a:gridCol>
                <a:gridCol w="959165">
                  <a:extLst>
                    <a:ext uri="{9D8B030D-6E8A-4147-A177-3AD203B41FA5}">
                      <a16:colId xmlns:a16="http://schemas.microsoft.com/office/drawing/2014/main" val="3881263521"/>
                    </a:ext>
                  </a:extLst>
                </a:gridCol>
              </a:tblGrid>
              <a:tr h="294067">
                <a:tc>
                  <a:txBody>
                    <a:bodyPr/>
                    <a:lstStyle/>
                    <a:p>
                      <a:pPr algn="ctr"/>
                      <a:r>
                        <a:rPr lang="it-IT" sz="1400" b="1" dirty="0"/>
                        <a:t>Dataset</a:t>
                      </a:r>
                    </a:p>
                  </a:txBody>
                  <a:tcPr anchor="ctr">
                    <a:lnR w="12700" cap="flat" cmpd="sng" algn="ctr">
                      <a:solidFill>
                        <a:srgbClr val="7B7B7B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TR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B7B7B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VL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4138711"/>
                  </a:ext>
                </a:extLst>
              </a:tr>
              <a:tr h="294067">
                <a:tc>
                  <a:txBody>
                    <a:bodyPr/>
                    <a:lstStyle/>
                    <a:p>
                      <a:pPr algn="ctr"/>
                      <a:r>
                        <a:rPr lang="it-IT" sz="1400" b="1" dirty="0"/>
                        <a:t>MEE</a:t>
                      </a:r>
                    </a:p>
                  </a:txBody>
                  <a:tcPr anchor="ctr">
                    <a:lnR w="12700" cap="flat" cmpd="sng" algn="ctr">
                      <a:solidFill>
                        <a:srgbClr val="7B7B7B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1.266</a:t>
                      </a:r>
                    </a:p>
                  </a:txBody>
                  <a:tcPr>
                    <a:lnL w="12700" cap="flat" cmpd="sng" algn="ctr">
                      <a:solidFill>
                        <a:srgbClr val="7B7B7B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2.885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2.387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5263719"/>
                  </a:ext>
                </a:extLst>
              </a:tr>
              <a:tr h="294067">
                <a:tc>
                  <a:txBody>
                    <a:bodyPr/>
                    <a:lstStyle/>
                    <a:p>
                      <a:pPr algn="ctr"/>
                      <a:r>
                        <a:rPr lang="it-IT" sz="1400" b="1" dirty="0" err="1"/>
                        <a:t>stdev</a:t>
                      </a:r>
                      <a:endParaRPr lang="it-IT" sz="1400" b="1" dirty="0"/>
                    </a:p>
                  </a:txBody>
                  <a:tcPr anchor="ctr">
                    <a:lnR w="12700" cap="flat" cmpd="sng" algn="ctr">
                      <a:solidFill>
                        <a:srgbClr val="7B7B7B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0.014</a:t>
                      </a:r>
                    </a:p>
                  </a:txBody>
                  <a:tcPr>
                    <a:lnL w="12700" cap="flat" cmpd="sng" algn="ctr">
                      <a:solidFill>
                        <a:srgbClr val="7B7B7B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0.104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err="1"/>
                        <a:t>n.d.</a:t>
                      </a:r>
                      <a:endParaRPr lang="it-I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3860038"/>
                  </a:ext>
                </a:extLst>
              </a:tr>
            </a:tbl>
          </a:graphicData>
        </a:graphic>
      </p:graphicFrame>
      <p:sp>
        <p:nvSpPr>
          <p:cNvPr id="6" name="CasellaDiTesto 5">
            <a:extLst>
              <a:ext uri="{FF2B5EF4-FFF2-40B4-BE49-F238E27FC236}">
                <a16:creationId xmlns:a16="http://schemas.microsoft.com/office/drawing/2014/main" id="{812B55B3-532A-0E15-5534-321227FCF96D}"/>
              </a:ext>
            </a:extLst>
          </p:cNvPr>
          <p:cNvSpPr txBox="1"/>
          <p:nvPr/>
        </p:nvSpPr>
        <p:spPr>
          <a:xfrm>
            <a:off x="4910652" y="3280937"/>
            <a:ext cx="3836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rtl="0" eaLnBrk="1" fontAlgn="auto" latinLnBrk="0" hangingPunct="1">
              <a:spcBef>
                <a:spcPts val="0"/>
              </a:spcBef>
              <a:spcAft>
                <a:spcPts val="0"/>
              </a:spcAft>
            </a:pPr>
            <a:r>
              <a:rPr lang="it-IT" sz="1400" b="1" kern="12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Table</a:t>
            </a:r>
            <a:r>
              <a:rPr lang="it-IT" sz="1400" b="1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 </a:t>
            </a:r>
            <a:r>
              <a:rPr lang="it-IT" sz="1400" b="1" kern="12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m</a:t>
            </a:r>
            <a:r>
              <a:rPr lang="it-IT" sz="14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: MEE of the best Random </a:t>
            </a:r>
            <a:r>
              <a:rPr lang="it-IT" sz="1400" kern="12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Forest</a:t>
            </a:r>
            <a:r>
              <a:rPr lang="it-IT" sz="14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 </a:t>
            </a:r>
            <a:r>
              <a:rPr lang="it-IT" sz="1400" kern="12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selected</a:t>
            </a:r>
            <a:r>
              <a:rPr lang="it-IT" sz="14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 by </a:t>
            </a:r>
            <a:r>
              <a:rPr lang="it-IT" sz="1400" kern="12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grid</a:t>
            </a:r>
            <a:r>
              <a:rPr lang="it-IT" sz="14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 </a:t>
            </a:r>
            <a:r>
              <a:rPr lang="it-IT" sz="1400" kern="12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search</a:t>
            </a:r>
            <a:r>
              <a:rPr lang="it-IT" sz="14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 on the datasets</a:t>
            </a:r>
            <a:endParaRPr lang="it-IT" sz="11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9527504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311940" y="1485"/>
            <a:ext cx="8832060" cy="576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it" sz="2400" spc="-1" dirty="0">
                <a:solidFill>
                  <a:srgbClr val="000000"/>
                </a:solidFill>
                <a:latin typeface="Arial"/>
                <a:ea typeface="Arial"/>
              </a:rPr>
              <a:t>Support Vector Regressors</a:t>
            </a:r>
            <a:endParaRPr lang="it-IT" sz="2400" b="0" strike="noStrike" spc="-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4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7D06032E-25AA-4639-90A4-06914480F231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16</a:t>
            </a:fld>
            <a:endParaRPr lang="it-IT" sz="1000" b="0" strike="noStrike" spc="-1">
              <a:latin typeface="Times New Roman"/>
            </a:endParaRP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B09C82B4-F2AA-E760-D0E5-44505BEA8B3E}"/>
              </a:ext>
            </a:extLst>
          </p:cNvPr>
          <p:cNvSpPr txBox="1"/>
          <p:nvPr/>
        </p:nvSpPr>
        <p:spPr>
          <a:xfrm>
            <a:off x="396685" y="549035"/>
            <a:ext cx="83506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b="1" dirty="0" err="1"/>
              <a:t>Table</a:t>
            </a:r>
            <a:r>
              <a:rPr lang="it-IT" sz="1400" b="1" dirty="0"/>
              <a:t> 3</a:t>
            </a:r>
            <a:r>
              <a:rPr lang="it-IT" sz="1400" dirty="0"/>
              <a:t>: range of </a:t>
            </a:r>
            <a:r>
              <a:rPr lang="it-IT" sz="1400" dirty="0" err="1"/>
              <a:t>explored</a:t>
            </a:r>
            <a:r>
              <a:rPr lang="it-IT" sz="1400" dirty="0"/>
              <a:t> </a:t>
            </a:r>
            <a:r>
              <a:rPr lang="it-IT" sz="1400" dirty="0" err="1"/>
              <a:t>hyperparameters</a:t>
            </a:r>
            <a:r>
              <a:rPr lang="it-IT" sz="1400" dirty="0"/>
              <a:t> in the </a:t>
            </a:r>
            <a:r>
              <a:rPr lang="it-IT" sz="1400" dirty="0" err="1"/>
              <a:t>grid</a:t>
            </a:r>
            <a:r>
              <a:rPr lang="it-IT" sz="1400" dirty="0"/>
              <a:t> </a:t>
            </a:r>
            <a:r>
              <a:rPr lang="it-IT" sz="1400" dirty="0" err="1"/>
              <a:t>search</a:t>
            </a:r>
            <a:r>
              <a:rPr lang="it-IT" sz="1400" dirty="0"/>
              <a:t>, SVM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ella 2">
                <a:extLst>
                  <a:ext uri="{FF2B5EF4-FFF2-40B4-BE49-F238E27FC236}">
                    <a16:creationId xmlns:a16="http://schemas.microsoft.com/office/drawing/2014/main" id="{BCEA6984-73AE-08DA-C604-3BF4C841EE4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9117455"/>
                  </p:ext>
                </p:extLst>
              </p:nvPr>
            </p:nvGraphicFramePr>
            <p:xfrm>
              <a:off x="396686" y="856812"/>
              <a:ext cx="8350627" cy="2814320"/>
            </p:xfrm>
            <a:graphic>
              <a:graphicData uri="http://schemas.openxmlformats.org/drawingml/2006/table">
                <a:tbl>
                  <a:tblPr firstRow="1" bandRow="1">
                    <a:tableStyleId>{0E3FDE45-AF77-4B5C-9715-49D594BDF05E}</a:tableStyleId>
                  </a:tblPr>
                  <a:tblGrid>
                    <a:gridCol w="1741395">
                      <a:extLst>
                        <a:ext uri="{9D8B030D-6E8A-4147-A177-3AD203B41FA5}">
                          <a16:colId xmlns:a16="http://schemas.microsoft.com/office/drawing/2014/main" val="1646026988"/>
                        </a:ext>
                      </a:extLst>
                    </a:gridCol>
                    <a:gridCol w="2433919">
                      <a:extLst>
                        <a:ext uri="{9D8B030D-6E8A-4147-A177-3AD203B41FA5}">
                          <a16:colId xmlns:a16="http://schemas.microsoft.com/office/drawing/2014/main" val="2209079661"/>
                        </a:ext>
                      </a:extLst>
                    </a:gridCol>
                    <a:gridCol w="3173506">
                      <a:extLst>
                        <a:ext uri="{9D8B030D-6E8A-4147-A177-3AD203B41FA5}">
                          <a16:colId xmlns:a16="http://schemas.microsoft.com/office/drawing/2014/main" val="476101989"/>
                        </a:ext>
                      </a:extLst>
                    </a:gridCol>
                    <a:gridCol w="1001807">
                      <a:extLst>
                        <a:ext uri="{9D8B030D-6E8A-4147-A177-3AD203B41FA5}">
                          <a16:colId xmlns:a16="http://schemas.microsoft.com/office/drawing/2014/main" val="10988609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i="0" dirty="0" err="1"/>
                            <a:t>Hyperparameter</a:t>
                          </a:r>
                          <a:endParaRPr lang="it-IT" sz="1600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i="0" dirty="0" err="1"/>
                            <a:t>Values</a:t>
                          </a:r>
                          <a:endParaRPr lang="it-IT" sz="1600" i="0" dirty="0"/>
                        </a:p>
                      </a:txBody>
                      <a:tcPr anchor="ctr">
                        <a:lnR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i="0" dirty="0" err="1"/>
                            <a:t>Hyperparameter</a:t>
                          </a:r>
                          <a:endParaRPr lang="it-IT" sz="1600" i="0" dirty="0"/>
                        </a:p>
                      </a:txBody>
                      <a:tcPr anchor="ctr">
                        <a:lnL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i="0" dirty="0" err="1"/>
                            <a:t>Values</a:t>
                          </a:r>
                          <a:endParaRPr lang="it-IT" sz="1600" i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344282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sz="1400" i="1" dirty="0"/>
                            <a:t>Kernel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400" dirty="0"/>
                            <a:t>RBF, </a:t>
                          </a:r>
                          <a:r>
                            <a:rPr lang="it-IT" sz="1400" b="1" dirty="0" err="1"/>
                            <a:t>poly</a:t>
                          </a:r>
                          <a:r>
                            <a:rPr lang="it-IT" sz="1400" b="1" dirty="0"/>
                            <a:t>.</a:t>
                          </a:r>
                          <a:r>
                            <a:rPr lang="it-IT" sz="1400" dirty="0"/>
                            <a:t>, </a:t>
                          </a:r>
                          <a:r>
                            <a:rPr lang="it-IT" sz="1400" dirty="0" err="1"/>
                            <a:t>sigmoid</a:t>
                          </a:r>
                          <a:r>
                            <a:rPr lang="it-IT" sz="1400" dirty="0"/>
                            <a:t> (</a:t>
                          </a:r>
                          <a:r>
                            <a:rPr lang="it-IT" sz="1400" dirty="0" err="1"/>
                            <a:t>aka</a:t>
                          </a:r>
                          <a:r>
                            <a:rPr lang="it-IT" sz="1400" dirty="0"/>
                            <a:t> </a:t>
                          </a:r>
                          <a:r>
                            <a:rPr lang="it-IT" sz="1400" dirty="0" err="1"/>
                            <a:t>two-layer</a:t>
                          </a:r>
                          <a:r>
                            <a:rPr lang="it-IT" sz="1400" dirty="0"/>
                            <a:t> </a:t>
                          </a:r>
                          <a:r>
                            <a:rPr lang="it-IT" sz="1400" dirty="0" err="1"/>
                            <a:t>perceptron</a:t>
                          </a:r>
                          <a:r>
                            <a:rPr lang="it-IT" sz="1400" dirty="0"/>
                            <a:t>), linear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it-IT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14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it-IT" sz="1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it-IT" sz="1400" i="1" dirty="0"/>
                            <a:t> </a:t>
                          </a:r>
                          <a:r>
                            <a:rPr lang="it-IT" sz="1400" i="1" dirty="0" err="1"/>
                            <a:t>coefficient</a:t>
                          </a:r>
                          <a:r>
                            <a:rPr lang="it-IT" sz="1400" i="1" dirty="0"/>
                            <a:t> </a:t>
                          </a:r>
                          <a:r>
                            <a:rPr lang="it-IT" sz="1400" dirty="0"/>
                            <a:t>(</a:t>
                          </a:r>
                          <a:r>
                            <a:rPr lang="it-IT" sz="1400" i="0" dirty="0"/>
                            <a:t>for </a:t>
                          </a:r>
                          <a:r>
                            <a:rPr lang="it-IT" sz="1400" i="0" dirty="0" err="1"/>
                            <a:t>two-layer</a:t>
                          </a:r>
                          <a:r>
                            <a:rPr lang="it-IT" sz="1400" i="0" dirty="0"/>
                            <a:t> </a:t>
                          </a:r>
                          <a:r>
                            <a:rPr lang="it-IT" sz="1400" i="0" dirty="0" err="1"/>
                            <a:t>perceptron</a:t>
                          </a:r>
                          <a:r>
                            <a:rPr lang="it-IT" sz="1400" i="0" dirty="0"/>
                            <a:t> kernel</a:t>
                          </a:r>
                          <a:r>
                            <a:rPr lang="it-IT" sz="1400" dirty="0"/>
                            <a:t>)</a:t>
                          </a:r>
                          <a:endParaRPr lang="it-IT" sz="1400" i="1" dirty="0"/>
                        </a:p>
                      </a:txBody>
                      <a:tcPr anchor="ctr">
                        <a:lnL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400" dirty="0"/>
                            <a:t>0, 1, 2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6433839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sz="1400" i="1" dirty="0"/>
                            <a:t>C </a:t>
                          </a:r>
                          <a:r>
                            <a:rPr lang="it-IT" sz="1400" i="1" dirty="0" err="1"/>
                            <a:t>regularization</a:t>
                          </a:r>
                          <a:r>
                            <a:rPr lang="it-IT" sz="1400" i="1" dirty="0"/>
                            <a:t> </a:t>
                          </a:r>
                          <a:r>
                            <a:rPr lang="it-IT" sz="1400" i="1" dirty="0" err="1"/>
                            <a:t>hyperparameter</a:t>
                          </a:r>
                          <a:endParaRPr lang="it-IT" sz="1400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400" dirty="0"/>
                            <a:t>0.1, 1, 10, </a:t>
                          </a:r>
                          <a:r>
                            <a:rPr lang="it-IT" sz="1400" b="1" dirty="0"/>
                            <a:t>100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it-IT" sz="1400" i="1" dirty="0"/>
                            <a:t>Translation </a:t>
                          </a:r>
                          <a:r>
                            <a:rPr lang="it-IT" sz="1400" i="1" dirty="0" err="1"/>
                            <a:t>term</a:t>
                          </a:r>
                          <a:r>
                            <a:rPr lang="it-IT" sz="1400" i="1" dirty="0"/>
                            <a:t> k0</a:t>
                          </a:r>
                          <a:r>
                            <a:rPr lang="it-IT" sz="1400" dirty="0"/>
                            <a:t> (</a:t>
                          </a:r>
                          <a:r>
                            <a:rPr lang="it-IT" sz="1400" i="0" dirty="0"/>
                            <a:t>for </a:t>
                          </a:r>
                          <a:r>
                            <a:rPr lang="it-IT" sz="1400" i="0" dirty="0" err="1"/>
                            <a:t>polynomial</a:t>
                          </a:r>
                          <a:r>
                            <a:rPr lang="it-IT" sz="1400" i="0" dirty="0"/>
                            <a:t> kernel: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it-IT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it-IT" sz="1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it-IT" sz="14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𝛾</m:t>
                                      </m:r>
                                      <m:r>
                                        <a:rPr lang="it-IT" sz="1400" i="0" smtClean="0">
                                          <a:latin typeface="Cambria Math" panose="02040503050406030204" pitchFamily="18" charset="0"/>
                                        </a:rPr>
                                        <m:t>⋅</m:t>
                                      </m:r>
                                      <m:d>
                                        <m:dPr>
                                          <m:begChr m:val="⟨"/>
                                          <m:endChr m:val=""/>
                                          <m:ctrlPr>
                                            <a:rPr lang="it-IT" sz="140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it-IT" sz="1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  <m:r>
                                        <a:rPr lang="it-IT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d>
                                        <m:dPr>
                                          <m:begChr m:val=""/>
                                          <m:endChr m:val="⟩"/>
                                          <m:ctrlPr>
                                            <a:rPr lang="it-IT" sz="1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it-IT" sz="1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  <m:r>
                                        <a:rPr lang="it-IT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it-IT" sz="1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it-IT" sz="1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b>
                                          <m:r>
                                            <a:rPr lang="it-IT" sz="1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it-IT" sz="1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p>
                              </m:sSup>
                            </m:oMath>
                          </a14:m>
                          <a:r>
                            <a:rPr lang="it-IT" sz="1400" dirty="0"/>
                            <a:t>)</a:t>
                          </a:r>
                          <a:endParaRPr lang="it-IT" sz="1400" i="1" dirty="0"/>
                        </a:p>
                      </a:txBody>
                      <a:tcPr anchor="ctr">
                        <a:lnL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400" dirty="0"/>
                            <a:t>0, 1, </a:t>
                          </a:r>
                          <a:r>
                            <a:rPr lang="it-IT" sz="1400" b="1" dirty="0"/>
                            <a:t>2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62452552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sz="1400" i="1" dirty="0"/>
                            <a:t>Epsilon-tube </a:t>
                          </a:r>
                          <a:r>
                            <a:rPr lang="it-IT" sz="1400" i="1" dirty="0" err="1"/>
                            <a:t>hyperparameter</a:t>
                          </a:r>
                          <a:r>
                            <a:rPr lang="it-IT" sz="1400" i="1" dirty="0"/>
                            <a:t> ε </a:t>
                          </a:r>
                        </a:p>
                      </a:txBody>
                      <a:tcPr anchor="ctr">
                        <a:lnB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400" dirty="0"/>
                            <a:t>0.01, </a:t>
                          </a:r>
                          <a:r>
                            <a:rPr lang="it-IT" sz="1400" b="1" dirty="0"/>
                            <a:t>0.1</a:t>
                          </a:r>
                          <a:r>
                            <a:rPr lang="it-IT" sz="1400" dirty="0"/>
                            <a:t>, 1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400" i="1" dirty="0"/>
                            <a:t>Degree p </a:t>
                          </a:r>
                          <a:r>
                            <a:rPr lang="it-IT" sz="1400" i="0" dirty="0"/>
                            <a:t>(for </a:t>
                          </a:r>
                          <a:r>
                            <a:rPr lang="it-IT" sz="1400" i="0" dirty="0" err="1"/>
                            <a:t>polynomial</a:t>
                          </a:r>
                          <a:r>
                            <a:rPr lang="it-IT" sz="1400" i="0" dirty="0"/>
                            <a:t> kernel)</a:t>
                          </a:r>
                          <a:endParaRPr lang="it-IT" sz="1400" i="1" dirty="0"/>
                        </a:p>
                      </a:txBody>
                      <a:tcPr anchor="ctr">
                        <a:lnL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400" dirty="0"/>
                            <a:t>2, 3, </a:t>
                          </a:r>
                          <a:r>
                            <a:rPr lang="it-IT" sz="1400" b="1" dirty="0"/>
                            <a:t>4</a:t>
                          </a:r>
                        </a:p>
                      </a:txBody>
                      <a:tcPr anchor="ctr">
                        <a:lnB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355240013"/>
                      </a:ext>
                    </a:extLst>
                  </a:tr>
                  <a:tr h="37084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it-IT" sz="1600" b="1" i="0" dirty="0" err="1"/>
                            <a:t>Hyperparameter</a:t>
                          </a:r>
                          <a:endParaRPr lang="it-IT" sz="1600" b="1" i="0" dirty="0"/>
                        </a:p>
                      </a:txBody>
                      <a:tcPr anchor="ctr">
                        <a:lnT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it-IT" sz="1400" dirty="0"/>
                        </a:p>
                      </a:txBody>
                      <a:tcPr anchor="ctr">
                        <a:lnR w="12700" cap="flat" cmpd="sng" algn="ctr">
                          <a:solidFill>
                            <a:srgbClr val="3D3D3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it-IT" sz="1600" b="1" i="0" dirty="0" err="1"/>
                            <a:t>Values</a:t>
                          </a:r>
                          <a:endParaRPr lang="it-IT" sz="1600" b="1" i="0" dirty="0"/>
                        </a:p>
                      </a:txBody>
                      <a:tcPr anchor="ctr">
                        <a:lnT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it-IT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40038678"/>
                      </a:ext>
                    </a:extLst>
                  </a:tr>
                  <a:tr h="145886">
                    <a:tc gridSpan="2">
                      <a:txBody>
                        <a:bodyPr/>
                        <a:lstStyle/>
                        <a:p>
                          <a:r>
                            <a:rPr lang="it-IT" sz="1400" i="1" dirty="0"/>
                            <a:t>Kernel’s </a:t>
                          </a:r>
                          <a:r>
                            <a:rPr lang="it-IT" sz="1400" i="1" dirty="0" err="1"/>
                            <a:t>parameter</a:t>
                          </a:r>
                          <a:r>
                            <a:rPr lang="it-IT" sz="1400" i="1" dirty="0"/>
                            <a:t> γ </a:t>
                          </a:r>
                          <a:r>
                            <a:rPr lang="it-IT" sz="1400" dirty="0"/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lang="it-IT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m:rPr>
                                  <m:lit/>
                                </m:rPr>
                                <a:rPr lang="it-IT" sz="1400" i="1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d>
                                <m:dPr>
                                  <m:ctrlPr>
                                    <a:rPr lang="it-IT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sz="1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p>
                                    <m:sSupPr>
                                      <m:ctrlPr>
                                        <a:rPr lang="it-IT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it-IT" sz="1400" i="1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it-IT" sz="1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oMath>
                          </a14:m>
                          <a:r>
                            <a:rPr lang="it-IT" sz="1400" i="0" dirty="0"/>
                            <a:t> for RBF, 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it-IT" sz="1400" i="0">
                                  <a:latin typeface="Cambria Math" panose="02040503050406030204" pitchFamily="18" charset="0"/>
                                </a:rPr>
                                <m:t>γ</m:t>
                              </m:r>
                              <m:r>
                                <a:rPr lang="it-IT" sz="1400" i="0">
                                  <a:latin typeface="Cambria Math" panose="02040503050406030204" pitchFamily="18" charset="0"/>
                                </a:rPr>
                                <m:t>⋅⟨</m:t>
                              </m:r>
                              <m:r>
                                <a:rPr lang="it-IT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it-IT" sz="1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it-IT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it-IT" sz="1400" i="0">
                                  <a:latin typeface="Cambria Math" panose="02040503050406030204" pitchFamily="18" charset="0"/>
                                </a:rPr>
                                <m:t>⟩</m:t>
                              </m:r>
                            </m:oMath>
                          </a14:m>
                          <a:r>
                            <a:rPr lang="it-IT" sz="1400" i="0" dirty="0"/>
                            <a:t> for </a:t>
                          </a:r>
                          <a:r>
                            <a:rPr lang="it-IT" sz="1400" i="0" dirty="0" err="1"/>
                            <a:t>poly</a:t>
                          </a:r>
                          <a:r>
                            <a:rPr lang="it-IT" sz="1400" i="0" dirty="0"/>
                            <a:t> kernel,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it-IT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14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it-IT" sz="1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it-IT" sz="1400" i="0" dirty="0"/>
                            <a:t> for </a:t>
                          </a:r>
                          <a:r>
                            <a:rPr lang="it-IT" sz="1400" i="0" dirty="0" err="1"/>
                            <a:t>sigmoid</a:t>
                          </a:r>
                          <a:r>
                            <a:rPr lang="it-IT" sz="1400" i="0" dirty="0"/>
                            <a:t> </a:t>
                          </a:r>
                          <a:r>
                            <a:rPr lang="it-IT" sz="1400" dirty="0"/>
                            <a:t>)</a:t>
                          </a: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it-IT" sz="1400" dirty="0"/>
                        </a:p>
                      </a:txBody>
                      <a:tcPr anchor="ctr">
                        <a:lnR w="12700" cap="flat" cmpd="sng" algn="ctr">
                          <a:solidFill>
                            <a:srgbClr val="3D3D3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it-IT" sz="1400" b="1" i="0" dirty="0"/>
                            <a:t>0.1</a:t>
                          </a:r>
                          <a:r>
                            <a:rPr lang="it-IT" sz="1400" i="0" dirty="0"/>
                            <a:t>, 0.01, 0.001</a:t>
                          </a: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it-IT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486424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ella 2">
                <a:extLst>
                  <a:ext uri="{FF2B5EF4-FFF2-40B4-BE49-F238E27FC236}">
                    <a16:creationId xmlns:a16="http://schemas.microsoft.com/office/drawing/2014/main" id="{BCEA6984-73AE-08DA-C604-3BF4C841EE4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9117455"/>
                  </p:ext>
                </p:extLst>
              </p:nvPr>
            </p:nvGraphicFramePr>
            <p:xfrm>
              <a:off x="396686" y="856812"/>
              <a:ext cx="8350627" cy="2814320"/>
            </p:xfrm>
            <a:graphic>
              <a:graphicData uri="http://schemas.openxmlformats.org/drawingml/2006/table">
                <a:tbl>
                  <a:tblPr firstRow="1" bandRow="1">
                    <a:tableStyleId>{0E3FDE45-AF77-4B5C-9715-49D594BDF05E}</a:tableStyleId>
                  </a:tblPr>
                  <a:tblGrid>
                    <a:gridCol w="1741395">
                      <a:extLst>
                        <a:ext uri="{9D8B030D-6E8A-4147-A177-3AD203B41FA5}">
                          <a16:colId xmlns:a16="http://schemas.microsoft.com/office/drawing/2014/main" val="1646026988"/>
                        </a:ext>
                      </a:extLst>
                    </a:gridCol>
                    <a:gridCol w="2433919">
                      <a:extLst>
                        <a:ext uri="{9D8B030D-6E8A-4147-A177-3AD203B41FA5}">
                          <a16:colId xmlns:a16="http://schemas.microsoft.com/office/drawing/2014/main" val="2209079661"/>
                        </a:ext>
                      </a:extLst>
                    </a:gridCol>
                    <a:gridCol w="3173506">
                      <a:extLst>
                        <a:ext uri="{9D8B030D-6E8A-4147-A177-3AD203B41FA5}">
                          <a16:colId xmlns:a16="http://schemas.microsoft.com/office/drawing/2014/main" val="476101989"/>
                        </a:ext>
                      </a:extLst>
                    </a:gridCol>
                    <a:gridCol w="1001807">
                      <a:extLst>
                        <a:ext uri="{9D8B030D-6E8A-4147-A177-3AD203B41FA5}">
                          <a16:colId xmlns:a16="http://schemas.microsoft.com/office/drawing/2014/main" val="10988609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i="0" dirty="0" err="1"/>
                            <a:t>Hyperparameter</a:t>
                          </a:r>
                          <a:endParaRPr lang="it-IT" sz="1600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i="0" dirty="0" err="1"/>
                            <a:t>Values</a:t>
                          </a:r>
                          <a:endParaRPr lang="it-IT" sz="1600" i="0" dirty="0"/>
                        </a:p>
                      </a:txBody>
                      <a:tcPr anchor="ctr">
                        <a:lnR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i="0" dirty="0" err="1"/>
                            <a:t>Hyperparameter</a:t>
                          </a:r>
                          <a:endParaRPr lang="it-IT" sz="1600" i="0" dirty="0"/>
                        </a:p>
                      </a:txBody>
                      <a:tcPr anchor="ctr">
                        <a:lnL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i="0" dirty="0" err="1"/>
                            <a:t>Values</a:t>
                          </a:r>
                          <a:endParaRPr lang="it-IT" sz="1600" i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34428286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r>
                            <a:rPr lang="it-IT" sz="1400" i="1" dirty="0"/>
                            <a:t>Kernel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400" dirty="0"/>
                            <a:t>RBF, </a:t>
                          </a:r>
                          <a:r>
                            <a:rPr lang="it-IT" sz="1400" b="1" dirty="0" err="1"/>
                            <a:t>poly</a:t>
                          </a:r>
                          <a:r>
                            <a:rPr lang="it-IT" sz="1400" b="1" dirty="0"/>
                            <a:t>.</a:t>
                          </a:r>
                          <a:r>
                            <a:rPr lang="it-IT" sz="1400" dirty="0"/>
                            <a:t>, </a:t>
                          </a:r>
                          <a:r>
                            <a:rPr lang="it-IT" sz="1400" dirty="0" err="1"/>
                            <a:t>sigmoid</a:t>
                          </a:r>
                          <a:r>
                            <a:rPr lang="it-IT" sz="1400" dirty="0"/>
                            <a:t> (</a:t>
                          </a:r>
                          <a:r>
                            <a:rPr lang="it-IT" sz="1400" dirty="0" err="1"/>
                            <a:t>aka</a:t>
                          </a:r>
                          <a:r>
                            <a:rPr lang="it-IT" sz="1400" dirty="0"/>
                            <a:t> </a:t>
                          </a:r>
                          <a:r>
                            <a:rPr lang="it-IT" sz="1400" dirty="0" err="1"/>
                            <a:t>two-layer</a:t>
                          </a:r>
                          <a:r>
                            <a:rPr lang="it-IT" sz="1400" dirty="0"/>
                            <a:t> </a:t>
                          </a:r>
                          <a:r>
                            <a:rPr lang="it-IT" sz="1400" dirty="0" err="1"/>
                            <a:t>perceptron</a:t>
                          </a:r>
                          <a:r>
                            <a:rPr lang="it-IT" sz="1400" dirty="0"/>
                            <a:t>), linear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anchor="ctr">
                        <a:lnL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131478" t="-72941" r="-31670" b="-3847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400" dirty="0"/>
                            <a:t>0, 1, 2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64338391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r>
                            <a:rPr lang="it-IT" sz="1400" i="1" dirty="0"/>
                            <a:t>C </a:t>
                          </a:r>
                          <a:r>
                            <a:rPr lang="it-IT" sz="1400" i="1" dirty="0" err="1"/>
                            <a:t>regularization</a:t>
                          </a:r>
                          <a:r>
                            <a:rPr lang="it-IT" sz="1400" i="1" dirty="0"/>
                            <a:t> </a:t>
                          </a:r>
                          <a:r>
                            <a:rPr lang="it-IT" sz="1400" i="1" dirty="0" err="1"/>
                            <a:t>hyperparameter</a:t>
                          </a:r>
                          <a:endParaRPr lang="it-IT" sz="1400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400" dirty="0"/>
                            <a:t>0.1, 1, 10, </a:t>
                          </a:r>
                          <a:r>
                            <a:rPr lang="it-IT" sz="1400" b="1" dirty="0"/>
                            <a:t>100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anchor="ctr">
                        <a:lnL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131478" t="-170930" r="-31670" b="-2802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400" dirty="0"/>
                            <a:t>0, 1, </a:t>
                          </a:r>
                          <a:r>
                            <a:rPr lang="it-IT" sz="1400" b="1" dirty="0"/>
                            <a:t>2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624525526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r>
                            <a:rPr lang="it-IT" sz="1400" i="1" dirty="0"/>
                            <a:t>Epsilon-tube </a:t>
                          </a:r>
                          <a:r>
                            <a:rPr lang="it-IT" sz="1400" i="1" dirty="0" err="1"/>
                            <a:t>hyperparameter</a:t>
                          </a:r>
                          <a:r>
                            <a:rPr lang="it-IT" sz="1400" i="1" dirty="0"/>
                            <a:t> ε </a:t>
                          </a:r>
                        </a:p>
                      </a:txBody>
                      <a:tcPr anchor="ctr">
                        <a:lnB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400" dirty="0"/>
                            <a:t>0.01, </a:t>
                          </a:r>
                          <a:r>
                            <a:rPr lang="it-IT" sz="1400" b="1" dirty="0"/>
                            <a:t>0.1</a:t>
                          </a:r>
                          <a:r>
                            <a:rPr lang="it-IT" sz="1400" dirty="0"/>
                            <a:t>, 1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400" i="1" dirty="0"/>
                            <a:t>Degree p </a:t>
                          </a:r>
                          <a:r>
                            <a:rPr lang="it-IT" sz="1400" i="0" dirty="0"/>
                            <a:t>(for </a:t>
                          </a:r>
                          <a:r>
                            <a:rPr lang="it-IT" sz="1400" i="0" dirty="0" err="1"/>
                            <a:t>polynomial</a:t>
                          </a:r>
                          <a:r>
                            <a:rPr lang="it-IT" sz="1400" i="0" dirty="0"/>
                            <a:t> kernel)</a:t>
                          </a:r>
                          <a:endParaRPr lang="it-IT" sz="1400" i="1" dirty="0"/>
                        </a:p>
                      </a:txBody>
                      <a:tcPr anchor="ctr">
                        <a:lnL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400" dirty="0"/>
                            <a:t>2, 3, </a:t>
                          </a:r>
                          <a:r>
                            <a:rPr lang="it-IT" sz="1400" b="1" dirty="0"/>
                            <a:t>4</a:t>
                          </a:r>
                        </a:p>
                      </a:txBody>
                      <a:tcPr anchor="ctr">
                        <a:lnB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355240013"/>
                      </a:ext>
                    </a:extLst>
                  </a:tr>
                  <a:tr h="37084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it-IT" sz="1600" b="1" i="0" dirty="0" err="1"/>
                            <a:t>Hyperparameter</a:t>
                          </a:r>
                          <a:endParaRPr lang="it-IT" sz="1600" b="1" i="0" dirty="0"/>
                        </a:p>
                      </a:txBody>
                      <a:tcPr anchor="ctr">
                        <a:lnT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it-IT" sz="1400" dirty="0"/>
                        </a:p>
                      </a:txBody>
                      <a:tcPr anchor="ctr">
                        <a:lnR w="12700" cap="flat" cmpd="sng" algn="ctr">
                          <a:solidFill>
                            <a:srgbClr val="3D3D3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it-IT" sz="1600" b="1" i="0" dirty="0" err="1"/>
                            <a:t>Values</a:t>
                          </a:r>
                          <a:endParaRPr lang="it-IT" sz="1600" b="1" i="0" dirty="0"/>
                        </a:p>
                      </a:txBody>
                      <a:tcPr anchor="ctr">
                        <a:lnT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it-IT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40038678"/>
                      </a:ext>
                    </a:extLst>
                  </a:tr>
                  <a:tr h="518160">
                    <a:tc gridSpan="2"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anchor="ctr">
                        <a:blipFill>
                          <a:blip r:embed="rId2"/>
                          <a:stretch>
                            <a:fillRect t="-445882" r="-100146" b="-11765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it-IT" sz="1400" dirty="0"/>
                        </a:p>
                      </a:txBody>
                      <a:tcPr anchor="ctr">
                        <a:lnR w="12700" cap="flat" cmpd="sng" algn="ctr">
                          <a:solidFill>
                            <a:srgbClr val="3D3D3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it-IT" sz="1400" b="1" i="0" dirty="0"/>
                            <a:t>0.1</a:t>
                          </a:r>
                          <a:r>
                            <a:rPr lang="it-IT" sz="1400" i="0" dirty="0"/>
                            <a:t>, 0.01, 0.001</a:t>
                          </a: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it-IT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4864248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2" name="Tabella 1">
            <a:extLst>
              <a:ext uri="{FF2B5EF4-FFF2-40B4-BE49-F238E27FC236}">
                <a16:creationId xmlns:a16="http://schemas.microsoft.com/office/drawing/2014/main" id="{74CB9270-40E1-6852-9B9E-F02A5B6F5E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5302077"/>
              </p:ext>
            </p:extLst>
          </p:nvPr>
        </p:nvGraphicFramePr>
        <p:xfrm>
          <a:off x="4910653" y="3984690"/>
          <a:ext cx="3836660" cy="914400"/>
        </p:xfrm>
        <a:graphic>
          <a:graphicData uri="http://schemas.openxmlformats.org/drawingml/2006/table">
            <a:tbl>
              <a:tblPr bandRow="1">
                <a:tableStyleId>{0E3FDE45-AF77-4B5C-9715-49D594BDF05E}</a:tableStyleId>
              </a:tblPr>
              <a:tblGrid>
                <a:gridCol w="959165">
                  <a:extLst>
                    <a:ext uri="{9D8B030D-6E8A-4147-A177-3AD203B41FA5}">
                      <a16:colId xmlns:a16="http://schemas.microsoft.com/office/drawing/2014/main" val="1649054938"/>
                    </a:ext>
                  </a:extLst>
                </a:gridCol>
                <a:gridCol w="959165">
                  <a:extLst>
                    <a:ext uri="{9D8B030D-6E8A-4147-A177-3AD203B41FA5}">
                      <a16:colId xmlns:a16="http://schemas.microsoft.com/office/drawing/2014/main" val="4019716620"/>
                    </a:ext>
                  </a:extLst>
                </a:gridCol>
                <a:gridCol w="959165">
                  <a:extLst>
                    <a:ext uri="{9D8B030D-6E8A-4147-A177-3AD203B41FA5}">
                      <a16:colId xmlns:a16="http://schemas.microsoft.com/office/drawing/2014/main" val="1120584406"/>
                    </a:ext>
                  </a:extLst>
                </a:gridCol>
                <a:gridCol w="959165">
                  <a:extLst>
                    <a:ext uri="{9D8B030D-6E8A-4147-A177-3AD203B41FA5}">
                      <a16:colId xmlns:a16="http://schemas.microsoft.com/office/drawing/2014/main" val="3881263521"/>
                    </a:ext>
                  </a:extLst>
                </a:gridCol>
              </a:tblGrid>
              <a:tr h="294067">
                <a:tc>
                  <a:txBody>
                    <a:bodyPr/>
                    <a:lstStyle/>
                    <a:p>
                      <a:pPr algn="ctr"/>
                      <a:r>
                        <a:rPr lang="it-IT" sz="1400" b="1" dirty="0"/>
                        <a:t>Dataset</a:t>
                      </a:r>
                    </a:p>
                  </a:txBody>
                  <a:tcPr anchor="ctr">
                    <a:lnR w="12700" cap="flat" cmpd="sng" algn="ctr">
                      <a:solidFill>
                        <a:srgbClr val="7B7B7B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TR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B7B7B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VL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4138711"/>
                  </a:ext>
                </a:extLst>
              </a:tr>
              <a:tr h="294067">
                <a:tc>
                  <a:txBody>
                    <a:bodyPr/>
                    <a:lstStyle/>
                    <a:p>
                      <a:pPr algn="ctr"/>
                      <a:r>
                        <a:rPr lang="it-IT" sz="1400" b="1" dirty="0"/>
                        <a:t>MEE</a:t>
                      </a:r>
                    </a:p>
                  </a:txBody>
                  <a:tcPr anchor="ctr">
                    <a:lnR w="12700" cap="flat" cmpd="sng" algn="ctr">
                      <a:solidFill>
                        <a:srgbClr val="7B7B7B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0.472</a:t>
                      </a:r>
                    </a:p>
                  </a:txBody>
                  <a:tcPr>
                    <a:lnL w="12700" cap="flat" cmpd="sng" algn="ctr">
                      <a:solidFill>
                        <a:srgbClr val="7B7B7B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0.804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0.832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5263719"/>
                  </a:ext>
                </a:extLst>
              </a:tr>
              <a:tr h="294067">
                <a:tc>
                  <a:txBody>
                    <a:bodyPr/>
                    <a:lstStyle/>
                    <a:p>
                      <a:pPr algn="ctr"/>
                      <a:r>
                        <a:rPr lang="it-IT" sz="1400" b="1" dirty="0" err="1"/>
                        <a:t>stdev</a:t>
                      </a:r>
                      <a:endParaRPr lang="it-IT" sz="1400" b="1" dirty="0"/>
                    </a:p>
                  </a:txBody>
                  <a:tcPr anchor="ctr">
                    <a:lnR w="12700" cap="flat" cmpd="sng" algn="ctr">
                      <a:solidFill>
                        <a:srgbClr val="7B7B7B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0.006</a:t>
                      </a:r>
                    </a:p>
                  </a:txBody>
                  <a:tcPr>
                    <a:lnL w="12700" cap="flat" cmpd="sng" algn="ctr">
                      <a:solidFill>
                        <a:srgbClr val="7B7B7B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0.031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err="1"/>
                        <a:t>n.d.</a:t>
                      </a:r>
                      <a:endParaRPr lang="it-I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9838635"/>
                  </a:ext>
                </a:extLst>
              </a:tr>
            </a:tbl>
          </a:graphicData>
        </a:graphic>
      </p:graphicFrame>
      <p:sp>
        <p:nvSpPr>
          <p:cNvPr id="4" name="CasellaDiTesto 3">
            <a:extLst>
              <a:ext uri="{FF2B5EF4-FFF2-40B4-BE49-F238E27FC236}">
                <a16:creationId xmlns:a16="http://schemas.microsoft.com/office/drawing/2014/main" id="{DD5CB74F-1E5A-0951-0F2A-FFFB1DFCC51D}"/>
              </a:ext>
            </a:extLst>
          </p:cNvPr>
          <p:cNvSpPr txBox="1"/>
          <p:nvPr/>
        </p:nvSpPr>
        <p:spPr>
          <a:xfrm>
            <a:off x="4910653" y="3676913"/>
            <a:ext cx="38366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rtl="0" eaLnBrk="1" fontAlgn="auto" latinLnBrk="0" hangingPunct="1">
              <a:spcBef>
                <a:spcPts val="0"/>
              </a:spcBef>
              <a:spcAft>
                <a:spcPts val="0"/>
              </a:spcAft>
            </a:pPr>
            <a:r>
              <a:rPr lang="it-IT" sz="1400" b="1" kern="12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Table</a:t>
            </a:r>
            <a:r>
              <a:rPr lang="it-IT" sz="1400" b="1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 </a:t>
            </a:r>
            <a:r>
              <a:rPr lang="it-IT" sz="1400" b="1" kern="12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m</a:t>
            </a:r>
            <a:r>
              <a:rPr lang="it-IT" sz="14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: MEE of the best SVM</a:t>
            </a:r>
            <a:endParaRPr lang="it-IT" sz="1100" dirty="0">
              <a:effectLst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71A56CF6-D8A5-5F82-9CF5-EEA011AA670B}"/>
              </a:ext>
            </a:extLst>
          </p:cNvPr>
          <p:cNvSpPr txBox="1"/>
          <p:nvPr/>
        </p:nvSpPr>
        <p:spPr>
          <a:xfrm>
            <a:off x="396685" y="3950461"/>
            <a:ext cx="43568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The best </a:t>
            </a:r>
            <a:r>
              <a:rPr lang="it-IT" sz="1400" dirty="0" err="1"/>
              <a:t>hyperparameters</a:t>
            </a:r>
            <a:r>
              <a:rPr lang="it-IT" sz="1400" dirty="0"/>
              <a:t> </a:t>
            </a:r>
            <a:r>
              <a:rPr lang="it-IT" sz="1400" dirty="0" err="1"/>
              <a:t>found</a:t>
            </a:r>
            <a:r>
              <a:rPr lang="it-IT" sz="1400" dirty="0"/>
              <a:t> in the </a:t>
            </a:r>
            <a:r>
              <a:rPr lang="it-IT" sz="1400" dirty="0" err="1"/>
              <a:t>grid</a:t>
            </a:r>
            <a:r>
              <a:rPr lang="it-IT" sz="1400" dirty="0"/>
              <a:t> </a:t>
            </a:r>
            <a:r>
              <a:rPr lang="it-IT" sz="1400" dirty="0" err="1"/>
              <a:t>search</a:t>
            </a:r>
            <a:r>
              <a:rPr lang="it-IT" sz="1400" dirty="0"/>
              <a:t> are in </a:t>
            </a:r>
            <a:r>
              <a:rPr lang="it-IT" sz="1400" dirty="0" err="1"/>
              <a:t>bold</a:t>
            </a:r>
            <a:r>
              <a:rPr lang="it-IT" sz="1400" dirty="0"/>
              <a:t>. </a:t>
            </a:r>
            <a:r>
              <a:rPr lang="it-IT" sz="1400" dirty="0" err="1"/>
              <a:t>Table</a:t>
            </a:r>
            <a:r>
              <a:rPr lang="it-IT" sz="1400" dirty="0"/>
              <a:t> m shows the </a:t>
            </a:r>
            <a:r>
              <a:rPr lang="it-IT" sz="1400" dirty="0" err="1"/>
              <a:t>error</a:t>
            </a:r>
            <a:r>
              <a:rPr lang="it-IT" sz="1400" dirty="0"/>
              <a:t> of </a:t>
            </a:r>
            <a:r>
              <a:rPr lang="it-IT" sz="1400" dirty="0" err="1"/>
              <a:t>this</a:t>
            </a:r>
            <a:r>
              <a:rPr lang="it-IT" sz="1400" dirty="0"/>
              <a:t> model.</a:t>
            </a:r>
          </a:p>
          <a:p>
            <a:r>
              <a:rPr lang="it-IT" sz="1400" dirty="0"/>
              <a:t>The learning curve of the best SVM can be </a:t>
            </a:r>
            <a:r>
              <a:rPr lang="it-IT" sz="1400" dirty="0" err="1"/>
              <a:t>found</a:t>
            </a:r>
            <a:r>
              <a:rPr lang="it-IT" sz="1400" dirty="0"/>
              <a:t> in the </a:t>
            </a:r>
            <a:r>
              <a:rPr lang="it-IT" sz="1400" dirty="0" err="1">
                <a:hlinkClick r:id="rId3" action="ppaction://hlinksldjump"/>
              </a:rPr>
              <a:t>Appendix</a:t>
            </a:r>
            <a:r>
              <a:rPr lang="it-IT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988869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311940" y="1485"/>
            <a:ext cx="8832060" cy="576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it" sz="2400" spc="-1" dirty="0">
                <a:solidFill>
                  <a:srgbClr val="000000"/>
                </a:solidFill>
                <a:latin typeface="Arial"/>
                <a:ea typeface="Arial"/>
              </a:rPr>
              <a:t>Neural Network</a:t>
            </a:r>
            <a:endParaRPr lang="it-IT" sz="2400" b="0" strike="noStrike" spc="-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4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7D06032E-25AA-4639-90A4-06914480F231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17</a:t>
            </a:fld>
            <a:endParaRPr lang="it-IT" sz="1000" b="0" strike="noStrike" spc="-1">
              <a:latin typeface="Times New Roman"/>
            </a:endParaRPr>
          </a:p>
        </p:txBody>
      </p:sp>
      <p:graphicFrame>
        <p:nvGraphicFramePr>
          <p:cNvPr id="6" name="Tabella 5">
            <a:extLst>
              <a:ext uri="{FF2B5EF4-FFF2-40B4-BE49-F238E27FC236}">
                <a16:creationId xmlns:a16="http://schemas.microsoft.com/office/drawing/2014/main" id="{95EF7EEB-D488-744E-19B3-3DB3B75B79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5945855"/>
              </p:ext>
            </p:extLst>
          </p:nvPr>
        </p:nvGraphicFramePr>
        <p:xfrm>
          <a:off x="311940" y="814549"/>
          <a:ext cx="8343901" cy="422148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2044526">
                  <a:extLst>
                    <a:ext uri="{9D8B030D-6E8A-4147-A177-3AD203B41FA5}">
                      <a16:colId xmlns:a16="http://schemas.microsoft.com/office/drawing/2014/main" val="1646026988"/>
                    </a:ext>
                  </a:extLst>
                </a:gridCol>
                <a:gridCol w="2127425">
                  <a:extLst>
                    <a:ext uri="{9D8B030D-6E8A-4147-A177-3AD203B41FA5}">
                      <a16:colId xmlns:a16="http://schemas.microsoft.com/office/drawing/2014/main" val="2209079661"/>
                    </a:ext>
                  </a:extLst>
                </a:gridCol>
                <a:gridCol w="2978737">
                  <a:extLst>
                    <a:ext uri="{9D8B030D-6E8A-4147-A177-3AD203B41FA5}">
                      <a16:colId xmlns:a16="http://schemas.microsoft.com/office/drawing/2014/main" val="476101989"/>
                    </a:ext>
                  </a:extLst>
                </a:gridCol>
                <a:gridCol w="1193213">
                  <a:extLst>
                    <a:ext uri="{9D8B030D-6E8A-4147-A177-3AD203B41FA5}">
                      <a16:colId xmlns:a16="http://schemas.microsoft.com/office/drawing/2014/main" val="10988609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1600" i="0" dirty="0" err="1"/>
                        <a:t>Hyperparameter</a:t>
                      </a:r>
                      <a:endParaRPr lang="it-IT" sz="1600" i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i="0" dirty="0" err="1"/>
                        <a:t>Values</a:t>
                      </a:r>
                      <a:endParaRPr lang="it-IT" sz="1600" i="0" dirty="0"/>
                    </a:p>
                  </a:txBody>
                  <a:tcPr anchor="ctr">
                    <a:lnR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i="0" dirty="0" err="1"/>
                        <a:t>Hyperparameter</a:t>
                      </a:r>
                      <a:endParaRPr lang="it-IT" sz="1600" i="0" dirty="0"/>
                    </a:p>
                  </a:txBody>
                  <a:tcPr anchor="ctr">
                    <a:lnL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i="0" dirty="0" err="1"/>
                        <a:t>Values</a:t>
                      </a:r>
                      <a:endParaRPr lang="it-IT" sz="1600" i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34428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i="1" dirty="0"/>
                        <a:t>Learning rate η</a:t>
                      </a:r>
                      <a:endParaRPr lang="it-IT" sz="1400" i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/>
                        <a:t>10</a:t>
                      </a:r>
                      <a:r>
                        <a:rPr lang="it-IT" sz="1400" baseline="30000" dirty="0"/>
                        <a:t>-4</a:t>
                      </a:r>
                      <a:r>
                        <a:rPr lang="it-IT" sz="1400" dirty="0"/>
                        <a:t>, 10</a:t>
                      </a:r>
                      <a:r>
                        <a:rPr lang="it-IT" sz="1400" baseline="30000" dirty="0"/>
                        <a:t>-3</a:t>
                      </a:r>
                      <a:r>
                        <a:rPr lang="it-IT" sz="1400" dirty="0"/>
                        <a:t>, 10</a:t>
                      </a:r>
                      <a:r>
                        <a:rPr lang="it-IT" sz="1400" baseline="30000" dirty="0"/>
                        <a:t>-2</a:t>
                      </a:r>
                      <a:endParaRPr lang="it-IT" sz="1400" dirty="0"/>
                    </a:p>
                  </a:txBody>
                  <a:tcPr anchor="ctr">
                    <a:lnR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i="1" dirty="0"/>
                        <a:t>L2 </a:t>
                      </a:r>
                      <a:r>
                        <a:rPr lang="it-IT" sz="1400" i="1" dirty="0" err="1"/>
                        <a:t>regularization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1" dirty="0" err="1"/>
                        <a:t>hyperparameter</a:t>
                      </a:r>
                      <a:r>
                        <a:rPr lang="it-IT" sz="1400" i="1" dirty="0"/>
                        <a:t> λ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10</a:t>
                      </a:r>
                      <a:r>
                        <a:rPr lang="it-IT" sz="1400" baseline="30000" dirty="0"/>
                        <a:t>-5</a:t>
                      </a:r>
                      <a:r>
                        <a:rPr lang="it-IT" sz="1400" dirty="0"/>
                        <a:t>, 10</a:t>
                      </a:r>
                      <a:r>
                        <a:rPr lang="it-IT" sz="1400" baseline="30000" dirty="0"/>
                        <a:t>-4</a:t>
                      </a:r>
                      <a:r>
                        <a:rPr lang="it-IT" sz="1400" dirty="0"/>
                        <a:t>, 10</a:t>
                      </a:r>
                      <a:r>
                        <a:rPr lang="it-IT" sz="1400" baseline="30000" dirty="0"/>
                        <a:t>-3</a:t>
                      </a:r>
                      <a:r>
                        <a:rPr lang="it-IT" sz="1400" dirty="0"/>
                        <a:t>, 10</a:t>
                      </a:r>
                      <a:r>
                        <a:rPr lang="it-IT" sz="1400" baseline="30000" dirty="0"/>
                        <a:t>-2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4338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i="1" dirty="0" err="1"/>
                        <a:t>Usage</a:t>
                      </a:r>
                      <a:r>
                        <a:rPr lang="it-IT" sz="1400" i="1" dirty="0"/>
                        <a:t> of </a:t>
                      </a:r>
                      <a:r>
                        <a:rPr lang="it-IT" sz="1400" i="1" dirty="0" err="1"/>
                        <a:t>Nesterov’s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1" dirty="0" err="1"/>
                        <a:t>momentum</a:t>
                      </a:r>
                      <a:endParaRPr lang="it-IT" sz="140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/>
                        <a:t>True, False</a:t>
                      </a:r>
                      <a:endParaRPr lang="it-IT" sz="1400" baseline="30000" dirty="0"/>
                    </a:p>
                  </a:txBody>
                  <a:tcPr anchor="ctr">
                    <a:lnR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i="1" dirty="0" err="1"/>
                        <a:t>Activation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1" dirty="0" err="1"/>
                        <a:t>function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0" dirty="0"/>
                        <a:t>(</a:t>
                      </a:r>
                      <a:r>
                        <a:rPr lang="it-IT" sz="1400" i="1" dirty="0" err="1"/>
                        <a:t>hidden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1" dirty="0" err="1"/>
                        <a:t>layers</a:t>
                      </a:r>
                      <a:r>
                        <a:rPr lang="it-IT" sz="1400" i="0" dirty="0"/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err="1"/>
                        <a:t>ReLU</a:t>
                      </a:r>
                      <a:endParaRPr lang="it-IT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45255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i="1" dirty="0"/>
                        <a:t>Momentum </a:t>
                      </a:r>
                      <a:r>
                        <a:rPr lang="it-IT" sz="1400" i="1" dirty="0" err="1"/>
                        <a:t>hyperparameter</a:t>
                      </a:r>
                      <a:r>
                        <a:rPr lang="it-IT" sz="1400" i="1" dirty="0"/>
                        <a:t> α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/>
                        <a:t>0, 0.1, 0.2, 0.3, 0.4, 0.5</a:t>
                      </a:r>
                    </a:p>
                  </a:txBody>
                  <a:tcPr anchor="ctr">
                    <a:lnR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i="1" dirty="0"/>
                        <a:t>Dropout </a:t>
                      </a:r>
                      <a:r>
                        <a:rPr lang="it-IT" sz="1400" i="1" dirty="0" err="1"/>
                        <a:t>hyperparameter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0" dirty="0"/>
                        <a:t>(</a:t>
                      </a:r>
                      <a:r>
                        <a:rPr lang="it-IT" sz="1400" i="1" dirty="0"/>
                        <a:t>input </a:t>
                      </a:r>
                      <a:r>
                        <a:rPr lang="it-IT" sz="1400" i="1" dirty="0" err="1"/>
                        <a:t>layer</a:t>
                      </a:r>
                      <a:r>
                        <a:rPr lang="it-IT" sz="1400" i="0" dirty="0"/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0, 0.1, 0.2, 0.3, 0.4, 0.5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48799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i="1" dirty="0" err="1"/>
                        <a:t>Optimization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1" dirty="0" err="1"/>
                        <a:t>algorithm</a:t>
                      </a:r>
                      <a:endParaRPr lang="it-IT" sz="140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/>
                        <a:t>SGD</a:t>
                      </a:r>
                    </a:p>
                  </a:txBody>
                  <a:tcPr anchor="ctr">
                    <a:lnR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i="1" dirty="0" err="1"/>
                        <a:t>epochs</a:t>
                      </a:r>
                      <a:endParaRPr lang="it-IT" sz="1400" i="1" dirty="0"/>
                    </a:p>
                  </a:txBody>
                  <a:tcPr anchor="ctr">
                    <a:lnL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400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0513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400" i="1" dirty="0"/>
                        <a:t>Batch size</a:t>
                      </a:r>
                    </a:p>
                  </a:txBody>
                  <a:tcPr anchor="ctr">
                    <a:lnB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16, 32, 64</a:t>
                      </a:r>
                    </a:p>
                  </a:txBody>
                  <a:tcPr anchor="ctr">
                    <a:lnR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i="1" dirty="0" err="1"/>
                        <a:t>Patience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1" dirty="0" err="1"/>
                        <a:t>hyperparameter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0" dirty="0"/>
                        <a:t>( </a:t>
                      </a:r>
                      <a:r>
                        <a:rPr lang="it-IT" sz="1400" i="1" dirty="0"/>
                        <a:t>for </a:t>
                      </a:r>
                      <a:r>
                        <a:rPr lang="it-IT" sz="1400" i="1" dirty="0" err="1"/>
                        <a:t>early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1" dirty="0" err="1"/>
                        <a:t>stopping</a:t>
                      </a:r>
                      <a:r>
                        <a:rPr lang="it-IT" sz="1400" i="0" dirty="0"/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5, 8, 9, 10</a:t>
                      </a:r>
                    </a:p>
                  </a:txBody>
                  <a:tcPr anchor="ctr">
                    <a:lnB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524001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it-IT" sz="1600" b="1" i="0" dirty="0" err="1"/>
                        <a:t>Hyperparameter</a:t>
                      </a:r>
                      <a:endParaRPr lang="it-IT" sz="1600" b="1" i="0" dirty="0"/>
                    </a:p>
                  </a:txBody>
                  <a:tcPr anchor="ctr">
                    <a:lnT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it-IT" sz="1400" dirty="0"/>
                    </a:p>
                  </a:txBody>
                  <a:tcPr anchor="ctr">
                    <a:lnR w="12700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it-IT" sz="1600" b="1" i="0" dirty="0" err="1"/>
                        <a:t>Values</a:t>
                      </a:r>
                      <a:endParaRPr lang="it-IT" sz="1600" b="1" i="0" dirty="0"/>
                    </a:p>
                  </a:txBody>
                  <a:tcPr anchor="ctr">
                    <a:lnT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it-IT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0038678"/>
                  </a:ext>
                </a:extLst>
              </a:tr>
              <a:tr h="145886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i="1" dirty="0"/>
                        <a:t>Architecture </a:t>
                      </a:r>
                      <a:r>
                        <a:rPr lang="it-IT" sz="1400" dirty="0"/>
                        <a:t>(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dirty="0"/>
                        <a:t>(</a:t>
                      </a:r>
                      <a:r>
                        <a:rPr lang="it-IT" sz="1400" i="1" dirty="0"/>
                        <a:t>x</a:t>
                      </a:r>
                      <a:r>
                        <a:rPr lang="it-IT" sz="1400" i="1" baseline="-25000" dirty="0"/>
                        <a:t>1</a:t>
                      </a:r>
                      <a:r>
                        <a:rPr lang="it-IT" sz="1400" dirty="0"/>
                        <a:t>,</a:t>
                      </a:r>
                      <a:r>
                        <a:rPr lang="it-IT" sz="1400" i="1" dirty="0"/>
                        <a:t>…</a:t>
                      </a:r>
                      <a:r>
                        <a:rPr lang="it-IT" sz="1400" dirty="0"/>
                        <a:t>,</a:t>
                      </a:r>
                      <a:r>
                        <a:rPr lang="it-IT" sz="1400" i="1" dirty="0" err="1"/>
                        <a:t>x</a:t>
                      </a:r>
                      <a:r>
                        <a:rPr lang="it-IT" sz="1400" i="1" baseline="-25000" dirty="0" err="1"/>
                        <a:t>n</a:t>
                      </a:r>
                      <a:r>
                        <a:rPr lang="it-IT" sz="1400" dirty="0"/>
                        <a:t>): </a:t>
                      </a:r>
                      <a:r>
                        <a:rPr lang="it-IT" sz="1400" i="1" dirty="0"/>
                        <a:t>n </a:t>
                      </a:r>
                      <a:r>
                        <a:rPr lang="it-IT" sz="1400" i="1" dirty="0" err="1"/>
                        <a:t>hidden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1" dirty="0" err="1"/>
                        <a:t>layers</a:t>
                      </a:r>
                      <a:r>
                        <a:rPr lang="it-IT" sz="1400" i="1" dirty="0"/>
                        <a:t>, </a:t>
                      </a:r>
                      <a:r>
                        <a:rPr lang="it-IT" sz="1400" i="1" dirty="0" err="1"/>
                        <a:t>layer</a:t>
                      </a:r>
                      <a:r>
                        <a:rPr lang="it-IT" sz="1400" i="1" dirty="0"/>
                        <a:t> i </a:t>
                      </a:r>
                      <a:r>
                        <a:rPr lang="it-IT" sz="1400" i="1" dirty="0" err="1"/>
                        <a:t>has</a:t>
                      </a:r>
                      <a:r>
                        <a:rPr lang="it-IT" sz="1400" i="1" dirty="0"/>
                        <a:t> x</a:t>
                      </a:r>
                      <a:r>
                        <a:rPr lang="it-IT" sz="1400" i="1" baseline="-25000" dirty="0"/>
                        <a:t>i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1" dirty="0" err="1"/>
                        <a:t>units</a:t>
                      </a:r>
                      <a:r>
                        <a:rPr lang="it-IT" sz="1400" i="0" dirty="0"/>
                        <a:t>)</a:t>
                      </a:r>
                      <a:endParaRPr lang="it-IT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/>
                        <a:t>(64,64), (128,64), (128,128), (256,128), (256,256)</a:t>
                      </a:r>
                      <a:endParaRPr lang="it-IT" sz="1400" i="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6158807"/>
                  </a:ext>
                </a:extLst>
              </a:tr>
              <a:tr h="145886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i="1" dirty="0"/>
                        <a:t>Dropout </a:t>
                      </a:r>
                      <a:r>
                        <a:rPr lang="it-IT" sz="1400" i="1" dirty="0" err="1"/>
                        <a:t>hyperparameter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0" dirty="0"/>
                        <a:t>(</a:t>
                      </a:r>
                      <a:r>
                        <a:rPr lang="it-IT" sz="1400" i="1" dirty="0" err="1"/>
                        <a:t>hidden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1" dirty="0" err="1"/>
                        <a:t>layers</a:t>
                      </a:r>
                      <a:r>
                        <a:rPr lang="it-IT" sz="1400" i="1" dirty="0"/>
                        <a:t>, </a:t>
                      </a:r>
                      <a:r>
                        <a:rPr lang="it-IT" sz="1400" dirty="0"/>
                        <a:t>(</a:t>
                      </a:r>
                      <a:r>
                        <a:rPr lang="it-IT" sz="1400" i="1" dirty="0"/>
                        <a:t>x</a:t>
                      </a:r>
                      <a:r>
                        <a:rPr lang="it-IT" sz="1400" i="1" baseline="-25000" dirty="0"/>
                        <a:t>1</a:t>
                      </a:r>
                      <a:r>
                        <a:rPr lang="it-IT" sz="1400" dirty="0"/>
                        <a:t>,</a:t>
                      </a:r>
                      <a:r>
                        <a:rPr lang="it-IT" sz="1400" i="1" dirty="0"/>
                        <a:t>…</a:t>
                      </a:r>
                      <a:r>
                        <a:rPr lang="it-IT" sz="1400" dirty="0"/>
                        <a:t>,</a:t>
                      </a:r>
                      <a:r>
                        <a:rPr lang="it-IT" sz="1400" i="1" dirty="0" err="1"/>
                        <a:t>x</a:t>
                      </a:r>
                      <a:r>
                        <a:rPr lang="it-IT" sz="1400" i="1" baseline="-25000" dirty="0" err="1"/>
                        <a:t>n</a:t>
                      </a:r>
                      <a:r>
                        <a:rPr lang="it-IT" sz="1400" dirty="0"/>
                        <a:t>): </a:t>
                      </a:r>
                      <a:r>
                        <a:rPr lang="it-IT" sz="1400" i="1" dirty="0" err="1"/>
                        <a:t>layer</a:t>
                      </a:r>
                      <a:r>
                        <a:rPr lang="it-IT" sz="1400" i="1" dirty="0"/>
                        <a:t> i </a:t>
                      </a:r>
                      <a:r>
                        <a:rPr lang="it-IT" sz="1400" i="1" dirty="0" err="1"/>
                        <a:t>has</a:t>
                      </a:r>
                      <a:r>
                        <a:rPr lang="it-IT" sz="1400" i="1" dirty="0"/>
                        <a:t> dropout </a:t>
                      </a:r>
                      <a:r>
                        <a:rPr lang="it-IT" sz="1400" i="1" dirty="0" err="1"/>
                        <a:t>hyperparameter</a:t>
                      </a:r>
                      <a:r>
                        <a:rPr lang="it-IT" sz="1400" i="1" dirty="0"/>
                        <a:t> i</a:t>
                      </a:r>
                      <a:r>
                        <a:rPr lang="it-IT" sz="1400" i="0" dirty="0"/>
                        <a:t>)</a:t>
                      </a:r>
                      <a:endParaRPr lang="it-IT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 sz="1400" dirty="0"/>
                    </a:p>
                  </a:txBody>
                  <a:tcPr anchor="ctr">
                    <a:lnR w="12700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i="0" dirty="0"/>
                        <a:t>(0,0), (0.2,0.2), (0.3,0.3), (0.3,0.4), (0.4,0.4), (0.5,0.5)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4864248"/>
                  </a:ext>
                </a:extLst>
              </a:tr>
            </a:tbl>
          </a:graphicData>
        </a:graphic>
      </p:graphicFrame>
      <p:sp>
        <p:nvSpPr>
          <p:cNvPr id="2" name="CasellaDiTesto 1">
            <a:extLst>
              <a:ext uri="{FF2B5EF4-FFF2-40B4-BE49-F238E27FC236}">
                <a16:creationId xmlns:a16="http://schemas.microsoft.com/office/drawing/2014/main" id="{EE5963CF-EEC9-7D02-CA08-E5CCC2467325}"/>
              </a:ext>
            </a:extLst>
          </p:cNvPr>
          <p:cNvSpPr txBox="1"/>
          <p:nvPr/>
        </p:nvSpPr>
        <p:spPr>
          <a:xfrm>
            <a:off x="311940" y="506772"/>
            <a:ext cx="83506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b="1" dirty="0" err="1"/>
              <a:t>Table</a:t>
            </a:r>
            <a:r>
              <a:rPr lang="it-IT" sz="1400" b="1" dirty="0"/>
              <a:t> 4</a:t>
            </a:r>
            <a:r>
              <a:rPr lang="it-IT" sz="1400" dirty="0"/>
              <a:t>: range of </a:t>
            </a:r>
            <a:r>
              <a:rPr lang="it-IT" sz="1400" dirty="0" err="1"/>
              <a:t>explored</a:t>
            </a:r>
            <a:r>
              <a:rPr lang="it-IT" sz="1400" dirty="0"/>
              <a:t> </a:t>
            </a:r>
            <a:r>
              <a:rPr lang="it-IT" sz="1400" dirty="0" err="1"/>
              <a:t>hyperparameters</a:t>
            </a:r>
            <a:r>
              <a:rPr lang="it-IT" sz="1400" dirty="0"/>
              <a:t> in the </a:t>
            </a:r>
            <a:r>
              <a:rPr lang="it-IT" sz="1400" dirty="0" err="1"/>
              <a:t>grid</a:t>
            </a:r>
            <a:r>
              <a:rPr lang="it-IT" sz="1400" dirty="0"/>
              <a:t> </a:t>
            </a:r>
            <a:r>
              <a:rPr lang="it-IT" sz="1400" dirty="0" err="1"/>
              <a:t>search</a:t>
            </a:r>
            <a:r>
              <a:rPr lang="it-IT" sz="1400" dirty="0"/>
              <a:t>, </a:t>
            </a:r>
            <a:r>
              <a:rPr lang="it-IT" sz="1400" dirty="0" err="1"/>
              <a:t>Neural</a:t>
            </a:r>
            <a:r>
              <a:rPr lang="it-IT" sz="1400" dirty="0"/>
              <a:t> Network</a:t>
            </a:r>
          </a:p>
        </p:txBody>
      </p:sp>
    </p:spTree>
    <p:extLst>
      <p:ext uri="{BB962C8B-B14F-4D97-AF65-F5344CB8AC3E}">
        <p14:creationId xmlns:p14="http://schemas.microsoft.com/office/powerpoint/2010/main" val="27936120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311760" y="0"/>
            <a:ext cx="8520120" cy="576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it" sz="26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CUP</a:t>
            </a:r>
            <a:r>
              <a:rPr lang="it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it" sz="26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Results: selected grid search results</a:t>
            </a:r>
            <a:endParaRPr lang="it-IT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lstStyle/>
          <a:p>
            <a:pPr>
              <a:lnSpc>
                <a:spcPct val="115000"/>
              </a:lnSpc>
              <a:buNone/>
              <a:tabLst>
                <a:tab pos="0" algn="l"/>
              </a:tabLst>
            </a:pPr>
            <a:r>
              <a:rPr lang="it-IT" sz="1500" b="0" u="sng" strike="noStrike" spc="-1" dirty="0">
                <a:solidFill>
                  <a:srgbClr val="FF0000"/>
                </a:solidFill>
                <a:latin typeface="Arial"/>
              </a:rPr>
              <a:t>OSS</a:t>
            </a:r>
            <a:r>
              <a:rPr lang="it-IT" sz="1500" b="0" strike="noStrike" spc="-1" dirty="0">
                <a:solidFill>
                  <a:srgbClr val="000000"/>
                </a:solidFill>
                <a:latin typeface="Arial"/>
              </a:rPr>
              <a:t>: Possiamo/dobbiamo mostrare dei confronti «scelti» tra diverse combinazioni di </a:t>
            </a:r>
            <a:r>
              <a:rPr lang="it-IT" sz="1500" b="0" strike="noStrike" spc="-1" dirty="0" err="1">
                <a:solidFill>
                  <a:srgbClr val="000000"/>
                </a:solidFill>
                <a:latin typeface="Arial"/>
              </a:rPr>
              <a:t>iperparametri</a:t>
            </a:r>
            <a:endParaRPr lang="it-IT" sz="15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sldNum" idx="10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70083C99-8290-44C9-AB12-6D72EC62BA1C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18</a:t>
            </a:fld>
            <a:endParaRPr lang="it-IT" sz="10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311760" y="0"/>
            <a:ext cx="8520120" cy="576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it" sz="26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CUP</a:t>
            </a:r>
            <a:r>
              <a:rPr lang="it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it" sz="26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Results: comparisons between models</a:t>
            </a:r>
            <a:endParaRPr lang="it-IT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lstStyle/>
          <a:p>
            <a:pPr>
              <a:lnSpc>
                <a:spcPct val="115000"/>
              </a:lnSpc>
              <a:buNone/>
              <a:tabLst>
                <a:tab pos="0" algn="l"/>
              </a:tabLst>
            </a:pPr>
            <a:r>
              <a:rPr lang="it-IT" sz="1500" b="0" u="sng" strike="noStrike" spc="-1" dirty="0">
                <a:solidFill>
                  <a:srgbClr val="FF0000"/>
                </a:solidFill>
                <a:latin typeface="Arial"/>
              </a:rPr>
              <a:t>OSS</a:t>
            </a:r>
            <a:r>
              <a:rPr lang="it-IT" sz="1500" b="0" strike="noStrike" spc="-1" dirty="0">
                <a:solidFill>
                  <a:srgbClr val="000000"/>
                </a:solidFill>
                <a:latin typeface="Arial"/>
              </a:rPr>
              <a:t>: Possiamo/dobbiamo mettere a confronto anche i modelli. Questa forse è una tra le cose più critiche da fare.</a:t>
            </a:r>
          </a:p>
        </p:txBody>
      </p:sp>
      <p:sp>
        <p:nvSpPr>
          <p:cNvPr id="110" name="PlaceHolder 3"/>
          <p:cNvSpPr>
            <a:spLocks noGrp="1"/>
          </p:cNvSpPr>
          <p:nvPr>
            <p:ph type="sldNum" idx="10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70083C99-8290-44C9-AB12-6D72EC62BA1C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19</a:t>
            </a:fld>
            <a:endParaRPr lang="it-IT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54778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3"/>
          <p:cNvSpPr>
            <a:spLocks noGrp="1"/>
          </p:cNvSpPr>
          <p:nvPr>
            <p:ph type="sldNum" idx="3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CDE5831E-EF50-4AF8-82C3-EBDE88F03D8C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2</a:t>
            </a:fld>
            <a:endParaRPr lang="it-IT" sz="1000" b="0" strike="noStrike" spc="-1" dirty="0">
              <a:latin typeface="Times New Roman"/>
            </a:endParaRPr>
          </a:p>
        </p:txBody>
      </p:sp>
      <p:sp>
        <p:nvSpPr>
          <p:cNvPr id="4" name="PlaceHolder 1">
            <a:extLst>
              <a:ext uri="{FF2B5EF4-FFF2-40B4-BE49-F238E27FC236}">
                <a16:creationId xmlns:a16="http://schemas.microsoft.com/office/drawing/2014/main" id="{80C918E8-6CF7-0E0B-D3EF-88419C82AA81}"/>
              </a:ext>
            </a:extLst>
          </p:cNvPr>
          <p:cNvSpPr txBox="1">
            <a:spLocks/>
          </p:cNvSpPr>
          <p:nvPr/>
        </p:nvSpPr>
        <p:spPr>
          <a:xfrm>
            <a:off x="311760" y="0"/>
            <a:ext cx="8520120" cy="57600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t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it" sz="2500" spc="-1" dirty="0">
                <a:solidFill>
                  <a:srgbClr val="000000"/>
                </a:solidFill>
                <a:latin typeface="Arial"/>
                <a:ea typeface="Arial"/>
              </a:rPr>
              <a:t>Objectives</a:t>
            </a:r>
            <a:endParaRPr lang="it-IT" sz="2400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FB22EB19-DDEA-4A7A-811B-6D3A1B5AF3ED}"/>
              </a:ext>
            </a:extLst>
          </p:cNvPr>
          <p:cNvSpPr txBox="1"/>
          <p:nvPr/>
        </p:nvSpPr>
        <p:spPr>
          <a:xfrm>
            <a:off x="311760" y="3795622"/>
            <a:ext cx="85201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/>
              <a:t>We</a:t>
            </a:r>
            <a:r>
              <a:rPr lang="it-IT" sz="1400" dirty="0"/>
              <a:t> </a:t>
            </a:r>
            <a:r>
              <a:rPr lang="it-IT" sz="1400" dirty="0" err="1"/>
              <a:t>implemented</a:t>
            </a:r>
            <a:r>
              <a:rPr lang="it-IT" sz="1400" dirty="0"/>
              <a:t> </a:t>
            </a:r>
            <a:r>
              <a:rPr lang="it-IT" sz="1400" dirty="0" err="1"/>
              <a:t>three</a:t>
            </a:r>
            <a:r>
              <a:rPr lang="it-IT" sz="1400" dirty="0"/>
              <a:t> classes of models: SVR, </a:t>
            </a:r>
            <a:r>
              <a:rPr lang="it-IT" sz="1400" dirty="0" err="1"/>
              <a:t>Neural</a:t>
            </a:r>
            <a:r>
              <a:rPr lang="it-IT" sz="1400" dirty="0"/>
              <a:t> Network, Random </a:t>
            </a:r>
            <a:r>
              <a:rPr lang="it-IT" sz="1400" dirty="0" err="1"/>
              <a:t>Forest</a:t>
            </a:r>
            <a:r>
              <a:rPr lang="it-IT" sz="1400" dirty="0"/>
              <a:t>. The </a:t>
            </a:r>
            <a:r>
              <a:rPr lang="it-IT" sz="1400" dirty="0" err="1"/>
              <a:t>latter</a:t>
            </a:r>
            <a:r>
              <a:rPr lang="it-IT" sz="1400" dirty="0"/>
              <a:t> </a:t>
            </a:r>
            <a:r>
              <a:rPr lang="it-IT" sz="1400" dirty="0" err="1"/>
              <a:t>was</a:t>
            </a:r>
            <a:r>
              <a:rPr lang="it-IT" sz="1400" dirty="0"/>
              <a:t> </a:t>
            </a:r>
            <a:r>
              <a:rPr lang="it-IT" sz="1400" dirty="0" err="1"/>
              <a:t>not</a:t>
            </a:r>
            <a:r>
              <a:rPr lang="it-IT" sz="1400" dirty="0"/>
              <a:t> part of the </a:t>
            </a:r>
            <a:r>
              <a:rPr lang="it-IT" sz="1400" dirty="0" err="1"/>
              <a:t>program</a:t>
            </a:r>
            <a:r>
              <a:rPr lang="it-IT" sz="1400" dirty="0"/>
              <a:t> for the ML </a:t>
            </a:r>
            <a:r>
              <a:rPr lang="it-IT" sz="1400" dirty="0" err="1"/>
              <a:t>exam</a:t>
            </a:r>
            <a:r>
              <a:rPr lang="it-IT" sz="1400" dirty="0"/>
              <a:t>.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624CC786-9C95-956C-19E6-8F32E13A6A18}"/>
              </a:ext>
            </a:extLst>
          </p:cNvPr>
          <p:cNvSpPr txBox="1"/>
          <p:nvPr/>
        </p:nvSpPr>
        <p:spPr>
          <a:xfrm>
            <a:off x="311758" y="1108862"/>
            <a:ext cx="8520119" cy="475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/>
              <a:t>Our</a:t>
            </a:r>
            <a:r>
              <a:rPr lang="it-IT" sz="1400" dirty="0"/>
              <a:t> </a:t>
            </a:r>
            <a:r>
              <a:rPr lang="it-IT" sz="1400" dirty="0" err="1"/>
              <a:t>aim</a:t>
            </a:r>
            <a:r>
              <a:rPr lang="it-IT" sz="1400" dirty="0"/>
              <a:t> for </a:t>
            </a:r>
            <a:r>
              <a:rPr lang="it-IT" sz="1400" dirty="0" err="1"/>
              <a:t>this</a:t>
            </a:r>
            <a:r>
              <a:rPr lang="it-IT" sz="1400" dirty="0"/>
              <a:t> project </a:t>
            </a:r>
            <a:r>
              <a:rPr lang="it-IT" sz="1400" dirty="0" err="1"/>
              <a:t>was</a:t>
            </a:r>
            <a:r>
              <a:rPr lang="it-IT" sz="1400" dirty="0"/>
              <a:t> to test </a:t>
            </a:r>
            <a:r>
              <a:rPr lang="it-IT" sz="1400" dirty="0" err="1"/>
              <a:t>various</a:t>
            </a:r>
            <a:r>
              <a:rPr lang="it-IT" sz="1400" dirty="0"/>
              <a:t> models, </a:t>
            </a:r>
            <a:r>
              <a:rPr lang="it-IT" sz="1400" dirty="0" err="1"/>
              <a:t>built</a:t>
            </a:r>
            <a:r>
              <a:rPr lang="it-IT" sz="1400" dirty="0"/>
              <a:t> with the help of some libraries (</a:t>
            </a:r>
            <a:r>
              <a:rPr lang="it" sz="1400" spc="-1" dirty="0">
                <a:solidFill>
                  <a:srgbClr val="000000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see </a:t>
            </a:r>
            <a:r>
              <a:rPr lang="it" sz="1400" spc="-1" dirty="0">
                <a:solidFill>
                  <a:srgbClr val="000000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  <a:hlinkClick r:id="rId2" action="ppaction://hlinksldjump"/>
              </a:rPr>
              <a:t>bibliography</a:t>
            </a:r>
            <a:r>
              <a:rPr lang="it" sz="1400" spc="-1" dirty="0">
                <a:solidFill>
                  <a:srgbClr val="000000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), on the Monk and ML23 CUP tasks.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D28C2F6E-07DF-B0D2-6063-35A5B0991D94}"/>
              </a:ext>
            </a:extLst>
          </p:cNvPr>
          <p:cNvSpPr txBox="1"/>
          <p:nvPr/>
        </p:nvSpPr>
        <p:spPr>
          <a:xfrm>
            <a:off x="311759" y="1828538"/>
            <a:ext cx="85201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In </a:t>
            </a:r>
            <a:r>
              <a:rPr lang="it-IT" sz="1400" dirty="0" err="1"/>
              <a:t>particular</a:t>
            </a:r>
            <a:r>
              <a:rPr lang="it-IT" sz="1400" dirty="0"/>
              <a:t>, </a:t>
            </a:r>
            <a:r>
              <a:rPr lang="it-IT" sz="1400" dirty="0" err="1"/>
              <a:t>we</a:t>
            </a:r>
            <a:r>
              <a:rPr lang="it-IT" sz="1400" dirty="0"/>
              <a:t> </a:t>
            </a:r>
            <a:r>
              <a:rPr lang="it-IT" sz="1400" dirty="0" err="1"/>
              <a:t>were</a:t>
            </a:r>
            <a:r>
              <a:rPr lang="it-IT" sz="1400" dirty="0"/>
              <a:t> </a:t>
            </a:r>
            <a:r>
              <a:rPr lang="it-IT" sz="1400" dirty="0" err="1"/>
              <a:t>interested</a:t>
            </a:r>
            <a:r>
              <a:rPr lang="it-IT" sz="1400" dirty="0"/>
              <a:t> in seeing </a:t>
            </a:r>
            <a:r>
              <a:rPr lang="it-IT" sz="1400" dirty="0" err="1"/>
              <a:t>how</a:t>
            </a:r>
            <a:r>
              <a:rPr lang="it-IT" sz="1400" dirty="0"/>
              <a:t> </a:t>
            </a:r>
            <a:r>
              <a:rPr lang="it-IT" sz="1400" dirty="0" err="1"/>
              <a:t>various</a:t>
            </a:r>
            <a:r>
              <a:rPr lang="it-IT" sz="1400" dirty="0"/>
              <a:t> </a:t>
            </a:r>
            <a:r>
              <a:rPr lang="it-IT" sz="1400" dirty="0" err="1"/>
              <a:t>combinations</a:t>
            </a:r>
            <a:r>
              <a:rPr lang="it-IT" sz="1400" dirty="0"/>
              <a:t> of </a:t>
            </a:r>
            <a:r>
              <a:rPr lang="it-IT" sz="1400" dirty="0" err="1"/>
              <a:t>both</a:t>
            </a:r>
            <a:r>
              <a:rPr lang="it-IT" sz="1400" dirty="0"/>
              <a:t> standard and </a:t>
            </a:r>
            <a:r>
              <a:rPr lang="it-IT" sz="1400" dirty="0" err="1"/>
              <a:t>nonstandard</a:t>
            </a:r>
            <a:r>
              <a:rPr lang="it-IT" sz="1400" dirty="0"/>
              <a:t> techniques </a:t>
            </a:r>
            <a:r>
              <a:rPr lang="it-IT" sz="1400" dirty="0" err="1"/>
              <a:t>would</a:t>
            </a:r>
            <a:r>
              <a:rPr lang="it-IT" sz="1400" dirty="0"/>
              <a:t> </a:t>
            </a:r>
            <a:r>
              <a:rPr lang="it-IT" sz="1400" dirty="0" err="1"/>
              <a:t>perform</a:t>
            </a:r>
            <a:r>
              <a:rPr lang="it-IT" sz="1400" dirty="0"/>
              <a:t> in the tasks </a:t>
            </a:r>
            <a:r>
              <a:rPr lang="it-IT" sz="1400" dirty="0" err="1"/>
              <a:t>at</a:t>
            </a:r>
            <a:r>
              <a:rPr lang="it-IT" sz="1400" dirty="0"/>
              <a:t> hand (</a:t>
            </a:r>
            <a:r>
              <a:rPr lang="it-IT" sz="1400" dirty="0" err="1"/>
              <a:t>expecially</a:t>
            </a:r>
            <a:r>
              <a:rPr lang="it-IT" sz="1400" dirty="0"/>
              <a:t> in the ML23 CUP). 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3B8196D9-C4A4-66B2-3D6E-2443E7024140}"/>
              </a:ext>
            </a:extLst>
          </p:cNvPr>
          <p:cNvSpPr txBox="1"/>
          <p:nvPr/>
        </p:nvSpPr>
        <p:spPr>
          <a:xfrm>
            <a:off x="311758" y="2596636"/>
            <a:ext cx="852011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Ultimately, we aimed at achieving the best possible result for the blind competition, while also learning more about the impact that our choices have on such results. Therefore, a broad exploration of the performance of various models and </a:t>
            </a:r>
            <a:r>
              <a:rPr lang="en-US" sz="1400" dirty="0" err="1"/>
              <a:t>hyperparamenters</a:t>
            </a:r>
            <a:r>
              <a:rPr lang="en-US" sz="1400" dirty="0"/>
              <a:t>' configurations was performed, as this is necessary to achieve such goals.</a:t>
            </a:r>
            <a:endParaRPr lang="it-IT" sz="14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311760" y="0"/>
            <a:ext cx="8520120" cy="576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it" sz="26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CUP</a:t>
            </a:r>
            <a:r>
              <a:rPr lang="it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it" sz="26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Results: final model – 1 </a:t>
            </a:r>
            <a:endParaRPr lang="it-IT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sldNum" idx="10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70083C99-8290-44C9-AB12-6D72EC62BA1C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20</a:t>
            </a:fld>
            <a:endParaRPr lang="it-IT" sz="1000" b="0" strike="noStrike" spc="-1">
              <a:latin typeface="Times New Roman"/>
            </a:endParaRPr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A84D9135-3616-EE45-ECF4-129488406C5F}"/>
              </a:ext>
            </a:extLst>
          </p:cNvPr>
          <p:cNvSpPr/>
          <p:nvPr/>
        </p:nvSpPr>
        <p:spPr>
          <a:xfrm>
            <a:off x="311760" y="1748230"/>
            <a:ext cx="3836658" cy="2566564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Learning curve plot for the </a:t>
            </a:r>
            <a:r>
              <a:rPr lang="it-IT" dirty="0" err="1"/>
              <a:t>final</a:t>
            </a:r>
            <a:r>
              <a:rPr lang="it-IT" dirty="0"/>
              <a:t> model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A2C03CD9-5D4B-7181-8758-3C5F98479B49}"/>
              </a:ext>
            </a:extLst>
          </p:cNvPr>
          <p:cNvSpPr txBox="1"/>
          <p:nvPr/>
        </p:nvSpPr>
        <p:spPr>
          <a:xfrm>
            <a:off x="311760" y="920686"/>
            <a:ext cx="8832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/>
              <a:t>We</a:t>
            </a:r>
            <a:r>
              <a:rPr lang="it-IT" sz="1400" dirty="0"/>
              <a:t> </a:t>
            </a:r>
            <a:r>
              <a:rPr lang="it-IT" sz="1400" dirty="0" err="1"/>
              <a:t>chose</a:t>
            </a:r>
            <a:r>
              <a:rPr lang="it-IT" sz="1400" dirty="0"/>
              <a:t> XYZ </a:t>
            </a:r>
            <a:r>
              <a:rPr lang="it-IT" sz="1400" dirty="0" err="1"/>
              <a:t>as</a:t>
            </a:r>
            <a:r>
              <a:rPr lang="it-IT" sz="1400" dirty="0"/>
              <a:t> the </a:t>
            </a:r>
            <a:r>
              <a:rPr lang="it-IT" sz="1400" dirty="0" err="1"/>
              <a:t>final</a:t>
            </a:r>
            <a:r>
              <a:rPr lang="it-IT" sz="1400" dirty="0"/>
              <a:t> model. </a:t>
            </a:r>
            <a:r>
              <a:rPr lang="it-IT" sz="1400" dirty="0" err="1">
                <a:solidFill>
                  <a:srgbClr val="FF0000"/>
                </a:solidFill>
              </a:rPr>
              <a:t>We</a:t>
            </a:r>
            <a:r>
              <a:rPr lang="it-IT" sz="1400" dirty="0">
                <a:solidFill>
                  <a:srgbClr val="FF0000"/>
                </a:solidFill>
              </a:rPr>
              <a:t> </a:t>
            </a:r>
            <a:r>
              <a:rPr lang="it-IT" sz="1400" dirty="0" err="1">
                <a:solidFill>
                  <a:srgbClr val="FF0000"/>
                </a:solidFill>
              </a:rPr>
              <a:t>chose</a:t>
            </a:r>
            <a:r>
              <a:rPr lang="it-IT" sz="1400" dirty="0">
                <a:solidFill>
                  <a:srgbClr val="FF0000"/>
                </a:solidFill>
              </a:rPr>
              <a:t> </a:t>
            </a:r>
            <a:r>
              <a:rPr lang="it-IT" sz="1400" dirty="0" err="1">
                <a:solidFill>
                  <a:srgbClr val="FF0000"/>
                </a:solidFill>
              </a:rPr>
              <a:t>this</a:t>
            </a:r>
            <a:r>
              <a:rPr lang="it-IT" sz="1400" dirty="0">
                <a:solidFill>
                  <a:srgbClr val="FF0000"/>
                </a:solidFill>
              </a:rPr>
              <a:t> model </a:t>
            </a:r>
            <a:r>
              <a:rPr lang="it-IT" sz="1400" dirty="0" err="1">
                <a:solidFill>
                  <a:srgbClr val="FF0000"/>
                </a:solidFill>
              </a:rPr>
              <a:t>because</a:t>
            </a:r>
            <a:r>
              <a:rPr lang="it-IT" sz="1400" dirty="0"/>
              <a:t>… </a:t>
            </a: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C6A2D120-85CC-4BB3-0D21-B25E88A6BDC8}"/>
              </a:ext>
            </a:extLst>
          </p:cNvPr>
          <p:cNvSpPr/>
          <p:nvPr/>
        </p:nvSpPr>
        <p:spPr>
          <a:xfrm>
            <a:off x="4910082" y="1748230"/>
            <a:ext cx="3836658" cy="2566564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Other</a:t>
            </a:r>
            <a:r>
              <a:rPr lang="it-IT" dirty="0"/>
              <a:t> cool plot for the </a:t>
            </a:r>
            <a:r>
              <a:rPr lang="it-IT" dirty="0" err="1"/>
              <a:t>final</a:t>
            </a:r>
            <a:r>
              <a:rPr lang="it-IT" dirty="0"/>
              <a:t> model</a:t>
            </a:r>
          </a:p>
        </p:txBody>
      </p:sp>
    </p:spTree>
    <p:extLst>
      <p:ext uri="{BB962C8B-B14F-4D97-AF65-F5344CB8AC3E}">
        <p14:creationId xmlns:p14="http://schemas.microsoft.com/office/powerpoint/2010/main" val="4797091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311760" y="0"/>
            <a:ext cx="8520120" cy="576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it" sz="26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CUP</a:t>
            </a:r>
            <a:r>
              <a:rPr lang="it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it" sz="26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Results: final model</a:t>
            </a:r>
            <a:r>
              <a:rPr lang="it" sz="2600" spc="-1" dirty="0">
                <a:solidFill>
                  <a:srgbClr val="000000"/>
                </a:solidFill>
                <a:latin typeface="Arial"/>
                <a:ea typeface="Arial"/>
              </a:rPr>
              <a:t> – 2</a:t>
            </a:r>
            <a:endParaRPr lang="it-IT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sldNum" idx="10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70083C99-8290-44C9-AB12-6D72EC62BA1C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21</a:t>
            </a:fld>
            <a:endParaRPr lang="it-IT" sz="1000" b="0" strike="noStrike" spc="-1">
              <a:latin typeface="Times New Roman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A2C03CD9-5D4B-7181-8758-3C5F98479B49}"/>
              </a:ext>
            </a:extLst>
          </p:cNvPr>
          <p:cNvSpPr txBox="1"/>
          <p:nvPr/>
        </p:nvSpPr>
        <p:spPr>
          <a:xfrm>
            <a:off x="311760" y="572400"/>
            <a:ext cx="8832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/>
              <a:t>Table</a:t>
            </a:r>
            <a:r>
              <a:rPr lang="it-IT" sz="1400" dirty="0"/>
              <a:t> 4 reports a </a:t>
            </a:r>
            <a:r>
              <a:rPr lang="it-IT" sz="1400" dirty="0" err="1"/>
              <a:t>summary</a:t>
            </a:r>
            <a:r>
              <a:rPr lang="it-IT" sz="1400" dirty="0"/>
              <a:t> of the </a:t>
            </a:r>
            <a:r>
              <a:rPr lang="it-IT" sz="1400" dirty="0" err="1"/>
              <a:t>chosen</a:t>
            </a:r>
            <a:r>
              <a:rPr lang="it-IT" sz="1400" dirty="0"/>
              <a:t> </a:t>
            </a:r>
            <a:r>
              <a:rPr lang="it-IT" sz="1400" dirty="0" err="1"/>
              <a:t>model’s</a:t>
            </a:r>
            <a:r>
              <a:rPr lang="it-IT" sz="1400" dirty="0"/>
              <a:t> </a:t>
            </a:r>
            <a:r>
              <a:rPr lang="it-IT" sz="1400" dirty="0" err="1"/>
              <a:t>hyperparameters</a:t>
            </a:r>
            <a:r>
              <a:rPr lang="it-IT" sz="1400" dirty="0"/>
              <a:t>. The </a:t>
            </a:r>
            <a:r>
              <a:rPr lang="it-IT" sz="1400" dirty="0" err="1"/>
              <a:t>results</a:t>
            </a:r>
            <a:r>
              <a:rPr lang="it-IT" sz="1400" dirty="0"/>
              <a:t> </a:t>
            </a:r>
            <a:r>
              <a:rPr lang="it-IT" sz="1400" dirty="0" err="1"/>
              <a:t>achieved</a:t>
            </a:r>
            <a:r>
              <a:rPr lang="it-IT" sz="1400" dirty="0"/>
              <a:t> by </a:t>
            </a:r>
            <a:r>
              <a:rPr lang="it-IT" sz="1400" dirty="0" err="1"/>
              <a:t>this</a:t>
            </a:r>
            <a:r>
              <a:rPr lang="it-IT" sz="1400" dirty="0"/>
              <a:t> model can be </a:t>
            </a:r>
            <a:r>
              <a:rPr lang="it-IT" sz="1400" dirty="0" err="1"/>
              <a:t>seen</a:t>
            </a:r>
            <a:r>
              <a:rPr lang="it-IT" sz="1400" dirty="0"/>
              <a:t> in </a:t>
            </a:r>
            <a:r>
              <a:rPr lang="it-IT" sz="1400" dirty="0" err="1"/>
              <a:t>Table</a:t>
            </a:r>
            <a:r>
              <a:rPr lang="it-IT" sz="1400" dirty="0"/>
              <a:t> 5. </a:t>
            </a:r>
          </a:p>
        </p:txBody>
      </p:sp>
      <p:graphicFrame>
        <p:nvGraphicFramePr>
          <p:cNvPr id="7" name="Tabella 6">
            <a:extLst>
              <a:ext uri="{FF2B5EF4-FFF2-40B4-BE49-F238E27FC236}">
                <a16:creationId xmlns:a16="http://schemas.microsoft.com/office/drawing/2014/main" id="{777633CE-63A0-BCE9-FC8D-732B7C7A83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6700322"/>
              </p:ext>
            </p:extLst>
          </p:nvPr>
        </p:nvGraphicFramePr>
        <p:xfrm>
          <a:off x="311763" y="1584600"/>
          <a:ext cx="3532096" cy="307848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766048">
                  <a:extLst>
                    <a:ext uri="{9D8B030D-6E8A-4147-A177-3AD203B41FA5}">
                      <a16:colId xmlns:a16="http://schemas.microsoft.com/office/drawing/2014/main" val="3787004382"/>
                    </a:ext>
                  </a:extLst>
                </a:gridCol>
                <a:gridCol w="1766048">
                  <a:extLst>
                    <a:ext uri="{9D8B030D-6E8A-4147-A177-3AD203B41FA5}">
                      <a16:colId xmlns:a16="http://schemas.microsoft.com/office/drawing/2014/main" val="3118583425"/>
                    </a:ext>
                  </a:extLst>
                </a:gridCol>
              </a:tblGrid>
              <a:tr h="319523">
                <a:tc>
                  <a:txBody>
                    <a:bodyPr/>
                    <a:lstStyle/>
                    <a:p>
                      <a:pPr algn="ctr"/>
                      <a:r>
                        <a:rPr lang="it-IT" sz="1600" dirty="0" err="1"/>
                        <a:t>Hyperparameter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Value</a:t>
                      </a:r>
                      <a:endParaRPr lang="it-I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6860970"/>
                  </a:ext>
                </a:extLst>
              </a:tr>
              <a:tr h="290476">
                <a:tc>
                  <a:txBody>
                    <a:bodyPr/>
                    <a:lstStyle/>
                    <a:p>
                      <a:r>
                        <a:rPr lang="it-IT" sz="1400" dirty="0"/>
                        <a:t>λ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it-IT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4997882"/>
                  </a:ext>
                </a:extLst>
              </a:tr>
              <a:tr h="290476">
                <a:tc>
                  <a:txBody>
                    <a:bodyPr/>
                    <a:lstStyle/>
                    <a:p>
                      <a:r>
                        <a:rPr lang="it-IT" sz="1400" dirty="0"/>
                        <a:t>η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it-IT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8143604"/>
                  </a:ext>
                </a:extLst>
              </a:tr>
              <a:tr h="290476">
                <a:tc>
                  <a:txBody>
                    <a:bodyPr/>
                    <a:lstStyle/>
                    <a:p>
                      <a:r>
                        <a:rPr lang="it-IT" sz="1400" dirty="0"/>
                        <a:t>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it-IT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11024146"/>
                  </a:ext>
                </a:extLst>
              </a:tr>
              <a:tr h="290476">
                <a:tc>
                  <a:txBody>
                    <a:bodyPr/>
                    <a:lstStyle/>
                    <a:p>
                      <a:r>
                        <a:rPr lang="it-IT" sz="1400" dirty="0"/>
                        <a:t>Nesterov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it-IT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3131355"/>
                  </a:ext>
                </a:extLst>
              </a:tr>
              <a:tr h="290476">
                <a:tc>
                  <a:txBody>
                    <a:bodyPr/>
                    <a:lstStyle/>
                    <a:p>
                      <a:r>
                        <a:rPr lang="it-IT" sz="1400" dirty="0" err="1"/>
                        <a:t>Activation</a:t>
                      </a:r>
                      <a:r>
                        <a:rPr lang="it-IT" sz="1400" dirty="0"/>
                        <a:t> </a:t>
                      </a:r>
                      <a:r>
                        <a:rPr lang="it-IT" sz="1400" dirty="0" err="1"/>
                        <a:t>function</a:t>
                      </a:r>
                      <a:endParaRPr lang="it-IT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it-IT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9601177"/>
                  </a:ext>
                </a:extLst>
              </a:tr>
              <a:tr h="290476">
                <a:tc>
                  <a:txBody>
                    <a:bodyPr/>
                    <a:lstStyle/>
                    <a:p>
                      <a:r>
                        <a:rPr lang="it-IT" sz="1400" dirty="0"/>
                        <a:t>Architecture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it-IT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7039440"/>
                  </a:ext>
                </a:extLst>
              </a:tr>
              <a:tr h="290476">
                <a:tc>
                  <a:txBody>
                    <a:bodyPr/>
                    <a:lstStyle/>
                    <a:p>
                      <a:r>
                        <a:rPr lang="it-IT" sz="1400" dirty="0"/>
                        <a:t>Dropout </a:t>
                      </a:r>
                      <a:r>
                        <a:rPr lang="it-IT" sz="1400" dirty="0" err="1"/>
                        <a:t>hyperp</a:t>
                      </a:r>
                      <a:r>
                        <a:rPr lang="it-IT" sz="1400" dirty="0"/>
                        <a:t>.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it-IT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6866869"/>
                  </a:ext>
                </a:extLst>
              </a:tr>
              <a:tr h="290476">
                <a:tc>
                  <a:txBody>
                    <a:bodyPr/>
                    <a:lstStyle/>
                    <a:p>
                      <a:r>
                        <a:rPr lang="it-IT" sz="1400" i="1" dirty="0"/>
                        <a:t>Other1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it-IT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2243018"/>
                  </a:ext>
                </a:extLst>
              </a:tr>
              <a:tr h="290476">
                <a:tc>
                  <a:txBody>
                    <a:bodyPr/>
                    <a:lstStyle/>
                    <a:p>
                      <a:r>
                        <a:rPr lang="it-IT" sz="1400" i="1" dirty="0"/>
                        <a:t>Other2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it-IT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0216586"/>
                  </a:ext>
                </a:extLst>
              </a:tr>
            </a:tbl>
          </a:graphicData>
        </a:graphic>
      </p:graphicFrame>
      <p:sp>
        <p:nvSpPr>
          <p:cNvPr id="8" name="CasellaDiTesto 7">
            <a:extLst>
              <a:ext uri="{FF2B5EF4-FFF2-40B4-BE49-F238E27FC236}">
                <a16:creationId xmlns:a16="http://schemas.microsoft.com/office/drawing/2014/main" id="{F52BA1DF-F72B-638D-1318-03E4102720C5}"/>
              </a:ext>
            </a:extLst>
          </p:cNvPr>
          <p:cNvSpPr txBox="1"/>
          <p:nvPr/>
        </p:nvSpPr>
        <p:spPr>
          <a:xfrm>
            <a:off x="311760" y="1276823"/>
            <a:ext cx="35320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b="1" dirty="0" err="1"/>
              <a:t>Table</a:t>
            </a:r>
            <a:r>
              <a:rPr lang="it-IT" sz="1400" b="1" dirty="0"/>
              <a:t> 5</a:t>
            </a:r>
            <a:r>
              <a:rPr lang="it-IT" sz="1400" dirty="0"/>
              <a:t>: </a:t>
            </a:r>
            <a:r>
              <a:rPr lang="it-IT" sz="1400" dirty="0" err="1"/>
              <a:t>Final</a:t>
            </a:r>
            <a:r>
              <a:rPr lang="it-IT" sz="1400" dirty="0"/>
              <a:t> </a:t>
            </a:r>
            <a:r>
              <a:rPr lang="it-IT" sz="1400" dirty="0" err="1"/>
              <a:t>model’s</a:t>
            </a:r>
            <a:r>
              <a:rPr lang="it-IT" sz="1400" dirty="0"/>
              <a:t> </a:t>
            </a:r>
            <a:r>
              <a:rPr lang="it-IT" sz="1400" dirty="0" err="1"/>
              <a:t>summary</a:t>
            </a:r>
            <a:endParaRPr lang="it-IT" sz="1400" dirty="0"/>
          </a:p>
        </p:txBody>
      </p:sp>
      <p:graphicFrame>
        <p:nvGraphicFramePr>
          <p:cNvPr id="3" name="Tabella 2">
            <a:extLst>
              <a:ext uri="{FF2B5EF4-FFF2-40B4-BE49-F238E27FC236}">
                <a16:creationId xmlns:a16="http://schemas.microsoft.com/office/drawing/2014/main" id="{90EE3416-EDB5-199A-8539-2AD3786AEA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4632872"/>
              </p:ext>
            </p:extLst>
          </p:nvPr>
        </p:nvGraphicFramePr>
        <p:xfrm>
          <a:off x="4729118" y="1979043"/>
          <a:ext cx="3836660" cy="914400"/>
        </p:xfrm>
        <a:graphic>
          <a:graphicData uri="http://schemas.openxmlformats.org/drawingml/2006/table">
            <a:tbl>
              <a:tblPr bandRow="1">
                <a:tableStyleId>{0E3FDE45-AF77-4B5C-9715-49D594BDF05E}</a:tableStyleId>
              </a:tblPr>
              <a:tblGrid>
                <a:gridCol w="959165">
                  <a:extLst>
                    <a:ext uri="{9D8B030D-6E8A-4147-A177-3AD203B41FA5}">
                      <a16:colId xmlns:a16="http://schemas.microsoft.com/office/drawing/2014/main" val="1649054938"/>
                    </a:ext>
                  </a:extLst>
                </a:gridCol>
                <a:gridCol w="959165">
                  <a:extLst>
                    <a:ext uri="{9D8B030D-6E8A-4147-A177-3AD203B41FA5}">
                      <a16:colId xmlns:a16="http://schemas.microsoft.com/office/drawing/2014/main" val="4019716620"/>
                    </a:ext>
                  </a:extLst>
                </a:gridCol>
                <a:gridCol w="959165">
                  <a:extLst>
                    <a:ext uri="{9D8B030D-6E8A-4147-A177-3AD203B41FA5}">
                      <a16:colId xmlns:a16="http://schemas.microsoft.com/office/drawing/2014/main" val="1120584406"/>
                    </a:ext>
                  </a:extLst>
                </a:gridCol>
                <a:gridCol w="959165">
                  <a:extLst>
                    <a:ext uri="{9D8B030D-6E8A-4147-A177-3AD203B41FA5}">
                      <a16:colId xmlns:a16="http://schemas.microsoft.com/office/drawing/2014/main" val="3881263521"/>
                    </a:ext>
                  </a:extLst>
                </a:gridCol>
              </a:tblGrid>
              <a:tr h="294067">
                <a:tc>
                  <a:txBody>
                    <a:bodyPr/>
                    <a:lstStyle/>
                    <a:p>
                      <a:pPr algn="ctr"/>
                      <a:r>
                        <a:rPr lang="it-IT" sz="1400" b="1" dirty="0"/>
                        <a:t>Dataset</a:t>
                      </a:r>
                    </a:p>
                  </a:txBody>
                  <a:tcPr anchor="ctr">
                    <a:lnR w="12700" cap="flat" cmpd="sng" algn="ctr">
                      <a:solidFill>
                        <a:srgbClr val="7B7B7B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TR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B7B7B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VL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4138711"/>
                  </a:ext>
                </a:extLst>
              </a:tr>
              <a:tr h="294067">
                <a:tc>
                  <a:txBody>
                    <a:bodyPr/>
                    <a:lstStyle/>
                    <a:p>
                      <a:pPr algn="ctr"/>
                      <a:r>
                        <a:rPr lang="it-IT" sz="1400" b="1" dirty="0"/>
                        <a:t>MEE</a:t>
                      </a:r>
                    </a:p>
                  </a:txBody>
                  <a:tcPr anchor="ctr">
                    <a:lnR w="12700" cap="flat" cmpd="sng" algn="ctr">
                      <a:solidFill>
                        <a:srgbClr val="7B7B7B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it-IT" sz="1400" dirty="0"/>
                    </a:p>
                  </a:txBody>
                  <a:tcPr>
                    <a:lnL w="12700" cap="flat" cmpd="sng" algn="ctr">
                      <a:solidFill>
                        <a:srgbClr val="7B7B7B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5263719"/>
                  </a:ext>
                </a:extLst>
              </a:tr>
              <a:tr h="294067">
                <a:tc>
                  <a:txBody>
                    <a:bodyPr/>
                    <a:lstStyle/>
                    <a:p>
                      <a:pPr algn="ctr"/>
                      <a:r>
                        <a:rPr lang="it-IT" sz="1400" b="1" dirty="0" err="1"/>
                        <a:t>stdev</a:t>
                      </a:r>
                      <a:endParaRPr lang="it-IT" sz="1400" b="1" dirty="0"/>
                    </a:p>
                  </a:txBody>
                  <a:tcPr anchor="ctr">
                    <a:lnR w="12700" cap="flat" cmpd="sng" algn="ctr">
                      <a:solidFill>
                        <a:srgbClr val="7B7B7B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it-IT" sz="1400" dirty="0"/>
                    </a:p>
                  </a:txBody>
                  <a:tcPr>
                    <a:lnL w="12700" cap="flat" cmpd="sng" algn="ctr">
                      <a:solidFill>
                        <a:srgbClr val="7B7B7B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3983544"/>
                  </a:ext>
                </a:extLst>
              </a:tr>
            </a:tbl>
          </a:graphicData>
        </a:graphic>
      </p:graphicFrame>
      <p:sp>
        <p:nvSpPr>
          <p:cNvPr id="5" name="CasellaDiTesto 4">
            <a:extLst>
              <a:ext uri="{FF2B5EF4-FFF2-40B4-BE49-F238E27FC236}">
                <a16:creationId xmlns:a16="http://schemas.microsoft.com/office/drawing/2014/main" id="{464C7860-14BA-5467-A384-1E8512A6D36C}"/>
              </a:ext>
            </a:extLst>
          </p:cNvPr>
          <p:cNvSpPr txBox="1"/>
          <p:nvPr/>
        </p:nvSpPr>
        <p:spPr>
          <a:xfrm>
            <a:off x="4729119" y="1668020"/>
            <a:ext cx="38366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rtl="0" eaLnBrk="1" fontAlgn="auto" latinLnBrk="0" hangingPunct="1">
              <a:spcBef>
                <a:spcPts val="0"/>
              </a:spcBef>
              <a:spcAft>
                <a:spcPts val="0"/>
              </a:spcAft>
            </a:pPr>
            <a:r>
              <a:rPr lang="it-IT" sz="1400" b="1" kern="12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Table</a:t>
            </a:r>
            <a:r>
              <a:rPr lang="it-IT" sz="1400" b="1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 6</a:t>
            </a:r>
            <a:r>
              <a:rPr lang="it-IT" sz="14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: </a:t>
            </a:r>
            <a:r>
              <a:rPr lang="it-IT" sz="1400" kern="12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Final</a:t>
            </a:r>
            <a:r>
              <a:rPr lang="it-IT" sz="14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 </a:t>
            </a:r>
            <a:r>
              <a:rPr lang="it-IT" sz="1400" kern="12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model’s</a:t>
            </a:r>
            <a:r>
              <a:rPr lang="it-IT" sz="14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 MEE on the datasets</a:t>
            </a:r>
            <a:endParaRPr lang="it-IT" sz="11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440359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311760" y="2700"/>
            <a:ext cx="8520120" cy="576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it" sz="26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Discussion (may be more slides)</a:t>
            </a:r>
            <a:endParaRPr lang="it-IT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lstStyle/>
          <a:p>
            <a:pPr>
              <a:lnSpc>
                <a:spcPct val="115000"/>
              </a:lnSpc>
              <a:buNone/>
              <a:tabLst>
                <a:tab pos="0" algn="l"/>
              </a:tabLst>
            </a:pPr>
            <a:r>
              <a:rPr lang="it" sz="18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Discuss whether any proposed techniques or novelties  improved or not the results, in terms of any performance (efficacy, efficiency, …) </a:t>
            </a:r>
            <a:endParaRPr lang="it-IT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457200" indent="-317520">
              <a:lnSpc>
                <a:spcPct val="115000"/>
              </a:lnSpc>
              <a:spcBef>
                <a:spcPts val="1199"/>
              </a:spcBef>
              <a:buClr>
                <a:srgbClr val="000000"/>
              </a:buClr>
              <a:buFont typeface="Calibri"/>
              <a:buChar char="●"/>
              <a:tabLst>
                <a:tab pos="0" algn="l"/>
              </a:tabLst>
            </a:pPr>
            <a:r>
              <a:rPr lang="it" sz="1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Don’t forget to empathize the novelties that you introduced in your model (prj A or B) or used advanced techniques (prj B) w.r.t. to the results and/or any significant/critical analyses and any interesting finding/insight</a:t>
            </a:r>
            <a:endParaRPr lang="it-IT" sz="1400" b="0" strike="noStrike" spc="-1" dirty="0">
              <a:solidFill>
                <a:srgbClr val="000000"/>
              </a:solidFill>
              <a:latin typeface="Arial"/>
            </a:endParaRPr>
          </a:p>
          <a:p>
            <a:pPr marL="457200" indent="-317520">
              <a:lnSpc>
                <a:spcPct val="115000"/>
              </a:lnSpc>
              <a:buClr>
                <a:srgbClr val="000000"/>
              </a:buClr>
              <a:buFont typeface="Calibri"/>
              <a:buChar char="●"/>
              <a:tabLst>
                <a:tab pos="0" algn="l"/>
              </a:tabLst>
            </a:pPr>
            <a:r>
              <a:rPr lang="it" sz="1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I.e: don’t forget a “Discussion/Analysis” answering “what did you learn?” on the Models/Hyperparameters/Results/Efficacy/Efficiency, selecting/highlighting what is more significant in your opinion (time and space constraints helps!)</a:t>
            </a:r>
            <a:endParaRPr lang="it-IT" sz="1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Aft>
                <a:spcPts val="1199"/>
              </a:spcAft>
              <a:buNone/>
              <a:tabLst>
                <a:tab pos="0" algn="l"/>
              </a:tabLst>
            </a:pPr>
            <a:endParaRPr lang="it-IT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sldNum" idx="11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EB566EBC-D211-4A49-9CB5-B894905094F3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22</a:t>
            </a:fld>
            <a:endParaRPr lang="it-IT" sz="10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311760" y="2700"/>
            <a:ext cx="8520120" cy="576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it" sz="26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Conclusions &amp; Acknowledgments [</a:t>
            </a:r>
            <a:r>
              <a:rPr lang="it" sz="2600" b="0" strike="noStrike" spc="-1" dirty="0">
                <a:solidFill>
                  <a:srgbClr val="FF0000"/>
                </a:solidFill>
                <a:latin typeface="Arial"/>
                <a:ea typeface="Arial"/>
              </a:rPr>
              <a:t>fare</a:t>
            </a:r>
            <a:r>
              <a:rPr lang="it" sz="26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]</a:t>
            </a:r>
            <a:endParaRPr lang="it-IT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lstStyle/>
          <a:p>
            <a:pPr>
              <a:lnSpc>
                <a:spcPct val="115000"/>
              </a:lnSpc>
              <a:spcBef>
                <a:spcPts val="1199"/>
              </a:spcBef>
              <a:buNone/>
              <a:tabLst>
                <a:tab pos="0" algn="l"/>
              </a:tabLst>
            </a:pPr>
            <a:r>
              <a:rPr lang="it" sz="18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What you have drawn and what you learned (in short)</a:t>
            </a:r>
            <a:endParaRPr lang="it-IT" sz="1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buNone/>
              <a:tabLst>
                <a:tab pos="0" algn="l"/>
              </a:tabLst>
            </a:pPr>
            <a:r>
              <a:rPr lang="it" sz="18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Blind Test Results: name of the result files and your nickname</a:t>
            </a:r>
            <a:endParaRPr lang="it-IT" sz="1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pos="0" algn="l"/>
              </a:tabLst>
            </a:pPr>
            <a:endParaRPr lang="it-IT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sldNum" idx="12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0290D2CD-F684-4A0F-9162-8897609F2911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23</a:t>
            </a:fld>
            <a:endParaRPr lang="it-IT" sz="10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311760" y="2700"/>
            <a:ext cx="8520120" cy="576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it" sz="26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Bibliography – 1 </a:t>
            </a:r>
            <a:r>
              <a:rPr lang="it" sz="2600" b="0" strike="noStrike" spc="-1" dirty="0">
                <a:solidFill>
                  <a:srgbClr val="FF0000"/>
                </a:solidFill>
                <a:latin typeface="Arial"/>
                <a:ea typeface="Arial"/>
              </a:rPr>
              <a:t>Aggiustare?</a:t>
            </a:r>
            <a:endParaRPr lang="it-IT" sz="2800" b="0" strike="noStrike" spc="-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sldNum" idx="13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F1974EC4-68EB-45C8-A197-A860EB4D25E8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24</a:t>
            </a:fld>
            <a:endParaRPr lang="it-IT" sz="1000" b="0" strike="noStrike" spc="-1">
              <a:latin typeface="Times New Roman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654DC5D3-954B-DA47-8F5D-D2825032294C}"/>
              </a:ext>
            </a:extLst>
          </p:cNvPr>
          <p:cNvSpPr txBox="1"/>
          <p:nvPr/>
        </p:nvSpPr>
        <p:spPr>
          <a:xfrm>
            <a:off x="702427" y="944432"/>
            <a:ext cx="7738783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it-IT" sz="1400" dirty="0"/>
              <a:t>F. </a:t>
            </a:r>
            <a:r>
              <a:rPr lang="it-IT" sz="1400" dirty="0" err="1"/>
              <a:t>Chollet</a:t>
            </a:r>
            <a:r>
              <a:rPr lang="it-IT" sz="1400" dirty="0"/>
              <a:t>, </a:t>
            </a:r>
            <a:r>
              <a:rPr lang="it-IT" sz="1400" i="1" dirty="0" err="1"/>
              <a:t>Keras</a:t>
            </a:r>
            <a:r>
              <a:rPr lang="it-IT" sz="1400" dirty="0"/>
              <a:t>, GitHub,</a:t>
            </a:r>
            <a:r>
              <a:rPr lang="it-IT" sz="14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it-IT" sz="1400" spc="-1" dirty="0">
                <a:solidFill>
                  <a:srgbClr val="000000"/>
                </a:solidFill>
                <a:latin typeface="Arial"/>
                <a:hlinkClick r:id="rId2"/>
              </a:rPr>
              <a:t>GitHub Repository</a:t>
            </a:r>
            <a:r>
              <a:rPr lang="it-IT" sz="1400" dirty="0"/>
              <a:t>, (2015) </a:t>
            </a:r>
            <a:r>
              <a:rPr lang="it-IT" sz="1400" dirty="0" err="1"/>
              <a:t>version</a:t>
            </a:r>
            <a:r>
              <a:rPr lang="it-IT" sz="1400" dirty="0"/>
              <a:t> </a:t>
            </a:r>
            <a:r>
              <a:rPr lang="it-IT" sz="1400" dirty="0">
                <a:hlinkClick r:id="rId3"/>
              </a:rPr>
              <a:t>3.0.2</a:t>
            </a:r>
            <a:endParaRPr lang="it-IT" sz="1400" dirty="0"/>
          </a:p>
          <a:p>
            <a:pPr marL="342900" indent="-342900">
              <a:buFont typeface="+mj-lt"/>
              <a:buAutoNum type="arabicPeriod"/>
            </a:pPr>
            <a:r>
              <a:rPr lang="it-IT" sz="1400" spc="-1" dirty="0">
                <a:solidFill>
                  <a:srgbClr val="000000"/>
                </a:solidFill>
                <a:latin typeface="Arial"/>
              </a:rPr>
              <a:t>M. Abadi, A. </a:t>
            </a:r>
            <a:r>
              <a:rPr lang="it-IT" sz="1400" spc="-1" dirty="0" err="1">
                <a:solidFill>
                  <a:srgbClr val="000000"/>
                </a:solidFill>
                <a:latin typeface="Arial"/>
              </a:rPr>
              <a:t>Agarwal</a:t>
            </a:r>
            <a:r>
              <a:rPr lang="it-IT" sz="1400" spc="-1" dirty="0">
                <a:solidFill>
                  <a:srgbClr val="000000"/>
                </a:solidFill>
                <a:latin typeface="Arial"/>
              </a:rPr>
              <a:t> et al., 2015, </a:t>
            </a:r>
            <a:r>
              <a:rPr lang="it-IT" sz="1400" i="1" spc="-1" dirty="0" err="1">
                <a:solidFill>
                  <a:srgbClr val="000000"/>
                </a:solidFill>
                <a:latin typeface="Arial"/>
              </a:rPr>
              <a:t>Ten</a:t>
            </a:r>
            <a:r>
              <a:rPr kumimoji="0" lang="it-IT" altLang="it-IT" sz="14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sorFlow</a:t>
            </a:r>
            <a:r>
              <a:rPr kumimoji="0" lang="it-IT" altLang="it-IT" sz="1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: Large-scale machine learning on </a:t>
            </a:r>
            <a:r>
              <a:rPr kumimoji="0" lang="it-IT" altLang="it-IT" sz="14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heterogeneous</a:t>
            </a:r>
            <a:r>
              <a:rPr kumimoji="0" lang="it-IT" altLang="it-IT" sz="1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systems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. 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hlinkClick r:id="rId4"/>
              </a:rPr>
              <a:t>www.tensorflow.org</a:t>
            </a:r>
            <a:endParaRPr kumimoji="0" lang="it-IT" altLang="it-IT" sz="1400" b="0" i="0" u="none" strike="noStrike" cap="none" spc="-1" normalizeH="0" baseline="0" dirty="0">
              <a:ln>
                <a:noFill/>
              </a:ln>
              <a:solidFill>
                <a:srgbClr val="000000"/>
              </a:solidFill>
              <a:effectLst/>
              <a:latin typeface="Arial"/>
            </a:endParaRPr>
          </a:p>
          <a:p>
            <a:pPr marL="342900" indent="-342900">
              <a:buFont typeface="+mj-lt"/>
              <a:buAutoNum type="arabicPeriod"/>
            </a:pPr>
            <a:r>
              <a:rPr lang="it-IT" sz="1400" spc="-1" dirty="0">
                <a:solidFill>
                  <a:srgbClr val="000000"/>
                </a:solidFill>
                <a:latin typeface="Arial"/>
              </a:rPr>
              <a:t>F. </a:t>
            </a:r>
            <a:r>
              <a:rPr lang="it-IT" sz="1400" spc="-1" dirty="0" err="1">
                <a:solidFill>
                  <a:srgbClr val="000000"/>
                </a:solidFill>
                <a:latin typeface="Arial"/>
              </a:rPr>
              <a:t>Pedergosa</a:t>
            </a:r>
            <a:r>
              <a:rPr lang="it-IT" sz="1400" spc="-1" dirty="0">
                <a:solidFill>
                  <a:srgbClr val="000000"/>
                </a:solidFill>
                <a:latin typeface="Arial"/>
              </a:rPr>
              <a:t>, G. </a:t>
            </a:r>
            <a:r>
              <a:rPr lang="it-IT" sz="1400" spc="-1" dirty="0" err="1">
                <a:solidFill>
                  <a:srgbClr val="000000"/>
                </a:solidFill>
                <a:latin typeface="Arial"/>
              </a:rPr>
              <a:t>Varoquaux</a:t>
            </a:r>
            <a:r>
              <a:rPr lang="it-IT" sz="1400" spc="-1" dirty="0">
                <a:solidFill>
                  <a:srgbClr val="000000"/>
                </a:solidFill>
                <a:latin typeface="Arial"/>
              </a:rPr>
              <a:t> et al, </a:t>
            </a:r>
            <a:r>
              <a:rPr lang="it-IT" sz="1400" i="1" spc="-1" dirty="0" err="1">
                <a:solidFill>
                  <a:srgbClr val="000000"/>
                </a:solidFill>
                <a:latin typeface="Arial"/>
              </a:rPr>
              <a:t>Scikit-learn</a:t>
            </a:r>
            <a:r>
              <a:rPr lang="it-IT" sz="1400" i="1" spc="-1" dirty="0">
                <a:solidFill>
                  <a:srgbClr val="000000"/>
                </a:solidFill>
                <a:latin typeface="Arial"/>
              </a:rPr>
              <a:t>: Machine Learning in Python</a:t>
            </a:r>
            <a:r>
              <a:rPr lang="it-IT" sz="1400" spc="-1" dirty="0">
                <a:solidFill>
                  <a:srgbClr val="000000"/>
                </a:solidFill>
                <a:latin typeface="Arial"/>
              </a:rPr>
              <a:t>, JMLR, 12(</a:t>
            </a:r>
            <a:r>
              <a:rPr lang="it-IT" sz="1400" spc="-1" dirty="0" err="1">
                <a:solidFill>
                  <a:srgbClr val="000000"/>
                </a:solidFill>
                <a:latin typeface="Arial"/>
              </a:rPr>
              <a:t>Oct</a:t>
            </a:r>
            <a:r>
              <a:rPr lang="it-IT" sz="1400" spc="-1" dirty="0">
                <a:solidFill>
                  <a:srgbClr val="000000"/>
                </a:solidFill>
                <a:latin typeface="Arial"/>
              </a:rPr>
              <a:t>), (2011), pp.2825-2830 </a:t>
            </a:r>
          </a:p>
          <a:p>
            <a:pPr marL="342900" indent="-342900">
              <a:buFont typeface="+mj-lt"/>
              <a:buAutoNum type="arabicPeriod"/>
            </a:pPr>
            <a:r>
              <a:rPr lang="it-IT" sz="1400" dirty="0"/>
              <a:t>T. </a:t>
            </a:r>
            <a:r>
              <a:rPr lang="it-IT" sz="1400" dirty="0" err="1"/>
              <a:t>Akiba</a:t>
            </a:r>
            <a:r>
              <a:rPr lang="it-IT" sz="1400" dirty="0"/>
              <a:t>, S. Sano, T. </a:t>
            </a:r>
            <a:r>
              <a:rPr lang="it-IT" sz="1400" dirty="0" err="1"/>
              <a:t>Yanase</a:t>
            </a:r>
            <a:r>
              <a:rPr lang="it-IT" sz="1400" dirty="0"/>
              <a:t>, T. </a:t>
            </a:r>
            <a:r>
              <a:rPr lang="it-IT" sz="1400" dirty="0" err="1"/>
              <a:t>Ohta</a:t>
            </a:r>
            <a:r>
              <a:rPr lang="it-IT" sz="1400" dirty="0"/>
              <a:t>, M. </a:t>
            </a:r>
            <a:r>
              <a:rPr lang="it-IT" sz="1400" dirty="0" err="1"/>
              <a:t>Koyama</a:t>
            </a:r>
            <a:r>
              <a:rPr lang="it-IT" sz="1400" dirty="0"/>
              <a:t>, </a:t>
            </a:r>
            <a:r>
              <a:rPr lang="it-IT" sz="1400" i="1" dirty="0" err="1"/>
              <a:t>Optuna</a:t>
            </a:r>
            <a:r>
              <a:rPr lang="it-IT" sz="1400" i="1" dirty="0"/>
              <a:t>: A Next-generation </a:t>
            </a:r>
            <a:r>
              <a:rPr lang="it-IT" sz="1400" i="1" dirty="0" err="1"/>
              <a:t>Hyperparameter</a:t>
            </a:r>
            <a:r>
              <a:rPr lang="it-IT" sz="1400" i="1" dirty="0"/>
              <a:t> </a:t>
            </a:r>
            <a:r>
              <a:rPr lang="it-IT" sz="1400" i="1" dirty="0" err="1"/>
              <a:t>Optimization</a:t>
            </a:r>
            <a:r>
              <a:rPr lang="it-IT" sz="1400" i="1" dirty="0"/>
              <a:t> Framework</a:t>
            </a:r>
            <a:r>
              <a:rPr lang="it-IT" sz="1400" dirty="0"/>
              <a:t>, KDD, (2019), pp.2623-2631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304B3224-8AD6-EBFB-578E-76DA67AAD1D4}"/>
              </a:ext>
            </a:extLst>
          </p:cNvPr>
          <p:cNvSpPr txBox="1"/>
          <p:nvPr/>
        </p:nvSpPr>
        <p:spPr>
          <a:xfrm>
            <a:off x="702427" y="575100"/>
            <a:ext cx="7738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Main</a:t>
            </a:r>
            <a:r>
              <a:rPr lang="it-IT" dirty="0"/>
              <a:t> libraries and software tools </a:t>
            </a:r>
            <a:r>
              <a:rPr lang="it-IT" dirty="0" err="1"/>
              <a:t>used</a:t>
            </a:r>
            <a:r>
              <a:rPr lang="it-IT" dirty="0"/>
              <a:t> for </a:t>
            </a:r>
            <a:r>
              <a:rPr lang="it-IT" dirty="0" err="1"/>
              <a:t>this</a:t>
            </a:r>
            <a:r>
              <a:rPr lang="it-IT" dirty="0"/>
              <a:t> project: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F04819BF-A96F-A9B0-EADB-B6E080EAD083}"/>
              </a:ext>
            </a:extLst>
          </p:cNvPr>
          <p:cNvSpPr txBox="1"/>
          <p:nvPr/>
        </p:nvSpPr>
        <p:spPr>
          <a:xfrm>
            <a:off x="702426" y="3244638"/>
            <a:ext cx="7738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Documentation</a:t>
            </a:r>
            <a:r>
              <a:rPr lang="it-IT" dirty="0"/>
              <a:t> of </a:t>
            </a:r>
            <a:r>
              <a:rPr lang="it-IT" dirty="0" err="1"/>
              <a:t>main</a:t>
            </a:r>
            <a:r>
              <a:rPr lang="it-IT" dirty="0"/>
              <a:t> libraries and software tools </a:t>
            </a:r>
            <a:r>
              <a:rPr lang="it-IT" dirty="0" err="1"/>
              <a:t>used</a:t>
            </a:r>
            <a:r>
              <a:rPr lang="it-IT" dirty="0"/>
              <a:t> for </a:t>
            </a:r>
            <a:r>
              <a:rPr lang="it-IT" dirty="0" err="1"/>
              <a:t>this</a:t>
            </a:r>
            <a:r>
              <a:rPr lang="it-IT" dirty="0"/>
              <a:t> project: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C6FDCFC4-2D63-71BA-90AE-2B88AEF84FF3}"/>
              </a:ext>
            </a:extLst>
          </p:cNvPr>
          <p:cNvSpPr txBox="1"/>
          <p:nvPr/>
        </p:nvSpPr>
        <p:spPr>
          <a:xfrm>
            <a:off x="702425" y="3613970"/>
            <a:ext cx="7738783" cy="738664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342900" indent="-342900">
              <a:buFont typeface="+mj-lt"/>
              <a:buAutoNum type="arabicPeriod" startAt="5"/>
            </a:pPr>
            <a:r>
              <a:rPr lang="it-IT" sz="1400" dirty="0" err="1"/>
              <a:t>Keras</a:t>
            </a:r>
            <a:r>
              <a:rPr lang="it-IT" sz="1400" dirty="0"/>
              <a:t> 3 </a:t>
            </a:r>
            <a:r>
              <a:rPr lang="it-IT" sz="1400" dirty="0" err="1">
                <a:hlinkClick r:id="rId5"/>
              </a:rPr>
              <a:t>documentation</a:t>
            </a:r>
            <a:endParaRPr lang="it-IT" sz="1400" dirty="0"/>
          </a:p>
          <a:p>
            <a:pPr marL="342900" indent="-342900">
              <a:buFont typeface="+mj-lt"/>
              <a:buAutoNum type="arabicPeriod" startAt="5"/>
            </a:pPr>
            <a:r>
              <a:rPr lang="it-IT" sz="1400" dirty="0" err="1"/>
              <a:t>Scikit-learn</a:t>
            </a:r>
            <a:r>
              <a:rPr lang="it-IT" sz="1400" dirty="0"/>
              <a:t> </a:t>
            </a:r>
            <a:r>
              <a:rPr lang="it-IT" sz="1400" dirty="0">
                <a:hlinkClick r:id="rId6"/>
              </a:rPr>
              <a:t>API </a:t>
            </a:r>
            <a:r>
              <a:rPr lang="it-IT" sz="1400" dirty="0" err="1">
                <a:hlinkClick r:id="rId6"/>
              </a:rPr>
              <a:t>reference</a:t>
            </a:r>
            <a:endParaRPr lang="it-IT" sz="1400" dirty="0"/>
          </a:p>
          <a:p>
            <a:pPr marL="342900" indent="-342900">
              <a:buFont typeface="+mj-lt"/>
              <a:buAutoNum type="arabicPeriod" startAt="5"/>
            </a:pPr>
            <a:r>
              <a:rPr lang="it-IT" sz="1400" dirty="0" err="1"/>
              <a:t>SciKeras</a:t>
            </a:r>
            <a:r>
              <a:rPr lang="it-IT" sz="1400" dirty="0"/>
              <a:t> 0.12 </a:t>
            </a:r>
            <a:r>
              <a:rPr lang="it-IT" sz="1400" dirty="0" err="1">
                <a:hlinkClick r:id="rId7"/>
              </a:rPr>
              <a:t>documentation</a:t>
            </a:r>
            <a:endParaRPr lang="it-IT" sz="1400" dirty="0"/>
          </a:p>
          <a:p>
            <a:pPr marL="342900" indent="-342900">
              <a:buFont typeface="+mj-lt"/>
              <a:buAutoNum type="arabicPeriod" startAt="5"/>
            </a:pPr>
            <a:endParaRPr lang="it-IT" sz="1400" dirty="0"/>
          </a:p>
          <a:p>
            <a:pPr marL="342900" indent="-342900">
              <a:buFont typeface="+mj-lt"/>
              <a:buAutoNum type="arabicPeriod" startAt="5"/>
            </a:pPr>
            <a:endParaRPr lang="it-IT" sz="1400" dirty="0"/>
          </a:p>
        </p:txBody>
      </p:sp>
    </p:spTree>
    <p:extLst>
      <p:ext uri="{BB962C8B-B14F-4D97-AF65-F5344CB8AC3E}">
        <p14:creationId xmlns:p14="http://schemas.microsoft.com/office/powerpoint/2010/main" val="38144742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311760" y="2700"/>
            <a:ext cx="8520120" cy="576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it" sz="26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Bibliography</a:t>
            </a:r>
            <a:r>
              <a:rPr lang="it" sz="2600" spc="-1" dirty="0">
                <a:solidFill>
                  <a:srgbClr val="000000"/>
                </a:solidFill>
                <a:latin typeface="Arial"/>
                <a:ea typeface="Arial"/>
              </a:rPr>
              <a:t> – 2 </a:t>
            </a:r>
            <a:endParaRPr lang="it-IT" sz="2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sldNum" idx="13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F1974EC4-68EB-45C8-A197-A860EB4D25E8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25</a:t>
            </a:fld>
            <a:endParaRPr lang="it-IT" sz="1000" b="0" strike="noStrike" spc="-1">
              <a:latin typeface="Times New Roman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654DC5D3-954B-DA47-8F5D-D2825032294C}"/>
              </a:ext>
            </a:extLst>
          </p:cNvPr>
          <p:cNvSpPr txBox="1"/>
          <p:nvPr/>
        </p:nvSpPr>
        <p:spPr>
          <a:xfrm>
            <a:off x="490817" y="1452282"/>
            <a:ext cx="773878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8"/>
            </a:pPr>
            <a:r>
              <a:rPr lang="it-IT" sz="1400" dirty="0"/>
              <a:t>K. He, X. Zhang, S. </a:t>
            </a:r>
            <a:r>
              <a:rPr lang="it-IT" sz="1400" dirty="0" err="1"/>
              <a:t>Ren</a:t>
            </a:r>
            <a:r>
              <a:rPr lang="it-IT" sz="1400" dirty="0"/>
              <a:t>, J. Sun, </a:t>
            </a:r>
            <a:r>
              <a:rPr lang="it-IT" sz="1400" i="1" dirty="0" err="1"/>
              <a:t>Delving</a:t>
            </a:r>
            <a:r>
              <a:rPr lang="it-IT" sz="1400" i="1" dirty="0"/>
              <a:t> Deep </a:t>
            </a:r>
            <a:r>
              <a:rPr lang="it-IT" sz="1400" i="1" dirty="0" err="1"/>
              <a:t>into</a:t>
            </a:r>
            <a:r>
              <a:rPr lang="it-IT" sz="1400" i="1" dirty="0"/>
              <a:t> </a:t>
            </a:r>
            <a:r>
              <a:rPr lang="it-IT" sz="1400" i="1" dirty="0" err="1"/>
              <a:t>Rectifiers</a:t>
            </a:r>
            <a:r>
              <a:rPr lang="it-IT" sz="1400" i="1" dirty="0"/>
              <a:t>: </a:t>
            </a:r>
            <a:r>
              <a:rPr lang="it-IT" sz="1400" i="1" dirty="0" err="1"/>
              <a:t>Surpassing</a:t>
            </a:r>
            <a:r>
              <a:rPr lang="it-IT" sz="1400" i="1" dirty="0"/>
              <a:t> Human-Level Performance on </a:t>
            </a:r>
            <a:r>
              <a:rPr lang="it-IT" sz="1400" i="1" dirty="0" err="1"/>
              <a:t>ImageNet</a:t>
            </a:r>
            <a:r>
              <a:rPr lang="it-IT" sz="1400" i="1" dirty="0"/>
              <a:t> </a:t>
            </a:r>
            <a:r>
              <a:rPr lang="it-IT" sz="1400" i="1" dirty="0" err="1"/>
              <a:t>Classification</a:t>
            </a:r>
            <a:r>
              <a:rPr lang="it-IT" sz="1400" dirty="0"/>
              <a:t>, </a:t>
            </a:r>
            <a:r>
              <a:rPr lang="it-IT" sz="1400" i="1" dirty="0"/>
              <a:t>2015 IEEE International Conference on Computer Vision (ICCV)</a:t>
            </a:r>
            <a:r>
              <a:rPr lang="it-IT" sz="1400" dirty="0"/>
              <a:t>, Santiago, Chile, 2015, pp. 1026-1034,</a:t>
            </a:r>
          </a:p>
          <a:p>
            <a:pPr marL="342900" indent="-342900">
              <a:buFont typeface="+mj-lt"/>
              <a:buAutoNum type="arabicPeriod" startAt="8"/>
            </a:pPr>
            <a:r>
              <a:rPr lang="it-IT" sz="1400" dirty="0" err="1"/>
              <a:t>Bengio</a:t>
            </a:r>
            <a:r>
              <a:rPr lang="it-IT" sz="1400" dirty="0"/>
              <a:t>, Y. </a:t>
            </a:r>
            <a:r>
              <a:rPr lang="it-IT" sz="1400" i="1" dirty="0" err="1"/>
              <a:t>Practical</a:t>
            </a:r>
            <a:r>
              <a:rPr lang="it-IT" sz="1400" i="1" dirty="0"/>
              <a:t> </a:t>
            </a:r>
            <a:r>
              <a:rPr lang="it-IT" sz="1400" i="1" dirty="0" err="1"/>
              <a:t>Recommendations</a:t>
            </a:r>
            <a:r>
              <a:rPr lang="it-IT" sz="1400" i="1" dirty="0"/>
              <a:t> for </a:t>
            </a:r>
            <a:r>
              <a:rPr lang="it-IT" sz="1400" i="1" dirty="0" err="1"/>
              <a:t>Gradient-Based</a:t>
            </a:r>
            <a:r>
              <a:rPr lang="it-IT" sz="1400" i="1" dirty="0"/>
              <a:t> Training of Deep </a:t>
            </a:r>
            <a:r>
              <a:rPr lang="it-IT" sz="1400" i="1" dirty="0" err="1"/>
              <a:t>Architectures</a:t>
            </a:r>
            <a:r>
              <a:rPr lang="it-IT" sz="1400" dirty="0"/>
              <a:t>. In: </a:t>
            </a:r>
            <a:r>
              <a:rPr lang="it-IT" sz="1400" dirty="0" err="1"/>
              <a:t>Montavon</a:t>
            </a:r>
            <a:r>
              <a:rPr lang="it-IT" sz="1400" dirty="0"/>
              <a:t>, G., </a:t>
            </a:r>
            <a:r>
              <a:rPr lang="it-IT" sz="1400" dirty="0" err="1"/>
              <a:t>Orr</a:t>
            </a:r>
            <a:r>
              <a:rPr lang="it-IT" sz="1400" dirty="0"/>
              <a:t>, G.B., Müller, KR. (</a:t>
            </a:r>
            <a:r>
              <a:rPr lang="it-IT" sz="1400" dirty="0" err="1"/>
              <a:t>eds</a:t>
            </a:r>
            <a:r>
              <a:rPr lang="it-IT" sz="1400" dirty="0"/>
              <a:t>) </a:t>
            </a:r>
            <a:r>
              <a:rPr lang="it-IT" sz="1400" dirty="0" err="1"/>
              <a:t>Neural</a:t>
            </a:r>
            <a:r>
              <a:rPr lang="it-IT" sz="1400" dirty="0"/>
              <a:t> Networks: </a:t>
            </a:r>
            <a:r>
              <a:rPr lang="it-IT" sz="1400" dirty="0" err="1"/>
              <a:t>Tricks</a:t>
            </a:r>
            <a:r>
              <a:rPr lang="it-IT" sz="1400" dirty="0"/>
              <a:t> of the Trade. </a:t>
            </a:r>
            <a:r>
              <a:rPr lang="it-IT" sz="1400" dirty="0" err="1"/>
              <a:t>Lecture</a:t>
            </a:r>
            <a:r>
              <a:rPr lang="it-IT" sz="1400" dirty="0"/>
              <a:t> Notes in Computer Science, </a:t>
            </a:r>
            <a:r>
              <a:rPr lang="it-IT" sz="1400" dirty="0" err="1"/>
              <a:t>vol</a:t>
            </a:r>
            <a:r>
              <a:rPr lang="it-IT" sz="1400" dirty="0"/>
              <a:t> 7700 (2012).   Springer, </a:t>
            </a:r>
            <a:r>
              <a:rPr lang="it-IT" sz="1400" dirty="0" err="1"/>
              <a:t>Berlin</a:t>
            </a:r>
            <a:r>
              <a:rPr lang="it-IT" sz="1400" dirty="0"/>
              <a:t>, Heidelberg.</a:t>
            </a:r>
          </a:p>
          <a:p>
            <a:pPr marL="342900" indent="-342900">
              <a:buFont typeface="+mj-lt"/>
              <a:buAutoNum type="arabicPeriod" startAt="8"/>
            </a:pPr>
            <a:r>
              <a:rPr lang="it-IT" sz="1400" dirty="0"/>
              <a:t>S. </a:t>
            </a:r>
            <a:r>
              <a:rPr lang="it-IT" sz="1400" dirty="0" err="1"/>
              <a:t>Thrun</a:t>
            </a:r>
            <a:r>
              <a:rPr lang="it-IT" sz="1400" dirty="0"/>
              <a:t>. J. Bala, E. </a:t>
            </a:r>
            <a:r>
              <a:rPr lang="it-IT" sz="1400" dirty="0" err="1"/>
              <a:t>Bloedorn</a:t>
            </a:r>
            <a:r>
              <a:rPr lang="it-IT" sz="1400" dirty="0"/>
              <a:t>, I. </a:t>
            </a:r>
            <a:r>
              <a:rPr lang="it-IT" sz="1400" dirty="0" err="1"/>
              <a:t>Bratko</a:t>
            </a:r>
            <a:r>
              <a:rPr lang="it-IT" sz="1400" dirty="0"/>
              <a:t> et al. (1992). </a:t>
            </a:r>
            <a:r>
              <a:rPr lang="it-IT" sz="1400" i="1" dirty="0"/>
              <a:t>The </a:t>
            </a:r>
            <a:r>
              <a:rPr lang="it-IT" sz="1400" i="1" dirty="0" err="1"/>
              <a:t>MONK's</a:t>
            </a:r>
            <a:r>
              <a:rPr lang="it-IT" sz="1400" i="1" dirty="0"/>
              <a:t> </a:t>
            </a:r>
            <a:r>
              <a:rPr lang="it-IT" sz="1400" i="1" dirty="0" err="1"/>
              <a:t>Problems</a:t>
            </a:r>
            <a:r>
              <a:rPr lang="it-IT" sz="1400" i="1" dirty="0"/>
              <a:t>: A Performance </a:t>
            </a:r>
            <a:r>
              <a:rPr lang="it-IT" sz="1400" i="1" dirty="0" err="1"/>
              <a:t>Comparison</a:t>
            </a:r>
            <a:r>
              <a:rPr lang="it-IT" sz="1400" i="1" dirty="0"/>
              <a:t> of </a:t>
            </a:r>
            <a:r>
              <a:rPr lang="it-IT" sz="1400" i="1" dirty="0" err="1"/>
              <a:t>Different</a:t>
            </a:r>
            <a:r>
              <a:rPr lang="it-IT" sz="1400" i="1" dirty="0"/>
              <a:t> Learning </a:t>
            </a:r>
            <a:r>
              <a:rPr lang="it-IT" sz="1400" i="1" dirty="0" err="1"/>
              <a:t>Algorithms</a:t>
            </a:r>
            <a:r>
              <a:rPr lang="it-IT" sz="1400" dirty="0"/>
              <a:t>.</a:t>
            </a:r>
            <a:endParaRPr lang="it-IT" sz="1400" dirty="0">
              <a:solidFill>
                <a:srgbClr val="FF0000"/>
              </a:solidFill>
            </a:endParaRPr>
          </a:p>
          <a:p>
            <a:pPr marL="342900" indent="-342900">
              <a:buFont typeface="+mj-lt"/>
              <a:buAutoNum type="arabicPeriod" startAt="8"/>
            </a:pPr>
            <a:endParaRPr lang="it-IT" sz="1400" dirty="0"/>
          </a:p>
          <a:p>
            <a:pPr marL="342900" indent="-342900">
              <a:buFont typeface="+mj-lt"/>
              <a:buAutoNum type="arabicPeriod" startAt="8"/>
            </a:pPr>
            <a:endParaRPr lang="it-IT" sz="1400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304B3224-8AD6-EBFB-578E-76DA67AAD1D4}"/>
              </a:ext>
            </a:extLst>
          </p:cNvPr>
          <p:cNvSpPr txBox="1"/>
          <p:nvPr/>
        </p:nvSpPr>
        <p:spPr>
          <a:xfrm>
            <a:off x="490817" y="1082950"/>
            <a:ext cx="7738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Bibliographical</a:t>
            </a:r>
            <a:r>
              <a:rPr lang="it-IT" dirty="0"/>
              <a:t> sources:</a:t>
            </a:r>
          </a:p>
        </p:txBody>
      </p:sp>
    </p:spTree>
    <p:extLst>
      <p:ext uri="{BB962C8B-B14F-4D97-AF65-F5344CB8AC3E}">
        <p14:creationId xmlns:p14="http://schemas.microsoft.com/office/powerpoint/2010/main" val="2907797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311760" y="0"/>
            <a:ext cx="8520120" cy="792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0000"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it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Appendix </a:t>
            </a:r>
            <a:r>
              <a:rPr lang="it" sz="2400" spc="-1" dirty="0">
                <a:solidFill>
                  <a:srgbClr val="000000"/>
                </a:solidFill>
                <a:latin typeface="Arial"/>
                <a:ea typeface="Arial"/>
              </a:rPr>
              <a:t>– 1</a:t>
            </a:r>
            <a:br>
              <a:rPr lang="it" sz="2400" spc="-1" dirty="0">
                <a:solidFill>
                  <a:srgbClr val="000000"/>
                </a:solidFill>
                <a:latin typeface="Arial"/>
                <a:ea typeface="Arial"/>
              </a:rPr>
            </a:br>
            <a:r>
              <a:rPr lang="it" sz="2000" spc="-1" dirty="0">
                <a:solidFill>
                  <a:srgbClr val="3F3F3F"/>
                </a:solidFill>
                <a:latin typeface="Arial"/>
                <a:ea typeface="Arial"/>
              </a:rPr>
              <a:t>Full grid search for the MONK tasks: SVM</a:t>
            </a:r>
            <a:br>
              <a:rPr lang="it-IT" sz="1050" dirty="0"/>
            </a:br>
            <a:endParaRPr lang="it-IT" sz="2400" b="0" strike="noStrike" spc="-1" dirty="0">
              <a:solidFill>
                <a:srgbClr val="3F3F3F"/>
              </a:solidFill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sldNum" idx="14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25B94CD5-D627-49BE-818E-4A00F2BB16DF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26</a:t>
            </a:fld>
            <a:endParaRPr lang="it-IT" sz="1000" b="0" strike="noStrike" spc="-1">
              <a:latin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ella 4">
                <a:extLst>
                  <a:ext uri="{FF2B5EF4-FFF2-40B4-BE49-F238E27FC236}">
                    <a16:creationId xmlns:a16="http://schemas.microsoft.com/office/drawing/2014/main" id="{66DB18CC-5981-B89A-93BB-7E019B823C4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53247425"/>
                  </p:ext>
                </p:extLst>
              </p:nvPr>
            </p:nvGraphicFramePr>
            <p:xfrm>
              <a:off x="383260" y="1687140"/>
              <a:ext cx="8363480" cy="2667000"/>
            </p:xfrm>
            <a:graphic>
              <a:graphicData uri="http://schemas.openxmlformats.org/drawingml/2006/table">
                <a:tbl>
                  <a:tblPr firstRow="1" bandRow="1">
                    <a:tableStyleId>{0E3FDE45-AF77-4B5C-9715-49D594BDF05E}</a:tableStyleId>
                  </a:tblPr>
                  <a:tblGrid>
                    <a:gridCol w="1833467">
                      <a:extLst>
                        <a:ext uri="{9D8B030D-6E8A-4147-A177-3AD203B41FA5}">
                          <a16:colId xmlns:a16="http://schemas.microsoft.com/office/drawing/2014/main" val="1646026988"/>
                        </a:ext>
                      </a:extLst>
                    </a:gridCol>
                    <a:gridCol w="2348273">
                      <a:extLst>
                        <a:ext uri="{9D8B030D-6E8A-4147-A177-3AD203B41FA5}">
                          <a16:colId xmlns:a16="http://schemas.microsoft.com/office/drawing/2014/main" val="2209079661"/>
                        </a:ext>
                      </a:extLst>
                    </a:gridCol>
                    <a:gridCol w="2985727">
                      <a:extLst>
                        <a:ext uri="{9D8B030D-6E8A-4147-A177-3AD203B41FA5}">
                          <a16:colId xmlns:a16="http://schemas.microsoft.com/office/drawing/2014/main" val="476101989"/>
                        </a:ext>
                      </a:extLst>
                    </a:gridCol>
                    <a:gridCol w="1196013">
                      <a:extLst>
                        <a:ext uri="{9D8B030D-6E8A-4147-A177-3AD203B41FA5}">
                          <a16:colId xmlns:a16="http://schemas.microsoft.com/office/drawing/2014/main" val="10988609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i="0" dirty="0" err="1"/>
                            <a:t>Hyperparameter</a:t>
                          </a:r>
                          <a:endParaRPr lang="it-IT" sz="1600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i="0" dirty="0" err="1"/>
                            <a:t>Values</a:t>
                          </a:r>
                          <a:endParaRPr lang="it-IT" sz="1600" i="0" dirty="0"/>
                        </a:p>
                      </a:txBody>
                      <a:tcPr anchor="ctr">
                        <a:lnR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i="0" dirty="0" err="1"/>
                            <a:t>Hyperparameter</a:t>
                          </a:r>
                          <a:endParaRPr lang="it-IT" sz="1600" i="0" dirty="0"/>
                        </a:p>
                      </a:txBody>
                      <a:tcPr anchor="ctr">
                        <a:lnL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i="0" dirty="0" err="1"/>
                            <a:t>Values</a:t>
                          </a:r>
                          <a:endParaRPr lang="it-IT" sz="1600" i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344282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sz="1400" i="1" dirty="0"/>
                            <a:t>Kernel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400" dirty="0"/>
                            <a:t>RBF, </a:t>
                          </a:r>
                          <a:r>
                            <a:rPr lang="it-IT" sz="1400" dirty="0" err="1"/>
                            <a:t>polynomial</a:t>
                          </a:r>
                          <a:r>
                            <a:rPr lang="it-IT" sz="1400" dirty="0"/>
                            <a:t>, </a:t>
                          </a:r>
                          <a:r>
                            <a:rPr lang="it-IT" sz="1400" dirty="0" err="1"/>
                            <a:t>sigmoid</a:t>
                          </a:r>
                          <a:r>
                            <a:rPr lang="it-IT" sz="1400" dirty="0"/>
                            <a:t> (</a:t>
                          </a:r>
                          <a:r>
                            <a:rPr lang="it-IT" sz="1400" dirty="0" err="1"/>
                            <a:t>aka</a:t>
                          </a:r>
                          <a:r>
                            <a:rPr lang="it-IT" sz="1400" dirty="0"/>
                            <a:t> </a:t>
                          </a:r>
                          <a:r>
                            <a:rPr lang="it-IT" sz="1400" dirty="0" err="1"/>
                            <a:t>two-layer</a:t>
                          </a:r>
                          <a:r>
                            <a:rPr lang="it-IT" sz="1400" dirty="0"/>
                            <a:t> </a:t>
                          </a:r>
                          <a:r>
                            <a:rPr lang="it-IT" sz="1400" dirty="0" err="1"/>
                            <a:t>perceptron</a:t>
                          </a:r>
                          <a:r>
                            <a:rPr lang="it-IT" sz="1400" dirty="0"/>
                            <a:t>)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it-IT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14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it-IT" sz="1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it-IT" sz="1400" i="1" dirty="0"/>
                            <a:t> </a:t>
                          </a:r>
                          <a:r>
                            <a:rPr lang="it-IT" sz="1400" i="1" dirty="0" err="1"/>
                            <a:t>coefficient</a:t>
                          </a:r>
                          <a:r>
                            <a:rPr lang="it-IT" sz="1400" i="1" dirty="0"/>
                            <a:t> </a:t>
                          </a:r>
                          <a:r>
                            <a:rPr lang="it-IT" sz="1400" dirty="0"/>
                            <a:t>(</a:t>
                          </a:r>
                          <a:r>
                            <a:rPr lang="it-IT" sz="1400" i="0" dirty="0"/>
                            <a:t>for </a:t>
                          </a:r>
                          <a:r>
                            <a:rPr lang="it-IT" sz="1400" i="0" dirty="0" err="1"/>
                            <a:t>two-layer</a:t>
                          </a:r>
                          <a:r>
                            <a:rPr lang="it-IT" sz="1400" i="0" dirty="0"/>
                            <a:t> </a:t>
                          </a:r>
                          <a:r>
                            <a:rPr lang="it-IT" sz="1400" i="0" dirty="0" err="1"/>
                            <a:t>perceptron</a:t>
                          </a:r>
                          <a:r>
                            <a:rPr lang="it-IT" sz="1400" i="0" dirty="0"/>
                            <a:t> kernel</a:t>
                          </a:r>
                          <a:r>
                            <a:rPr lang="it-IT" sz="1400" dirty="0"/>
                            <a:t>)</a:t>
                          </a:r>
                          <a:endParaRPr lang="it-IT" sz="1400" i="1" dirty="0"/>
                        </a:p>
                      </a:txBody>
                      <a:tcPr anchor="ctr">
                        <a:lnL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400" dirty="0"/>
                            <a:t>0, 1, 2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6433839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sz="1400" i="1" dirty="0"/>
                            <a:t>C </a:t>
                          </a:r>
                          <a:r>
                            <a:rPr lang="it-IT" sz="1400" i="1" dirty="0" err="1"/>
                            <a:t>regularization</a:t>
                          </a:r>
                          <a:r>
                            <a:rPr lang="it-IT" sz="1400" i="1" dirty="0"/>
                            <a:t> </a:t>
                          </a:r>
                          <a:r>
                            <a:rPr lang="it-IT" sz="1400" i="1" dirty="0" err="1"/>
                            <a:t>hyperparameter</a:t>
                          </a:r>
                          <a:endParaRPr lang="it-IT" sz="1400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400" dirty="0"/>
                            <a:t>0.1, 1, 10, 100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it-IT" sz="1400" i="1" dirty="0"/>
                            <a:t>Translation </a:t>
                          </a:r>
                          <a:r>
                            <a:rPr lang="it-IT" sz="1400" i="1" dirty="0" err="1"/>
                            <a:t>term</a:t>
                          </a:r>
                          <a:r>
                            <a:rPr lang="it-IT" sz="1400" i="1" dirty="0"/>
                            <a:t> k0</a:t>
                          </a:r>
                          <a:r>
                            <a:rPr lang="it-IT" sz="1400" dirty="0"/>
                            <a:t> (</a:t>
                          </a:r>
                          <a:r>
                            <a:rPr lang="it-IT" sz="1400" i="0" dirty="0"/>
                            <a:t>for </a:t>
                          </a:r>
                          <a:r>
                            <a:rPr lang="it-IT" sz="1400" i="0" dirty="0" err="1"/>
                            <a:t>poly</a:t>
                          </a:r>
                          <a:r>
                            <a:rPr lang="it-IT" sz="1400" i="0" dirty="0"/>
                            <a:t>. kernel: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it-IT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it-IT" sz="1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it-IT" sz="14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𝛾</m:t>
                                      </m:r>
                                      <m:r>
                                        <a:rPr lang="it-IT" sz="1400" i="0" smtClean="0">
                                          <a:latin typeface="Cambria Math" panose="02040503050406030204" pitchFamily="18" charset="0"/>
                                        </a:rPr>
                                        <m:t>⋅</m:t>
                                      </m:r>
                                      <m:d>
                                        <m:dPr>
                                          <m:begChr m:val="⟨"/>
                                          <m:endChr m:val=""/>
                                          <m:ctrlPr>
                                            <a:rPr lang="it-IT" sz="140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it-IT" sz="1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  <m:r>
                                        <a:rPr lang="it-IT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d>
                                        <m:dPr>
                                          <m:begChr m:val=""/>
                                          <m:endChr m:val="⟩"/>
                                          <m:ctrlPr>
                                            <a:rPr lang="it-IT" sz="1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it-IT" sz="1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  <m:r>
                                        <a:rPr lang="it-IT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it-IT" sz="1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it-IT" sz="1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b>
                                          <m:r>
                                            <a:rPr lang="it-IT" sz="1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it-IT" sz="1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p>
                              </m:sSup>
                            </m:oMath>
                          </a14:m>
                          <a:r>
                            <a:rPr lang="it-IT" sz="1400" dirty="0"/>
                            <a:t>)</a:t>
                          </a:r>
                          <a:endParaRPr lang="it-IT" sz="1400" i="1" dirty="0"/>
                        </a:p>
                      </a:txBody>
                      <a:tcPr anchor="ctr">
                        <a:lnL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400" dirty="0"/>
                            <a:t>0, 1, 2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62452552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sz="1400" i="1" dirty="0"/>
                            <a:t>ε </a:t>
                          </a:r>
                          <a:r>
                            <a:rPr lang="it-IT" sz="1400" i="0" dirty="0"/>
                            <a:t>(</a:t>
                          </a:r>
                          <a:r>
                            <a:rPr lang="it-IT" sz="1400" i="0" dirty="0" err="1"/>
                            <a:t>regression</a:t>
                          </a:r>
                          <a:r>
                            <a:rPr lang="it-IT" sz="1400" i="0" dirty="0"/>
                            <a:t> </a:t>
                          </a:r>
                          <a:r>
                            <a:rPr lang="it-IT" sz="1400" i="0" dirty="0" err="1"/>
                            <a:t>only</a:t>
                          </a:r>
                          <a:r>
                            <a:rPr lang="it-IT" sz="1400" i="0" dirty="0"/>
                            <a:t>)</a:t>
                          </a:r>
                          <a:endParaRPr lang="it-IT" sz="1400" i="1" dirty="0"/>
                        </a:p>
                      </a:txBody>
                      <a:tcPr anchor="ctr">
                        <a:lnB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400" dirty="0"/>
                            <a:t>0.01, 0.1, 1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400" i="1" dirty="0"/>
                            <a:t>Degree p </a:t>
                          </a:r>
                          <a:r>
                            <a:rPr lang="it-IT" sz="1400" i="0" dirty="0"/>
                            <a:t>(for </a:t>
                          </a:r>
                          <a:r>
                            <a:rPr lang="it-IT" sz="1400" i="0" dirty="0" err="1"/>
                            <a:t>polynomial</a:t>
                          </a:r>
                          <a:r>
                            <a:rPr lang="it-IT" sz="1400" i="0" dirty="0"/>
                            <a:t> kernel)</a:t>
                          </a:r>
                          <a:endParaRPr lang="it-IT" sz="1400" i="1" dirty="0"/>
                        </a:p>
                      </a:txBody>
                      <a:tcPr anchor="ctr">
                        <a:lnL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400" dirty="0"/>
                            <a:t>2, 3, 4</a:t>
                          </a:r>
                        </a:p>
                      </a:txBody>
                      <a:tcPr anchor="ctr">
                        <a:lnB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355240013"/>
                      </a:ext>
                    </a:extLst>
                  </a:tr>
                  <a:tr h="37084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it-IT" sz="1600" b="1" i="0" dirty="0" err="1"/>
                            <a:t>Hyperparameter</a:t>
                          </a:r>
                          <a:endParaRPr lang="it-IT" sz="1600" b="1" i="0" dirty="0"/>
                        </a:p>
                      </a:txBody>
                      <a:tcPr anchor="ctr">
                        <a:lnT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it-IT" sz="1400" dirty="0"/>
                        </a:p>
                      </a:txBody>
                      <a:tcPr anchor="ctr">
                        <a:lnR w="12700" cap="flat" cmpd="sng" algn="ctr">
                          <a:solidFill>
                            <a:srgbClr val="3D3D3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it-IT" sz="1600" b="1" i="0" dirty="0" err="1"/>
                            <a:t>Values</a:t>
                          </a:r>
                          <a:endParaRPr lang="it-IT" sz="1600" b="1" i="0" dirty="0"/>
                        </a:p>
                      </a:txBody>
                      <a:tcPr anchor="ctr">
                        <a:lnT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it-IT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40038678"/>
                      </a:ext>
                    </a:extLst>
                  </a:tr>
                  <a:tr h="145886">
                    <a:tc gridSpan="2">
                      <a:txBody>
                        <a:bodyPr/>
                        <a:lstStyle/>
                        <a:p>
                          <a:r>
                            <a:rPr lang="it-IT" sz="1400" i="1" dirty="0"/>
                            <a:t>Kernel’s </a:t>
                          </a:r>
                          <a:r>
                            <a:rPr lang="it-IT" sz="1400" i="1" dirty="0" err="1"/>
                            <a:t>parameter</a:t>
                          </a:r>
                          <a:r>
                            <a:rPr lang="it-IT" sz="1400" i="1" dirty="0"/>
                            <a:t> γ </a:t>
                          </a:r>
                          <a:r>
                            <a:rPr lang="it-IT" sz="1400" dirty="0"/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lang="it-IT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m:rPr>
                                  <m:lit/>
                                </m:rPr>
                                <a:rPr lang="it-IT" sz="1400" i="1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d>
                                <m:dPr>
                                  <m:ctrlPr>
                                    <a:rPr lang="it-IT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sz="1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p>
                                    <m:sSupPr>
                                      <m:ctrlPr>
                                        <a:rPr lang="it-IT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it-IT" sz="1400" i="1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it-IT" sz="1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oMath>
                          </a14:m>
                          <a:r>
                            <a:rPr lang="it-IT" sz="1400" i="0" dirty="0"/>
                            <a:t> for RBF, 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it-IT" sz="1400" i="0">
                                  <a:latin typeface="Cambria Math" panose="02040503050406030204" pitchFamily="18" charset="0"/>
                                </a:rPr>
                                <m:t>γ</m:t>
                              </m:r>
                              <m:r>
                                <a:rPr lang="it-IT" sz="1400" i="0">
                                  <a:latin typeface="Cambria Math" panose="02040503050406030204" pitchFamily="18" charset="0"/>
                                </a:rPr>
                                <m:t>⋅⟨</m:t>
                              </m:r>
                              <m:r>
                                <a:rPr lang="it-IT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it-IT" sz="1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it-IT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it-IT" sz="1400" i="0">
                                  <a:latin typeface="Cambria Math" panose="02040503050406030204" pitchFamily="18" charset="0"/>
                                </a:rPr>
                                <m:t>⟩</m:t>
                              </m:r>
                            </m:oMath>
                          </a14:m>
                          <a:r>
                            <a:rPr lang="it-IT" sz="1400" i="0" dirty="0"/>
                            <a:t> for </a:t>
                          </a:r>
                          <a:r>
                            <a:rPr lang="it-IT" sz="1400" i="0" dirty="0" err="1"/>
                            <a:t>poly</a:t>
                          </a:r>
                          <a:r>
                            <a:rPr lang="it-IT" sz="1400" i="0" dirty="0"/>
                            <a:t> kernel,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it-IT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14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it-IT" sz="1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it-IT" sz="1400" i="0" dirty="0"/>
                            <a:t> for </a:t>
                          </a:r>
                          <a:r>
                            <a:rPr lang="it-IT" sz="1400" i="0" dirty="0" err="1"/>
                            <a:t>sigmoid</a:t>
                          </a:r>
                          <a:r>
                            <a:rPr lang="it-IT" sz="1400" dirty="0"/>
                            <a:t>)</a:t>
                          </a: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it-IT" sz="1400" dirty="0"/>
                        </a:p>
                      </a:txBody>
                      <a:tcPr anchor="ctr">
                        <a:lnR w="12700" cap="flat" cmpd="sng" algn="ctr">
                          <a:solidFill>
                            <a:srgbClr val="3D3D3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it-IT" sz="1400" i="0" dirty="0"/>
                            <a:t>0.1, 0.01, 0.001</a:t>
                          </a: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it-IT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486424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ella 4">
                <a:extLst>
                  <a:ext uri="{FF2B5EF4-FFF2-40B4-BE49-F238E27FC236}">
                    <a16:creationId xmlns:a16="http://schemas.microsoft.com/office/drawing/2014/main" id="{66DB18CC-5981-B89A-93BB-7E019B823C4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53247425"/>
                  </p:ext>
                </p:extLst>
              </p:nvPr>
            </p:nvGraphicFramePr>
            <p:xfrm>
              <a:off x="383260" y="1687140"/>
              <a:ext cx="8363480" cy="2667000"/>
            </p:xfrm>
            <a:graphic>
              <a:graphicData uri="http://schemas.openxmlformats.org/drawingml/2006/table">
                <a:tbl>
                  <a:tblPr firstRow="1" bandRow="1">
                    <a:tableStyleId>{0E3FDE45-AF77-4B5C-9715-49D594BDF05E}</a:tableStyleId>
                  </a:tblPr>
                  <a:tblGrid>
                    <a:gridCol w="1833467">
                      <a:extLst>
                        <a:ext uri="{9D8B030D-6E8A-4147-A177-3AD203B41FA5}">
                          <a16:colId xmlns:a16="http://schemas.microsoft.com/office/drawing/2014/main" val="1646026988"/>
                        </a:ext>
                      </a:extLst>
                    </a:gridCol>
                    <a:gridCol w="2348273">
                      <a:extLst>
                        <a:ext uri="{9D8B030D-6E8A-4147-A177-3AD203B41FA5}">
                          <a16:colId xmlns:a16="http://schemas.microsoft.com/office/drawing/2014/main" val="2209079661"/>
                        </a:ext>
                      </a:extLst>
                    </a:gridCol>
                    <a:gridCol w="2985727">
                      <a:extLst>
                        <a:ext uri="{9D8B030D-6E8A-4147-A177-3AD203B41FA5}">
                          <a16:colId xmlns:a16="http://schemas.microsoft.com/office/drawing/2014/main" val="476101989"/>
                        </a:ext>
                      </a:extLst>
                    </a:gridCol>
                    <a:gridCol w="1196013">
                      <a:extLst>
                        <a:ext uri="{9D8B030D-6E8A-4147-A177-3AD203B41FA5}">
                          <a16:colId xmlns:a16="http://schemas.microsoft.com/office/drawing/2014/main" val="10988609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i="0" dirty="0" err="1"/>
                            <a:t>Hyperparameter</a:t>
                          </a:r>
                          <a:endParaRPr lang="it-IT" sz="1600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i="0" dirty="0" err="1"/>
                            <a:t>Values</a:t>
                          </a:r>
                          <a:endParaRPr lang="it-IT" sz="1600" i="0" dirty="0"/>
                        </a:p>
                      </a:txBody>
                      <a:tcPr anchor="ctr">
                        <a:lnR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i="0" dirty="0" err="1"/>
                            <a:t>Hyperparameter</a:t>
                          </a:r>
                          <a:endParaRPr lang="it-IT" sz="1600" i="0" dirty="0"/>
                        </a:p>
                      </a:txBody>
                      <a:tcPr anchor="ctr">
                        <a:lnL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i="0" dirty="0" err="1"/>
                            <a:t>Values</a:t>
                          </a:r>
                          <a:endParaRPr lang="it-IT" sz="1600" i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34428286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r>
                            <a:rPr lang="it-IT" sz="1400" i="1" dirty="0"/>
                            <a:t>Kernel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400" dirty="0"/>
                            <a:t>RBF, </a:t>
                          </a:r>
                          <a:r>
                            <a:rPr lang="it-IT" sz="1400" dirty="0" err="1"/>
                            <a:t>polynomial</a:t>
                          </a:r>
                          <a:r>
                            <a:rPr lang="it-IT" sz="1400" dirty="0"/>
                            <a:t>, </a:t>
                          </a:r>
                          <a:r>
                            <a:rPr lang="it-IT" sz="1400" dirty="0" err="1"/>
                            <a:t>sigmoid</a:t>
                          </a:r>
                          <a:r>
                            <a:rPr lang="it-IT" sz="1400" dirty="0"/>
                            <a:t> (</a:t>
                          </a:r>
                          <a:r>
                            <a:rPr lang="it-IT" sz="1400" dirty="0" err="1"/>
                            <a:t>aka</a:t>
                          </a:r>
                          <a:r>
                            <a:rPr lang="it-IT" sz="1400" dirty="0"/>
                            <a:t> </a:t>
                          </a:r>
                          <a:r>
                            <a:rPr lang="it-IT" sz="1400" dirty="0" err="1"/>
                            <a:t>two-layer</a:t>
                          </a:r>
                          <a:r>
                            <a:rPr lang="it-IT" sz="1400" dirty="0"/>
                            <a:t> </a:t>
                          </a:r>
                          <a:r>
                            <a:rPr lang="it-IT" sz="1400" dirty="0" err="1"/>
                            <a:t>perceptron</a:t>
                          </a:r>
                          <a:r>
                            <a:rPr lang="it-IT" sz="1400" dirty="0"/>
                            <a:t>)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anchor="ctr">
                        <a:lnL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140204" t="-72941" r="-40204" b="-3564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400" dirty="0"/>
                            <a:t>0, 1, 2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64338391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r>
                            <a:rPr lang="it-IT" sz="1400" i="1" dirty="0"/>
                            <a:t>C </a:t>
                          </a:r>
                          <a:r>
                            <a:rPr lang="it-IT" sz="1400" i="1" dirty="0" err="1"/>
                            <a:t>regularization</a:t>
                          </a:r>
                          <a:r>
                            <a:rPr lang="it-IT" sz="1400" i="1" dirty="0"/>
                            <a:t> </a:t>
                          </a:r>
                          <a:r>
                            <a:rPr lang="it-IT" sz="1400" i="1" dirty="0" err="1"/>
                            <a:t>hyperparameter</a:t>
                          </a:r>
                          <a:endParaRPr lang="it-IT" sz="1400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400" dirty="0"/>
                            <a:t>0.1, 1, 10, 100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anchor="ctr">
                        <a:lnL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140204" t="-170930" r="-40204" b="-2523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400" dirty="0"/>
                            <a:t>0, 1, 2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62452552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sz="1400" i="1" dirty="0"/>
                            <a:t>ε </a:t>
                          </a:r>
                          <a:r>
                            <a:rPr lang="it-IT" sz="1400" i="0" dirty="0"/>
                            <a:t>(</a:t>
                          </a:r>
                          <a:r>
                            <a:rPr lang="it-IT" sz="1400" i="0" dirty="0" err="1"/>
                            <a:t>regression</a:t>
                          </a:r>
                          <a:r>
                            <a:rPr lang="it-IT" sz="1400" i="0" dirty="0"/>
                            <a:t> </a:t>
                          </a:r>
                          <a:r>
                            <a:rPr lang="it-IT" sz="1400" i="0" dirty="0" err="1"/>
                            <a:t>only</a:t>
                          </a:r>
                          <a:r>
                            <a:rPr lang="it-IT" sz="1400" i="0" dirty="0"/>
                            <a:t>)</a:t>
                          </a:r>
                          <a:endParaRPr lang="it-IT" sz="1400" i="1" dirty="0"/>
                        </a:p>
                      </a:txBody>
                      <a:tcPr anchor="ctr">
                        <a:lnB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400" dirty="0"/>
                            <a:t>0.01, 0.1, 1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400" i="1" dirty="0"/>
                            <a:t>Degree p </a:t>
                          </a:r>
                          <a:r>
                            <a:rPr lang="it-IT" sz="1400" i="0" dirty="0"/>
                            <a:t>(for </a:t>
                          </a:r>
                          <a:r>
                            <a:rPr lang="it-IT" sz="1400" i="0" dirty="0" err="1"/>
                            <a:t>polynomial</a:t>
                          </a:r>
                          <a:r>
                            <a:rPr lang="it-IT" sz="1400" i="0" dirty="0"/>
                            <a:t> kernel)</a:t>
                          </a:r>
                          <a:endParaRPr lang="it-IT" sz="1400" i="1" dirty="0"/>
                        </a:p>
                      </a:txBody>
                      <a:tcPr anchor="ctr">
                        <a:lnL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400" dirty="0"/>
                            <a:t>2, 3, 4</a:t>
                          </a:r>
                        </a:p>
                      </a:txBody>
                      <a:tcPr anchor="ctr">
                        <a:lnB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355240013"/>
                      </a:ext>
                    </a:extLst>
                  </a:tr>
                  <a:tr h="37084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it-IT" sz="1600" b="1" i="0" dirty="0" err="1"/>
                            <a:t>Hyperparameter</a:t>
                          </a:r>
                          <a:endParaRPr lang="it-IT" sz="1600" b="1" i="0" dirty="0"/>
                        </a:p>
                      </a:txBody>
                      <a:tcPr anchor="ctr">
                        <a:lnT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it-IT" sz="1400" dirty="0"/>
                        </a:p>
                      </a:txBody>
                      <a:tcPr anchor="ctr">
                        <a:lnR w="12700" cap="flat" cmpd="sng" algn="ctr">
                          <a:solidFill>
                            <a:srgbClr val="3D3D3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it-IT" sz="1600" b="1" i="0" dirty="0" err="1"/>
                            <a:t>Values</a:t>
                          </a:r>
                          <a:endParaRPr lang="it-IT" sz="1600" b="1" i="0" dirty="0"/>
                        </a:p>
                      </a:txBody>
                      <a:tcPr anchor="ctr">
                        <a:lnT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it-IT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40038678"/>
                      </a:ext>
                    </a:extLst>
                  </a:tr>
                  <a:tr h="518160">
                    <a:tc gridSpan="2"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anchor="ctr">
                        <a:blipFill>
                          <a:blip r:embed="rId2"/>
                          <a:stretch>
                            <a:fillRect t="-417647" r="-100000" b="-11765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it-IT" sz="1400" dirty="0"/>
                        </a:p>
                      </a:txBody>
                      <a:tcPr anchor="ctr">
                        <a:lnR w="12700" cap="flat" cmpd="sng" algn="ctr">
                          <a:solidFill>
                            <a:srgbClr val="3D3D3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it-IT" sz="1400" i="0" dirty="0"/>
                            <a:t>0.1, 0.01, 0.001</a:t>
                          </a: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it-IT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486424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CasellaDiTesto 5">
            <a:extLst>
              <a:ext uri="{FF2B5EF4-FFF2-40B4-BE49-F238E27FC236}">
                <a16:creationId xmlns:a16="http://schemas.microsoft.com/office/drawing/2014/main" id="{67EA9238-0A19-F871-A93C-3E30D45F3039}"/>
              </a:ext>
            </a:extLst>
          </p:cNvPr>
          <p:cNvSpPr txBox="1"/>
          <p:nvPr/>
        </p:nvSpPr>
        <p:spPr>
          <a:xfrm>
            <a:off x="383260" y="1379363"/>
            <a:ext cx="83634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b="1" dirty="0" err="1"/>
              <a:t>Table</a:t>
            </a:r>
            <a:r>
              <a:rPr lang="it-IT" sz="1400" b="1" dirty="0"/>
              <a:t> 7</a:t>
            </a:r>
            <a:r>
              <a:rPr lang="it-IT" sz="1400" dirty="0"/>
              <a:t>: </a:t>
            </a:r>
            <a:r>
              <a:rPr lang="it-IT" sz="1400" dirty="0" err="1"/>
              <a:t>Hyperparameter’s</a:t>
            </a:r>
            <a:r>
              <a:rPr lang="it-IT" sz="1400" dirty="0"/>
              <a:t> </a:t>
            </a:r>
            <a:r>
              <a:rPr lang="it-IT" sz="1400" dirty="0" err="1"/>
              <a:t>values</a:t>
            </a:r>
            <a:r>
              <a:rPr lang="it-IT" sz="1400" dirty="0"/>
              <a:t> for the </a:t>
            </a:r>
            <a:r>
              <a:rPr lang="it-IT" sz="1400" dirty="0" err="1"/>
              <a:t>SVMs</a:t>
            </a:r>
            <a:r>
              <a:rPr lang="it-IT" sz="1400" dirty="0"/>
              <a:t> </a:t>
            </a:r>
            <a:r>
              <a:rPr lang="it-IT" sz="1400" dirty="0" err="1"/>
              <a:t>used</a:t>
            </a:r>
            <a:r>
              <a:rPr lang="it-IT" sz="1400" dirty="0"/>
              <a:t> for the </a:t>
            </a:r>
            <a:r>
              <a:rPr lang="it-IT" sz="1400" dirty="0" err="1"/>
              <a:t>three</a:t>
            </a:r>
            <a:r>
              <a:rPr lang="it-IT" sz="1400" dirty="0"/>
              <a:t> MONK tasks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311760" y="0"/>
            <a:ext cx="8520120" cy="792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0000"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it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Appendix </a:t>
            </a:r>
            <a:r>
              <a:rPr lang="it" sz="2400" spc="-1" dirty="0">
                <a:solidFill>
                  <a:srgbClr val="000000"/>
                </a:solidFill>
                <a:latin typeface="Arial"/>
                <a:ea typeface="Arial"/>
              </a:rPr>
              <a:t>– 2</a:t>
            </a:r>
            <a:br>
              <a:rPr lang="it" sz="2400" spc="-1" dirty="0">
                <a:solidFill>
                  <a:srgbClr val="000000"/>
                </a:solidFill>
                <a:latin typeface="Arial"/>
                <a:ea typeface="Arial"/>
              </a:rPr>
            </a:br>
            <a:r>
              <a:rPr lang="it" sz="2000" spc="-1" dirty="0">
                <a:solidFill>
                  <a:srgbClr val="3F3F3F"/>
                </a:solidFill>
                <a:latin typeface="Arial"/>
                <a:ea typeface="Arial"/>
              </a:rPr>
              <a:t>Full grid search for the MONK tasks: Random Forests</a:t>
            </a:r>
            <a:endParaRPr lang="it-IT" sz="2400" b="0" strike="noStrike" spc="-1" dirty="0">
              <a:solidFill>
                <a:srgbClr val="3F3F3F"/>
              </a:solidFill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sldNum" idx="14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25B94CD5-D627-49BE-818E-4A00F2BB16DF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27</a:t>
            </a:fld>
            <a:endParaRPr lang="it-IT" sz="1000" b="0" strike="noStrike" spc="-1">
              <a:latin typeface="Times New Roman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67EA9238-0A19-F871-A93C-3E30D45F3039}"/>
              </a:ext>
            </a:extLst>
          </p:cNvPr>
          <p:cNvSpPr txBox="1"/>
          <p:nvPr/>
        </p:nvSpPr>
        <p:spPr>
          <a:xfrm>
            <a:off x="311940" y="1222945"/>
            <a:ext cx="852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b="1" dirty="0" err="1"/>
              <a:t>Table</a:t>
            </a:r>
            <a:r>
              <a:rPr lang="it-IT" sz="1400" b="1" dirty="0"/>
              <a:t> 8</a:t>
            </a:r>
            <a:r>
              <a:rPr lang="it-IT" sz="1400" dirty="0"/>
              <a:t>: </a:t>
            </a:r>
            <a:r>
              <a:rPr lang="it-IT" sz="1400" dirty="0" err="1"/>
              <a:t>Hyperparameter’s</a:t>
            </a:r>
            <a:r>
              <a:rPr lang="it-IT" sz="1400" dirty="0"/>
              <a:t> </a:t>
            </a:r>
            <a:r>
              <a:rPr lang="it-IT" sz="1400" dirty="0" err="1"/>
              <a:t>values</a:t>
            </a:r>
            <a:r>
              <a:rPr lang="it-IT" sz="1400" dirty="0"/>
              <a:t> for the Random </a:t>
            </a:r>
            <a:r>
              <a:rPr lang="it-IT" sz="1400" dirty="0" err="1"/>
              <a:t>Forests</a:t>
            </a:r>
            <a:r>
              <a:rPr lang="it-IT" sz="1400" dirty="0"/>
              <a:t> </a:t>
            </a:r>
            <a:r>
              <a:rPr lang="it-IT" sz="1400" dirty="0" err="1"/>
              <a:t>used</a:t>
            </a:r>
            <a:r>
              <a:rPr lang="it-IT" sz="1400" dirty="0"/>
              <a:t> for the </a:t>
            </a:r>
            <a:r>
              <a:rPr lang="it-IT" sz="1400" dirty="0" err="1"/>
              <a:t>three</a:t>
            </a:r>
            <a:r>
              <a:rPr lang="it-IT" sz="1400" dirty="0"/>
              <a:t> MONK tasks</a:t>
            </a:r>
          </a:p>
        </p:txBody>
      </p:sp>
      <p:graphicFrame>
        <p:nvGraphicFramePr>
          <p:cNvPr id="2" name="Tabella 1">
            <a:extLst>
              <a:ext uri="{FF2B5EF4-FFF2-40B4-BE49-F238E27FC236}">
                <a16:creationId xmlns:a16="http://schemas.microsoft.com/office/drawing/2014/main" id="{FB73CB9E-9A5F-9977-AD92-AA9DF7D29D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577486"/>
              </p:ext>
            </p:extLst>
          </p:nvPr>
        </p:nvGraphicFramePr>
        <p:xfrm>
          <a:off x="311940" y="1530722"/>
          <a:ext cx="8520120" cy="266700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2639689">
                  <a:extLst>
                    <a:ext uri="{9D8B030D-6E8A-4147-A177-3AD203B41FA5}">
                      <a16:colId xmlns:a16="http://schemas.microsoft.com/office/drawing/2014/main" val="1646026988"/>
                    </a:ext>
                  </a:extLst>
                </a:gridCol>
                <a:gridCol w="1243853">
                  <a:extLst>
                    <a:ext uri="{9D8B030D-6E8A-4147-A177-3AD203B41FA5}">
                      <a16:colId xmlns:a16="http://schemas.microsoft.com/office/drawing/2014/main" val="2209079661"/>
                    </a:ext>
                  </a:extLst>
                </a:gridCol>
                <a:gridCol w="3012142">
                  <a:extLst>
                    <a:ext uri="{9D8B030D-6E8A-4147-A177-3AD203B41FA5}">
                      <a16:colId xmlns:a16="http://schemas.microsoft.com/office/drawing/2014/main" val="476101989"/>
                    </a:ext>
                  </a:extLst>
                </a:gridCol>
                <a:gridCol w="1624436">
                  <a:extLst>
                    <a:ext uri="{9D8B030D-6E8A-4147-A177-3AD203B41FA5}">
                      <a16:colId xmlns:a16="http://schemas.microsoft.com/office/drawing/2014/main" val="10988609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1600" i="0" dirty="0" err="1"/>
                        <a:t>Hyperparameter</a:t>
                      </a:r>
                      <a:endParaRPr lang="it-IT" sz="1600" i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i="0" dirty="0" err="1"/>
                        <a:t>Values</a:t>
                      </a:r>
                      <a:endParaRPr lang="it-IT" sz="1600" i="0" dirty="0"/>
                    </a:p>
                  </a:txBody>
                  <a:tcPr anchor="ctr">
                    <a:lnR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i="0" dirty="0" err="1"/>
                        <a:t>Hyperparameter</a:t>
                      </a:r>
                      <a:endParaRPr lang="it-IT" sz="1600" i="0" dirty="0"/>
                    </a:p>
                  </a:txBody>
                  <a:tcPr anchor="ctr">
                    <a:lnL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i="0" dirty="0" err="1"/>
                        <a:t>Values</a:t>
                      </a:r>
                      <a:endParaRPr lang="it-IT" sz="1600" i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34428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400" i="1" dirty="0"/>
                        <a:t>N° of </a:t>
                      </a:r>
                      <a:r>
                        <a:rPr lang="it-IT" sz="1400" i="1" dirty="0" err="1"/>
                        <a:t>estimators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0" dirty="0"/>
                        <a:t>(</a:t>
                      </a:r>
                      <a:r>
                        <a:rPr lang="it-IT" sz="1400" i="1" dirty="0" err="1"/>
                        <a:t>aka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1" dirty="0" err="1"/>
                        <a:t>trees</a:t>
                      </a:r>
                      <a:r>
                        <a:rPr lang="it-IT" sz="1400" i="0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/>
                        <a:t>20, 50, 100, 200</a:t>
                      </a:r>
                    </a:p>
                  </a:txBody>
                  <a:tcPr anchor="ctr">
                    <a:lnR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i="1" dirty="0"/>
                        <a:t>Maximum </a:t>
                      </a:r>
                      <a:r>
                        <a:rPr lang="it-IT" sz="1400" i="1" dirty="0" err="1"/>
                        <a:t>depth</a:t>
                      </a:r>
                      <a:r>
                        <a:rPr lang="it-IT" sz="1400" i="1" dirty="0"/>
                        <a:t> of the </a:t>
                      </a:r>
                      <a:r>
                        <a:rPr lang="it-IT" sz="1400" i="1" dirty="0" err="1"/>
                        <a:t>tree</a:t>
                      </a:r>
                      <a:endParaRPr lang="it-IT" sz="1400" i="1" dirty="0"/>
                    </a:p>
                  </a:txBody>
                  <a:tcPr anchor="ctr">
                    <a:lnL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None, 10, 20 (</a:t>
                      </a:r>
                      <a:r>
                        <a:rPr lang="it-IT" sz="1400" i="1" dirty="0" err="1"/>
                        <a:t>not</a:t>
                      </a:r>
                      <a:r>
                        <a:rPr lang="it-IT" sz="1400" i="1" dirty="0"/>
                        <a:t> for MONK 3</a:t>
                      </a:r>
                      <a:r>
                        <a:rPr lang="it-IT" sz="1400" dirty="0"/>
                        <a:t>), 30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4338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i="1" dirty="0"/>
                        <a:t>Minimum n° of samples to split an </a:t>
                      </a:r>
                      <a:r>
                        <a:rPr lang="it-IT" sz="1400" i="1" dirty="0" err="1"/>
                        <a:t>internal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1" dirty="0" err="1"/>
                        <a:t>node</a:t>
                      </a:r>
                      <a:endParaRPr lang="it-IT" sz="140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/>
                        <a:t>2, 4, 6</a:t>
                      </a:r>
                    </a:p>
                  </a:txBody>
                  <a:tcPr anchor="ctr">
                    <a:lnR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i="1" dirty="0"/>
                        <a:t>Minimum n° of samples </a:t>
                      </a:r>
                      <a:r>
                        <a:rPr lang="it-IT" sz="1400" i="1" dirty="0" err="1"/>
                        <a:t>required</a:t>
                      </a:r>
                      <a:r>
                        <a:rPr lang="it-IT" sz="1400" i="1" dirty="0"/>
                        <a:t> to be a </a:t>
                      </a:r>
                      <a:r>
                        <a:rPr lang="it-IT" sz="1400" i="1" dirty="0" err="1"/>
                        <a:t>leaf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1" dirty="0" err="1"/>
                        <a:t>node</a:t>
                      </a:r>
                      <a:endParaRPr lang="it-IT" sz="1400" i="1" dirty="0"/>
                    </a:p>
                  </a:txBody>
                  <a:tcPr anchor="ctr">
                    <a:lnL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/>
                        <a:t>1, 2, 4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20347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400" i="1" dirty="0"/>
                        <a:t>Bootstrap</a:t>
                      </a:r>
                    </a:p>
                  </a:txBody>
                  <a:tcPr anchor="ctr"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True, False</a:t>
                      </a:r>
                    </a:p>
                  </a:txBody>
                  <a:tcPr anchor="ctr">
                    <a:lnR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i="1" dirty="0"/>
                        <a:t>Criterion to </a:t>
                      </a:r>
                      <a:r>
                        <a:rPr lang="it-IT" sz="1400" i="1" dirty="0" err="1"/>
                        <a:t>evaluate</a:t>
                      </a:r>
                      <a:r>
                        <a:rPr lang="it-IT" sz="1400" i="1" dirty="0"/>
                        <a:t> split </a:t>
                      </a:r>
                      <a:r>
                        <a:rPr lang="it-IT" sz="1400" i="1" dirty="0" err="1"/>
                        <a:t>quality</a:t>
                      </a:r>
                      <a:endParaRPr lang="it-IT" sz="1400" i="1" dirty="0"/>
                    </a:p>
                  </a:txBody>
                  <a:tcPr anchor="ctr">
                    <a:lnL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err="1">
                          <a:latin typeface="Consolas" panose="020B0609020204030204" pitchFamily="49" charset="0"/>
                        </a:rPr>
                        <a:t>gini</a:t>
                      </a:r>
                      <a:r>
                        <a:rPr lang="it-IT" sz="1400" dirty="0"/>
                        <a:t>, </a:t>
                      </a:r>
                      <a:r>
                        <a:rPr lang="it-IT" sz="1400" dirty="0" err="1">
                          <a:latin typeface="Consolas" panose="020B0609020204030204" pitchFamily="49" charset="0"/>
                        </a:rPr>
                        <a:t>entropy</a:t>
                      </a:r>
                      <a:endParaRPr lang="it-IT" sz="14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4525526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it-IT" sz="1600" b="1" i="0" dirty="0" err="1"/>
                        <a:t>Hyperparameter</a:t>
                      </a:r>
                      <a:endParaRPr lang="it-IT" sz="1600" b="1" i="0" dirty="0"/>
                    </a:p>
                  </a:txBody>
                  <a:tcPr anchor="ctr"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it-IT" sz="1400" dirty="0"/>
                    </a:p>
                  </a:txBody>
                  <a:tcPr anchor="ctr">
                    <a:lnR w="12700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it-IT" sz="1600" b="1" i="0" dirty="0" err="1"/>
                        <a:t>Values</a:t>
                      </a:r>
                      <a:endParaRPr lang="it-IT" sz="1600" b="1" i="0" dirty="0"/>
                    </a:p>
                  </a:txBody>
                  <a:tcPr anchor="ctr"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it-IT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0038678"/>
                  </a:ext>
                </a:extLst>
              </a:tr>
              <a:tr h="145886">
                <a:tc gridSpan="2">
                  <a:txBody>
                    <a:bodyPr/>
                    <a:lstStyle/>
                    <a:p>
                      <a:r>
                        <a:rPr lang="it-IT" sz="1400" i="1" dirty="0" err="1"/>
                        <a:t>Number</a:t>
                      </a:r>
                      <a:r>
                        <a:rPr lang="it-IT" sz="1400" i="1" dirty="0"/>
                        <a:t> of features to </a:t>
                      </a:r>
                      <a:r>
                        <a:rPr lang="it-IT" sz="1400" i="1" dirty="0" err="1"/>
                        <a:t>consider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1" dirty="0" err="1"/>
                        <a:t>when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1" dirty="0" err="1"/>
                        <a:t>looking</a:t>
                      </a:r>
                      <a:r>
                        <a:rPr lang="it-IT" sz="1400" i="1" dirty="0"/>
                        <a:t> for the best split</a:t>
                      </a:r>
                      <a:endParaRPr lang="it-IT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 sz="1400" dirty="0"/>
                    </a:p>
                  </a:txBody>
                  <a:tcPr anchor="ctr">
                    <a:lnR w="12700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r>
                        <a:rPr lang="it-IT" sz="1400" i="0" dirty="0" err="1">
                          <a:latin typeface="Consolas" panose="020B0609020204030204" pitchFamily="49" charset="0"/>
                        </a:rPr>
                        <a:t>Sqrt</a:t>
                      </a:r>
                      <a:r>
                        <a:rPr lang="it-IT" sz="1400" i="0" dirty="0">
                          <a:latin typeface="Consolas" panose="020B0609020204030204" pitchFamily="49" charset="0"/>
                        </a:rPr>
                        <a:t>()</a:t>
                      </a:r>
                      <a:r>
                        <a:rPr lang="it-IT" sz="1400" i="0" dirty="0"/>
                        <a:t>, </a:t>
                      </a:r>
                      <a:r>
                        <a:rPr lang="it-IT" sz="1400" i="0" dirty="0">
                          <a:latin typeface="Consolas" panose="020B0609020204030204" pitchFamily="49" charset="0"/>
                        </a:rPr>
                        <a:t>log_2()</a:t>
                      </a:r>
                      <a:r>
                        <a:rPr lang="it-IT" sz="1400" i="0" dirty="0"/>
                        <a:t>, None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48642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03387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311760" y="-2"/>
            <a:ext cx="8520120" cy="792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0000"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it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Appendix </a:t>
            </a:r>
            <a:r>
              <a:rPr lang="it" sz="2400" spc="-1" dirty="0">
                <a:solidFill>
                  <a:srgbClr val="000000"/>
                </a:solidFill>
                <a:latin typeface="Arial"/>
                <a:ea typeface="Arial"/>
              </a:rPr>
              <a:t>– 3</a:t>
            </a:r>
            <a:br>
              <a:rPr lang="it" sz="2400" spc="-1" dirty="0">
                <a:solidFill>
                  <a:srgbClr val="000000"/>
                </a:solidFill>
                <a:latin typeface="Arial"/>
                <a:ea typeface="Arial"/>
              </a:rPr>
            </a:br>
            <a:r>
              <a:rPr lang="it" sz="2000" spc="-1" dirty="0">
                <a:solidFill>
                  <a:srgbClr val="3F3F3F"/>
                </a:solidFill>
                <a:latin typeface="Arial"/>
                <a:ea typeface="Arial"/>
              </a:rPr>
              <a:t>Full grid search for the MONK tasks: Neural Networks</a:t>
            </a:r>
            <a:endParaRPr lang="it-IT" sz="2400" b="0" strike="noStrike" spc="-1" dirty="0">
              <a:solidFill>
                <a:srgbClr val="3F3F3F"/>
              </a:solidFill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sldNum" idx="14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25B94CD5-D627-49BE-818E-4A00F2BB16DF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28</a:t>
            </a:fld>
            <a:endParaRPr lang="it-IT" sz="1000" b="0" strike="noStrike" spc="-1">
              <a:latin typeface="Times New Roman"/>
            </a:endParaRPr>
          </a:p>
        </p:txBody>
      </p:sp>
      <p:graphicFrame>
        <p:nvGraphicFramePr>
          <p:cNvPr id="8" name="Tabella 7">
            <a:extLst>
              <a:ext uri="{FF2B5EF4-FFF2-40B4-BE49-F238E27FC236}">
                <a16:creationId xmlns:a16="http://schemas.microsoft.com/office/drawing/2014/main" id="{B758C0D4-1924-E26E-4974-3F60930603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4457837"/>
              </p:ext>
            </p:extLst>
          </p:nvPr>
        </p:nvGraphicFramePr>
        <p:xfrm>
          <a:off x="311760" y="1362507"/>
          <a:ext cx="8428828" cy="3037840"/>
        </p:xfrm>
        <a:graphic>
          <a:graphicData uri="http://schemas.openxmlformats.org/drawingml/2006/table">
            <a:tbl>
              <a:tblPr bandRow="1">
                <a:tableStyleId>{0E3FDE45-AF77-4B5C-9715-49D594BDF05E}</a:tableStyleId>
              </a:tblPr>
              <a:tblGrid>
                <a:gridCol w="2107207">
                  <a:extLst>
                    <a:ext uri="{9D8B030D-6E8A-4147-A177-3AD203B41FA5}">
                      <a16:colId xmlns:a16="http://schemas.microsoft.com/office/drawing/2014/main" val="3556089797"/>
                    </a:ext>
                  </a:extLst>
                </a:gridCol>
                <a:gridCol w="2107207">
                  <a:extLst>
                    <a:ext uri="{9D8B030D-6E8A-4147-A177-3AD203B41FA5}">
                      <a16:colId xmlns:a16="http://schemas.microsoft.com/office/drawing/2014/main" val="454546000"/>
                    </a:ext>
                  </a:extLst>
                </a:gridCol>
                <a:gridCol w="2107207">
                  <a:extLst>
                    <a:ext uri="{9D8B030D-6E8A-4147-A177-3AD203B41FA5}">
                      <a16:colId xmlns:a16="http://schemas.microsoft.com/office/drawing/2014/main" val="1586740685"/>
                    </a:ext>
                  </a:extLst>
                </a:gridCol>
                <a:gridCol w="2107207">
                  <a:extLst>
                    <a:ext uri="{9D8B030D-6E8A-4147-A177-3AD203B41FA5}">
                      <a16:colId xmlns:a16="http://schemas.microsoft.com/office/drawing/2014/main" val="373760856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it-IT" sz="1600" b="1" dirty="0" err="1"/>
                        <a:t>Hyperparameter</a:t>
                      </a:r>
                      <a:endParaRPr lang="it-IT" sz="1600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it-IT" sz="1600" b="1" dirty="0" err="1"/>
                        <a:t>Values</a:t>
                      </a:r>
                      <a:endParaRPr lang="it-IT" sz="1600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865023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i="1" dirty="0"/>
                        <a:t>Architecture </a:t>
                      </a:r>
                      <a:r>
                        <a:rPr lang="it-IT" sz="1400" dirty="0"/>
                        <a:t>(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dirty="0"/>
                        <a:t>(</a:t>
                      </a:r>
                      <a:r>
                        <a:rPr lang="it-IT" sz="1400" i="1" dirty="0"/>
                        <a:t>x</a:t>
                      </a:r>
                      <a:r>
                        <a:rPr lang="it-IT" sz="1400" i="1" baseline="-25000" dirty="0"/>
                        <a:t>1</a:t>
                      </a:r>
                      <a:r>
                        <a:rPr lang="it-IT" sz="1400" dirty="0"/>
                        <a:t>,</a:t>
                      </a:r>
                      <a:r>
                        <a:rPr lang="it-IT" sz="1400" i="1" dirty="0"/>
                        <a:t>…</a:t>
                      </a:r>
                      <a:r>
                        <a:rPr lang="it-IT" sz="1400" dirty="0"/>
                        <a:t>,</a:t>
                      </a:r>
                      <a:r>
                        <a:rPr lang="it-IT" sz="1400" i="1" dirty="0" err="1"/>
                        <a:t>x</a:t>
                      </a:r>
                      <a:r>
                        <a:rPr lang="it-IT" sz="1400" i="1" baseline="-25000" dirty="0" err="1"/>
                        <a:t>n</a:t>
                      </a:r>
                      <a:r>
                        <a:rPr lang="it-IT" sz="1400" dirty="0"/>
                        <a:t>): </a:t>
                      </a:r>
                      <a:r>
                        <a:rPr lang="it-IT" sz="1400" i="1" dirty="0"/>
                        <a:t>n </a:t>
                      </a:r>
                      <a:r>
                        <a:rPr lang="it-IT" sz="1400" i="1" dirty="0" err="1"/>
                        <a:t>hidden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1" dirty="0" err="1"/>
                        <a:t>layers</a:t>
                      </a:r>
                      <a:r>
                        <a:rPr lang="it-IT" sz="1400" i="1" dirty="0"/>
                        <a:t>, </a:t>
                      </a:r>
                      <a:r>
                        <a:rPr lang="it-IT" sz="1400" i="1" dirty="0" err="1"/>
                        <a:t>layer</a:t>
                      </a:r>
                      <a:r>
                        <a:rPr lang="it-IT" sz="1400" i="1" dirty="0"/>
                        <a:t> i </a:t>
                      </a:r>
                      <a:r>
                        <a:rPr lang="it-IT" sz="1400" i="1" dirty="0" err="1"/>
                        <a:t>has</a:t>
                      </a:r>
                      <a:r>
                        <a:rPr lang="it-IT" sz="1400" i="1" dirty="0"/>
                        <a:t> x</a:t>
                      </a:r>
                      <a:r>
                        <a:rPr lang="it-IT" sz="1400" i="1" baseline="-25000" dirty="0"/>
                        <a:t>i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1" dirty="0" err="1"/>
                        <a:t>units</a:t>
                      </a:r>
                      <a:r>
                        <a:rPr lang="it-IT" sz="1400" i="0" dirty="0"/>
                        <a:t>)</a:t>
                      </a:r>
                      <a:endParaRPr lang="it-IT" sz="1400" dirty="0"/>
                    </a:p>
                  </a:txBody>
                  <a:tcPr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it-IT" sz="1400" dirty="0"/>
                        <a:t>(8), (8,8), (8,8,8), (8,8,8,8)</a:t>
                      </a:r>
                    </a:p>
                  </a:txBody>
                  <a:tcPr anchor="ctr"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07827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1600" b="1" i="0" dirty="0" err="1"/>
                        <a:t>Hyperparameter</a:t>
                      </a:r>
                      <a:endParaRPr lang="it-IT" sz="1600" b="1" i="0" dirty="0"/>
                    </a:p>
                  </a:txBody>
                  <a:tcPr anchor="ctr"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i="0" dirty="0" err="1"/>
                        <a:t>Values</a:t>
                      </a:r>
                      <a:endParaRPr lang="it-IT" sz="1600" b="1" i="0" dirty="0"/>
                    </a:p>
                  </a:txBody>
                  <a:tcPr anchor="ctr"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i="0" dirty="0" err="1"/>
                        <a:t>Hyperparameter</a:t>
                      </a:r>
                      <a:endParaRPr lang="it-IT" sz="1600" b="1" i="0" dirty="0"/>
                    </a:p>
                  </a:txBody>
                  <a:tcPr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i="0" dirty="0" err="1"/>
                        <a:t>Values</a:t>
                      </a:r>
                      <a:endParaRPr lang="it-IT" sz="1600" b="1" i="0" dirty="0"/>
                    </a:p>
                  </a:txBody>
                  <a:tcPr anchor="ctr"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2092675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i="1" dirty="0"/>
                        <a:t>Learning rate η</a:t>
                      </a:r>
                      <a:endParaRPr lang="it-IT" sz="1400" i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/>
                        <a:t>0.1, 0.3, 0.5</a:t>
                      </a:r>
                    </a:p>
                  </a:txBody>
                  <a:tcPr anchor="ctr"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i="1" dirty="0"/>
                        <a:t>Learning </a:t>
                      </a:r>
                      <a:r>
                        <a:rPr lang="it-IT" sz="1400" i="1" dirty="0" err="1"/>
                        <a:t>algorithm</a:t>
                      </a:r>
                      <a:endParaRPr lang="it-IT" sz="1400" i="1" dirty="0"/>
                    </a:p>
                  </a:txBody>
                  <a:tcPr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/>
                        <a:t>SGD</a:t>
                      </a:r>
                      <a:endParaRPr lang="it-IT" sz="1400" baseline="30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9598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i="1" dirty="0"/>
                        <a:t>L2 </a:t>
                      </a:r>
                      <a:r>
                        <a:rPr lang="it-IT" sz="1400" i="1" dirty="0" err="1"/>
                        <a:t>regularization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1" dirty="0" err="1"/>
                        <a:t>hyperparameter</a:t>
                      </a:r>
                      <a:r>
                        <a:rPr lang="it-IT" sz="1400" i="1" dirty="0"/>
                        <a:t> λ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/>
                        <a:t>0.01</a:t>
                      </a:r>
                      <a:endParaRPr lang="it-IT" sz="1400" baseline="30000" dirty="0"/>
                    </a:p>
                  </a:txBody>
                  <a:tcPr anchor="ctr"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i="1" dirty="0" err="1"/>
                        <a:t>Activation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1" dirty="0" err="1"/>
                        <a:t>function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0" dirty="0"/>
                        <a:t>(</a:t>
                      </a:r>
                      <a:r>
                        <a:rPr lang="it-IT" sz="1400" i="1" dirty="0" err="1"/>
                        <a:t>hidden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1" dirty="0" err="1"/>
                        <a:t>layers</a:t>
                      </a:r>
                      <a:r>
                        <a:rPr lang="it-IT" sz="1400" i="0" dirty="0"/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 err="1"/>
                        <a:t>ReLU</a:t>
                      </a:r>
                      <a:endParaRPr lang="it-IT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00913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i="1" dirty="0"/>
                        <a:t>Momentum </a:t>
                      </a:r>
                      <a:r>
                        <a:rPr lang="it-IT" sz="1400" i="1" dirty="0" err="1"/>
                        <a:t>hyperparameter</a:t>
                      </a:r>
                      <a:r>
                        <a:rPr lang="it-IT" sz="1400" i="1" dirty="0"/>
                        <a:t> α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/>
                        <a:t>0.6, 0.8, 0.9</a:t>
                      </a:r>
                    </a:p>
                  </a:txBody>
                  <a:tcPr anchor="ctr"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i="1" dirty="0" err="1"/>
                        <a:t>epochs</a:t>
                      </a:r>
                      <a:endParaRPr lang="it-IT" sz="1400" i="1" dirty="0"/>
                    </a:p>
                  </a:txBody>
                  <a:tcPr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200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85320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i="1" dirty="0"/>
                        <a:t>Batch size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/>
                        <a:t>8</a:t>
                      </a:r>
                    </a:p>
                  </a:txBody>
                  <a:tcPr anchor="ctr"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5163280"/>
                  </a:ext>
                </a:extLst>
              </a:tr>
            </a:tbl>
          </a:graphicData>
        </a:graphic>
      </p:graphicFrame>
      <p:sp>
        <p:nvSpPr>
          <p:cNvPr id="2" name="CasellaDiTesto 1">
            <a:extLst>
              <a:ext uri="{FF2B5EF4-FFF2-40B4-BE49-F238E27FC236}">
                <a16:creationId xmlns:a16="http://schemas.microsoft.com/office/drawing/2014/main" id="{6E6A41FC-3820-14C2-0C78-21C23799F429}"/>
              </a:ext>
            </a:extLst>
          </p:cNvPr>
          <p:cNvSpPr txBox="1"/>
          <p:nvPr/>
        </p:nvSpPr>
        <p:spPr>
          <a:xfrm>
            <a:off x="311760" y="1054730"/>
            <a:ext cx="84288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b="1" dirty="0" err="1"/>
              <a:t>Table</a:t>
            </a:r>
            <a:r>
              <a:rPr lang="it-IT" sz="1400" b="1" dirty="0"/>
              <a:t> 9</a:t>
            </a:r>
            <a:r>
              <a:rPr lang="it-IT" sz="1400" dirty="0"/>
              <a:t>: </a:t>
            </a:r>
            <a:r>
              <a:rPr lang="it-IT" sz="1400" dirty="0" err="1"/>
              <a:t>Hyperparameter’s</a:t>
            </a:r>
            <a:r>
              <a:rPr lang="it-IT" sz="1400" dirty="0"/>
              <a:t> </a:t>
            </a:r>
            <a:r>
              <a:rPr lang="it-IT" sz="1400" dirty="0" err="1"/>
              <a:t>values</a:t>
            </a:r>
            <a:r>
              <a:rPr lang="it-IT" sz="1400" dirty="0"/>
              <a:t> for the </a:t>
            </a:r>
            <a:r>
              <a:rPr lang="it-IT" sz="1400" dirty="0" err="1"/>
              <a:t>Neural</a:t>
            </a:r>
            <a:r>
              <a:rPr lang="it-IT" sz="1400" dirty="0"/>
              <a:t> Networks </a:t>
            </a:r>
            <a:r>
              <a:rPr lang="it-IT" sz="1400" dirty="0" err="1"/>
              <a:t>used</a:t>
            </a:r>
            <a:r>
              <a:rPr lang="it-IT" sz="1400" dirty="0"/>
              <a:t> for the </a:t>
            </a:r>
            <a:r>
              <a:rPr lang="it-IT" sz="1400" dirty="0" err="1"/>
              <a:t>three</a:t>
            </a:r>
            <a:r>
              <a:rPr lang="it-IT" sz="1400" dirty="0"/>
              <a:t> MONK tasks</a:t>
            </a:r>
          </a:p>
        </p:txBody>
      </p:sp>
    </p:spTree>
    <p:extLst>
      <p:ext uri="{BB962C8B-B14F-4D97-AF65-F5344CB8AC3E}">
        <p14:creationId xmlns:p14="http://schemas.microsoft.com/office/powerpoint/2010/main" val="3744680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311760" y="0"/>
            <a:ext cx="8520120" cy="792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0000"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it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Appendix – 4</a:t>
            </a:r>
            <a:br>
              <a:rPr lang="it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</a:br>
            <a:r>
              <a:rPr lang="it" sz="2000" spc="-1" dirty="0">
                <a:solidFill>
                  <a:srgbClr val="3F3F3F"/>
                </a:solidFill>
                <a:latin typeface="Arial"/>
                <a:ea typeface="Arial"/>
              </a:rPr>
              <a:t>Further comparisons on MONK</a:t>
            </a:r>
            <a:r>
              <a:rPr lang="it" sz="2000" b="0" strike="noStrike" spc="-1" dirty="0">
                <a:solidFill>
                  <a:srgbClr val="3F3F3F"/>
                </a:solidFill>
                <a:latin typeface="Arial"/>
                <a:ea typeface="Arial"/>
              </a:rPr>
              <a:t> tasks: grid search results for RF and SVM </a:t>
            </a:r>
            <a:endParaRPr lang="it-IT" sz="2400" b="0" strike="noStrike" spc="-1" dirty="0">
              <a:solidFill>
                <a:srgbClr val="3F3F3F"/>
              </a:solidFill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sldNum" idx="14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25B94CD5-D627-49BE-818E-4A00F2BB16DF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29</a:t>
            </a:fld>
            <a:endParaRPr lang="it-IT" sz="1000" b="0" strike="noStrike" spc="-1">
              <a:latin typeface="Times New Roman"/>
            </a:endParaRPr>
          </a:p>
        </p:txBody>
      </p:sp>
      <p:graphicFrame>
        <p:nvGraphicFramePr>
          <p:cNvPr id="4" name="Tabella 3">
            <a:extLst>
              <a:ext uri="{FF2B5EF4-FFF2-40B4-BE49-F238E27FC236}">
                <a16:creationId xmlns:a16="http://schemas.microsoft.com/office/drawing/2014/main" id="{3675E250-FFA3-31FA-EC49-7C7764955A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6922439"/>
              </p:ext>
            </p:extLst>
          </p:nvPr>
        </p:nvGraphicFramePr>
        <p:xfrm>
          <a:off x="311756" y="1130556"/>
          <a:ext cx="8160843" cy="124968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871583">
                  <a:extLst>
                    <a:ext uri="{9D8B030D-6E8A-4147-A177-3AD203B41FA5}">
                      <a16:colId xmlns:a16="http://schemas.microsoft.com/office/drawing/2014/main" val="935040320"/>
                    </a:ext>
                  </a:extLst>
                </a:gridCol>
                <a:gridCol w="2514602">
                  <a:extLst>
                    <a:ext uri="{9D8B030D-6E8A-4147-A177-3AD203B41FA5}">
                      <a16:colId xmlns:a16="http://schemas.microsoft.com/office/drawing/2014/main" val="1166905258"/>
                    </a:ext>
                  </a:extLst>
                </a:gridCol>
                <a:gridCol w="2958828">
                  <a:extLst>
                    <a:ext uri="{9D8B030D-6E8A-4147-A177-3AD203B41FA5}">
                      <a16:colId xmlns:a16="http://schemas.microsoft.com/office/drawing/2014/main" val="34889993"/>
                    </a:ext>
                  </a:extLst>
                </a:gridCol>
                <a:gridCol w="1815830">
                  <a:extLst>
                    <a:ext uri="{9D8B030D-6E8A-4147-A177-3AD203B41FA5}">
                      <a16:colId xmlns:a16="http://schemas.microsoft.com/office/drawing/2014/main" val="3409676061"/>
                    </a:ext>
                  </a:extLst>
                </a:gridCol>
              </a:tblGrid>
              <a:tr h="225137"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Task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i="1" dirty="0"/>
                        <a:t>Kernel</a:t>
                      </a:r>
                      <a:r>
                        <a:rPr lang="it-IT" sz="1600" dirty="0"/>
                        <a:t> / </a:t>
                      </a:r>
                      <a:r>
                        <a:rPr lang="it-IT" sz="1600" i="1" dirty="0"/>
                        <a:t>C </a:t>
                      </a:r>
                      <a:r>
                        <a:rPr lang="it-IT" sz="1600" dirty="0"/>
                        <a:t>/ </a:t>
                      </a:r>
                      <a:r>
                        <a:rPr lang="it-IT" sz="1600" i="1" dirty="0"/>
                        <a:t>γ </a:t>
                      </a:r>
                      <a:r>
                        <a:rPr lang="it-IT" sz="1600" i="0" dirty="0"/>
                        <a:t>/ </a:t>
                      </a:r>
                      <a:r>
                        <a:rPr lang="it-IT" sz="1600" i="1" dirty="0"/>
                        <a:t>p</a:t>
                      </a:r>
                      <a:r>
                        <a:rPr lang="it-IT" sz="1600" i="0" dirty="0"/>
                        <a:t> / </a:t>
                      </a:r>
                      <a:r>
                        <a:rPr lang="it-IT" sz="1600" i="1" dirty="0"/>
                        <a:t>k0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err="1"/>
                        <a:t>Accuracy</a:t>
                      </a:r>
                      <a:r>
                        <a:rPr lang="it-IT" sz="1400" dirty="0"/>
                        <a:t> (TR/VL)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err="1"/>
                        <a:t>Accuracy</a:t>
                      </a:r>
                      <a:r>
                        <a:rPr lang="it-IT" sz="1400" dirty="0"/>
                        <a:t> (TS)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4603585"/>
                  </a:ext>
                </a:extLst>
              </a:tr>
              <a:tr h="286538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MONK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t-IT" sz="1400" i="0" dirty="0">
                          <a:latin typeface="Consolas" panose="020B0609020204030204" pitchFamily="49" charset="0"/>
                        </a:rPr>
                        <a:t>Poly</a:t>
                      </a:r>
                      <a:r>
                        <a:rPr lang="it-IT" sz="1400" i="0" dirty="0">
                          <a:latin typeface="+mj-lt"/>
                        </a:rPr>
                        <a:t> </a:t>
                      </a:r>
                      <a:r>
                        <a:rPr lang="it-IT" sz="140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 </a:t>
                      </a:r>
                      <a:r>
                        <a:rPr lang="it-IT" sz="1400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r>
                        <a:rPr lang="it-IT" sz="140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/ </a:t>
                      </a:r>
                      <a:r>
                        <a:rPr lang="it-IT" sz="1400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 </a:t>
                      </a:r>
                      <a:r>
                        <a:rPr lang="it-IT" sz="140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 </a:t>
                      </a:r>
                      <a:r>
                        <a:rPr lang="it-IT" sz="1400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r>
                        <a:rPr lang="it-IT" sz="140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/ </a:t>
                      </a:r>
                      <a:r>
                        <a:rPr lang="it-IT" sz="1400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i="1" dirty="0">
                          <a:solidFill>
                            <a:schemeClr val="tx1"/>
                          </a:solidFill>
                        </a:rPr>
                        <a:t>100%±0% </a:t>
                      </a:r>
                      <a:r>
                        <a:rPr lang="it-IT" sz="1400" i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it-IT" sz="1400" i="1" dirty="0">
                          <a:solidFill>
                            <a:schemeClr val="tx1"/>
                          </a:solidFill>
                        </a:rPr>
                        <a:t> 80,43%±17,95%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i="1" dirty="0">
                          <a:solidFill>
                            <a:schemeClr val="tx1"/>
                          </a:solidFill>
                        </a:rPr>
                        <a:t>100%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51854847"/>
                  </a:ext>
                </a:extLst>
              </a:tr>
              <a:tr h="286538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MONK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latin typeface="Consolas" panose="020B0609020204030204" pitchFamily="49" charset="0"/>
                        </a:rPr>
                        <a:t>Poly</a:t>
                      </a:r>
                      <a:r>
                        <a:rPr lang="it-IT" sz="1400" dirty="0"/>
                        <a:t> / </a:t>
                      </a:r>
                      <a:r>
                        <a:rPr lang="it-IT" sz="1400" i="1" dirty="0"/>
                        <a:t>10</a:t>
                      </a:r>
                      <a:r>
                        <a:rPr lang="it-IT" sz="1400" dirty="0"/>
                        <a:t> / </a:t>
                      </a:r>
                      <a:r>
                        <a:rPr lang="it-IT" sz="1400" i="1" dirty="0"/>
                        <a:t>1 </a:t>
                      </a:r>
                      <a:r>
                        <a:rPr lang="it-IT" sz="1400" dirty="0"/>
                        <a:t>/ </a:t>
                      </a:r>
                      <a:r>
                        <a:rPr lang="it-IT" sz="1400" i="1" dirty="0"/>
                        <a:t>2 </a:t>
                      </a:r>
                      <a:r>
                        <a:rPr lang="it-IT" sz="1400" dirty="0"/>
                        <a:t>/ </a:t>
                      </a:r>
                      <a:r>
                        <a:rPr lang="it-IT" sz="1400" i="1" dirty="0"/>
                        <a:t>0.0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i="1" dirty="0">
                          <a:solidFill>
                            <a:schemeClr val="tx1"/>
                          </a:solidFill>
                        </a:rPr>
                        <a:t>100%±0% </a:t>
                      </a:r>
                      <a:r>
                        <a:rPr lang="it-IT" sz="1400" i="0" dirty="0">
                          <a:solidFill>
                            <a:schemeClr val="tx1"/>
                          </a:solidFill>
                        </a:rPr>
                        <a:t>/ </a:t>
                      </a:r>
                      <a:r>
                        <a:rPr lang="it-IT" sz="1400" i="1" dirty="0">
                          <a:solidFill>
                            <a:schemeClr val="tx1"/>
                          </a:solidFill>
                        </a:rPr>
                        <a:t>71,71%±10,20%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i="1" dirty="0">
                          <a:solidFill>
                            <a:schemeClr val="tx1"/>
                          </a:solidFill>
                        </a:rPr>
                        <a:t>100%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3051443"/>
                  </a:ext>
                </a:extLst>
              </a:tr>
              <a:tr h="286538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MONK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latin typeface="Consolas" panose="020B0609020204030204" pitchFamily="49" charset="0"/>
                        </a:rPr>
                        <a:t>RBF</a:t>
                      </a:r>
                      <a:r>
                        <a:rPr lang="it-IT" sz="1400" dirty="0"/>
                        <a:t> / </a:t>
                      </a:r>
                      <a:r>
                        <a:rPr lang="it-IT" sz="1400" i="1" dirty="0"/>
                        <a:t>1</a:t>
                      </a:r>
                      <a:r>
                        <a:rPr lang="it-IT" sz="1400" dirty="0"/>
                        <a:t> / </a:t>
                      </a:r>
                      <a:r>
                        <a:rPr lang="it-IT" sz="1400" i="1" dirty="0"/>
                        <a:t>0.1</a:t>
                      </a:r>
                      <a:r>
                        <a:rPr lang="it-IT" sz="1400" dirty="0"/>
                        <a:t> / </a:t>
                      </a:r>
                      <a:r>
                        <a:rPr lang="it-IT" sz="1400" i="1" dirty="0" err="1"/>
                        <a:t>n.d.</a:t>
                      </a:r>
                      <a:r>
                        <a:rPr lang="it-IT" sz="1400" dirty="0"/>
                        <a:t> / </a:t>
                      </a:r>
                      <a:r>
                        <a:rPr lang="it-IT" sz="1400" i="1" dirty="0" err="1"/>
                        <a:t>n.d.</a:t>
                      </a:r>
                      <a:endParaRPr lang="it-IT" sz="140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i="1" dirty="0">
                          <a:solidFill>
                            <a:schemeClr val="tx1"/>
                          </a:solidFill>
                        </a:rPr>
                        <a:t>93,40%±1,05% </a:t>
                      </a:r>
                      <a:r>
                        <a:rPr lang="it-IT" sz="1400" i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it-IT" sz="1400" i="1" dirty="0">
                          <a:solidFill>
                            <a:schemeClr val="tx1"/>
                          </a:solidFill>
                        </a:rPr>
                        <a:t> 93,40%±4,23%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i="1" dirty="0">
                          <a:solidFill>
                            <a:schemeClr val="tx1"/>
                          </a:solidFill>
                        </a:rPr>
                        <a:t>97,22%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0155377"/>
                  </a:ext>
                </a:extLst>
              </a:tr>
            </a:tbl>
          </a:graphicData>
        </a:graphic>
      </p:graphicFrame>
      <p:sp>
        <p:nvSpPr>
          <p:cNvPr id="2" name="CasellaDiTesto 1">
            <a:extLst>
              <a:ext uri="{FF2B5EF4-FFF2-40B4-BE49-F238E27FC236}">
                <a16:creationId xmlns:a16="http://schemas.microsoft.com/office/drawing/2014/main" id="{BE230A9E-6BC2-8724-6E64-FC538A331645}"/>
              </a:ext>
            </a:extLst>
          </p:cNvPr>
          <p:cNvSpPr txBox="1">
            <a:spLocks/>
          </p:cNvSpPr>
          <p:nvPr/>
        </p:nvSpPr>
        <p:spPr>
          <a:xfrm>
            <a:off x="311755" y="792000"/>
            <a:ext cx="81608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b="1" dirty="0" err="1"/>
              <a:t>Table</a:t>
            </a:r>
            <a:r>
              <a:rPr lang="it-IT" sz="1600" b="1" dirty="0"/>
              <a:t> 10</a:t>
            </a:r>
            <a:r>
              <a:rPr lang="it-IT" sz="1600" dirty="0"/>
              <a:t>: </a:t>
            </a:r>
            <a:r>
              <a:rPr lang="it-IT" sz="1400" dirty="0" err="1"/>
              <a:t>Prediction</a:t>
            </a:r>
            <a:r>
              <a:rPr lang="it-IT" sz="1400" dirty="0"/>
              <a:t> </a:t>
            </a:r>
            <a:r>
              <a:rPr lang="it-IT" sz="1400" dirty="0" err="1"/>
              <a:t>results</a:t>
            </a:r>
            <a:r>
              <a:rPr lang="it-IT" sz="1400" dirty="0"/>
              <a:t> </a:t>
            </a:r>
            <a:r>
              <a:rPr lang="it-IT" sz="1400" dirty="0" err="1"/>
              <a:t>obtained</a:t>
            </a:r>
            <a:r>
              <a:rPr lang="it-IT" sz="1400" dirty="0"/>
              <a:t> for the </a:t>
            </a:r>
            <a:r>
              <a:rPr lang="it-IT" sz="1400" dirty="0" err="1"/>
              <a:t>MONK’s</a:t>
            </a:r>
            <a:r>
              <a:rPr lang="it-IT" sz="1400" dirty="0"/>
              <a:t> task, with a SVM</a:t>
            </a:r>
            <a:endParaRPr lang="it-IT" sz="1600" dirty="0"/>
          </a:p>
        </p:txBody>
      </p:sp>
      <p:graphicFrame>
        <p:nvGraphicFramePr>
          <p:cNvPr id="8" name="Tabella 7">
            <a:extLst>
              <a:ext uri="{FF2B5EF4-FFF2-40B4-BE49-F238E27FC236}">
                <a16:creationId xmlns:a16="http://schemas.microsoft.com/office/drawing/2014/main" id="{84DE0662-B539-4FAA-8D29-2412C11DB7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0525031"/>
              </p:ext>
            </p:extLst>
          </p:nvPr>
        </p:nvGraphicFramePr>
        <p:xfrm>
          <a:off x="311753" y="2910306"/>
          <a:ext cx="8160844" cy="185928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871588">
                  <a:extLst>
                    <a:ext uri="{9D8B030D-6E8A-4147-A177-3AD203B41FA5}">
                      <a16:colId xmlns:a16="http://schemas.microsoft.com/office/drawing/2014/main" val="935040320"/>
                    </a:ext>
                  </a:extLst>
                </a:gridCol>
                <a:gridCol w="3489512">
                  <a:extLst>
                    <a:ext uri="{9D8B030D-6E8A-4147-A177-3AD203B41FA5}">
                      <a16:colId xmlns:a16="http://schemas.microsoft.com/office/drawing/2014/main" val="1166905258"/>
                    </a:ext>
                  </a:extLst>
                </a:gridCol>
                <a:gridCol w="2723029">
                  <a:extLst>
                    <a:ext uri="{9D8B030D-6E8A-4147-A177-3AD203B41FA5}">
                      <a16:colId xmlns:a16="http://schemas.microsoft.com/office/drawing/2014/main" val="34889993"/>
                    </a:ext>
                  </a:extLst>
                </a:gridCol>
                <a:gridCol w="1076715">
                  <a:extLst>
                    <a:ext uri="{9D8B030D-6E8A-4147-A177-3AD203B41FA5}">
                      <a16:colId xmlns:a16="http://schemas.microsoft.com/office/drawing/2014/main" val="3320172478"/>
                    </a:ext>
                  </a:extLst>
                </a:gridCol>
              </a:tblGrid>
              <a:tr h="225137"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Task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i="1" dirty="0">
                          <a:solidFill>
                            <a:schemeClr val="tx1"/>
                          </a:solidFill>
                        </a:rPr>
                        <a:t># </a:t>
                      </a:r>
                      <a:r>
                        <a:rPr lang="it-IT" sz="1400" i="1" dirty="0" err="1">
                          <a:solidFill>
                            <a:schemeClr val="tx1"/>
                          </a:solidFill>
                        </a:rPr>
                        <a:t>trees</a:t>
                      </a:r>
                      <a:r>
                        <a:rPr lang="it-IT" sz="1400" i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it-IT" sz="1400" i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it-IT" sz="1400" i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it-IT" sz="1400" i="1" dirty="0" err="1">
                          <a:solidFill>
                            <a:schemeClr val="tx1"/>
                          </a:solidFill>
                        </a:rPr>
                        <a:t>maxDepth</a:t>
                      </a:r>
                      <a:r>
                        <a:rPr lang="it-IT" sz="1400" i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it-IT" sz="1400" i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it-IT" sz="1400" i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it-IT" sz="1400" i="1" dirty="0" err="1">
                          <a:solidFill>
                            <a:schemeClr val="tx1"/>
                          </a:solidFill>
                        </a:rPr>
                        <a:t>min_samples_split</a:t>
                      </a:r>
                      <a:r>
                        <a:rPr lang="it-IT" sz="1400" i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it-IT" sz="1400" i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it-IT" sz="1400" i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it-IT" sz="1400" i="1" dirty="0" err="1">
                          <a:solidFill>
                            <a:schemeClr val="tx1"/>
                          </a:solidFill>
                        </a:rPr>
                        <a:t>min_samples_leaf</a:t>
                      </a:r>
                      <a:r>
                        <a:rPr lang="it-IT" sz="1400" i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it-IT" sz="1400" i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it-IT" sz="1400" i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it-IT" sz="1400" i="1" dirty="0" err="1">
                          <a:solidFill>
                            <a:schemeClr val="tx1"/>
                          </a:solidFill>
                        </a:rPr>
                        <a:t>maxFeatures</a:t>
                      </a:r>
                      <a:r>
                        <a:rPr lang="it-IT" sz="1400" i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it-IT" sz="1400" i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it-IT" sz="1400" i="1" dirty="0">
                          <a:solidFill>
                            <a:schemeClr val="tx1"/>
                          </a:solidFill>
                        </a:rPr>
                        <a:t> bootstrap </a:t>
                      </a:r>
                      <a:r>
                        <a:rPr lang="it-IT" sz="1400" i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it-IT" sz="1400" i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it-IT" sz="1400" i="1" dirty="0" err="1">
                          <a:solidFill>
                            <a:schemeClr val="tx1"/>
                          </a:solidFill>
                        </a:rPr>
                        <a:t>criterion</a:t>
                      </a:r>
                      <a:endParaRPr lang="it-IT" sz="1400" i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err="1"/>
                        <a:t>Accuracy</a:t>
                      </a:r>
                      <a:r>
                        <a:rPr lang="it-IT" sz="1600" dirty="0"/>
                        <a:t> </a:t>
                      </a:r>
                      <a:r>
                        <a:rPr lang="it-IT" sz="1400" dirty="0"/>
                        <a:t>(TR/VL)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err="1"/>
                        <a:t>Accuracy</a:t>
                      </a:r>
                      <a:r>
                        <a:rPr lang="it-IT" sz="1400" dirty="0"/>
                        <a:t> (TS)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4603585"/>
                  </a:ext>
                </a:extLst>
              </a:tr>
              <a:tr h="286538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MONK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t-IT" sz="1400" i="1" dirty="0"/>
                        <a:t>20 </a:t>
                      </a:r>
                      <a:r>
                        <a:rPr lang="it-IT" sz="1400" i="0" dirty="0"/>
                        <a:t>/</a:t>
                      </a:r>
                      <a:r>
                        <a:rPr lang="it-IT" sz="1400" i="1" dirty="0"/>
                        <a:t> None </a:t>
                      </a:r>
                      <a:r>
                        <a:rPr lang="it-IT" sz="1400" i="0" dirty="0"/>
                        <a:t>/</a:t>
                      </a:r>
                      <a:r>
                        <a:rPr lang="it-IT" sz="1400" i="1" dirty="0"/>
                        <a:t> 4 </a:t>
                      </a:r>
                      <a:r>
                        <a:rPr lang="it-IT" sz="1400" i="0" dirty="0"/>
                        <a:t>/</a:t>
                      </a:r>
                      <a:r>
                        <a:rPr lang="it-IT" sz="1400" i="1" dirty="0"/>
                        <a:t> 1 </a:t>
                      </a:r>
                      <a:r>
                        <a:rPr lang="it-IT" sz="1400" i="0" dirty="0"/>
                        <a:t>/</a:t>
                      </a:r>
                      <a:r>
                        <a:rPr lang="it-IT" sz="1400" i="1" dirty="0"/>
                        <a:t> None </a:t>
                      </a:r>
                      <a:r>
                        <a:rPr lang="it-IT" sz="1400" i="0" dirty="0"/>
                        <a:t>/</a:t>
                      </a:r>
                      <a:r>
                        <a:rPr lang="it-IT" sz="1400" i="1" dirty="0"/>
                        <a:t> True </a:t>
                      </a:r>
                      <a:r>
                        <a:rPr lang="it-IT" sz="1400" i="0" dirty="0"/>
                        <a:t>/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0" dirty="0" err="1">
                          <a:latin typeface="Consolas" panose="020B0609020204030204" pitchFamily="49" charset="0"/>
                        </a:rPr>
                        <a:t>gini</a:t>
                      </a:r>
                      <a:endParaRPr lang="it-IT" sz="1400" i="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i="1" dirty="0"/>
                        <a:t>100%</a:t>
                      </a:r>
                      <a:r>
                        <a:rPr lang="it-IT" sz="1400" i="1" dirty="0">
                          <a:solidFill>
                            <a:schemeClr val="tx1"/>
                          </a:solidFill>
                        </a:rPr>
                        <a:t>±0% </a:t>
                      </a:r>
                      <a:r>
                        <a:rPr lang="it-IT" sz="1400" i="0" dirty="0"/>
                        <a:t>/</a:t>
                      </a:r>
                      <a:r>
                        <a:rPr lang="it-IT" sz="1400" i="1" dirty="0"/>
                        <a:t> 78,03%</a:t>
                      </a:r>
                      <a:r>
                        <a:rPr lang="it-IT" sz="1400" i="1" dirty="0">
                          <a:solidFill>
                            <a:schemeClr val="tx1"/>
                          </a:solidFill>
                        </a:rPr>
                        <a:t>±15,44%</a:t>
                      </a:r>
                      <a:endParaRPr lang="it-IT" sz="140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i="1" dirty="0"/>
                        <a:t>95,37%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51854847"/>
                  </a:ext>
                </a:extLst>
              </a:tr>
              <a:tr h="286538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MONK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t-IT" sz="1400" i="1" dirty="0"/>
                        <a:t>100</a:t>
                      </a:r>
                      <a:r>
                        <a:rPr lang="it-IT" sz="1400" dirty="0"/>
                        <a:t> / </a:t>
                      </a:r>
                      <a:r>
                        <a:rPr lang="it-IT" sz="1400" i="1" dirty="0"/>
                        <a:t>None</a:t>
                      </a:r>
                      <a:r>
                        <a:rPr lang="it-IT" sz="1400" dirty="0"/>
                        <a:t> / </a:t>
                      </a:r>
                      <a:r>
                        <a:rPr lang="it-IT" sz="1400" i="1" dirty="0"/>
                        <a:t>2</a:t>
                      </a:r>
                      <a:r>
                        <a:rPr lang="it-IT" sz="1400" dirty="0"/>
                        <a:t> / </a:t>
                      </a:r>
                      <a:r>
                        <a:rPr lang="it-IT" sz="1400" i="1" dirty="0"/>
                        <a:t>1</a:t>
                      </a:r>
                      <a:r>
                        <a:rPr lang="it-IT" sz="1400" dirty="0"/>
                        <a:t> / </a:t>
                      </a:r>
                      <a:r>
                        <a:rPr lang="it-IT" sz="1400" i="1" dirty="0"/>
                        <a:t>None</a:t>
                      </a:r>
                      <a:r>
                        <a:rPr lang="it-IT" sz="1400" dirty="0"/>
                        <a:t> / </a:t>
                      </a:r>
                      <a:r>
                        <a:rPr lang="it-IT" sz="1400" i="1" dirty="0"/>
                        <a:t>False</a:t>
                      </a:r>
                      <a:r>
                        <a:rPr lang="it-IT" sz="1400" dirty="0"/>
                        <a:t> / </a:t>
                      </a:r>
                      <a:r>
                        <a:rPr lang="it-IT" sz="1400" i="0" dirty="0" err="1">
                          <a:latin typeface="Consolas" panose="020B0609020204030204" pitchFamily="49" charset="0"/>
                        </a:rPr>
                        <a:t>gini</a:t>
                      </a:r>
                      <a:endParaRPr lang="it-IT" sz="1400" i="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i="1" dirty="0">
                          <a:solidFill>
                            <a:schemeClr val="tx1"/>
                          </a:solidFill>
                        </a:rPr>
                        <a:t>100%±0% </a:t>
                      </a:r>
                      <a:r>
                        <a:rPr lang="it-IT" sz="1400" i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it-IT" sz="1400" i="1" dirty="0">
                          <a:solidFill>
                            <a:schemeClr val="tx1"/>
                          </a:solidFill>
                        </a:rPr>
                        <a:t> 65,17%±9,91%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i="1" dirty="0">
                          <a:solidFill>
                            <a:schemeClr val="tx1"/>
                          </a:solidFill>
                        </a:rPr>
                        <a:t>81,94%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3051443"/>
                  </a:ext>
                </a:extLst>
              </a:tr>
              <a:tr h="286538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MONK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t-IT" sz="1400" i="1" dirty="0"/>
                        <a:t>50</a:t>
                      </a:r>
                      <a:r>
                        <a:rPr lang="it-IT" sz="1400" dirty="0"/>
                        <a:t> / </a:t>
                      </a:r>
                      <a:r>
                        <a:rPr lang="it-IT" sz="1400" i="1" dirty="0"/>
                        <a:t>None</a:t>
                      </a:r>
                      <a:r>
                        <a:rPr lang="it-IT" sz="1400" dirty="0"/>
                        <a:t> / </a:t>
                      </a:r>
                      <a:r>
                        <a:rPr lang="it-IT" sz="1400" i="1" dirty="0"/>
                        <a:t>6</a:t>
                      </a:r>
                      <a:r>
                        <a:rPr lang="it-IT" sz="1400" dirty="0"/>
                        <a:t> / </a:t>
                      </a:r>
                      <a:r>
                        <a:rPr lang="it-IT" sz="1400" i="1" dirty="0"/>
                        <a:t>1</a:t>
                      </a:r>
                      <a:r>
                        <a:rPr lang="it-IT" sz="1400" dirty="0"/>
                        <a:t> / </a:t>
                      </a:r>
                      <a:r>
                        <a:rPr lang="it-IT" sz="1400" dirty="0" err="1">
                          <a:latin typeface="Consolas" panose="020B0609020204030204" pitchFamily="49" charset="0"/>
                        </a:rPr>
                        <a:t>sqrt</a:t>
                      </a:r>
                      <a:r>
                        <a:rPr lang="it-IT" sz="1400" dirty="0">
                          <a:latin typeface="Consolas" panose="020B0609020204030204" pitchFamily="49" charset="0"/>
                        </a:rPr>
                        <a:t>()</a:t>
                      </a:r>
                      <a:r>
                        <a:rPr lang="it-IT" sz="1400" dirty="0"/>
                        <a:t> /</a:t>
                      </a:r>
                      <a:r>
                        <a:rPr lang="it-IT" sz="1400" i="1" dirty="0"/>
                        <a:t>True</a:t>
                      </a:r>
                      <a:r>
                        <a:rPr lang="it-IT" sz="1400" dirty="0"/>
                        <a:t> / </a:t>
                      </a:r>
                      <a:r>
                        <a:rPr lang="it-IT" sz="1400" dirty="0" err="1">
                          <a:latin typeface="Consolas" panose="020B0609020204030204" pitchFamily="49" charset="0"/>
                        </a:rPr>
                        <a:t>gini</a:t>
                      </a:r>
                      <a:endParaRPr lang="it-IT" sz="14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i="1" dirty="0">
                          <a:solidFill>
                            <a:schemeClr val="tx1"/>
                          </a:solidFill>
                        </a:rPr>
                        <a:t>95,88%±1,13% </a:t>
                      </a:r>
                      <a:r>
                        <a:rPr lang="it-IT" sz="1400" i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it-IT" sz="1400" i="1" dirty="0">
                          <a:solidFill>
                            <a:schemeClr val="tx1"/>
                          </a:solidFill>
                        </a:rPr>
                        <a:t> 92,57%±4,07%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i="1" dirty="0">
                          <a:solidFill>
                            <a:schemeClr val="tx1"/>
                          </a:solidFill>
                        </a:rPr>
                        <a:t>96,99%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0155377"/>
                  </a:ext>
                </a:extLst>
              </a:tr>
            </a:tbl>
          </a:graphicData>
        </a:graphic>
      </p:graphicFrame>
      <p:sp>
        <p:nvSpPr>
          <p:cNvPr id="9" name="CasellaDiTesto 8">
            <a:extLst>
              <a:ext uri="{FF2B5EF4-FFF2-40B4-BE49-F238E27FC236}">
                <a16:creationId xmlns:a16="http://schemas.microsoft.com/office/drawing/2014/main" id="{289BD0DD-F384-4DFC-09C8-CA90B7F477E0}"/>
              </a:ext>
            </a:extLst>
          </p:cNvPr>
          <p:cNvSpPr txBox="1">
            <a:spLocks/>
          </p:cNvSpPr>
          <p:nvPr/>
        </p:nvSpPr>
        <p:spPr>
          <a:xfrm>
            <a:off x="311752" y="2571750"/>
            <a:ext cx="81608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b="1" dirty="0" err="1"/>
              <a:t>Table</a:t>
            </a:r>
            <a:r>
              <a:rPr lang="it-IT" sz="1600" b="1" dirty="0"/>
              <a:t> 11</a:t>
            </a:r>
            <a:r>
              <a:rPr lang="it-IT" sz="1600" dirty="0"/>
              <a:t>: </a:t>
            </a:r>
            <a:r>
              <a:rPr lang="it-IT" sz="1400" dirty="0" err="1"/>
              <a:t>Average</a:t>
            </a:r>
            <a:r>
              <a:rPr lang="it-IT" sz="1400" dirty="0"/>
              <a:t> </a:t>
            </a:r>
            <a:r>
              <a:rPr lang="it-IT" sz="1400" dirty="0" err="1"/>
              <a:t>prediction</a:t>
            </a:r>
            <a:r>
              <a:rPr lang="it-IT" sz="1400" dirty="0"/>
              <a:t> </a:t>
            </a:r>
            <a:r>
              <a:rPr lang="it-IT" sz="1400" dirty="0" err="1"/>
              <a:t>results</a:t>
            </a:r>
            <a:r>
              <a:rPr lang="it-IT" sz="1400" dirty="0"/>
              <a:t> </a:t>
            </a:r>
            <a:r>
              <a:rPr lang="it-IT" sz="1400" dirty="0" err="1"/>
              <a:t>obtained</a:t>
            </a:r>
            <a:r>
              <a:rPr lang="it-IT" sz="1400" dirty="0"/>
              <a:t> for the </a:t>
            </a:r>
            <a:r>
              <a:rPr lang="it-IT" sz="1400" dirty="0" err="1"/>
              <a:t>MONK’s</a:t>
            </a:r>
            <a:r>
              <a:rPr lang="it-IT" sz="1400" dirty="0"/>
              <a:t> task, with a Random </a:t>
            </a:r>
            <a:r>
              <a:rPr lang="it-IT" sz="1400" dirty="0" err="1"/>
              <a:t>Forest</a:t>
            </a:r>
            <a:endParaRPr lang="it-IT" sz="1600" dirty="0"/>
          </a:p>
        </p:txBody>
      </p:sp>
    </p:spTree>
    <p:extLst>
      <p:ext uri="{BB962C8B-B14F-4D97-AF65-F5344CB8AC3E}">
        <p14:creationId xmlns:p14="http://schemas.microsoft.com/office/powerpoint/2010/main" val="3217434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3"/>
          <p:cNvSpPr>
            <a:spLocks noGrp="1"/>
          </p:cNvSpPr>
          <p:nvPr>
            <p:ph type="sldNum" idx="3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CDE5831E-EF50-4AF8-82C3-EBDE88F03D8C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3</a:t>
            </a:fld>
            <a:endParaRPr lang="it-IT" sz="1000" b="0" strike="noStrike" spc="-1" dirty="0">
              <a:latin typeface="Times New Roman"/>
            </a:endParaRPr>
          </a:p>
        </p:txBody>
      </p:sp>
      <p:sp>
        <p:nvSpPr>
          <p:cNvPr id="4" name="PlaceHolder 1">
            <a:extLst>
              <a:ext uri="{FF2B5EF4-FFF2-40B4-BE49-F238E27FC236}">
                <a16:creationId xmlns:a16="http://schemas.microsoft.com/office/drawing/2014/main" id="{80C918E8-6CF7-0E0B-D3EF-88419C82AA81}"/>
              </a:ext>
            </a:extLst>
          </p:cNvPr>
          <p:cNvSpPr txBox="1">
            <a:spLocks/>
          </p:cNvSpPr>
          <p:nvPr/>
        </p:nvSpPr>
        <p:spPr>
          <a:xfrm>
            <a:off x="311760" y="0"/>
            <a:ext cx="8520120" cy="57600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t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it" sz="2500" spc="-1" dirty="0">
                <a:solidFill>
                  <a:srgbClr val="000000"/>
                </a:solidFill>
                <a:latin typeface="Arial"/>
                <a:ea typeface="Arial"/>
              </a:rPr>
              <a:t>Code structure, models overview </a:t>
            </a:r>
            <a:r>
              <a:rPr lang="it" sz="2500" spc="-1" dirty="0">
                <a:solidFill>
                  <a:srgbClr val="FF0000"/>
                </a:solidFill>
                <a:latin typeface="Arial"/>
                <a:ea typeface="Arial"/>
              </a:rPr>
              <a:t>da rivedere</a:t>
            </a:r>
            <a:endParaRPr lang="it-IT" sz="2400" spc="-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21F77B32-FB82-2079-F53B-1131754C4D18}"/>
              </a:ext>
            </a:extLst>
          </p:cNvPr>
          <p:cNvSpPr txBox="1"/>
          <p:nvPr/>
        </p:nvSpPr>
        <p:spPr>
          <a:xfrm>
            <a:off x="311761" y="693013"/>
            <a:ext cx="852011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Basic </a:t>
            </a:r>
            <a:r>
              <a:rPr lang="it-IT" sz="1400" dirty="0" err="1"/>
              <a:t>structure</a:t>
            </a:r>
            <a:r>
              <a:rPr lang="it-IT" sz="1400" dirty="0"/>
              <a:t> of the code: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>
                <a:hlinkClick r:id="rId2"/>
              </a:rPr>
              <a:t>GitHub repo</a:t>
            </a:r>
            <a:r>
              <a:rPr lang="it-IT" sz="1400" dirty="0"/>
              <a:t> in </a:t>
            </a:r>
            <a:r>
              <a:rPr lang="it-IT" sz="1400" dirty="0" err="1"/>
              <a:t>which</a:t>
            </a:r>
            <a:r>
              <a:rPr lang="it-IT" sz="1400" dirty="0"/>
              <a:t> </a:t>
            </a:r>
            <a:r>
              <a:rPr lang="it-IT" sz="1400" dirty="0" err="1"/>
              <a:t>we</a:t>
            </a:r>
            <a:r>
              <a:rPr lang="it-IT" sz="1400" dirty="0"/>
              <a:t> </a:t>
            </a:r>
            <a:r>
              <a:rPr lang="it-IT" sz="1400" dirty="0" err="1"/>
              <a:t>stored</a:t>
            </a:r>
            <a:r>
              <a:rPr lang="it-IT" sz="1400" dirty="0"/>
              <a:t> the datasets, images, notebooks and </a:t>
            </a:r>
            <a:r>
              <a:rPr lang="it-IT" sz="1400" dirty="0" err="1"/>
              <a:t>saved</a:t>
            </a:r>
            <a:r>
              <a:rPr lang="it-IT" sz="1400" dirty="0"/>
              <a:t> models.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/>
              <a:t>A notebook for </a:t>
            </a:r>
            <a:r>
              <a:rPr lang="it-IT" sz="1400" dirty="0" err="1"/>
              <a:t>each</a:t>
            </a:r>
            <a:r>
              <a:rPr lang="it-IT" sz="1400" dirty="0"/>
              <a:t> of the </a:t>
            </a:r>
            <a:r>
              <a:rPr lang="it-IT" sz="1400" dirty="0" err="1"/>
              <a:t>three</a:t>
            </a:r>
            <a:r>
              <a:rPr lang="it-IT" sz="1400" dirty="0"/>
              <a:t> classes of models, for </a:t>
            </a:r>
            <a:r>
              <a:rPr lang="it-IT" sz="1400" dirty="0" err="1"/>
              <a:t>each</a:t>
            </a:r>
            <a:r>
              <a:rPr lang="it-IT" sz="1400" dirty="0"/>
              <a:t> of the </a:t>
            </a:r>
            <a:r>
              <a:rPr lang="it-IT" sz="1400" dirty="0" err="1"/>
              <a:t>two</a:t>
            </a:r>
            <a:r>
              <a:rPr lang="it-IT" sz="1400" dirty="0"/>
              <a:t> tasks.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/>
              <a:t>In </a:t>
            </a:r>
            <a:r>
              <a:rPr lang="it-IT" sz="1400" dirty="0" err="1"/>
              <a:t>each</a:t>
            </a:r>
            <a:r>
              <a:rPr lang="it-IT" sz="1400" dirty="0"/>
              <a:t> notebook: import and </a:t>
            </a:r>
            <a:r>
              <a:rPr lang="it-IT" sz="1400" dirty="0" err="1"/>
              <a:t>process</a:t>
            </a:r>
            <a:r>
              <a:rPr lang="it-IT" sz="1400" dirty="0"/>
              <a:t> the data, create the model (</a:t>
            </a:r>
            <a:r>
              <a:rPr lang="it-IT" sz="1400" dirty="0" err="1"/>
              <a:t>often</a:t>
            </a:r>
            <a:r>
              <a:rPr lang="it-IT" sz="1400" dirty="0"/>
              <a:t> by </a:t>
            </a:r>
            <a:r>
              <a:rPr lang="it-IT" sz="1400" dirty="0" err="1"/>
              <a:t>calling</a:t>
            </a:r>
            <a:r>
              <a:rPr lang="it-IT" sz="1400" dirty="0"/>
              <a:t> a </a:t>
            </a:r>
            <a:r>
              <a:rPr lang="it-IT" sz="1400" dirty="0" err="1"/>
              <a:t>function</a:t>
            </a:r>
            <a:r>
              <a:rPr lang="it-IT" sz="1400" dirty="0"/>
              <a:t> </a:t>
            </a:r>
            <a:r>
              <a:rPr lang="it-IT" sz="1400" dirty="0" err="1"/>
              <a:t>provided</a:t>
            </a:r>
            <a:r>
              <a:rPr lang="it-IT" sz="1400" dirty="0"/>
              <a:t> by the library), set up the </a:t>
            </a:r>
            <a:r>
              <a:rPr lang="it-IT" sz="1400" dirty="0" err="1"/>
              <a:t>grid</a:t>
            </a:r>
            <a:r>
              <a:rPr lang="it-IT" sz="1400" dirty="0"/>
              <a:t> </a:t>
            </a:r>
            <a:r>
              <a:rPr lang="it-IT" sz="1400" dirty="0" err="1"/>
              <a:t>search</a:t>
            </a:r>
            <a:r>
              <a:rPr lang="it-IT" sz="1400" dirty="0"/>
              <a:t> and training </a:t>
            </a:r>
            <a:r>
              <a:rPr lang="it-IT" sz="1400" dirty="0" err="1"/>
              <a:t>process</a:t>
            </a:r>
            <a:r>
              <a:rPr lang="it-IT" sz="1400" dirty="0"/>
              <a:t>, </a:t>
            </a:r>
            <a:r>
              <a:rPr lang="it-IT" sz="1400" dirty="0" err="1"/>
              <a:t>select</a:t>
            </a:r>
            <a:r>
              <a:rPr lang="it-IT" sz="1400" dirty="0"/>
              <a:t> best </a:t>
            </a:r>
            <a:r>
              <a:rPr lang="it-IT" sz="1400" dirty="0" err="1"/>
              <a:t>hyperparameters</a:t>
            </a:r>
            <a:r>
              <a:rPr lang="it-IT" sz="1400" dirty="0"/>
              <a:t> and plot the learning curve, </a:t>
            </a:r>
            <a:r>
              <a:rPr lang="it-IT" sz="1400" dirty="0" err="1"/>
              <a:t>save</a:t>
            </a:r>
            <a:r>
              <a:rPr lang="it-IT" sz="1400" dirty="0"/>
              <a:t> the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/>
              <a:t>Extra notebooks for data </a:t>
            </a:r>
            <a:r>
              <a:rPr lang="it-IT" sz="1400" dirty="0" err="1"/>
              <a:t>exploration</a:t>
            </a:r>
            <a:r>
              <a:rPr lang="it-IT" sz="1400" dirty="0"/>
              <a:t> and models </a:t>
            </a:r>
            <a:r>
              <a:rPr lang="it-IT" sz="1400" dirty="0" err="1"/>
              <a:t>comparison</a:t>
            </a:r>
            <a:endParaRPr lang="it-IT" sz="1400" dirty="0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003EBDB9-88F0-E455-63E2-1D1CE308D764}"/>
              </a:ext>
            </a:extLst>
          </p:cNvPr>
          <p:cNvSpPr txBox="1"/>
          <p:nvPr/>
        </p:nvSpPr>
        <p:spPr>
          <a:xfrm>
            <a:off x="311760" y="4139860"/>
            <a:ext cx="8520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For </a:t>
            </a:r>
            <a:r>
              <a:rPr lang="it-IT" sz="1400" dirty="0" err="1"/>
              <a:t>all</a:t>
            </a:r>
            <a:r>
              <a:rPr lang="it-IT" sz="1400" dirty="0"/>
              <a:t> </a:t>
            </a:r>
            <a:r>
              <a:rPr lang="it-IT" sz="1400" dirty="0" err="1"/>
              <a:t>these</a:t>
            </a:r>
            <a:r>
              <a:rPr lang="it-IT" sz="1400" dirty="0"/>
              <a:t> models </a:t>
            </a:r>
            <a:r>
              <a:rPr lang="it-IT" sz="1400" dirty="0" err="1"/>
              <a:t>we</a:t>
            </a:r>
            <a:r>
              <a:rPr lang="it-IT" sz="1400" dirty="0"/>
              <a:t> </a:t>
            </a:r>
            <a:r>
              <a:rPr lang="it-IT" sz="1400" dirty="0" err="1"/>
              <a:t>tried</a:t>
            </a:r>
            <a:r>
              <a:rPr lang="it-IT" sz="1400" dirty="0"/>
              <a:t> out </a:t>
            </a:r>
            <a:r>
              <a:rPr lang="it-IT" sz="1400" dirty="0" err="1"/>
              <a:t>many</a:t>
            </a:r>
            <a:r>
              <a:rPr lang="it-IT" sz="1400" dirty="0"/>
              <a:t> </a:t>
            </a:r>
            <a:r>
              <a:rPr lang="it-IT" sz="1400" dirty="0" err="1"/>
              <a:t>configurations</a:t>
            </a:r>
            <a:r>
              <a:rPr lang="it-IT" sz="1400" dirty="0"/>
              <a:t> of </a:t>
            </a:r>
            <a:r>
              <a:rPr lang="it-IT" sz="1400" dirty="0" err="1"/>
              <a:t>hyperparameters</a:t>
            </a:r>
            <a:r>
              <a:rPr lang="it-IT" sz="1400" dirty="0"/>
              <a:t>. </a:t>
            </a:r>
            <a:r>
              <a:rPr lang="it-IT" sz="1400" dirty="0">
                <a:solidFill>
                  <a:srgbClr val="FF0000"/>
                </a:solidFill>
              </a:rPr>
              <a:t>Precise </a:t>
            </a:r>
            <a:r>
              <a:rPr lang="it-IT" sz="1400" dirty="0" err="1">
                <a:solidFill>
                  <a:srgbClr val="FF0000"/>
                </a:solidFill>
              </a:rPr>
              <a:t>details</a:t>
            </a:r>
            <a:r>
              <a:rPr lang="it-IT" sz="1400" dirty="0">
                <a:solidFill>
                  <a:srgbClr val="FF0000"/>
                </a:solidFill>
              </a:rPr>
              <a:t> </a:t>
            </a:r>
            <a:r>
              <a:rPr lang="it-IT" sz="1400" dirty="0" err="1">
                <a:solidFill>
                  <a:srgbClr val="FF0000"/>
                </a:solidFill>
              </a:rPr>
              <a:t>will</a:t>
            </a:r>
            <a:r>
              <a:rPr lang="it-IT" sz="1400" dirty="0">
                <a:solidFill>
                  <a:srgbClr val="FF0000"/>
                </a:solidFill>
              </a:rPr>
              <a:t> be </a:t>
            </a:r>
            <a:r>
              <a:rPr lang="it-IT" sz="1400" dirty="0" err="1">
                <a:solidFill>
                  <a:srgbClr val="FF0000"/>
                </a:solidFill>
              </a:rPr>
              <a:t>given</a:t>
            </a:r>
            <a:r>
              <a:rPr lang="it-IT" sz="1400" dirty="0">
                <a:solidFill>
                  <a:srgbClr val="FF0000"/>
                </a:solidFill>
              </a:rPr>
              <a:t> </a:t>
            </a:r>
            <a:r>
              <a:rPr lang="it-IT" sz="1400" dirty="0" err="1">
                <a:solidFill>
                  <a:srgbClr val="FF0000"/>
                </a:solidFill>
              </a:rPr>
              <a:t>later</a:t>
            </a:r>
            <a:r>
              <a:rPr lang="it-IT" sz="1400" dirty="0">
                <a:solidFill>
                  <a:srgbClr val="FF0000"/>
                </a:solidFill>
              </a:rPr>
              <a:t>. 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A25770F8-1FA1-1D5E-D768-E47CF7ED482A}"/>
              </a:ext>
            </a:extLst>
          </p:cNvPr>
          <p:cNvSpPr txBox="1"/>
          <p:nvPr/>
        </p:nvSpPr>
        <p:spPr>
          <a:xfrm>
            <a:off x="311760" y="2571750"/>
            <a:ext cx="85201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/>
              <a:t>We</a:t>
            </a:r>
            <a:r>
              <a:rPr lang="it-IT" sz="1400" dirty="0"/>
              <a:t> </a:t>
            </a:r>
            <a:r>
              <a:rPr lang="it-IT" sz="1400" dirty="0" err="1"/>
              <a:t>used</a:t>
            </a:r>
            <a:r>
              <a:rPr lang="it-IT" sz="1400" dirty="0"/>
              <a:t> the </a:t>
            </a:r>
            <a:r>
              <a:rPr lang="it-IT" sz="1400" b="1" dirty="0"/>
              <a:t>Random </a:t>
            </a:r>
            <a:r>
              <a:rPr lang="it-IT" sz="1400" b="1" dirty="0" err="1"/>
              <a:t>Forests</a:t>
            </a:r>
            <a:r>
              <a:rPr lang="it-IT" sz="1400" dirty="0"/>
              <a:t> and </a:t>
            </a:r>
            <a:r>
              <a:rPr lang="it-IT" sz="1400" b="1" dirty="0" err="1"/>
              <a:t>SVM</a:t>
            </a:r>
            <a:r>
              <a:rPr lang="it-IT" sz="1400" dirty="0" err="1"/>
              <a:t>s</a:t>
            </a:r>
            <a:r>
              <a:rPr lang="it-IT" sz="1400" dirty="0"/>
              <a:t> from </a:t>
            </a:r>
            <a:r>
              <a:rPr lang="it-IT" sz="1400" dirty="0" err="1"/>
              <a:t>Scikit-Learn</a:t>
            </a:r>
            <a:r>
              <a:rPr lang="it-IT" sz="1400" dirty="0"/>
              <a:t>, and </a:t>
            </a:r>
            <a:r>
              <a:rPr lang="it-IT" sz="1400" dirty="0" err="1"/>
              <a:t>implemented</a:t>
            </a:r>
            <a:r>
              <a:rPr lang="it-IT" sz="1400" dirty="0"/>
              <a:t> a </a:t>
            </a:r>
            <a:r>
              <a:rPr lang="it-IT" sz="1400" dirty="0" err="1"/>
              <a:t>multilayer</a:t>
            </a:r>
            <a:r>
              <a:rPr lang="it-IT" sz="1400" dirty="0"/>
              <a:t> </a:t>
            </a:r>
            <a:r>
              <a:rPr lang="it-IT" sz="1400" dirty="0" err="1"/>
              <a:t>feedforward</a:t>
            </a:r>
            <a:r>
              <a:rPr lang="it-IT" sz="1400" dirty="0"/>
              <a:t> </a:t>
            </a:r>
            <a:r>
              <a:rPr lang="it-IT" sz="1400" b="1" dirty="0" err="1"/>
              <a:t>Neural</a:t>
            </a:r>
            <a:r>
              <a:rPr lang="it-IT" sz="1400" b="1" dirty="0"/>
              <a:t> Network</a:t>
            </a:r>
            <a:r>
              <a:rPr lang="it-IT" sz="1400" dirty="0"/>
              <a:t> </a:t>
            </a:r>
            <a:r>
              <a:rPr lang="it-IT" sz="1400" dirty="0" err="1"/>
              <a:t>using</a:t>
            </a:r>
            <a:r>
              <a:rPr lang="it-IT" sz="1400" dirty="0"/>
              <a:t> </a:t>
            </a:r>
            <a:r>
              <a:rPr lang="it-IT" sz="1400" dirty="0" err="1"/>
              <a:t>Keras</a:t>
            </a:r>
            <a:r>
              <a:rPr lang="it-IT" sz="1400" dirty="0"/>
              <a:t>. The </a:t>
            </a:r>
            <a:r>
              <a:rPr lang="it-IT" sz="1400" dirty="0" err="1">
                <a:latin typeface="Consolas" panose="020B0609020204030204" pitchFamily="49" charset="0"/>
              </a:rPr>
              <a:t>NeuralNetwork</a:t>
            </a:r>
            <a:r>
              <a:rPr lang="it-IT" sz="1400" dirty="0"/>
              <a:t> classes in </a:t>
            </a:r>
            <a:r>
              <a:rPr lang="it-IT" sz="1400" dirty="0" err="1"/>
              <a:t>our</a:t>
            </a:r>
            <a:r>
              <a:rPr lang="it-IT" sz="1400" dirty="0"/>
              <a:t> code </a:t>
            </a:r>
            <a:r>
              <a:rPr lang="it-IT" sz="1400" dirty="0" err="1"/>
              <a:t>is</a:t>
            </a:r>
            <a:r>
              <a:rPr lang="it-IT" sz="1400" dirty="0"/>
              <a:t> </a:t>
            </a:r>
            <a:r>
              <a:rPr lang="it-IT" sz="1400" dirty="0" err="1"/>
              <a:t>designed</a:t>
            </a:r>
            <a:r>
              <a:rPr lang="it-IT" sz="1400" dirty="0"/>
              <a:t> to be </a:t>
            </a:r>
            <a:r>
              <a:rPr lang="it-IT" sz="1400" dirty="0" err="1"/>
              <a:t>seamless</a:t>
            </a:r>
            <a:r>
              <a:rPr lang="it-IT" sz="1400" dirty="0"/>
              <a:t> </a:t>
            </a:r>
            <a:r>
              <a:rPr lang="it-IT" sz="1400" dirty="0" err="1"/>
              <a:t>integrated</a:t>
            </a:r>
            <a:r>
              <a:rPr lang="it-IT" sz="1400" dirty="0"/>
              <a:t> with </a:t>
            </a:r>
            <a:r>
              <a:rPr lang="it-IT" sz="1400" dirty="0" err="1"/>
              <a:t>Scikit-Learn</a:t>
            </a:r>
            <a:r>
              <a:rPr lang="it-IT" sz="1400" dirty="0"/>
              <a:t> </a:t>
            </a:r>
            <a:r>
              <a:rPr lang="it-IT" sz="1400" dirty="0" err="1"/>
              <a:t>while</a:t>
            </a:r>
            <a:r>
              <a:rPr lang="it-IT" sz="1400" dirty="0"/>
              <a:t> </a:t>
            </a:r>
            <a:r>
              <a:rPr lang="it-IT" sz="1400" dirty="0" err="1"/>
              <a:t>also</a:t>
            </a:r>
            <a:r>
              <a:rPr lang="it-IT" sz="1400" dirty="0"/>
              <a:t> be </a:t>
            </a:r>
            <a:r>
              <a:rPr lang="it-IT" sz="1400" dirty="0" err="1"/>
              <a:t>usable</a:t>
            </a:r>
            <a:r>
              <a:rPr lang="it-IT" sz="1400" dirty="0"/>
              <a:t> </a:t>
            </a:r>
            <a:r>
              <a:rPr lang="it-IT" sz="1400" dirty="0" err="1"/>
              <a:t>without</a:t>
            </a:r>
            <a:r>
              <a:rPr lang="it-IT" sz="1400" dirty="0"/>
              <a:t> </a:t>
            </a:r>
            <a:r>
              <a:rPr lang="it-IT" sz="1400" dirty="0" err="1"/>
              <a:t>it</a:t>
            </a:r>
            <a:r>
              <a:rPr lang="it-IT" sz="1400" dirty="0"/>
              <a:t>.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9E8E789C-82F5-CC8C-8B8A-CDC995A7C697}"/>
              </a:ext>
            </a:extLst>
          </p:cNvPr>
          <p:cNvSpPr txBox="1"/>
          <p:nvPr/>
        </p:nvSpPr>
        <p:spPr>
          <a:xfrm>
            <a:off x="311760" y="3310414"/>
            <a:ext cx="85201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For the </a:t>
            </a:r>
            <a:r>
              <a:rPr lang="it-IT" sz="1400" dirty="0" err="1"/>
              <a:t>Neural</a:t>
            </a:r>
            <a:r>
              <a:rPr lang="it-IT" sz="1400" dirty="0"/>
              <a:t> Networks, </a:t>
            </a:r>
            <a:r>
              <a:rPr lang="it-IT" sz="1400" dirty="0" err="1"/>
              <a:t>we</a:t>
            </a:r>
            <a:r>
              <a:rPr lang="it-IT" sz="1400" dirty="0"/>
              <a:t> </a:t>
            </a:r>
            <a:r>
              <a:rPr lang="it-IT" sz="1400" dirty="0" err="1"/>
              <a:t>have</a:t>
            </a:r>
            <a:r>
              <a:rPr lang="it-IT" sz="1400" dirty="0"/>
              <a:t> 4 models, </a:t>
            </a:r>
            <a:r>
              <a:rPr lang="it-IT" sz="1400" dirty="0" err="1"/>
              <a:t>given</a:t>
            </a:r>
            <a:r>
              <a:rPr lang="it-IT" sz="1400" dirty="0"/>
              <a:t> by the </a:t>
            </a:r>
            <a:r>
              <a:rPr lang="it-IT" sz="1400" dirty="0" err="1"/>
              <a:t>choices</a:t>
            </a:r>
            <a:r>
              <a:rPr lang="it-IT" sz="1400" dirty="0"/>
              <a:t> of </a:t>
            </a:r>
            <a:r>
              <a:rPr lang="it-IT" sz="1400" dirty="0" err="1"/>
              <a:t>internal</a:t>
            </a:r>
            <a:r>
              <a:rPr lang="it-IT" sz="1400" dirty="0"/>
              <a:t> </a:t>
            </a:r>
            <a:r>
              <a:rPr lang="it-IT" sz="1400" dirty="0" err="1"/>
              <a:t>loss</a:t>
            </a:r>
            <a:r>
              <a:rPr lang="it-IT" sz="1400" dirty="0"/>
              <a:t> </a:t>
            </a:r>
            <a:r>
              <a:rPr lang="it-IT" sz="1400" dirty="0" err="1"/>
              <a:t>function</a:t>
            </a:r>
            <a:r>
              <a:rPr lang="it-IT" sz="1400" dirty="0"/>
              <a:t> for training (MSE/MEE) and the </a:t>
            </a:r>
            <a:r>
              <a:rPr lang="it-IT" sz="1400" dirty="0" err="1"/>
              <a:t>hyperparameters</a:t>
            </a:r>
            <a:r>
              <a:rPr lang="it-IT" sz="1400" dirty="0"/>
              <a:t> </a:t>
            </a:r>
            <a:r>
              <a:rPr lang="it-IT" sz="1400" dirty="0" err="1"/>
              <a:t>exploration</a:t>
            </a:r>
            <a:r>
              <a:rPr lang="it-IT" sz="1400" dirty="0"/>
              <a:t> strategy (full </a:t>
            </a:r>
            <a:r>
              <a:rPr lang="it-IT" sz="1400" dirty="0" err="1"/>
              <a:t>grid</a:t>
            </a:r>
            <a:r>
              <a:rPr lang="it-IT" sz="1400" dirty="0"/>
              <a:t> </a:t>
            </a:r>
            <a:r>
              <a:rPr lang="it-IT" sz="1400" dirty="0" err="1"/>
              <a:t>search</a:t>
            </a:r>
            <a:r>
              <a:rPr lang="it-IT" sz="1400" dirty="0"/>
              <a:t>/</a:t>
            </a:r>
            <a:r>
              <a:rPr lang="it-IT" sz="1400" dirty="0" err="1"/>
              <a:t>Optuna</a:t>
            </a:r>
            <a:r>
              <a:rPr lang="it-IT" sz="1400" dirty="0"/>
              <a:t>). </a:t>
            </a:r>
          </a:p>
          <a:p>
            <a:r>
              <a:rPr lang="it-IT" sz="1400" dirty="0"/>
              <a:t>So </a:t>
            </a:r>
            <a:r>
              <a:rPr lang="it-IT" sz="1400" dirty="0" err="1"/>
              <a:t>we</a:t>
            </a:r>
            <a:r>
              <a:rPr lang="it-IT" sz="1400" dirty="0"/>
              <a:t> </a:t>
            </a:r>
            <a:r>
              <a:rPr lang="it-IT" sz="1400" dirty="0" err="1"/>
              <a:t>compared</a:t>
            </a:r>
            <a:r>
              <a:rPr lang="it-IT" sz="1400" dirty="0"/>
              <a:t> 6 models in </a:t>
            </a:r>
            <a:r>
              <a:rPr lang="it-IT" sz="1400" dirty="0" err="1"/>
              <a:t>total</a:t>
            </a:r>
            <a:r>
              <a:rPr lang="it-IT" sz="14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8500008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311760" y="0"/>
            <a:ext cx="8520120" cy="792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0000"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it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Appendix – </a:t>
            </a:r>
            <a:r>
              <a:rPr lang="it" sz="2400" spc="-1" dirty="0">
                <a:solidFill>
                  <a:srgbClr val="000000"/>
                </a:solidFill>
                <a:latin typeface="Arial"/>
                <a:ea typeface="Arial"/>
              </a:rPr>
              <a:t>5</a:t>
            </a:r>
            <a:br>
              <a:rPr lang="it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</a:br>
            <a:r>
              <a:rPr lang="it" sz="2000" spc="-1" dirty="0">
                <a:solidFill>
                  <a:srgbClr val="3F3F3F"/>
                </a:solidFill>
                <a:latin typeface="Arial"/>
                <a:ea typeface="Arial"/>
              </a:rPr>
              <a:t>In-depth analysis of Random Forest’s performance on MONK</a:t>
            </a:r>
            <a:r>
              <a:rPr lang="it" sz="2000" b="0" strike="noStrike" spc="-1" dirty="0">
                <a:solidFill>
                  <a:srgbClr val="3F3F3F"/>
                </a:solidFill>
                <a:latin typeface="Arial"/>
                <a:ea typeface="Arial"/>
              </a:rPr>
              <a:t> 1 task</a:t>
            </a:r>
            <a:endParaRPr lang="it-IT" sz="2400" b="0" strike="noStrike" spc="-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sldNum" idx="14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25B94CD5-D627-49BE-818E-4A00F2BB16DF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30</a:t>
            </a:fld>
            <a:endParaRPr lang="it-IT" sz="1000" b="0" strike="noStrike" spc="-1">
              <a:latin typeface="Times New Roman"/>
            </a:endParaRPr>
          </a:p>
        </p:txBody>
      </p:sp>
      <p:pic>
        <p:nvPicPr>
          <p:cNvPr id="7" name="Immagine 6" descr="Immagine che contiene testo, schermata, diagramma, linea&#10;&#10;Descrizione generata automaticamente">
            <a:extLst>
              <a:ext uri="{FF2B5EF4-FFF2-40B4-BE49-F238E27FC236}">
                <a16:creationId xmlns:a16="http://schemas.microsoft.com/office/drawing/2014/main" id="{7B8AC1D5-D205-E00E-30C5-A6528E259FF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02"/>
          <a:stretch/>
        </p:blipFill>
        <p:spPr>
          <a:xfrm>
            <a:off x="2476082" y="1366177"/>
            <a:ext cx="3117812" cy="2265298"/>
          </a:xfrm>
          <a:prstGeom prst="rect">
            <a:avLst/>
          </a:prstGeom>
          <a:ln>
            <a:noFill/>
          </a:ln>
        </p:spPr>
      </p:pic>
      <p:pic>
        <p:nvPicPr>
          <p:cNvPr id="11" name="Immagine 10" descr="Immagine che contiene testo, schermata, Carattere, numero&#10;&#10;Descrizione generata automaticamente">
            <a:extLst>
              <a:ext uri="{FF2B5EF4-FFF2-40B4-BE49-F238E27FC236}">
                <a16:creationId xmlns:a16="http://schemas.microsoft.com/office/drawing/2014/main" id="{A364A12D-5752-6A96-DF99-AA3BE9884F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533" y="1366177"/>
            <a:ext cx="2164322" cy="2062770"/>
          </a:xfrm>
          <a:prstGeom prst="rect">
            <a:avLst/>
          </a:prstGeom>
          <a:ln>
            <a:noFill/>
          </a:ln>
        </p:spPr>
      </p:pic>
      <p:pic>
        <p:nvPicPr>
          <p:cNvPr id="15" name="Immagine 14" descr="Immagine che contiene testo, schermata, linea, Diagramma&#10;&#10;Descrizione generata automaticamente">
            <a:extLst>
              <a:ext uri="{FF2B5EF4-FFF2-40B4-BE49-F238E27FC236}">
                <a16:creationId xmlns:a16="http://schemas.microsoft.com/office/drawing/2014/main" id="{D71E0DAD-A66A-F13D-F735-F98964D9E0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3894" y="1366177"/>
            <a:ext cx="3117812" cy="2265298"/>
          </a:xfrm>
          <a:prstGeom prst="rect">
            <a:avLst/>
          </a:prstGeom>
          <a:ln>
            <a:noFill/>
          </a:ln>
        </p:spPr>
      </p:pic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34EA9030-D49A-946A-EE82-303EA4064980}"/>
              </a:ext>
            </a:extLst>
          </p:cNvPr>
          <p:cNvSpPr txBox="1"/>
          <p:nvPr/>
        </p:nvSpPr>
        <p:spPr>
          <a:xfrm>
            <a:off x="308533" y="1058400"/>
            <a:ext cx="84031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/>
              <a:t>Figure</a:t>
            </a:r>
            <a:r>
              <a:rPr lang="it-IT" sz="1400" b="1" dirty="0">
                <a:solidFill>
                  <a:srgbClr val="FF0000"/>
                </a:solidFill>
              </a:rPr>
              <a:t> k</a:t>
            </a:r>
            <a:r>
              <a:rPr lang="it-IT" sz="1400" dirty="0"/>
              <a:t>: </a:t>
            </a:r>
            <a:r>
              <a:rPr lang="it-IT" sz="1400" dirty="0" err="1"/>
              <a:t>Confusion</a:t>
            </a:r>
            <a:r>
              <a:rPr lang="it-IT" sz="1400" dirty="0"/>
              <a:t> </a:t>
            </a:r>
            <a:r>
              <a:rPr lang="it-IT" sz="1400" dirty="0" err="1"/>
              <a:t>matrix</a:t>
            </a:r>
            <a:r>
              <a:rPr lang="it-IT" sz="1400" dirty="0"/>
              <a:t>, learning curve and ROC curve for the Random </a:t>
            </a:r>
            <a:r>
              <a:rPr lang="it-IT" sz="1400" dirty="0" err="1"/>
              <a:t>Forest</a:t>
            </a:r>
            <a:r>
              <a:rPr lang="it-IT" sz="1400" dirty="0"/>
              <a:t>, MONK 1 task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331140F4-4D7F-79F3-B32B-4E794EAB9ADE}"/>
              </a:ext>
            </a:extLst>
          </p:cNvPr>
          <p:cNvSpPr txBox="1"/>
          <p:nvPr/>
        </p:nvSpPr>
        <p:spPr>
          <a:xfrm>
            <a:off x="308534" y="4061012"/>
            <a:ext cx="84031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/>
              <a:t>Interestingly</a:t>
            </a:r>
            <a:r>
              <a:rPr lang="it-IT" sz="1400" dirty="0"/>
              <a:t>, </a:t>
            </a:r>
            <a:r>
              <a:rPr lang="it-IT" sz="1400" dirty="0" err="1"/>
              <a:t>all</a:t>
            </a:r>
            <a:r>
              <a:rPr lang="it-IT" sz="1400" dirty="0"/>
              <a:t> models </a:t>
            </a:r>
            <a:r>
              <a:rPr lang="it-IT" sz="1400" dirty="0" err="1"/>
              <a:t>but</a:t>
            </a:r>
            <a:r>
              <a:rPr lang="it-IT" sz="1400" dirty="0"/>
              <a:t> the Random </a:t>
            </a:r>
            <a:r>
              <a:rPr lang="it-IT" sz="1400" dirty="0" err="1"/>
              <a:t>Forests</a:t>
            </a:r>
            <a:r>
              <a:rPr lang="it-IT" sz="1400" dirty="0"/>
              <a:t> </a:t>
            </a:r>
            <a:r>
              <a:rPr lang="it-IT" sz="1400" dirty="0" err="1"/>
              <a:t>perform</a:t>
            </a:r>
            <a:r>
              <a:rPr lang="it-IT" sz="1400" dirty="0"/>
              <a:t> </a:t>
            </a:r>
            <a:r>
              <a:rPr lang="it-IT" sz="1400" dirty="0" err="1"/>
              <a:t>well</a:t>
            </a:r>
            <a:r>
              <a:rPr lang="it-IT" sz="1400" dirty="0"/>
              <a:t> in the MONK 1 task.</a:t>
            </a:r>
          </a:p>
          <a:p>
            <a:r>
              <a:rPr lang="it-IT" sz="1400" dirty="0" err="1"/>
              <a:t>We</a:t>
            </a:r>
            <a:r>
              <a:rPr lang="it-IT" sz="1400" dirty="0"/>
              <a:t> </a:t>
            </a:r>
            <a:r>
              <a:rPr lang="it-IT" sz="1400" dirty="0" err="1"/>
              <a:t>ran</a:t>
            </a:r>
            <a:r>
              <a:rPr lang="it-IT" sz="1400" dirty="0"/>
              <a:t> </a:t>
            </a:r>
            <a:r>
              <a:rPr lang="it-IT" sz="1400" dirty="0" err="1"/>
              <a:t>similar</a:t>
            </a:r>
            <a:r>
              <a:rPr lang="it-IT" sz="1400" dirty="0"/>
              <a:t> </a:t>
            </a:r>
            <a:r>
              <a:rPr lang="it-IT" sz="1400" dirty="0" err="1"/>
              <a:t>comparisons</a:t>
            </a:r>
            <a:r>
              <a:rPr lang="it-IT" sz="1400" dirty="0"/>
              <a:t> in </a:t>
            </a:r>
            <a:r>
              <a:rPr lang="it-IT" sz="1400" dirty="0" err="1"/>
              <a:t>our</a:t>
            </a:r>
            <a:r>
              <a:rPr lang="it-IT" sz="1400" dirty="0"/>
              <a:t> </a:t>
            </a:r>
            <a:r>
              <a:rPr lang="it-IT" sz="1400" dirty="0" err="1">
                <a:latin typeface="Consolas" panose="020B0609020204030204" pitchFamily="49" charset="0"/>
              </a:rPr>
              <a:t>comparison</a:t>
            </a:r>
            <a:r>
              <a:rPr lang="it-IT" sz="1400" dirty="0"/>
              <a:t> notebook for the </a:t>
            </a:r>
            <a:r>
              <a:rPr lang="it-IT" sz="1400" dirty="0" err="1"/>
              <a:t>other</a:t>
            </a:r>
            <a:r>
              <a:rPr lang="it-IT" sz="1400" dirty="0"/>
              <a:t> models.</a:t>
            </a:r>
          </a:p>
        </p:txBody>
      </p:sp>
    </p:spTree>
    <p:extLst>
      <p:ext uri="{BB962C8B-B14F-4D97-AF65-F5344CB8AC3E}">
        <p14:creationId xmlns:p14="http://schemas.microsoft.com/office/powerpoint/2010/main" val="3311433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311760" y="0"/>
            <a:ext cx="8520120" cy="792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0000"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it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Appendix – 6</a:t>
            </a:r>
            <a:br>
              <a:rPr lang="it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</a:br>
            <a:r>
              <a:rPr lang="it" sz="2000" spc="-1" dirty="0">
                <a:solidFill>
                  <a:srgbClr val="3F3F3F"/>
                </a:solidFill>
                <a:latin typeface="Arial"/>
                <a:ea typeface="Arial"/>
              </a:rPr>
              <a:t>In-depth analysis of SVM’s performance on MONK</a:t>
            </a:r>
            <a:r>
              <a:rPr lang="it" sz="2000" b="0" strike="noStrike" spc="-1" dirty="0">
                <a:solidFill>
                  <a:srgbClr val="3F3F3F"/>
                </a:solidFill>
                <a:latin typeface="Arial"/>
                <a:ea typeface="Arial"/>
              </a:rPr>
              <a:t> 2 task</a:t>
            </a:r>
            <a:endParaRPr lang="it-IT" sz="2400" b="0" strike="noStrike" spc="-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sldNum" idx="14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25B94CD5-D627-49BE-818E-4A00F2BB16DF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31</a:t>
            </a:fld>
            <a:endParaRPr lang="it-IT" sz="1000" b="0" strike="noStrike" spc="-1">
              <a:latin typeface="Times New Roman"/>
            </a:endParaRP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34EA9030-D49A-946A-EE82-303EA4064980}"/>
              </a:ext>
            </a:extLst>
          </p:cNvPr>
          <p:cNvSpPr txBox="1"/>
          <p:nvPr/>
        </p:nvSpPr>
        <p:spPr>
          <a:xfrm>
            <a:off x="308535" y="1057413"/>
            <a:ext cx="84031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/>
              <a:t>Figure</a:t>
            </a:r>
            <a:r>
              <a:rPr lang="it-IT" sz="1400" b="1" dirty="0">
                <a:solidFill>
                  <a:srgbClr val="FF0000"/>
                </a:solidFill>
              </a:rPr>
              <a:t> k+1</a:t>
            </a:r>
            <a:r>
              <a:rPr lang="it-IT" sz="1400" dirty="0"/>
              <a:t>: </a:t>
            </a:r>
            <a:r>
              <a:rPr lang="it-IT" sz="1400" dirty="0" err="1"/>
              <a:t>Confusion</a:t>
            </a:r>
            <a:r>
              <a:rPr lang="it-IT" sz="1400" dirty="0"/>
              <a:t> </a:t>
            </a:r>
            <a:r>
              <a:rPr lang="it-IT" sz="1400" dirty="0" err="1"/>
              <a:t>matrix</a:t>
            </a:r>
            <a:r>
              <a:rPr lang="it-IT" sz="1400" dirty="0"/>
              <a:t>, learning curve and ROC curve for the SVM, MONK 2 task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331140F4-4D7F-79F3-B32B-4E794EAB9ADE}"/>
              </a:ext>
            </a:extLst>
          </p:cNvPr>
          <p:cNvSpPr txBox="1"/>
          <p:nvPr/>
        </p:nvSpPr>
        <p:spPr>
          <a:xfrm>
            <a:off x="308533" y="3943170"/>
            <a:ext cx="840317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The TR set </a:t>
            </a:r>
            <a:r>
              <a:rPr lang="it-IT" sz="1400" dirty="0" err="1"/>
              <a:t>is</a:t>
            </a:r>
            <a:r>
              <a:rPr lang="it-IT" sz="1400" dirty="0"/>
              <a:t> </a:t>
            </a:r>
            <a:r>
              <a:rPr lang="it-IT" sz="1400" dirty="0" err="1"/>
              <a:t>included</a:t>
            </a:r>
            <a:r>
              <a:rPr lang="it-IT" sz="1400" dirty="0"/>
              <a:t> in TS (</a:t>
            </a:r>
            <a:r>
              <a:rPr lang="it-IT" sz="1400" dirty="0" err="1"/>
              <a:t>already</a:t>
            </a:r>
            <a:r>
              <a:rPr lang="it-IT" sz="1400" dirty="0"/>
              <a:t> </a:t>
            </a:r>
            <a:r>
              <a:rPr lang="it-IT" sz="1400" dirty="0" err="1"/>
              <a:t>noticed</a:t>
            </a:r>
            <a:r>
              <a:rPr lang="it-IT" sz="1400" dirty="0"/>
              <a:t> in class). </a:t>
            </a:r>
            <a:r>
              <a:rPr lang="it-IT" sz="1400" dirty="0" err="1"/>
              <a:t>Furthermore</a:t>
            </a:r>
            <a:r>
              <a:rPr lang="it-IT" sz="1400" dirty="0"/>
              <a:t>, the </a:t>
            </a:r>
            <a:r>
              <a:rPr lang="it-IT" sz="1400" dirty="0" err="1"/>
              <a:t>latter</a:t>
            </a:r>
            <a:r>
              <a:rPr lang="it-IT" sz="1400" dirty="0"/>
              <a:t> </a:t>
            </a:r>
            <a:r>
              <a:rPr lang="it-IT" sz="1400" dirty="0" err="1"/>
              <a:t>is</a:t>
            </a:r>
            <a:r>
              <a:rPr lang="it-IT" sz="1400" dirty="0"/>
              <a:t> </a:t>
            </a:r>
            <a:r>
              <a:rPr lang="it-IT" sz="1400" dirty="0" err="1"/>
              <a:t>really</a:t>
            </a:r>
            <a:r>
              <a:rPr lang="it-IT" sz="1400" dirty="0"/>
              <a:t> </a:t>
            </a:r>
            <a:r>
              <a:rPr lang="it-IT" sz="1400" dirty="0" err="1"/>
              <a:t>unbalanced</a:t>
            </a:r>
            <a:r>
              <a:rPr lang="it-IT" sz="1400" dirty="0"/>
              <a:t>.</a:t>
            </a:r>
          </a:p>
          <a:p>
            <a:r>
              <a:rPr lang="it-IT" sz="1400" dirty="0"/>
              <a:t>The SVM </a:t>
            </a:r>
            <a:r>
              <a:rPr lang="it-IT" sz="1400" dirty="0" err="1"/>
              <a:t>reaches</a:t>
            </a:r>
            <a:r>
              <a:rPr lang="it-IT" sz="1400" dirty="0"/>
              <a:t> 100% </a:t>
            </a:r>
            <a:r>
              <a:rPr lang="it-IT" sz="1400" dirty="0" err="1"/>
              <a:t>accuracy</a:t>
            </a:r>
            <a:r>
              <a:rPr lang="it-IT" sz="1400" dirty="0"/>
              <a:t> in test. In case </a:t>
            </a:r>
            <a:r>
              <a:rPr lang="it-IT" sz="1400" dirty="0" err="1"/>
              <a:t>it</a:t>
            </a:r>
            <a:r>
              <a:rPr lang="it-IT" sz="1400" dirty="0"/>
              <a:t> </a:t>
            </a:r>
            <a:r>
              <a:rPr lang="it-IT" sz="1400" dirty="0" err="1"/>
              <a:t>didn’t</a:t>
            </a:r>
            <a:r>
              <a:rPr lang="it-IT" sz="1400" dirty="0"/>
              <a:t> </a:t>
            </a:r>
            <a:r>
              <a:rPr lang="it-IT" sz="1400" dirty="0" err="1"/>
              <a:t>we</a:t>
            </a:r>
            <a:r>
              <a:rPr lang="it-IT" sz="1400" dirty="0"/>
              <a:t> </a:t>
            </a:r>
            <a:r>
              <a:rPr lang="it-IT" sz="1400" dirty="0" err="1"/>
              <a:t>thought</a:t>
            </a:r>
            <a:r>
              <a:rPr lang="it-IT" sz="1400" dirty="0"/>
              <a:t> </a:t>
            </a:r>
            <a:r>
              <a:rPr lang="it-IT" sz="1400" dirty="0" err="1"/>
              <a:t>about</a:t>
            </a:r>
            <a:r>
              <a:rPr lang="it-IT" sz="1400" dirty="0"/>
              <a:t> </a:t>
            </a:r>
            <a:r>
              <a:rPr lang="it-IT" sz="1400" dirty="0" err="1"/>
              <a:t>using</a:t>
            </a:r>
            <a:r>
              <a:rPr lang="it-IT" sz="1400" dirty="0"/>
              <a:t> </a:t>
            </a:r>
            <a:r>
              <a:rPr lang="it-IT" sz="1400" dirty="0" err="1"/>
              <a:t>undersampling</a:t>
            </a:r>
            <a:r>
              <a:rPr lang="it-IT" sz="1400" dirty="0"/>
              <a:t> (</a:t>
            </a:r>
            <a:r>
              <a:rPr lang="it-IT" sz="1400" dirty="0" err="1"/>
              <a:t>Condensed</a:t>
            </a:r>
            <a:r>
              <a:rPr lang="it-IT" sz="1400" dirty="0"/>
              <a:t> </a:t>
            </a:r>
            <a:r>
              <a:rPr lang="it-IT" sz="1400" dirty="0" err="1"/>
              <a:t>Nearest</a:t>
            </a:r>
            <a:r>
              <a:rPr lang="it-IT" sz="1400" dirty="0"/>
              <a:t> </a:t>
            </a:r>
            <a:r>
              <a:rPr lang="it-IT" sz="1400" dirty="0" err="1"/>
              <a:t>Neighbour</a:t>
            </a:r>
            <a:r>
              <a:rPr lang="it-IT" sz="1400" dirty="0"/>
              <a:t>) or </a:t>
            </a:r>
            <a:r>
              <a:rPr lang="it-IT" sz="1400" dirty="0" err="1"/>
              <a:t>oversampling</a:t>
            </a:r>
            <a:r>
              <a:rPr lang="it-IT" sz="1400" dirty="0"/>
              <a:t> (SMOTE) techniques.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18E2E518-FACD-5BAE-DEC1-273EE1512F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534" y="1365190"/>
            <a:ext cx="1918860" cy="2051413"/>
          </a:xfrm>
          <a:prstGeom prst="rect">
            <a:avLst/>
          </a:prstGeom>
          <a:ln>
            <a:noFill/>
          </a:ln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A2A46729-D064-757E-E308-474EE4DD38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7394" y="1365190"/>
            <a:ext cx="3117813" cy="2265298"/>
          </a:xfrm>
          <a:prstGeom prst="rect">
            <a:avLst/>
          </a:prstGeom>
          <a:ln>
            <a:noFill/>
          </a:ln>
        </p:spPr>
      </p:pic>
      <p:pic>
        <p:nvPicPr>
          <p:cNvPr id="18" name="Immagine 17">
            <a:extLst>
              <a:ext uri="{FF2B5EF4-FFF2-40B4-BE49-F238E27FC236}">
                <a16:creationId xmlns:a16="http://schemas.microsoft.com/office/drawing/2014/main" id="{A2FEA0AA-A93F-0820-35C8-B0929945CC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5207" y="1365190"/>
            <a:ext cx="3127394" cy="2265298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289791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311760" y="0"/>
            <a:ext cx="8520120" cy="792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0000"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it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Appendix – 7</a:t>
            </a:r>
            <a:br>
              <a:rPr lang="it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</a:br>
            <a:r>
              <a:rPr lang="it" sz="2000" spc="-1" dirty="0">
                <a:solidFill>
                  <a:srgbClr val="3F3F3F"/>
                </a:solidFill>
                <a:latin typeface="Arial"/>
                <a:ea typeface="Arial"/>
              </a:rPr>
              <a:t>In-depth analysis of SVM’s performance on MONK</a:t>
            </a:r>
            <a:r>
              <a:rPr lang="it" sz="2000" b="0" strike="noStrike" spc="-1" dirty="0">
                <a:solidFill>
                  <a:srgbClr val="3F3F3F"/>
                </a:solidFill>
                <a:latin typeface="Arial"/>
                <a:ea typeface="Arial"/>
              </a:rPr>
              <a:t> 3 task</a:t>
            </a:r>
            <a:endParaRPr lang="it-IT" sz="2400" b="0" strike="noStrike" spc="-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sldNum" idx="14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25B94CD5-D627-49BE-818E-4A00F2BB16DF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32</a:t>
            </a:fld>
            <a:endParaRPr lang="it-IT" sz="1000" b="0" strike="noStrike" spc="-1">
              <a:latin typeface="Times New Roman"/>
            </a:endParaRP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34EA9030-D49A-946A-EE82-303EA4064980}"/>
              </a:ext>
            </a:extLst>
          </p:cNvPr>
          <p:cNvSpPr txBox="1"/>
          <p:nvPr/>
        </p:nvSpPr>
        <p:spPr>
          <a:xfrm>
            <a:off x="308535" y="1057413"/>
            <a:ext cx="84031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/>
              <a:t>Figure</a:t>
            </a:r>
            <a:r>
              <a:rPr lang="it-IT" sz="1400" b="1" dirty="0">
                <a:solidFill>
                  <a:srgbClr val="FF0000"/>
                </a:solidFill>
              </a:rPr>
              <a:t> k+2</a:t>
            </a:r>
            <a:r>
              <a:rPr lang="it-IT" sz="1400" dirty="0"/>
              <a:t>: </a:t>
            </a:r>
            <a:r>
              <a:rPr lang="it-IT" sz="1400" dirty="0" err="1"/>
              <a:t>Confusion</a:t>
            </a:r>
            <a:r>
              <a:rPr lang="it-IT" sz="1400" dirty="0"/>
              <a:t> </a:t>
            </a:r>
            <a:r>
              <a:rPr lang="it-IT" sz="1400" dirty="0" err="1"/>
              <a:t>matrix</a:t>
            </a:r>
            <a:r>
              <a:rPr lang="it-IT" sz="1400" dirty="0"/>
              <a:t>, learning curve and ROC curve for the SVM, MONK 3 task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331140F4-4D7F-79F3-B32B-4E794EAB9ADE}"/>
              </a:ext>
            </a:extLst>
          </p:cNvPr>
          <p:cNvSpPr txBox="1"/>
          <p:nvPr/>
        </p:nvSpPr>
        <p:spPr>
          <a:xfrm>
            <a:off x="308533" y="3943170"/>
            <a:ext cx="84031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/>
              <a:t>Neither</a:t>
            </a:r>
            <a:r>
              <a:rPr lang="it-IT" sz="1400" dirty="0"/>
              <a:t> model can </a:t>
            </a:r>
            <a:r>
              <a:rPr lang="it-IT" sz="1400" dirty="0" err="1"/>
              <a:t>reach</a:t>
            </a:r>
            <a:r>
              <a:rPr lang="it-IT" sz="1400" dirty="0"/>
              <a:t> 100% </a:t>
            </a:r>
            <a:r>
              <a:rPr lang="it-IT" sz="1400" dirty="0" err="1"/>
              <a:t>accuracy</a:t>
            </a:r>
            <a:r>
              <a:rPr lang="it-IT" sz="1400" dirty="0"/>
              <a:t> on </a:t>
            </a:r>
            <a:r>
              <a:rPr lang="it-IT" sz="1400" dirty="0" err="1"/>
              <a:t>this</a:t>
            </a:r>
            <a:r>
              <a:rPr lang="it-IT" sz="1400" dirty="0"/>
              <a:t> task. </a:t>
            </a:r>
            <a:r>
              <a:rPr lang="it-IT" sz="1400" dirty="0" err="1"/>
              <a:t>This</a:t>
            </a:r>
            <a:r>
              <a:rPr lang="it-IT" sz="1400" dirty="0"/>
              <a:t> </a:t>
            </a:r>
            <a:r>
              <a:rPr lang="it-IT" sz="1400" dirty="0" err="1"/>
              <a:t>is</a:t>
            </a:r>
            <a:r>
              <a:rPr lang="it-IT" sz="1400" dirty="0"/>
              <a:t> to be </a:t>
            </a:r>
            <a:r>
              <a:rPr lang="it-IT" sz="1400" dirty="0" err="1"/>
              <a:t>expected</a:t>
            </a:r>
            <a:r>
              <a:rPr lang="it-IT" sz="1400" dirty="0"/>
              <a:t>, </a:t>
            </a:r>
            <a:r>
              <a:rPr lang="it-IT" sz="1400" dirty="0" err="1"/>
              <a:t>as</a:t>
            </a:r>
            <a:r>
              <a:rPr lang="it-IT" sz="1400" dirty="0"/>
              <a:t> the in MONK 3 </a:t>
            </a:r>
            <a:r>
              <a:rPr lang="it-IT" sz="1400" dirty="0" err="1"/>
              <a:t>there</a:t>
            </a:r>
            <a:r>
              <a:rPr lang="it-IT" sz="1400" dirty="0"/>
              <a:t> </a:t>
            </a:r>
            <a:r>
              <a:rPr lang="it-IT" sz="1400" dirty="0" err="1"/>
              <a:t>is</a:t>
            </a:r>
            <a:r>
              <a:rPr lang="it-IT" sz="1400" dirty="0"/>
              <a:t> a 5% </a:t>
            </a:r>
            <a:r>
              <a:rPr lang="it-IT" sz="1400" dirty="0" err="1"/>
              <a:t>noise</a:t>
            </a:r>
            <a:r>
              <a:rPr lang="it-IT" sz="1400" dirty="0"/>
              <a:t> in TR set (</a:t>
            </a:r>
            <a:r>
              <a:rPr lang="it-IT" sz="1400" dirty="0" err="1"/>
              <a:t>aka</a:t>
            </a:r>
            <a:r>
              <a:rPr lang="it-IT" sz="1400" dirty="0"/>
              <a:t> 5% of patterns are </a:t>
            </a:r>
            <a:r>
              <a:rPr lang="it-IT" sz="1400" dirty="0" err="1"/>
              <a:t>misclassified</a:t>
            </a:r>
            <a:r>
              <a:rPr lang="it-IT" sz="1400" dirty="0"/>
              <a:t>) [</a:t>
            </a:r>
            <a:r>
              <a:rPr lang="it-IT" sz="1400" dirty="0">
                <a:hlinkClick r:id="rId2" action="ppaction://hlinksldjump"/>
              </a:rPr>
              <a:t>10</a:t>
            </a:r>
            <a:r>
              <a:rPr lang="it-IT" sz="1400" dirty="0"/>
              <a:t>].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403A6694-F1C9-FBDA-0B6C-3AC3745FA3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533" y="1365190"/>
            <a:ext cx="1918861" cy="2051414"/>
          </a:xfrm>
          <a:prstGeom prst="rect">
            <a:avLst/>
          </a:prstGeom>
          <a:ln>
            <a:noFill/>
          </a:ln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BB2CF34C-D335-7583-FB07-420C10B95B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7393" y="1365190"/>
            <a:ext cx="3117814" cy="2265298"/>
          </a:xfrm>
          <a:prstGeom prst="rect">
            <a:avLst/>
          </a:prstGeom>
          <a:ln>
            <a:noFill/>
          </a:ln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1031203E-8148-B4C4-91F5-8CB5719D4E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45207" y="1365190"/>
            <a:ext cx="3127393" cy="2265298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482617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311760" y="0"/>
            <a:ext cx="8520120" cy="792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0000"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it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Appendix – 8</a:t>
            </a:r>
            <a:br>
              <a:rPr lang="it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</a:br>
            <a:r>
              <a:rPr lang="it" sz="2000" spc="-1" dirty="0">
                <a:solidFill>
                  <a:srgbClr val="3F3F3F"/>
                </a:solidFill>
                <a:latin typeface="Arial"/>
                <a:ea typeface="Arial"/>
              </a:rPr>
              <a:t>Further specifications on model details &amp; contributions</a:t>
            </a:r>
            <a:endParaRPr lang="it-IT" sz="2400" b="0" strike="noStrike" spc="-1" dirty="0">
              <a:solidFill>
                <a:srgbClr val="3F3F3F"/>
              </a:solidFill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sldNum" idx="14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25B94CD5-D627-49BE-818E-4A00F2BB16DF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33</a:t>
            </a:fld>
            <a:endParaRPr lang="it-IT" sz="1000" b="0" strike="noStrike" spc="-1">
              <a:latin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6CCC4CA0-1069-22D1-AB63-0580000FFA23}"/>
                  </a:ext>
                </a:extLst>
              </p:cNvPr>
              <p:cNvSpPr txBox="1"/>
              <p:nvPr/>
            </p:nvSpPr>
            <p:spPr>
              <a:xfrm>
                <a:off x="311761" y="1111323"/>
                <a:ext cx="8520119" cy="16004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b="1" dirty="0"/>
                  <a:t>Data </a:t>
                </a:r>
                <a:r>
                  <a:rPr lang="it-IT" sz="1400" b="1" dirty="0" err="1"/>
                  <a:t>normalization</a:t>
                </a:r>
                <a:r>
                  <a:rPr lang="it-IT" sz="1400" dirty="0"/>
                  <a:t>:</a:t>
                </a:r>
              </a:p>
              <a:p>
                <a:r>
                  <a:rPr lang="it-IT" sz="1400" dirty="0" err="1">
                    <a:latin typeface="Consolas" panose="020B0609020204030204" pitchFamily="49" charset="0"/>
                  </a:rPr>
                  <a:t>RobustScaler</a:t>
                </a:r>
                <a:r>
                  <a:rPr lang="it-IT" sz="1400" dirty="0"/>
                  <a:t> </a:t>
                </a:r>
                <a:r>
                  <a:rPr lang="it-IT" sz="1400" dirty="0" err="1"/>
                  <a:t>rescales</a:t>
                </a:r>
                <a:r>
                  <a:rPr lang="it-IT" sz="1400" dirty="0"/>
                  <a:t> the data </a:t>
                </a:r>
                <a:r>
                  <a:rPr lang="it-IT" sz="1400" dirty="0" err="1"/>
                  <a:t>according</a:t>
                </a:r>
                <a:r>
                  <a:rPr lang="it-IT" sz="1400" dirty="0"/>
                  <a:t> to the formula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it-IT" sz="1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it-IT" sz="1400" b="0" i="0" smtClean="0">
                            <a:latin typeface="Cambria Math" panose="02040503050406030204" pitchFamily="18" charset="0"/>
                          </a:rPr>
                          <m:t>med</m:t>
                        </m:r>
                      </m:num>
                      <m:den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𝐼𝑄𝑅</m:t>
                        </m:r>
                      </m:den>
                    </m:f>
                  </m:oMath>
                </a14:m>
                <a:r>
                  <a:rPr lang="it-IT" sz="1400" dirty="0"/>
                  <a:t>, </a:t>
                </a:r>
                <a:r>
                  <a:rPr lang="it-IT" sz="1400" dirty="0" err="1"/>
                  <a:t>where</a:t>
                </a:r>
                <a:r>
                  <a:rPr lang="it-IT" sz="1400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it-IT" sz="1400" b="0" i="0" smtClean="0">
                        <a:latin typeface="Cambria Math" panose="02040503050406030204" pitchFamily="18" charset="0"/>
                      </a:rPr>
                      <m:t>med</m:t>
                    </m:r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it-IT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50</m:t>
                        </m:r>
                      </m:sub>
                    </m:sSub>
                  </m:oMath>
                </a14:m>
                <a:r>
                  <a:rPr lang="it-IT" sz="1400" dirty="0"/>
                  <a:t> </a:t>
                </a:r>
                <a:r>
                  <a:rPr lang="it-IT" sz="1400" dirty="0" err="1"/>
                  <a:t>is</a:t>
                </a:r>
                <a:r>
                  <a:rPr lang="it-IT" sz="1400" dirty="0"/>
                  <a:t> the </a:t>
                </a:r>
                <a:r>
                  <a:rPr lang="it-IT" sz="1400" dirty="0" err="1"/>
                  <a:t>median</a:t>
                </a:r>
                <a:r>
                  <a:rPr lang="it-IT" sz="1400" dirty="0"/>
                  <a:t> of the design set and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𝐼𝑄𝑅</m:t>
                    </m:r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it-IT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75</m:t>
                        </m:r>
                      </m:sub>
                    </m:sSub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it-IT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25</m:t>
                        </m:r>
                      </m:sub>
                    </m:sSub>
                  </m:oMath>
                </a14:m>
                <a:r>
                  <a:rPr lang="it-IT" sz="1400" dirty="0"/>
                  <a:t> </a:t>
                </a:r>
                <a:r>
                  <a:rPr lang="it-IT" sz="1400" dirty="0" err="1"/>
                  <a:t>is</a:t>
                </a:r>
                <a:r>
                  <a:rPr lang="it-IT" sz="1400" dirty="0"/>
                  <a:t> the </a:t>
                </a:r>
                <a:r>
                  <a:rPr lang="it-IT" sz="1400" dirty="0" err="1"/>
                  <a:t>interquantile</a:t>
                </a:r>
                <a:r>
                  <a:rPr lang="it-IT" sz="1400" dirty="0"/>
                  <a:t> range. </a:t>
                </a:r>
                <a:r>
                  <a:rPr lang="it-IT" sz="1400" dirty="0" err="1"/>
                  <a:t>This</a:t>
                </a:r>
                <a:r>
                  <a:rPr lang="it-IT" sz="1400" dirty="0"/>
                  <a:t> </a:t>
                </a:r>
                <a:r>
                  <a:rPr lang="it-IT" sz="1400" dirty="0" err="1"/>
                  <a:t>scaler</a:t>
                </a:r>
                <a:r>
                  <a:rPr lang="it-IT" sz="1400" dirty="0"/>
                  <a:t> </a:t>
                </a:r>
                <a:r>
                  <a:rPr lang="it-IT" sz="1400" dirty="0" err="1"/>
                  <a:t>was</a:t>
                </a:r>
                <a:r>
                  <a:rPr lang="it-IT" sz="1400" dirty="0"/>
                  <a:t> </a:t>
                </a:r>
                <a:r>
                  <a:rPr lang="it-IT" sz="1400" dirty="0" err="1"/>
                  <a:t>chosen</a:t>
                </a:r>
                <a:r>
                  <a:rPr lang="it-IT" sz="1400" dirty="0"/>
                  <a:t> for </a:t>
                </a:r>
                <a:r>
                  <a:rPr lang="it-IT" sz="1400" dirty="0" err="1"/>
                  <a:t>its</a:t>
                </a:r>
                <a:r>
                  <a:rPr lang="it-IT" sz="1400" dirty="0"/>
                  <a:t> </a:t>
                </a:r>
                <a:r>
                  <a:rPr lang="it-IT" sz="1400" dirty="0" err="1"/>
                  <a:t>robustness</a:t>
                </a:r>
                <a:r>
                  <a:rPr lang="it-IT" sz="1400" dirty="0"/>
                  <a:t> to </a:t>
                </a:r>
                <a:r>
                  <a:rPr lang="it-IT" sz="1400" dirty="0" err="1"/>
                  <a:t>outliers</a:t>
                </a:r>
                <a:r>
                  <a:rPr lang="it-IT" sz="1400" dirty="0"/>
                  <a:t> (in the </a:t>
                </a:r>
                <a:r>
                  <a:rPr lang="it-IT" sz="1400" dirty="0" err="1"/>
                  <a:t>sense</a:t>
                </a:r>
                <a:r>
                  <a:rPr lang="it-IT" sz="1400" dirty="0"/>
                  <a:t> </a:t>
                </a:r>
                <a:r>
                  <a:rPr lang="it-IT" sz="1400" dirty="0" err="1"/>
                  <a:t>that</a:t>
                </a:r>
                <a:r>
                  <a:rPr lang="it-IT" sz="1400" dirty="0"/>
                  <a:t> </a:t>
                </a:r>
                <a:r>
                  <a:rPr lang="it-IT" sz="1400" dirty="0" err="1"/>
                  <a:t>removing</a:t>
                </a:r>
                <a:r>
                  <a:rPr lang="it-IT" sz="1400" dirty="0"/>
                  <a:t> </a:t>
                </a:r>
                <a:r>
                  <a:rPr lang="it-IT" sz="1400" dirty="0" err="1"/>
                  <a:t>them</a:t>
                </a:r>
                <a:r>
                  <a:rPr lang="it-IT" sz="1400" dirty="0"/>
                  <a:t> yields </a:t>
                </a:r>
                <a:r>
                  <a:rPr lang="it-IT" sz="1400" dirty="0" err="1"/>
                  <a:t>approximately</a:t>
                </a:r>
                <a:r>
                  <a:rPr lang="it-IT" sz="1400" dirty="0"/>
                  <a:t> the </a:t>
                </a:r>
                <a:r>
                  <a:rPr lang="it-IT" sz="1400" dirty="0" err="1"/>
                  <a:t>same</a:t>
                </a:r>
                <a:r>
                  <a:rPr lang="it-IT" sz="1400" dirty="0"/>
                  <a:t> </a:t>
                </a:r>
                <a:r>
                  <a:rPr lang="it-IT" sz="1400" dirty="0" err="1"/>
                  <a:t>transformation</a:t>
                </a:r>
                <a:r>
                  <a:rPr lang="it-IT" sz="1400" dirty="0"/>
                  <a:t>) </a:t>
                </a:r>
                <a:r>
                  <a:rPr lang="it-IT" sz="1400" dirty="0" err="1"/>
                  <a:t>compared</a:t>
                </a:r>
                <a:r>
                  <a:rPr lang="it-IT" sz="1400" dirty="0"/>
                  <a:t> to the </a:t>
                </a:r>
                <a:r>
                  <a:rPr lang="it-IT" sz="1400" dirty="0" err="1"/>
                  <a:t>usual</a:t>
                </a:r>
                <a:r>
                  <a:rPr lang="it-IT" sz="1400" dirty="0"/>
                  <a:t> </a:t>
                </a:r>
                <a:r>
                  <a:rPr lang="it-IT" sz="1400" dirty="0" err="1"/>
                  <a:t>normalization</a:t>
                </a:r>
                <a:r>
                  <a:rPr lang="it-IT" sz="1400" dirty="0"/>
                  <a:t>. In </a:t>
                </a:r>
                <a:r>
                  <a:rPr lang="it-IT" sz="1400" dirty="0" err="1"/>
                  <a:t>fact</a:t>
                </a:r>
                <a:r>
                  <a:rPr lang="it-IT" sz="1400" dirty="0"/>
                  <a:t>, </a:t>
                </a:r>
                <a:r>
                  <a:rPr lang="it-IT" sz="1400" dirty="0" err="1"/>
                  <a:t>outliers</a:t>
                </a:r>
                <a:r>
                  <a:rPr lang="it-IT" sz="1400" dirty="0"/>
                  <a:t> can </a:t>
                </a:r>
                <a:r>
                  <a:rPr lang="it-IT" sz="1400" dirty="0" err="1"/>
                  <a:t>greatly</a:t>
                </a:r>
                <a:r>
                  <a:rPr lang="it-IT" sz="1400" dirty="0"/>
                  <a:t> impact the </a:t>
                </a:r>
                <a:r>
                  <a:rPr lang="it-IT" sz="1400" dirty="0" err="1"/>
                  <a:t>computation</a:t>
                </a:r>
                <a:r>
                  <a:rPr lang="it-IT" sz="1400" dirty="0"/>
                  <a:t> of the </a:t>
                </a:r>
                <a:r>
                  <a:rPr lang="it-IT" sz="1400" dirty="0" err="1"/>
                  <a:t>mean</a:t>
                </a:r>
                <a:r>
                  <a:rPr lang="it-IT" sz="1400" dirty="0"/>
                  <a:t> and standard </a:t>
                </a:r>
                <a:r>
                  <a:rPr lang="it-IT" sz="1400" dirty="0" err="1"/>
                  <a:t>deviation</a:t>
                </a:r>
                <a:r>
                  <a:rPr lang="it-IT" sz="1400" dirty="0"/>
                  <a:t>, </a:t>
                </a:r>
                <a:r>
                  <a:rPr lang="it-IT" sz="1400" dirty="0" err="1"/>
                  <a:t>but</a:t>
                </a:r>
                <a:r>
                  <a:rPr lang="it-IT" sz="1400" dirty="0"/>
                  <a:t> </a:t>
                </a:r>
                <a:r>
                  <a:rPr lang="it-IT" sz="1400" dirty="0" err="1">
                    <a:latin typeface="Consolas" panose="020B0609020204030204" pitchFamily="49" charset="0"/>
                  </a:rPr>
                  <a:t>RobustScaler</a:t>
                </a:r>
                <a:r>
                  <a:rPr lang="it-IT" sz="1400" dirty="0"/>
                  <a:t> </a:t>
                </a:r>
                <a:r>
                  <a:rPr lang="it-IT" sz="1400" dirty="0" err="1"/>
                  <a:t>uses</a:t>
                </a:r>
                <a:r>
                  <a:rPr lang="it-IT" sz="1400" dirty="0"/>
                  <a:t> </a:t>
                </a:r>
                <a:r>
                  <a:rPr lang="it-IT" sz="1400" dirty="0" err="1"/>
                  <a:t>percentiles</a:t>
                </a:r>
                <a:r>
                  <a:rPr lang="it-IT" sz="1400" dirty="0"/>
                  <a:t>. </a:t>
                </a:r>
              </a:p>
              <a:p>
                <a:r>
                  <a:rPr lang="it-IT" sz="1400" dirty="0" err="1"/>
                  <a:t>Many</a:t>
                </a:r>
                <a:r>
                  <a:rPr lang="it-IT" sz="1400" dirty="0"/>
                  <a:t> ML models are sensitive to the scaling of data, </a:t>
                </a:r>
                <a:r>
                  <a:rPr lang="it-IT" sz="1400" dirty="0" err="1"/>
                  <a:t>but</a:t>
                </a:r>
                <a:r>
                  <a:rPr lang="it-IT" sz="1400" dirty="0"/>
                  <a:t> </a:t>
                </a:r>
                <a:r>
                  <a:rPr lang="it-IT" sz="1400" dirty="0" err="1"/>
                  <a:t>noticeably</a:t>
                </a:r>
                <a:r>
                  <a:rPr lang="it-IT" sz="1400" dirty="0"/>
                  <a:t> Random </a:t>
                </a:r>
                <a:r>
                  <a:rPr lang="it-IT" sz="1400" dirty="0" err="1"/>
                  <a:t>Forests</a:t>
                </a:r>
                <a:r>
                  <a:rPr lang="it-IT" sz="1400" dirty="0"/>
                  <a:t> are </a:t>
                </a:r>
                <a:r>
                  <a:rPr lang="it-IT" sz="1400" dirty="0" err="1"/>
                  <a:t>unaffected</a:t>
                </a:r>
                <a:r>
                  <a:rPr lang="it-IT" sz="1400" dirty="0"/>
                  <a:t> by </a:t>
                </a:r>
                <a:r>
                  <a:rPr lang="it-IT" sz="1400" dirty="0" err="1"/>
                  <a:t>it</a:t>
                </a:r>
                <a:r>
                  <a:rPr lang="it-IT" sz="1400" dirty="0"/>
                  <a:t>.</a:t>
                </a:r>
              </a:p>
            </p:txBody>
          </p:sp>
        </mc:Choice>
        <mc:Fallback xmlns="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6CCC4CA0-1069-22D1-AB63-0580000FFA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761" y="1111323"/>
                <a:ext cx="8520119" cy="1600438"/>
              </a:xfrm>
              <a:prstGeom prst="rect">
                <a:avLst/>
              </a:prstGeom>
              <a:blipFill>
                <a:blip r:embed="rId2"/>
                <a:stretch>
                  <a:fillRect l="-215" t="-4563" b="-304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asellaDiTesto 4">
            <a:extLst>
              <a:ext uri="{FF2B5EF4-FFF2-40B4-BE49-F238E27FC236}">
                <a16:creationId xmlns:a16="http://schemas.microsoft.com/office/drawing/2014/main" id="{68009A4C-6B9B-7DD5-8636-608154FE9635}"/>
              </a:ext>
            </a:extLst>
          </p:cNvPr>
          <p:cNvSpPr txBox="1"/>
          <p:nvPr/>
        </p:nvSpPr>
        <p:spPr>
          <a:xfrm>
            <a:off x="311760" y="2887201"/>
            <a:ext cx="816084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/>
              <a:t>Pipeline</a:t>
            </a:r>
            <a:r>
              <a:rPr lang="it-IT" sz="1400" dirty="0"/>
              <a:t>:</a:t>
            </a:r>
          </a:p>
          <a:p>
            <a:r>
              <a:rPr lang="it-IT" sz="1400" dirty="0"/>
              <a:t>A </a:t>
            </a:r>
            <a:r>
              <a:rPr lang="it-IT" sz="1400" dirty="0">
                <a:latin typeface="Consolas" panose="020B0609020204030204" pitchFamily="49" charset="0"/>
              </a:rPr>
              <a:t>Pipeline</a:t>
            </a:r>
            <a:r>
              <a:rPr lang="it-IT" sz="1400" dirty="0"/>
              <a:t> </a:t>
            </a:r>
            <a:r>
              <a:rPr lang="it-IT" sz="1400" dirty="0" err="1"/>
              <a:t>is</a:t>
            </a:r>
            <a:r>
              <a:rPr lang="it-IT" sz="1400" dirty="0"/>
              <a:t> a tool </a:t>
            </a:r>
            <a:r>
              <a:rPr lang="it-IT" sz="1400" dirty="0" err="1"/>
              <a:t>provided</a:t>
            </a:r>
            <a:r>
              <a:rPr lang="it-IT" sz="1400" dirty="0"/>
              <a:t> by </a:t>
            </a:r>
            <a:r>
              <a:rPr lang="it-IT" sz="1400" dirty="0" err="1"/>
              <a:t>Scikit-Learn</a:t>
            </a:r>
            <a:r>
              <a:rPr lang="it-IT" sz="1400" dirty="0"/>
              <a:t> to chain </a:t>
            </a:r>
            <a:r>
              <a:rPr lang="it-IT" sz="1400" dirty="0" err="1"/>
              <a:t>together</a:t>
            </a:r>
            <a:r>
              <a:rPr lang="it-IT" sz="1400" dirty="0"/>
              <a:t> multiple steps of a machine learning </a:t>
            </a:r>
            <a:r>
              <a:rPr lang="it-IT" sz="1400" dirty="0" err="1"/>
              <a:t>process</a:t>
            </a:r>
            <a:r>
              <a:rPr lang="it-IT" sz="1400" dirty="0"/>
              <a:t>. Pipelines helps to create a </a:t>
            </a:r>
            <a:r>
              <a:rPr lang="it-IT" sz="1400" dirty="0" err="1"/>
              <a:t>clean</a:t>
            </a:r>
            <a:r>
              <a:rPr lang="it-IT" sz="1400" dirty="0"/>
              <a:t>, </a:t>
            </a:r>
            <a:r>
              <a:rPr lang="it-IT" sz="1400" dirty="0" err="1"/>
              <a:t>simple</a:t>
            </a:r>
            <a:r>
              <a:rPr lang="it-IT" sz="1400" dirty="0"/>
              <a:t> model in </a:t>
            </a:r>
            <a:r>
              <a:rPr lang="it-IT" sz="1400" dirty="0" err="1"/>
              <a:t>which</a:t>
            </a:r>
            <a:r>
              <a:rPr lang="it-IT" sz="1400" dirty="0"/>
              <a:t> data </a:t>
            </a:r>
            <a:r>
              <a:rPr lang="it-IT" sz="1400" dirty="0" err="1"/>
              <a:t>is</a:t>
            </a:r>
            <a:r>
              <a:rPr lang="it-IT" sz="1400" dirty="0"/>
              <a:t> </a:t>
            </a:r>
            <a:r>
              <a:rPr lang="it-IT" sz="1400" dirty="0" err="1"/>
              <a:t>transformed</a:t>
            </a:r>
            <a:r>
              <a:rPr lang="it-IT" sz="1400" dirty="0"/>
              <a:t> and </a:t>
            </a:r>
            <a:r>
              <a:rPr lang="it-IT" sz="1400" dirty="0" err="1"/>
              <a:t>fitted</a:t>
            </a:r>
            <a:r>
              <a:rPr lang="it-IT" sz="1400" dirty="0"/>
              <a:t> in one go. </a:t>
            </a:r>
            <a:r>
              <a:rPr lang="it-IT" sz="1400" dirty="0" err="1"/>
              <a:t>Predictions</a:t>
            </a:r>
            <a:r>
              <a:rPr lang="it-IT" sz="1400" dirty="0"/>
              <a:t> </a:t>
            </a:r>
            <a:r>
              <a:rPr lang="it-IT" sz="1400" dirty="0" err="1"/>
              <a:t>have</a:t>
            </a:r>
            <a:r>
              <a:rPr lang="it-IT" sz="1400" dirty="0"/>
              <a:t> the </a:t>
            </a:r>
            <a:r>
              <a:rPr lang="it-IT" sz="1400" dirty="0" err="1"/>
              <a:t>same</a:t>
            </a:r>
            <a:r>
              <a:rPr lang="it-IT" sz="1400" dirty="0"/>
              <a:t> scale of the </a:t>
            </a:r>
            <a:r>
              <a:rPr lang="it-IT" sz="1400" dirty="0" err="1"/>
              <a:t>original</a:t>
            </a:r>
            <a:r>
              <a:rPr lang="it-IT" sz="1400" dirty="0"/>
              <a:t> data, so a post-processing </a:t>
            </a:r>
            <a:r>
              <a:rPr lang="it-IT" sz="1400" dirty="0" err="1"/>
              <a:t>phase</a:t>
            </a:r>
            <a:r>
              <a:rPr lang="it-IT" sz="1400" dirty="0"/>
              <a:t> </a:t>
            </a:r>
            <a:r>
              <a:rPr lang="it-IT" sz="1400" dirty="0" err="1"/>
              <a:t>is</a:t>
            </a:r>
            <a:r>
              <a:rPr lang="it-IT" sz="1400" dirty="0"/>
              <a:t> </a:t>
            </a:r>
            <a:r>
              <a:rPr lang="it-IT" sz="1400" dirty="0" err="1"/>
              <a:t>not</a:t>
            </a:r>
            <a:r>
              <a:rPr lang="it-IT" sz="1400" dirty="0"/>
              <a:t> </a:t>
            </a:r>
            <a:r>
              <a:rPr lang="it-IT" sz="1400" dirty="0" err="1"/>
              <a:t>needed</a:t>
            </a:r>
            <a:r>
              <a:rPr lang="it-IT" sz="1400" dirty="0"/>
              <a:t>.</a:t>
            </a:r>
            <a:br>
              <a:rPr lang="it-IT" sz="1400" dirty="0"/>
            </a:br>
            <a:r>
              <a:rPr lang="it-IT" sz="1400" dirty="0" err="1"/>
              <a:t>Furthermore</a:t>
            </a:r>
            <a:r>
              <a:rPr lang="it-IT" sz="1400" dirty="0"/>
              <a:t>, </a:t>
            </a:r>
            <a:r>
              <a:rPr lang="it-IT" sz="1400" dirty="0" err="1"/>
              <a:t>it</a:t>
            </a:r>
            <a:r>
              <a:rPr lang="it-IT" sz="1400" dirty="0"/>
              <a:t> </a:t>
            </a:r>
            <a:r>
              <a:rPr lang="it-IT" sz="1400" dirty="0" err="1"/>
              <a:t>prevents</a:t>
            </a:r>
            <a:r>
              <a:rPr lang="it-IT" sz="1400" dirty="0"/>
              <a:t> TR and VL sets to contaminate </a:t>
            </a:r>
            <a:r>
              <a:rPr lang="it-IT" sz="1400" dirty="0" err="1"/>
              <a:t>each</a:t>
            </a:r>
            <a:r>
              <a:rPr lang="it-IT" sz="1400" dirty="0"/>
              <a:t> </a:t>
            </a:r>
            <a:r>
              <a:rPr lang="it-IT" sz="1400" dirty="0" err="1"/>
              <a:t>other</a:t>
            </a:r>
            <a:r>
              <a:rPr lang="it-IT" sz="1400" dirty="0"/>
              <a:t> in cross-</a:t>
            </a:r>
            <a:r>
              <a:rPr lang="it-IT" sz="1400" dirty="0" err="1"/>
              <a:t>validation</a:t>
            </a:r>
            <a:r>
              <a:rPr lang="it-IT" sz="1400" dirty="0"/>
              <a:t>, by making sure </a:t>
            </a:r>
            <a:r>
              <a:rPr lang="it-IT" sz="1400" dirty="0" err="1"/>
              <a:t>that</a:t>
            </a:r>
            <a:r>
              <a:rPr lang="it-IT" sz="1400" dirty="0"/>
              <a:t> the </a:t>
            </a:r>
            <a:r>
              <a:rPr lang="it-IT" sz="1400" dirty="0" err="1"/>
              <a:t>same</a:t>
            </a:r>
            <a:r>
              <a:rPr lang="it-IT" sz="1400" dirty="0"/>
              <a:t> samples are </a:t>
            </a:r>
            <a:r>
              <a:rPr lang="it-IT" sz="1400" dirty="0" err="1"/>
              <a:t>used</a:t>
            </a:r>
            <a:r>
              <a:rPr lang="it-IT" sz="1400" dirty="0"/>
              <a:t> to </a:t>
            </a:r>
            <a:r>
              <a:rPr lang="it-IT" sz="1400" dirty="0" err="1"/>
              <a:t>train</a:t>
            </a:r>
            <a:r>
              <a:rPr lang="it-IT" sz="1400" dirty="0"/>
              <a:t> the </a:t>
            </a:r>
            <a:r>
              <a:rPr lang="it-IT" sz="1400" dirty="0" err="1">
                <a:latin typeface="Consolas" panose="020B0609020204030204" pitchFamily="49" charset="0"/>
              </a:rPr>
              <a:t>RobustScaler</a:t>
            </a:r>
            <a:r>
              <a:rPr lang="it-IT" sz="1400" dirty="0"/>
              <a:t> and the model.</a:t>
            </a:r>
          </a:p>
        </p:txBody>
      </p:sp>
    </p:spTree>
    <p:extLst>
      <p:ext uri="{BB962C8B-B14F-4D97-AF65-F5344CB8AC3E}">
        <p14:creationId xmlns:p14="http://schemas.microsoft.com/office/powerpoint/2010/main" val="9236636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311760" y="0"/>
            <a:ext cx="8520120" cy="792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0000"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it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Appendix – 9</a:t>
            </a:r>
            <a:br>
              <a:rPr lang="it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</a:br>
            <a:r>
              <a:rPr lang="it" sz="2000" spc="-1" dirty="0">
                <a:solidFill>
                  <a:srgbClr val="3F3F3F"/>
                </a:solidFill>
                <a:latin typeface="Arial"/>
                <a:ea typeface="Arial"/>
              </a:rPr>
              <a:t>Further specifications on model details &amp; contributions</a:t>
            </a:r>
            <a:endParaRPr lang="it-IT" sz="2400" b="0" strike="noStrike" spc="-1" dirty="0">
              <a:solidFill>
                <a:srgbClr val="3F3F3F"/>
              </a:solidFill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sldNum" idx="14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25B94CD5-D627-49BE-818E-4A00F2BB16DF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34</a:t>
            </a:fld>
            <a:endParaRPr lang="it-IT" sz="1000" b="0" strike="noStrike" spc="-1">
              <a:latin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A77CEF4F-ABAC-4F22-36BA-C76BB6E4367F}"/>
                  </a:ext>
                </a:extLst>
              </p:cNvPr>
              <p:cNvSpPr txBox="1"/>
              <p:nvPr/>
            </p:nvSpPr>
            <p:spPr>
              <a:xfrm>
                <a:off x="311759" y="3134950"/>
                <a:ext cx="8520120" cy="14176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b="1" dirty="0"/>
                  <a:t>Weight </a:t>
                </a:r>
                <a:r>
                  <a:rPr lang="it-IT" sz="1400" b="1" dirty="0" err="1"/>
                  <a:t>constraints</a:t>
                </a:r>
                <a:r>
                  <a:rPr lang="it-IT" sz="1400" dirty="0"/>
                  <a:t>:</a:t>
                </a:r>
                <a:br>
                  <a:rPr lang="it-IT" sz="1400" dirty="0"/>
                </a:br>
                <a:r>
                  <a:rPr lang="it-IT" sz="1400" dirty="0" err="1"/>
                  <a:t>Keras</a:t>
                </a:r>
                <a:r>
                  <a:rPr lang="it-IT" sz="1400" dirty="0"/>
                  <a:t>’ </a:t>
                </a:r>
                <a:r>
                  <a:rPr lang="it-IT" sz="1400" dirty="0" err="1">
                    <a:latin typeface="Consolas" panose="020B0609020204030204" pitchFamily="49" charset="0"/>
                  </a:rPr>
                  <a:t>MaxNorm</a:t>
                </a:r>
                <a:r>
                  <a:rPr lang="it-IT" sz="1400" dirty="0">
                    <a:latin typeface="Consolas" panose="020B0609020204030204" pitchFamily="49" charset="0"/>
                  </a:rPr>
                  <a:t>(</a:t>
                </a:r>
                <a:r>
                  <a:rPr lang="it-IT" sz="1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n</a:t>
                </a:r>
                <a:r>
                  <a:rPr lang="it-IT" sz="1400" dirty="0">
                    <a:latin typeface="Consolas" panose="020B0609020204030204" pitchFamily="49" charset="0"/>
                  </a:rPr>
                  <a:t>)</a:t>
                </a:r>
                <a:r>
                  <a:rPr lang="it-IT" sz="1400" dirty="0"/>
                  <a:t> </a:t>
                </a:r>
                <a:r>
                  <a:rPr lang="it-IT" sz="1400" dirty="0" err="1"/>
                  <a:t>constraints</a:t>
                </a:r>
                <a:r>
                  <a:rPr lang="it-IT" sz="1400" dirty="0"/>
                  <a:t> the </a:t>
                </a:r>
                <a:r>
                  <a:rPr lang="it-IT" sz="1400" dirty="0" err="1"/>
                  <a:t>norm</a:t>
                </a:r>
                <a:r>
                  <a:rPr lang="it-IT" sz="1400" dirty="0"/>
                  <a:t> of the weights in the following way: for </a:t>
                </a:r>
                <a:r>
                  <a:rPr lang="it-IT" sz="1400" dirty="0" err="1"/>
                  <a:t>each</a:t>
                </a:r>
                <a:r>
                  <a:rPr lang="it-IT" sz="1400" dirty="0"/>
                  <a:t> </a:t>
                </a:r>
                <a:r>
                  <a:rPr lang="it-IT" sz="1400" dirty="0" err="1"/>
                  <a:t>hidden</a:t>
                </a:r>
                <a:r>
                  <a:rPr lang="it-IT" sz="1400" dirty="0"/>
                  <a:t> </a:t>
                </a:r>
                <a:r>
                  <a:rPr lang="it-IT" sz="1400" dirty="0" err="1"/>
                  <a:t>unit</a:t>
                </a:r>
                <a:r>
                  <a:rPr lang="it-IT" sz="1400" dirty="0"/>
                  <a:t>, the </a:t>
                </a:r>
                <a:r>
                  <a:rPr lang="it-IT" sz="1400" dirty="0" err="1"/>
                  <a:t>vector</a:t>
                </a:r>
                <a:r>
                  <a:rPr lang="it-IT" sz="1400" dirty="0"/>
                  <a:t> of the weights </a:t>
                </a:r>
                <a:r>
                  <a:rPr lang="it-IT" sz="1400" dirty="0" err="1"/>
                  <a:t>that</a:t>
                </a:r>
                <a:r>
                  <a:rPr lang="it-IT" sz="1400" dirty="0"/>
                  <a:t> are </a:t>
                </a:r>
                <a:r>
                  <a:rPr lang="it-IT" sz="1400" dirty="0" err="1"/>
                  <a:t>incident</a:t>
                </a:r>
                <a:r>
                  <a:rPr lang="it-IT" sz="1400" dirty="0"/>
                  <a:t> in </a:t>
                </a:r>
                <a:r>
                  <a:rPr lang="it-IT" sz="1400" dirty="0" err="1"/>
                  <a:t>that</a:t>
                </a:r>
                <a:r>
                  <a:rPr lang="it-IT" sz="1400" dirty="0"/>
                  <a:t> </a:t>
                </a:r>
                <a:r>
                  <a:rPr lang="it-IT" sz="1400" dirty="0" err="1"/>
                  <a:t>unit</a:t>
                </a:r>
                <a:r>
                  <a:rPr lang="it-IT" sz="1400" dirty="0"/>
                  <a:t> are </a:t>
                </a:r>
                <a:r>
                  <a:rPr lang="it-IT" sz="1400" dirty="0" err="1"/>
                  <a:t>constrained</a:t>
                </a:r>
                <a:r>
                  <a:rPr lang="it-IT" sz="1400" dirty="0"/>
                  <a:t> to </a:t>
                </a:r>
                <a:r>
                  <a:rPr lang="it-IT" sz="1400" dirty="0" err="1"/>
                  <a:t>have</a:t>
                </a:r>
                <a:r>
                  <a:rPr lang="it-IT" sz="1400" dirty="0"/>
                  <a:t> maximum </a:t>
                </a:r>
                <a:r>
                  <a:rPr lang="it-IT" sz="1400" dirty="0" err="1"/>
                  <a:t>norm</a:t>
                </a:r>
                <a:r>
                  <a:rPr lang="it-IT" sz="1400" dirty="0"/>
                  <a:t> </a:t>
                </a:r>
                <a:r>
                  <a:rPr lang="it-IT" sz="1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n</a:t>
                </a:r>
                <a:r>
                  <a:rPr lang="it-IT" sz="1400" dirty="0"/>
                  <a:t> (i.e.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it-IT" sz="1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4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it-IT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14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it-IT" sz="1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it-IT" sz="14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it-IT" sz="14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it-IT" sz="14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b>
                            <m:r>
                              <a:rPr lang="it-IT" sz="1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it-IT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m:rPr>
                        <m:nor/>
                      </m:rPr>
                      <a:rPr lang="it-IT" sz="1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∀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it-IT" sz="1400" dirty="0"/>
                  <a:t>).</a:t>
                </a:r>
              </a:p>
              <a:p>
                <a:r>
                  <a:rPr lang="it-IT" sz="1400" dirty="0" err="1"/>
                  <a:t>We</a:t>
                </a:r>
                <a:r>
                  <a:rPr lang="it-IT" sz="1400" dirty="0"/>
                  <a:t> </a:t>
                </a:r>
                <a:r>
                  <a:rPr lang="it-IT" sz="1400" dirty="0" err="1"/>
                  <a:t>chose</a:t>
                </a:r>
                <a:r>
                  <a:rPr lang="it-IT" sz="1400" dirty="0"/>
                  <a:t> the </a:t>
                </a:r>
                <a:r>
                  <a:rPr lang="it-IT" sz="1400" dirty="0" err="1"/>
                  <a:t>value</a:t>
                </a:r>
                <a:r>
                  <a:rPr lang="it-IT" sz="1400" dirty="0"/>
                  <a:t> </a:t>
                </a:r>
                <a:r>
                  <a:rPr lang="it-IT" sz="1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n</a:t>
                </a:r>
                <a:r>
                  <a:rPr lang="it-IT" sz="1400" dirty="0"/>
                  <a:t>=3 </a:t>
                </a:r>
                <a:r>
                  <a:rPr lang="it-IT" sz="1400" dirty="0" err="1"/>
                  <a:t>because</a:t>
                </a:r>
                <a:r>
                  <a:rPr lang="it-IT" sz="1400" dirty="0"/>
                  <a:t> </a:t>
                </a:r>
                <a:r>
                  <a:rPr lang="it-IT" sz="1400" dirty="0" err="1"/>
                  <a:t>it</a:t>
                </a:r>
                <a:r>
                  <a:rPr lang="it-IT" sz="1400" dirty="0"/>
                  <a:t> </a:t>
                </a:r>
                <a:r>
                  <a:rPr lang="it-IT" sz="1400" dirty="0" err="1"/>
                  <a:t>yielded</a:t>
                </a:r>
                <a:r>
                  <a:rPr lang="it-IT" sz="1400" dirty="0"/>
                  <a:t> </a:t>
                </a:r>
                <a:r>
                  <a:rPr lang="it-IT" sz="1400" dirty="0" err="1"/>
                  <a:t>better</a:t>
                </a:r>
                <a:r>
                  <a:rPr lang="it-IT" sz="1400" dirty="0"/>
                  <a:t> </a:t>
                </a:r>
                <a:r>
                  <a:rPr lang="it-IT" sz="1400" dirty="0" err="1"/>
                  <a:t>result</a:t>
                </a:r>
                <a:r>
                  <a:rPr lang="it-IT" sz="1400" dirty="0"/>
                  <a:t> in </a:t>
                </a:r>
                <a:r>
                  <a:rPr lang="it-IT" sz="1400" dirty="0" err="1"/>
                  <a:t>explorative</a:t>
                </a:r>
                <a:r>
                  <a:rPr lang="it-IT" sz="1400" dirty="0"/>
                  <a:t> trials. Due to time </a:t>
                </a:r>
                <a:r>
                  <a:rPr lang="it-IT" sz="1400" dirty="0" err="1"/>
                  <a:t>constraints</a:t>
                </a:r>
                <a:r>
                  <a:rPr lang="it-IT" sz="1400" dirty="0"/>
                  <a:t>, </a:t>
                </a:r>
                <a:r>
                  <a:rPr lang="it-IT" sz="1400" dirty="0" err="1"/>
                  <a:t>we</a:t>
                </a:r>
                <a:r>
                  <a:rPr lang="it-IT" sz="1400" dirty="0"/>
                  <a:t> </a:t>
                </a:r>
                <a:r>
                  <a:rPr lang="it-IT" sz="1400" dirty="0" err="1"/>
                  <a:t>opted</a:t>
                </a:r>
                <a:r>
                  <a:rPr lang="it-IT" sz="1400" dirty="0"/>
                  <a:t> </a:t>
                </a:r>
                <a:r>
                  <a:rPr lang="it-IT" sz="1400" dirty="0" err="1"/>
                  <a:t>not</a:t>
                </a:r>
                <a:r>
                  <a:rPr lang="it-IT" sz="1400" dirty="0"/>
                  <a:t> to do a </a:t>
                </a:r>
                <a:r>
                  <a:rPr lang="it-IT" sz="1400" dirty="0" err="1"/>
                  <a:t>grid</a:t>
                </a:r>
                <a:r>
                  <a:rPr lang="it-IT" sz="1400" dirty="0"/>
                  <a:t> </a:t>
                </a:r>
                <a:r>
                  <a:rPr lang="it-IT" sz="1400" dirty="0" err="1"/>
                  <a:t>search</a:t>
                </a:r>
                <a:r>
                  <a:rPr lang="it-IT" sz="1400" dirty="0"/>
                  <a:t> on </a:t>
                </a:r>
                <a:r>
                  <a:rPr lang="it-IT" sz="1400" dirty="0" err="1"/>
                  <a:t>this</a:t>
                </a:r>
                <a:r>
                  <a:rPr lang="it-IT" sz="1400" dirty="0"/>
                  <a:t> </a:t>
                </a:r>
                <a:r>
                  <a:rPr lang="it-IT" sz="1400" dirty="0" err="1"/>
                  <a:t>value</a:t>
                </a:r>
                <a:r>
                  <a:rPr lang="it-IT" sz="1400" dirty="0"/>
                  <a:t>. </a:t>
                </a:r>
              </a:p>
            </p:txBody>
          </p:sp>
        </mc:Choice>
        <mc:Fallback xmlns="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A77CEF4F-ABAC-4F22-36BA-C76BB6E436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759" y="3134950"/>
                <a:ext cx="8520120" cy="1417696"/>
              </a:xfrm>
              <a:prstGeom prst="rect">
                <a:avLst/>
              </a:prstGeom>
              <a:blipFill>
                <a:blip r:embed="rId2"/>
                <a:stretch>
                  <a:fillRect l="-215" t="-429" b="-386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28493552-C956-9485-1EF8-0D4DE2A9131A}"/>
                  </a:ext>
                </a:extLst>
              </p:cNvPr>
              <p:cNvSpPr txBox="1"/>
              <p:nvPr/>
            </p:nvSpPr>
            <p:spPr>
              <a:xfrm>
                <a:off x="311760" y="1163172"/>
                <a:ext cx="8520119" cy="16459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Weight </a:t>
                </a:r>
                <a:r>
                  <a:rPr lang="it-IT" sz="14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initialization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: </a:t>
                </a:r>
                <a:b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in the weight </a:t>
                </a:r>
                <a:r>
                  <a:rPr lang="it-IT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initialization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performed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by </a:t>
                </a:r>
                <a:r>
                  <a:rPr lang="it-IT" sz="1400" dirty="0" err="1">
                    <a:latin typeface="Consolas" panose="020B0609020204030204" pitchFamily="49" charset="0"/>
                    <a:cs typeface="Arial" panose="020B0604020202020204" pitchFamily="34" charset="0"/>
                  </a:rPr>
                  <a:t>HeNormal</a:t>
                </a:r>
                <a:r>
                  <a:rPr lang="it-IT" sz="1400" dirty="0">
                    <a:latin typeface="Consolas" panose="020B0609020204030204" pitchFamily="49" charset="0"/>
                    <a:cs typeface="Arial" panose="020B0604020202020204" pitchFamily="34" charset="0"/>
                  </a:rPr>
                  <a:t>()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starting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weights’ </a:t>
                </a:r>
                <a:r>
                  <a:rPr lang="it-IT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values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are </a:t>
                </a:r>
                <a:r>
                  <a:rPr lang="it-IT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sampled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from a</a:t>
                </a:r>
                <a:r>
                  <a:rPr lang="it-IT" sz="1400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(0,</m:t>
                    </m:r>
                    <m:sSup>
                      <m:sSupPr>
                        <m:ctrlPr>
                          <a:rPr lang="it-IT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sz="1400" dirty="0">
                    <a:latin typeface="+mj-lt"/>
                  </a:rPr>
                  <a:t> </a:t>
                </a:r>
                <a:r>
                  <a:rPr lang="it-IT" sz="1400" dirty="0">
                    <a:cs typeface="Arial" panose="020B0604020202020204" pitchFamily="34" charset="0"/>
                  </a:rPr>
                  <a:t>distribution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, with </a:t>
                </a:r>
                <a14:m>
                  <m:oMath xmlns:m="http://schemas.openxmlformats.org/officeDocument/2006/math">
                    <m:r>
                      <a:rPr lang="it-IT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it-IT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type m:val="lin"/>
                            <m:ctrlPr>
                              <a:rPr lang="it-IT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t-IT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m:rPr>
                                <m:nor/>
                              </m:rPr>
                              <a:rPr lang="it-IT" sz="14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fan</m:t>
                            </m:r>
                            <m:r>
                              <m:rPr>
                                <m:nor/>
                              </m:rPr>
                              <a:rPr lang="it-IT" sz="14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_</m:t>
                            </m:r>
                            <m:r>
                              <m:rPr>
                                <m:nor/>
                              </m:rPr>
                              <a:rPr lang="it-IT" sz="14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in</m:t>
                            </m:r>
                          </m:den>
                        </m:f>
                      </m:e>
                    </m:rad>
                  </m:oMath>
                </a14:m>
                <a:r>
                  <a:rPr lang="it-IT" sz="1400" dirty="0">
                    <a:latin typeface="+mj-lt"/>
                  </a:rPr>
                  <a:t>, </a:t>
                </a:r>
                <a:r>
                  <a:rPr lang="it-IT" sz="1400" dirty="0" err="1">
                    <a:latin typeface="+mj-lt"/>
                  </a:rPr>
                  <a:t>where</a:t>
                </a:r>
                <a:r>
                  <a:rPr lang="it-IT" sz="1400" dirty="0">
                    <a:latin typeface="+mj-lt"/>
                  </a:rPr>
                  <a:t> </a:t>
                </a:r>
                <a:r>
                  <a:rPr lang="it-IT" sz="14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fan_in</a:t>
                </a:r>
                <a:r>
                  <a:rPr lang="it-IT" sz="1400" dirty="0">
                    <a:latin typeface="+mj-lt"/>
                  </a:rPr>
                  <a:t> </a:t>
                </a:r>
                <a:r>
                  <a:rPr lang="it-IT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is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the </a:t>
                </a:r>
                <a:r>
                  <a:rPr lang="it-IT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number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of incoming connections for </a:t>
                </a:r>
                <a:r>
                  <a:rPr lang="it-IT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each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weight. </a:t>
                </a:r>
              </a:p>
              <a:p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The </a:t>
                </a:r>
                <a:r>
                  <a:rPr lang="it-IT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main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idea </a:t>
                </a:r>
                <a:r>
                  <a:rPr lang="it-IT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is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to </a:t>
                </a:r>
                <a:r>
                  <a:rPr lang="it-IT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preserve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the </a:t>
                </a:r>
                <a:r>
                  <a:rPr lang="it-IT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variance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of the </a:t>
                </a:r>
                <a:r>
                  <a:rPr lang="it-IT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response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(</a:t>
                </a:r>
                <a:r>
                  <a:rPr lang="it-IT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aka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the output) of the </a:t>
                </a:r>
                <a:r>
                  <a:rPr lang="it-IT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layers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, and </a:t>
                </a:r>
                <a:r>
                  <a:rPr lang="it-IT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this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leads to the weights </a:t>
                </a:r>
                <a:r>
                  <a:rPr lang="it-IT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having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the </a:t>
                </a:r>
                <a:r>
                  <a:rPr lang="it-IT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afromentioned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law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r>
                  <a:rPr lang="it-IT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This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initialization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has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been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proven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superior to </a:t>
                </a:r>
                <a:r>
                  <a:rPr lang="it-IT" sz="1400" dirty="0" err="1">
                    <a:latin typeface="Consolas" panose="020B0609020204030204" pitchFamily="49" charset="0"/>
                    <a:cs typeface="Arial" panose="020B0604020202020204" pitchFamily="34" charset="0"/>
                  </a:rPr>
                  <a:t>GlorotNormal</a:t>
                </a:r>
                <a:r>
                  <a:rPr lang="it-IT" sz="1400" dirty="0">
                    <a:latin typeface="Consolas" panose="020B0609020204030204" pitchFamily="49" charset="0"/>
                    <a:cs typeface="Arial" panose="020B0604020202020204" pitchFamily="34" charset="0"/>
                  </a:rPr>
                  <a:t>()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and </a:t>
                </a:r>
                <a:r>
                  <a:rPr lang="it-IT" sz="1400" dirty="0" err="1">
                    <a:latin typeface="Consolas" panose="020B0609020204030204" pitchFamily="49" charset="0"/>
                    <a:cs typeface="Arial" panose="020B0604020202020204" pitchFamily="34" charset="0"/>
                  </a:rPr>
                  <a:t>GlorotUniform</a:t>
                </a:r>
                <a:r>
                  <a:rPr lang="it-IT" sz="1400" dirty="0">
                    <a:latin typeface="Consolas" panose="020B0609020204030204" pitchFamily="49" charset="0"/>
                    <a:cs typeface="Arial" panose="020B0604020202020204" pitchFamily="34" charset="0"/>
                  </a:rPr>
                  <a:t>()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(</a:t>
                </a:r>
                <a:r>
                  <a:rPr lang="it-IT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aka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Xavier) for deep networks with </a:t>
                </a:r>
                <a:r>
                  <a:rPr lang="it-IT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ReLU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activation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function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. [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  <a:hlinkClick r:id="rId3" action="ppaction://hlinksldjump"/>
                  </a:rPr>
                  <a:t>9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]</a:t>
                </a:r>
              </a:p>
            </p:txBody>
          </p:sp>
        </mc:Choice>
        <mc:Fallback xmlns="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28493552-C956-9485-1EF8-0D4DE2A913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760" y="1163172"/>
                <a:ext cx="8520119" cy="1645900"/>
              </a:xfrm>
              <a:prstGeom prst="rect">
                <a:avLst/>
              </a:prstGeom>
              <a:blipFill>
                <a:blip r:embed="rId4"/>
                <a:stretch>
                  <a:fillRect l="-215" t="-741" b="-296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754608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311760" y="0"/>
            <a:ext cx="8520120" cy="792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0000"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it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Appendix – </a:t>
            </a:r>
            <a:r>
              <a:rPr lang="it" sz="2400" spc="-1" dirty="0">
                <a:solidFill>
                  <a:srgbClr val="000000"/>
                </a:solidFill>
                <a:latin typeface="Arial"/>
                <a:ea typeface="Arial"/>
              </a:rPr>
              <a:t>10 </a:t>
            </a:r>
            <a:r>
              <a:rPr lang="it" sz="2400" spc="-1" dirty="0">
                <a:solidFill>
                  <a:srgbClr val="FF0000"/>
                </a:solidFill>
                <a:latin typeface="Arial"/>
                <a:ea typeface="Arial"/>
              </a:rPr>
              <a:t>To assess</a:t>
            </a:r>
            <a:br>
              <a:rPr lang="it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</a:br>
            <a:r>
              <a:rPr lang="it" sz="2000" spc="-1" dirty="0">
                <a:solidFill>
                  <a:srgbClr val="3F3F3F"/>
                </a:solidFill>
                <a:latin typeface="Arial"/>
                <a:ea typeface="Arial"/>
              </a:rPr>
              <a:t>Further specifications on model detils &amp; contributions</a:t>
            </a:r>
            <a:endParaRPr lang="it-IT" sz="2400" b="0" strike="noStrike" spc="-1" dirty="0">
              <a:solidFill>
                <a:srgbClr val="3F3F3F"/>
              </a:solidFill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sldNum" idx="14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25B94CD5-D627-49BE-818E-4A00F2BB16DF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35</a:t>
            </a:fld>
            <a:endParaRPr lang="it-IT" sz="1000" b="0" strike="noStrike" spc="-1">
              <a:latin typeface="Times New Roman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A77CEF4F-ABAC-4F22-36BA-C76BB6E4367F}"/>
              </a:ext>
            </a:extLst>
          </p:cNvPr>
          <p:cNvSpPr txBox="1"/>
          <p:nvPr/>
        </p:nvSpPr>
        <p:spPr>
          <a:xfrm>
            <a:off x="311760" y="911658"/>
            <a:ext cx="852012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 err="1"/>
              <a:t>Early</a:t>
            </a:r>
            <a:r>
              <a:rPr lang="it-IT" sz="1400" b="1" dirty="0"/>
              <a:t> </a:t>
            </a:r>
            <a:r>
              <a:rPr lang="it-IT" sz="1400" b="1" dirty="0" err="1"/>
              <a:t>stopping</a:t>
            </a:r>
            <a:r>
              <a:rPr lang="it-IT" sz="1400" dirty="0"/>
              <a:t>:</a:t>
            </a:r>
            <a:br>
              <a:rPr lang="it-IT" sz="1400" dirty="0"/>
            </a:br>
            <a:r>
              <a:rPr lang="it-IT" sz="1400" dirty="0" err="1"/>
              <a:t>When</a:t>
            </a:r>
            <a:r>
              <a:rPr lang="it-IT" sz="1400" dirty="0"/>
              <a:t> </a:t>
            </a:r>
            <a:r>
              <a:rPr lang="it-IT" sz="1400" dirty="0" err="1"/>
              <a:t>doing</a:t>
            </a:r>
            <a:r>
              <a:rPr lang="it-IT" sz="1400" dirty="0"/>
              <a:t> model </a:t>
            </a:r>
            <a:r>
              <a:rPr lang="it-IT" sz="1400" dirty="0" err="1"/>
              <a:t>selection</a:t>
            </a:r>
            <a:r>
              <a:rPr lang="it-IT" sz="1400" dirty="0"/>
              <a:t>, in the full </a:t>
            </a:r>
            <a:r>
              <a:rPr lang="it-IT" sz="1400" dirty="0" err="1"/>
              <a:t>grid</a:t>
            </a:r>
            <a:r>
              <a:rPr lang="it-IT" sz="1400" dirty="0"/>
              <a:t> </a:t>
            </a:r>
            <a:r>
              <a:rPr lang="it-IT" sz="1400" dirty="0" err="1"/>
              <a:t>search</a:t>
            </a:r>
            <a:r>
              <a:rPr lang="it-IT" sz="1400" dirty="0"/>
              <a:t>, the </a:t>
            </a:r>
            <a:r>
              <a:rPr lang="it-IT" sz="1400" dirty="0" err="1"/>
              <a:t>number</a:t>
            </a:r>
            <a:r>
              <a:rPr lang="it-IT" sz="1400" dirty="0"/>
              <a:t> of </a:t>
            </a:r>
            <a:r>
              <a:rPr lang="it-IT" sz="1400" dirty="0" err="1"/>
              <a:t>epochs</a:t>
            </a:r>
            <a:r>
              <a:rPr lang="it-IT" sz="1400" dirty="0"/>
              <a:t> </a:t>
            </a:r>
            <a:r>
              <a:rPr lang="it-IT" sz="1400" dirty="0" err="1"/>
              <a:t>is</a:t>
            </a:r>
            <a:r>
              <a:rPr lang="it-IT" sz="1400" dirty="0"/>
              <a:t> an </a:t>
            </a:r>
            <a:r>
              <a:rPr lang="it-IT" sz="1400" dirty="0" err="1"/>
              <a:t>hyperparameter</a:t>
            </a:r>
            <a:r>
              <a:rPr lang="it-IT" sz="1400" dirty="0"/>
              <a:t>. </a:t>
            </a:r>
            <a:r>
              <a:rPr lang="it-IT" sz="1400" dirty="0" err="1"/>
              <a:t>We</a:t>
            </a:r>
            <a:r>
              <a:rPr lang="it-IT" sz="1400" dirty="0"/>
              <a:t> </a:t>
            </a:r>
            <a:r>
              <a:rPr lang="it-IT" sz="1400" dirty="0" err="1"/>
              <a:t>opted</a:t>
            </a:r>
            <a:r>
              <a:rPr lang="it-IT" sz="1400" dirty="0"/>
              <a:t> to </a:t>
            </a:r>
            <a:r>
              <a:rPr lang="it-IT" sz="1400" dirty="0" err="1"/>
              <a:t>not</a:t>
            </a:r>
            <a:r>
              <a:rPr lang="it-IT" sz="1400" dirty="0"/>
              <a:t> do </a:t>
            </a:r>
            <a:r>
              <a:rPr lang="it-IT" sz="1400" dirty="0" err="1"/>
              <a:t>early</a:t>
            </a:r>
            <a:r>
              <a:rPr lang="it-IT" sz="1400" dirty="0"/>
              <a:t> </a:t>
            </a:r>
            <a:r>
              <a:rPr lang="it-IT" sz="1400" dirty="0" err="1"/>
              <a:t>stopping</a:t>
            </a:r>
            <a:r>
              <a:rPr lang="it-IT" sz="1400" dirty="0"/>
              <a:t> </a:t>
            </a:r>
            <a:r>
              <a:rPr lang="it-IT" sz="1400" dirty="0" err="1"/>
              <a:t>at</a:t>
            </a:r>
            <a:r>
              <a:rPr lang="it-IT" sz="1400" dirty="0"/>
              <a:t> </a:t>
            </a:r>
            <a:r>
              <a:rPr lang="it-IT" sz="1400" dirty="0" err="1"/>
              <a:t>this</a:t>
            </a:r>
            <a:r>
              <a:rPr lang="it-IT" sz="1400" dirty="0"/>
              <a:t> stage, following the </a:t>
            </a:r>
            <a:r>
              <a:rPr lang="it-IT" sz="1400" dirty="0" err="1"/>
              <a:t>advice</a:t>
            </a:r>
            <a:r>
              <a:rPr lang="it-IT" sz="1400" dirty="0"/>
              <a:t> in [</a:t>
            </a:r>
            <a:r>
              <a:rPr lang="it-IT" sz="1400" dirty="0">
                <a:hlinkClick r:id="rId2" action="ppaction://hlinksldjump"/>
              </a:rPr>
              <a:t>9</a:t>
            </a:r>
            <a:r>
              <a:rPr lang="it-IT" sz="1400" dirty="0"/>
              <a:t>]: </a:t>
            </a:r>
            <a:r>
              <a:rPr lang="it-IT" sz="1400" dirty="0" err="1"/>
              <a:t>early</a:t>
            </a:r>
            <a:r>
              <a:rPr lang="it-IT" sz="1400" dirty="0"/>
              <a:t> </a:t>
            </a:r>
            <a:r>
              <a:rPr lang="it-IT" sz="1400" dirty="0" err="1"/>
              <a:t>stopping</a:t>
            </a:r>
            <a:r>
              <a:rPr lang="it-IT" sz="1400" dirty="0"/>
              <a:t> </a:t>
            </a:r>
            <a:r>
              <a:rPr lang="it-IT" sz="1400" dirty="0" err="1"/>
              <a:t>at</a:t>
            </a:r>
            <a:r>
              <a:rPr lang="it-IT" sz="1400" dirty="0"/>
              <a:t> </a:t>
            </a:r>
            <a:r>
              <a:rPr lang="it-IT" sz="1400" dirty="0" err="1"/>
              <a:t>this</a:t>
            </a:r>
            <a:r>
              <a:rPr lang="it-IT" sz="1400" dirty="0"/>
              <a:t> stage </a:t>
            </a:r>
            <a:r>
              <a:rPr lang="it-IT" sz="1400" dirty="0" err="1"/>
              <a:t>implies</a:t>
            </a:r>
            <a:r>
              <a:rPr lang="it-IT" sz="1400" dirty="0"/>
              <a:t> </a:t>
            </a:r>
            <a:r>
              <a:rPr lang="it-IT" sz="1400" dirty="0" err="1"/>
              <a:t>that</a:t>
            </a:r>
            <a:r>
              <a:rPr lang="it-IT" sz="1400" dirty="0"/>
              <a:t> the </a:t>
            </a:r>
            <a:r>
              <a:rPr lang="it-IT" sz="1400" dirty="0" err="1"/>
              <a:t>hyperparameters</a:t>
            </a:r>
            <a:r>
              <a:rPr lang="it-IT" sz="1400" dirty="0"/>
              <a:t>’ </a:t>
            </a:r>
            <a:r>
              <a:rPr lang="it-IT" sz="1400" dirty="0" err="1"/>
              <a:t>values</a:t>
            </a:r>
            <a:r>
              <a:rPr lang="it-IT" sz="1400" dirty="0"/>
              <a:t> are </a:t>
            </a:r>
            <a:r>
              <a:rPr lang="it-IT" sz="1400" dirty="0" err="1"/>
              <a:t>tested</a:t>
            </a:r>
            <a:r>
              <a:rPr lang="it-IT" sz="1400" dirty="0"/>
              <a:t> for </a:t>
            </a:r>
            <a:r>
              <a:rPr lang="it-IT" sz="1400" dirty="0" err="1"/>
              <a:t>different</a:t>
            </a:r>
            <a:r>
              <a:rPr lang="it-IT" sz="1400" dirty="0"/>
              <a:t> </a:t>
            </a:r>
            <a:r>
              <a:rPr lang="it-IT" sz="1400" dirty="0" err="1"/>
              <a:t>number</a:t>
            </a:r>
            <a:r>
              <a:rPr lang="it-IT" sz="1400" dirty="0"/>
              <a:t> of </a:t>
            </a:r>
            <a:r>
              <a:rPr lang="it-IT" sz="1400" dirty="0" err="1"/>
              <a:t>epochs</a:t>
            </a:r>
            <a:r>
              <a:rPr lang="it-IT" sz="1400" dirty="0"/>
              <a:t>. </a:t>
            </a:r>
            <a:r>
              <a:rPr lang="it-IT" sz="1400" dirty="0" err="1"/>
              <a:t>As</a:t>
            </a:r>
            <a:r>
              <a:rPr lang="it-IT" sz="1400" dirty="0"/>
              <a:t> a </a:t>
            </a:r>
            <a:r>
              <a:rPr lang="it-IT" sz="1400" dirty="0" err="1"/>
              <a:t>consequence</a:t>
            </a:r>
            <a:r>
              <a:rPr lang="it-IT" sz="1400" dirty="0"/>
              <a:t>, the </a:t>
            </a:r>
            <a:r>
              <a:rPr lang="it-IT" sz="1400" dirty="0" err="1"/>
              <a:t>effect</a:t>
            </a:r>
            <a:r>
              <a:rPr lang="it-IT" sz="1400" dirty="0"/>
              <a:t> </a:t>
            </a:r>
            <a:r>
              <a:rPr lang="it-IT" sz="1400" dirty="0" err="1"/>
              <a:t>that</a:t>
            </a:r>
            <a:r>
              <a:rPr lang="it-IT" sz="1400" dirty="0"/>
              <a:t> </a:t>
            </a:r>
            <a:r>
              <a:rPr lang="it-IT" sz="1400" dirty="0" err="1"/>
              <a:t>these</a:t>
            </a:r>
            <a:r>
              <a:rPr lang="it-IT" sz="1400" dirty="0"/>
              <a:t> </a:t>
            </a:r>
            <a:r>
              <a:rPr lang="it-IT" sz="1400" dirty="0" err="1"/>
              <a:t>values</a:t>
            </a:r>
            <a:r>
              <a:rPr lang="it-IT" sz="1400" dirty="0"/>
              <a:t> </a:t>
            </a:r>
            <a:r>
              <a:rPr lang="it-IT" sz="1400" dirty="0" err="1"/>
              <a:t>have</a:t>
            </a:r>
            <a:r>
              <a:rPr lang="it-IT" sz="1400" dirty="0"/>
              <a:t> </a:t>
            </a:r>
            <a:r>
              <a:rPr lang="it-IT" sz="1400" dirty="0" err="1"/>
              <a:t>is</a:t>
            </a:r>
            <a:r>
              <a:rPr lang="it-IT" sz="1400" dirty="0"/>
              <a:t> </a:t>
            </a:r>
            <a:r>
              <a:rPr lang="it-IT" sz="1400" dirty="0" err="1"/>
              <a:t>hidden</a:t>
            </a:r>
            <a:r>
              <a:rPr lang="it-IT" sz="1400" dirty="0"/>
              <a:t>. </a:t>
            </a:r>
            <a:r>
              <a:rPr lang="it-IT" sz="1400" dirty="0" err="1"/>
              <a:t>This</a:t>
            </a:r>
            <a:r>
              <a:rPr lang="it-IT" sz="1400" dirty="0"/>
              <a:t> makes the </a:t>
            </a:r>
            <a:r>
              <a:rPr lang="it-IT" sz="1400" dirty="0" err="1"/>
              <a:t>grid</a:t>
            </a:r>
            <a:r>
              <a:rPr lang="it-IT" sz="1400" dirty="0"/>
              <a:t> </a:t>
            </a:r>
            <a:r>
              <a:rPr lang="it-IT" sz="1400" dirty="0" err="1"/>
              <a:t>search</a:t>
            </a:r>
            <a:r>
              <a:rPr lang="it-IT" sz="1400" dirty="0"/>
              <a:t> </a:t>
            </a:r>
            <a:r>
              <a:rPr lang="it-IT" sz="1400" dirty="0" err="1"/>
              <a:t>less</a:t>
            </a:r>
            <a:r>
              <a:rPr lang="it-IT" sz="1400" dirty="0"/>
              <a:t> </a:t>
            </a:r>
            <a:r>
              <a:rPr lang="it-IT" sz="1400" dirty="0" err="1"/>
              <a:t>reliable</a:t>
            </a:r>
            <a:r>
              <a:rPr lang="it-IT" sz="1400" dirty="0"/>
              <a:t> and </a:t>
            </a:r>
            <a:r>
              <a:rPr lang="it-IT" sz="1400" dirty="0" err="1"/>
              <a:t>hampers</a:t>
            </a:r>
            <a:r>
              <a:rPr lang="it-IT" sz="1400" dirty="0"/>
              <a:t> the </a:t>
            </a:r>
            <a:r>
              <a:rPr lang="it-IT" sz="1400" dirty="0" err="1"/>
              <a:t>analysis</a:t>
            </a:r>
            <a:r>
              <a:rPr lang="it-IT" sz="1400" dirty="0"/>
              <a:t> of the </a:t>
            </a:r>
            <a:r>
              <a:rPr lang="it-IT" sz="1400" dirty="0" err="1"/>
              <a:t>effect</a:t>
            </a:r>
            <a:r>
              <a:rPr lang="it-IT" sz="1400" dirty="0"/>
              <a:t> of </a:t>
            </a:r>
            <a:r>
              <a:rPr lang="it-IT" sz="1400" dirty="0" err="1"/>
              <a:t>individual</a:t>
            </a:r>
            <a:r>
              <a:rPr lang="it-IT" sz="1400" dirty="0"/>
              <a:t> </a:t>
            </a:r>
            <a:r>
              <a:rPr lang="it-IT" sz="1400" dirty="0" err="1"/>
              <a:t>hyperparameters</a:t>
            </a:r>
            <a:r>
              <a:rPr lang="it-IT" sz="1400" dirty="0"/>
              <a:t>.</a:t>
            </a:r>
          </a:p>
          <a:p>
            <a:r>
              <a:rPr lang="it-IT" sz="1400" dirty="0" err="1"/>
              <a:t>When</a:t>
            </a:r>
            <a:r>
              <a:rPr lang="it-IT" sz="1400" dirty="0"/>
              <a:t> the </a:t>
            </a:r>
            <a:r>
              <a:rPr lang="it-IT" sz="1400" dirty="0" err="1"/>
              <a:t>final</a:t>
            </a:r>
            <a:r>
              <a:rPr lang="it-IT" sz="1400" dirty="0"/>
              <a:t> model </a:t>
            </a:r>
            <a:r>
              <a:rPr lang="it-IT" sz="1400" dirty="0" err="1"/>
              <a:t>is</a:t>
            </a:r>
            <a:r>
              <a:rPr lang="it-IT" sz="1400" dirty="0"/>
              <a:t> </a:t>
            </a:r>
            <a:r>
              <a:rPr lang="it-IT" sz="1400" dirty="0" err="1"/>
              <a:t>retrained</a:t>
            </a:r>
            <a:r>
              <a:rPr lang="it-IT" sz="1400" dirty="0"/>
              <a:t>, </a:t>
            </a:r>
            <a:r>
              <a:rPr lang="it-IT" sz="1400" dirty="0" err="1"/>
              <a:t>we</a:t>
            </a:r>
            <a:r>
              <a:rPr lang="it-IT" sz="1400" dirty="0"/>
              <a:t> </a:t>
            </a:r>
            <a:r>
              <a:rPr lang="it-IT" sz="1400" dirty="0" err="1"/>
              <a:t>decided</a:t>
            </a:r>
            <a:r>
              <a:rPr lang="it-IT" sz="1400" dirty="0"/>
              <a:t> to put </a:t>
            </a:r>
            <a:r>
              <a:rPr lang="it-IT" sz="1400" dirty="0" err="1"/>
              <a:t>early</a:t>
            </a:r>
            <a:r>
              <a:rPr lang="it-IT" sz="1400" dirty="0"/>
              <a:t> </a:t>
            </a:r>
            <a:r>
              <a:rPr lang="it-IT" sz="1400" dirty="0" err="1"/>
              <a:t>stopping</a:t>
            </a:r>
            <a:r>
              <a:rPr lang="it-IT" sz="1400" dirty="0"/>
              <a:t>. A </a:t>
            </a:r>
            <a:r>
              <a:rPr lang="it-IT" sz="1400" dirty="0" err="1"/>
              <a:t>validation</a:t>
            </a:r>
            <a:r>
              <a:rPr lang="it-IT" sz="1400" dirty="0"/>
              <a:t> set </a:t>
            </a:r>
            <a:r>
              <a:rPr lang="it-IT" sz="1400" dirty="0" err="1"/>
              <a:t>is</a:t>
            </a:r>
            <a:r>
              <a:rPr lang="it-IT" sz="1400" dirty="0"/>
              <a:t> </a:t>
            </a:r>
            <a:r>
              <a:rPr lang="it-IT" sz="1400" dirty="0" err="1"/>
              <a:t>therefore</a:t>
            </a:r>
            <a:r>
              <a:rPr lang="it-IT" sz="1400" dirty="0"/>
              <a:t> </a:t>
            </a:r>
            <a:r>
              <a:rPr lang="it-IT" sz="1400" dirty="0" err="1"/>
              <a:t>necessary</a:t>
            </a:r>
            <a:r>
              <a:rPr lang="it-IT" sz="1400" dirty="0"/>
              <a:t>, to monitor the </a:t>
            </a:r>
            <a:r>
              <a:rPr lang="it-IT" sz="1400" dirty="0" err="1"/>
              <a:t>validation</a:t>
            </a:r>
            <a:r>
              <a:rPr lang="it-IT" sz="1400" dirty="0"/>
              <a:t> </a:t>
            </a:r>
            <a:r>
              <a:rPr lang="it-IT" sz="1400" dirty="0" err="1"/>
              <a:t>loss</a:t>
            </a:r>
            <a:r>
              <a:rPr lang="it-IT" sz="1400" dirty="0"/>
              <a:t> and decide </a:t>
            </a:r>
            <a:r>
              <a:rPr lang="it-IT" sz="1400" dirty="0" err="1"/>
              <a:t>when</a:t>
            </a:r>
            <a:r>
              <a:rPr lang="it-IT" sz="1400" dirty="0"/>
              <a:t> to stop.</a:t>
            </a:r>
          </a:p>
          <a:p>
            <a:r>
              <a:rPr lang="it-IT" sz="1400" dirty="0" err="1"/>
              <a:t>Hence</a:t>
            </a:r>
            <a:r>
              <a:rPr lang="it-IT" sz="1400" dirty="0"/>
              <a:t> the design set </a:t>
            </a:r>
            <a:r>
              <a:rPr lang="it-IT" sz="1400" dirty="0" err="1"/>
              <a:t>is</a:t>
            </a:r>
            <a:r>
              <a:rPr lang="it-IT" sz="1400" dirty="0"/>
              <a:t> split in 5 </a:t>
            </a:r>
            <a:r>
              <a:rPr lang="it-IT" sz="1400" dirty="0" err="1"/>
              <a:t>folds</a:t>
            </a:r>
            <a:r>
              <a:rPr lang="it-IT" sz="1400" dirty="0"/>
              <a:t>, </a:t>
            </a:r>
            <a:r>
              <a:rPr lang="it-IT" sz="1400" dirty="0" err="1"/>
              <a:t>each</a:t>
            </a:r>
            <a:r>
              <a:rPr lang="it-IT" sz="1400" dirty="0"/>
              <a:t> </a:t>
            </a:r>
            <a:r>
              <a:rPr lang="it-IT" sz="1400" dirty="0" err="1"/>
              <a:t>used</a:t>
            </a:r>
            <a:r>
              <a:rPr lang="it-IT" sz="1400" dirty="0"/>
              <a:t> in turn by a </a:t>
            </a:r>
            <a:r>
              <a:rPr lang="it-IT" sz="1400" dirty="0" err="1"/>
              <a:t>different</a:t>
            </a:r>
            <a:r>
              <a:rPr lang="it-IT" sz="1400" dirty="0"/>
              <a:t> model (set up with the best </a:t>
            </a:r>
            <a:r>
              <a:rPr lang="it-IT" sz="1400" dirty="0" err="1"/>
              <a:t>hyperparameters</a:t>
            </a:r>
            <a:r>
              <a:rPr lang="it-IT" sz="1400" dirty="0"/>
              <a:t> </a:t>
            </a:r>
            <a:r>
              <a:rPr lang="it-IT" sz="1400" dirty="0" err="1"/>
              <a:t>found</a:t>
            </a:r>
            <a:r>
              <a:rPr lang="it-IT" sz="1400" dirty="0"/>
              <a:t> in the </a:t>
            </a:r>
            <a:r>
              <a:rPr lang="it-IT" sz="1400" dirty="0" err="1"/>
              <a:t>grid</a:t>
            </a:r>
            <a:r>
              <a:rPr lang="it-IT" sz="1400" dirty="0"/>
              <a:t> </a:t>
            </a:r>
            <a:r>
              <a:rPr lang="it-IT" sz="1400" dirty="0" err="1"/>
              <a:t>search</a:t>
            </a:r>
            <a:r>
              <a:rPr lang="it-IT" sz="1400" dirty="0"/>
              <a:t>) to monitor the </a:t>
            </a:r>
            <a:r>
              <a:rPr lang="it-IT" sz="1400" dirty="0" err="1"/>
              <a:t>validation</a:t>
            </a:r>
            <a:r>
              <a:rPr lang="it-IT" sz="1400" dirty="0"/>
              <a:t> </a:t>
            </a:r>
            <a:r>
              <a:rPr lang="it-IT" sz="1400" dirty="0" err="1"/>
              <a:t>loss</a:t>
            </a:r>
            <a:r>
              <a:rPr lang="it-IT" sz="1400" dirty="0"/>
              <a:t> </a:t>
            </a:r>
            <a:r>
              <a:rPr lang="it-IT" sz="1400" dirty="0" err="1"/>
              <a:t>while</a:t>
            </a:r>
            <a:r>
              <a:rPr lang="it-IT" sz="1400" dirty="0"/>
              <a:t> training on the </a:t>
            </a:r>
            <a:r>
              <a:rPr lang="it-IT" sz="1400" dirty="0" err="1"/>
              <a:t>remaining</a:t>
            </a:r>
            <a:r>
              <a:rPr lang="it-IT" sz="1400" dirty="0"/>
              <a:t> part. </a:t>
            </a:r>
          </a:p>
          <a:p>
            <a:r>
              <a:rPr lang="it-IT" sz="1400" dirty="0" err="1"/>
              <a:t>These</a:t>
            </a:r>
            <a:r>
              <a:rPr lang="it-IT" sz="1400" dirty="0"/>
              <a:t> 5 models make up an ensemble </a:t>
            </a:r>
            <a:r>
              <a:rPr lang="it-IT" sz="1400" dirty="0" err="1"/>
              <a:t>which</a:t>
            </a:r>
            <a:r>
              <a:rPr lang="it-IT" sz="1400" dirty="0"/>
              <a:t> </a:t>
            </a:r>
            <a:r>
              <a:rPr lang="it-IT" sz="1400" dirty="0" err="1"/>
              <a:t>is</a:t>
            </a:r>
            <a:r>
              <a:rPr lang="it-IT" sz="1400" dirty="0"/>
              <a:t> </a:t>
            </a:r>
            <a:r>
              <a:rPr lang="it-IT" sz="1400" dirty="0" err="1"/>
              <a:t>used</a:t>
            </a:r>
            <a:r>
              <a:rPr lang="it-IT" sz="1400" dirty="0"/>
              <a:t> for the </a:t>
            </a:r>
            <a:r>
              <a:rPr lang="it-IT" sz="1400" dirty="0" err="1"/>
              <a:t>assessment</a:t>
            </a:r>
            <a:r>
              <a:rPr lang="it-IT" sz="1400" dirty="0"/>
              <a:t> on the </a:t>
            </a:r>
            <a:r>
              <a:rPr lang="it-IT" sz="1400" dirty="0" err="1"/>
              <a:t>internal</a:t>
            </a:r>
            <a:r>
              <a:rPr lang="it-IT" sz="1400" dirty="0"/>
              <a:t> test set.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468FC376-1BF1-7D96-B032-97824BBCD7B2}"/>
              </a:ext>
            </a:extLst>
          </p:cNvPr>
          <p:cNvSpPr txBox="1"/>
          <p:nvPr/>
        </p:nvSpPr>
        <p:spPr>
          <a:xfrm>
            <a:off x="311759" y="3589314"/>
            <a:ext cx="852011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The models in the ensemble </a:t>
            </a:r>
            <a:r>
              <a:rPr lang="it-IT" sz="1400" dirty="0" err="1"/>
              <a:t>have</a:t>
            </a:r>
            <a:r>
              <a:rPr lang="it-IT" sz="1400" dirty="0"/>
              <a:t> </a:t>
            </a:r>
            <a:r>
              <a:rPr lang="it-IT" sz="1400" dirty="0" err="1"/>
              <a:t>different</a:t>
            </a:r>
            <a:r>
              <a:rPr lang="it-IT" sz="1400" dirty="0"/>
              <a:t> random weight </a:t>
            </a:r>
            <a:r>
              <a:rPr lang="it-IT" sz="1400" dirty="0" err="1"/>
              <a:t>initializations</a:t>
            </a:r>
            <a:r>
              <a:rPr lang="it-IT" sz="1400" dirty="0"/>
              <a:t>. </a:t>
            </a:r>
            <a:r>
              <a:rPr lang="it-IT" sz="1400" dirty="0" err="1"/>
              <a:t>This</a:t>
            </a:r>
            <a:r>
              <a:rPr lang="it-IT" sz="1400" dirty="0"/>
              <a:t> </a:t>
            </a:r>
            <a:r>
              <a:rPr lang="it-IT" sz="1400" dirty="0" err="1"/>
              <a:t>is</a:t>
            </a:r>
            <a:r>
              <a:rPr lang="it-IT" sz="1400" dirty="0"/>
              <a:t> </a:t>
            </a:r>
            <a:r>
              <a:rPr lang="it-IT" sz="1400" dirty="0" err="1"/>
              <a:t>because</a:t>
            </a:r>
            <a:r>
              <a:rPr lang="it-IT" sz="1400" dirty="0"/>
              <a:t> in </a:t>
            </a:r>
            <a:r>
              <a:rPr lang="it-IT" sz="1400" dirty="0" err="1"/>
              <a:t>our</a:t>
            </a:r>
            <a:r>
              <a:rPr lang="it-IT" sz="1400" dirty="0"/>
              <a:t> code </a:t>
            </a:r>
            <a:r>
              <a:rPr lang="it-IT" sz="1400" dirty="0" err="1"/>
              <a:t>we</a:t>
            </a:r>
            <a:r>
              <a:rPr lang="it-IT" sz="1400" dirty="0"/>
              <a:t> set a global </a:t>
            </a:r>
            <a:r>
              <a:rPr lang="it-IT" sz="1400" dirty="0" err="1"/>
              <a:t>seed</a:t>
            </a:r>
            <a:r>
              <a:rPr lang="it-IT" sz="1400" dirty="0"/>
              <a:t> (for </a:t>
            </a:r>
            <a:r>
              <a:rPr lang="it-IT" sz="1400" dirty="0" err="1"/>
              <a:t>reproducibility</a:t>
            </a:r>
            <a:r>
              <a:rPr lang="it-IT" sz="1400" dirty="0"/>
              <a:t> </a:t>
            </a:r>
            <a:r>
              <a:rPr lang="it-IT" sz="1400" dirty="0" err="1"/>
              <a:t>purposes</a:t>
            </a:r>
            <a:r>
              <a:rPr lang="it-IT" sz="1400" dirty="0"/>
              <a:t>, </a:t>
            </a:r>
            <a:r>
              <a:rPr lang="it-IT" sz="1400" dirty="0" err="1"/>
              <a:t>as</a:t>
            </a:r>
            <a:r>
              <a:rPr lang="it-IT" sz="1400" dirty="0"/>
              <a:t> </a:t>
            </a:r>
            <a:r>
              <a:rPr lang="it-IT" sz="1400" dirty="0" err="1"/>
              <a:t>already</a:t>
            </a:r>
            <a:r>
              <a:rPr lang="it-IT" sz="1400" dirty="0"/>
              <a:t> </a:t>
            </a:r>
            <a:r>
              <a:rPr lang="it-IT" sz="1400" dirty="0" err="1"/>
              <a:t>mentioned</a:t>
            </a:r>
            <a:r>
              <a:rPr lang="it-IT" sz="1400" dirty="0"/>
              <a:t>), </a:t>
            </a:r>
            <a:r>
              <a:rPr lang="it-IT" sz="1400" dirty="0" err="1"/>
              <a:t>but</a:t>
            </a:r>
            <a:r>
              <a:rPr lang="it-IT" sz="1400" dirty="0"/>
              <a:t> </a:t>
            </a:r>
            <a:r>
              <a:rPr lang="it-IT" sz="1400" dirty="0" err="1"/>
              <a:t>we</a:t>
            </a:r>
            <a:r>
              <a:rPr lang="it-IT" sz="1400" dirty="0"/>
              <a:t> </a:t>
            </a:r>
            <a:r>
              <a:rPr lang="it-IT" sz="1400" dirty="0" err="1"/>
              <a:t>don’t</a:t>
            </a:r>
            <a:r>
              <a:rPr lang="it-IT" sz="1400" dirty="0"/>
              <a:t> set a «</a:t>
            </a:r>
            <a:r>
              <a:rPr lang="it-IT" sz="1400" dirty="0" err="1"/>
              <a:t>local</a:t>
            </a:r>
            <a:r>
              <a:rPr lang="it-IT" sz="1400" dirty="0"/>
              <a:t>» </a:t>
            </a:r>
            <a:r>
              <a:rPr lang="it-IT" sz="1400" dirty="0" err="1"/>
              <a:t>seed</a:t>
            </a:r>
            <a:r>
              <a:rPr lang="it-IT" sz="1400" dirty="0"/>
              <a:t> for the weight </a:t>
            </a:r>
            <a:r>
              <a:rPr lang="it-IT" sz="1400" dirty="0" err="1"/>
              <a:t>initializer</a:t>
            </a:r>
            <a:r>
              <a:rPr lang="it-IT" sz="1400" dirty="0"/>
              <a:t> (</a:t>
            </a:r>
            <a:r>
              <a:rPr lang="it-IT" sz="1400" dirty="0" err="1"/>
              <a:t>nor</a:t>
            </a:r>
            <a:r>
              <a:rPr lang="it-IT" sz="1400" dirty="0"/>
              <a:t> </a:t>
            </a:r>
            <a:r>
              <a:rPr lang="it-IT" sz="1400" dirty="0" err="1"/>
              <a:t>we</a:t>
            </a:r>
            <a:r>
              <a:rPr lang="it-IT" sz="1400" dirty="0"/>
              <a:t> </a:t>
            </a:r>
            <a:r>
              <a:rPr lang="it-IT" sz="1400" dirty="0">
                <a:latin typeface="Consolas" panose="020B0609020204030204" pitchFamily="49" charset="0"/>
              </a:rPr>
              <a:t>.</a:t>
            </a:r>
            <a:r>
              <a:rPr lang="it-IT" sz="1400" dirty="0" err="1">
                <a:latin typeface="Consolas" panose="020B0609020204030204" pitchFamily="49" charset="0"/>
              </a:rPr>
              <a:t>enable_op_determinism</a:t>
            </a:r>
            <a:r>
              <a:rPr lang="it-IT" sz="1400" dirty="0">
                <a:latin typeface="Consolas" panose="020B0609020204030204" pitchFamily="49" charset="0"/>
              </a:rPr>
              <a:t>()</a:t>
            </a:r>
            <a:r>
              <a:rPr lang="it-IT" sz="1400" dirty="0"/>
              <a:t> in the </a:t>
            </a:r>
            <a:r>
              <a:rPr lang="it-IT" sz="1400" dirty="0" err="1"/>
              <a:t>tensorflow</a:t>
            </a:r>
            <a:r>
              <a:rPr lang="it-IT" sz="1400" dirty="0"/>
              <a:t> </a:t>
            </a:r>
            <a:r>
              <a:rPr lang="it-IT" sz="1400" dirty="0" err="1"/>
              <a:t>backend</a:t>
            </a:r>
            <a:r>
              <a:rPr lang="it-IT" sz="1400" dirty="0"/>
              <a:t> </a:t>
            </a:r>
            <a:r>
              <a:rPr lang="it-IT" sz="1400" dirty="0" err="1"/>
              <a:t>at</a:t>
            </a:r>
            <a:r>
              <a:rPr lang="it-IT" sz="1400" dirty="0"/>
              <a:t> the </a:t>
            </a:r>
            <a:r>
              <a:rPr lang="it-IT" sz="1400" dirty="0" err="1"/>
              <a:t>beginning</a:t>
            </a:r>
            <a:r>
              <a:rPr lang="it-IT" sz="1400" dirty="0"/>
              <a:t> of the notebook).</a:t>
            </a:r>
          </a:p>
        </p:txBody>
      </p:sp>
    </p:spTree>
    <p:extLst>
      <p:ext uri="{BB962C8B-B14F-4D97-AF65-F5344CB8AC3E}">
        <p14:creationId xmlns:p14="http://schemas.microsoft.com/office/powerpoint/2010/main" val="303333794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311760" y="0"/>
            <a:ext cx="8520120" cy="792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0000"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it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Appendix – </a:t>
            </a:r>
            <a:r>
              <a:rPr lang="it" sz="2400" spc="-1" dirty="0">
                <a:solidFill>
                  <a:srgbClr val="000000"/>
                </a:solidFill>
                <a:latin typeface="Arial"/>
                <a:ea typeface="Arial"/>
              </a:rPr>
              <a:t>11</a:t>
            </a:r>
            <a:br>
              <a:rPr lang="it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</a:br>
            <a:r>
              <a:rPr lang="it" sz="2000" spc="-1" dirty="0">
                <a:solidFill>
                  <a:srgbClr val="3F3F3F"/>
                </a:solidFill>
                <a:latin typeface="Arial"/>
                <a:ea typeface="Arial"/>
              </a:rPr>
              <a:t>Further specifications on model detils &amp; contributions</a:t>
            </a:r>
            <a:endParaRPr lang="it-IT" sz="2400" b="0" strike="noStrike" spc="-1" dirty="0">
              <a:solidFill>
                <a:srgbClr val="3F3F3F"/>
              </a:solidFill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sldNum" idx="14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25B94CD5-D627-49BE-818E-4A00F2BB16DF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36</a:t>
            </a:fld>
            <a:endParaRPr lang="it-IT" sz="1000" b="0" strike="noStrike" spc="-1">
              <a:latin typeface="Times New Roman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A77CEF4F-ABAC-4F22-36BA-C76BB6E4367F}"/>
              </a:ext>
            </a:extLst>
          </p:cNvPr>
          <p:cNvSpPr txBox="1"/>
          <p:nvPr/>
        </p:nvSpPr>
        <p:spPr>
          <a:xfrm>
            <a:off x="311760" y="887506"/>
            <a:ext cx="852012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 err="1"/>
              <a:t>Optuna</a:t>
            </a:r>
            <a:r>
              <a:rPr lang="it-IT" sz="1400" dirty="0"/>
              <a:t>:</a:t>
            </a:r>
            <a:br>
              <a:rPr lang="it-IT" sz="1400" dirty="0"/>
            </a:br>
            <a:r>
              <a:rPr lang="it-IT" sz="1400" dirty="0" err="1"/>
              <a:t>Optuna</a:t>
            </a:r>
            <a:r>
              <a:rPr lang="it-IT" sz="1400" dirty="0"/>
              <a:t> </a:t>
            </a:r>
            <a:r>
              <a:rPr lang="it-IT" sz="1400" dirty="0" err="1"/>
              <a:t>is</a:t>
            </a:r>
            <a:r>
              <a:rPr lang="it-IT" sz="1400" dirty="0"/>
              <a:t> an </a:t>
            </a:r>
            <a:r>
              <a:rPr lang="it-IT" sz="1400" dirty="0" err="1"/>
              <a:t>hyperparameter</a:t>
            </a:r>
            <a:r>
              <a:rPr lang="it-IT" sz="1400" dirty="0"/>
              <a:t> </a:t>
            </a:r>
            <a:r>
              <a:rPr lang="it-IT" sz="1400" dirty="0" err="1"/>
              <a:t>optimization</a:t>
            </a:r>
            <a:r>
              <a:rPr lang="it-IT" sz="1400" dirty="0"/>
              <a:t> software </a:t>
            </a:r>
            <a:r>
              <a:rPr lang="it-IT" sz="1400" dirty="0" err="1"/>
              <a:t>that</a:t>
            </a:r>
            <a:r>
              <a:rPr lang="it-IT" sz="1400" dirty="0"/>
              <a:t> follows the </a:t>
            </a:r>
            <a:r>
              <a:rPr lang="it-IT" sz="1400" dirty="0" err="1"/>
              <a:t>define</a:t>
            </a:r>
            <a:r>
              <a:rPr lang="it-IT" sz="1400" dirty="0"/>
              <a:t>-by-</a:t>
            </a:r>
            <a:r>
              <a:rPr lang="it-IT" sz="1400" dirty="0" err="1"/>
              <a:t>run</a:t>
            </a:r>
            <a:r>
              <a:rPr lang="it-IT" sz="1400" dirty="0"/>
              <a:t> </a:t>
            </a:r>
            <a:r>
              <a:rPr lang="it-IT" sz="1400" dirty="0" err="1"/>
              <a:t>principle</a:t>
            </a:r>
            <a:r>
              <a:rPr lang="it-IT" sz="1400" dirty="0"/>
              <a:t> (i.e., </a:t>
            </a:r>
            <a:r>
              <a:rPr lang="it-IT" sz="1400" dirty="0" err="1"/>
              <a:t>allows</a:t>
            </a:r>
            <a:r>
              <a:rPr lang="it-IT" sz="1400" dirty="0"/>
              <a:t> the user to </a:t>
            </a:r>
            <a:r>
              <a:rPr lang="it-IT" sz="1400" dirty="0" err="1"/>
              <a:t>dynamically</a:t>
            </a:r>
            <a:r>
              <a:rPr lang="it-IT" sz="1400" dirty="0"/>
              <a:t> </a:t>
            </a:r>
            <a:r>
              <a:rPr lang="it-IT" sz="1400" dirty="0" err="1"/>
              <a:t>construct</a:t>
            </a:r>
            <a:r>
              <a:rPr lang="it-IT" sz="1400" dirty="0"/>
              <a:t> the </a:t>
            </a:r>
            <a:r>
              <a:rPr lang="it-IT" sz="1400" dirty="0" err="1"/>
              <a:t>search</a:t>
            </a:r>
            <a:r>
              <a:rPr lang="it-IT" sz="1400" dirty="0"/>
              <a:t> </a:t>
            </a:r>
            <a:r>
              <a:rPr lang="it-IT" sz="1400" dirty="0" err="1"/>
              <a:t>space</a:t>
            </a:r>
            <a:r>
              <a:rPr lang="it-IT" sz="1400" dirty="0"/>
              <a:t>). Key </a:t>
            </a:r>
            <a:r>
              <a:rPr lang="it-IT" sz="1400" dirty="0" err="1"/>
              <a:t>characteristics</a:t>
            </a:r>
            <a:r>
              <a:rPr lang="it-IT" sz="14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/>
              <a:t>The </a:t>
            </a:r>
            <a:r>
              <a:rPr lang="it-IT" sz="1400" dirty="0" err="1"/>
              <a:t>hyperparameter</a:t>
            </a:r>
            <a:r>
              <a:rPr lang="it-IT" sz="1400" dirty="0"/>
              <a:t> </a:t>
            </a:r>
            <a:r>
              <a:rPr lang="it-IT" sz="1400" dirty="0" err="1"/>
              <a:t>optimization</a:t>
            </a:r>
            <a:r>
              <a:rPr lang="it-IT" sz="1400" dirty="0"/>
              <a:t> </a:t>
            </a:r>
            <a:r>
              <a:rPr lang="it-IT" sz="1400" dirty="0" err="1"/>
              <a:t>is</a:t>
            </a:r>
            <a:r>
              <a:rPr lang="it-IT" sz="1400" dirty="0"/>
              <a:t> </a:t>
            </a:r>
            <a:r>
              <a:rPr lang="it-IT" sz="1400" dirty="0" err="1"/>
              <a:t>formulated</a:t>
            </a:r>
            <a:r>
              <a:rPr lang="it-IT" sz="1400" dirty="0"/>
              <a:t> </a:t>
            </a:r>
            <a:r>
              <a:rPr lang="it-IT" sz="1400" dirty="0" err="1"/>
              <a:t>as</a:t>
            </a:r>
            <a:r>
              <a:rPr lang="it-IT" sz="1400" dirty="0"/>
              <a:t> a </a:t>
            </a:r>
            <a:r>
              <a:rPr lang="it-IT" sz="1400" dirty="0" err="1"/>
              <a:t>process</a:t>
            </a:r>
            <a:r>
              <a:rPr lang="it-IT" sz="1400" dirty="0"/>
              <a:t> of </a:t>
            </a:r>
            <a:r>
              <a:rPr lang="it-IT" sz="1400" dirty="0" err="1"/>
              <a:t>maximizing</a:t>
            </a:r>
            <a:r>
              <a:rPr lang="it-IT" sz="1400" dirty="0"/>
              <a:t> an </a:t>
            </a:r>
            <a:r>
              <a:rPr lang="it-IT" sz="1400" dirty="0" err="1"/>
              <a:t>objective</a:t>
            </a:r>
            <a:r>
              <a:rPr lang="it-IT" sz="1400" dirty="0"/>
              <a:t> </a:t>
            </a:r>
            <a:r>
              <a:rPr lang="it-IT" sz="1400" dirty="0" err="1"/>
              <a:t>function</a:t>
            </a:r>
            <a:r>
              <a:rPr lang="it-IT" sz="1400" dirty="0"/>
              <a:t> </a:t>
            </a:r>
            <a:r>
              <a:rPr lang="it-IT" sz="1400" dirty="0" err="1"/>
              <a:t>that</a:t>
            </a:r>
            <a:r>
              <a:rPr lang="it-IT" sz="1400" dirty="0"/>
              <a:t> takes a set of </a:t>
            </a:r>
            <a:r>
              <a:rPr lang="it-IT" sz="1400" dirty="0" err="1"/>
              <a:t>hyperparameters</a:t>
            </a:r>
            <a:r>
              <a:rPr lang="it-IT" sz="1400" dirty="0"/>
              <a:t> </a:t>
            </a:r>
            <a:r>
              <a:rPr lang="it-IT" sz="1400" dirty="0" err="1"/>
              <a:t>as</a:t>
            </a:r>
            <a:r>
              <a:rPr lang="it-IT" sz="1400" dirty="0"/>
              <a:t> input.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/>
              <a:t>The </a:t>
            </a:r>
            <a:r>
              <a:rPr lang="it-IT" sz="1400" dirty="0" err="1"/>
              <a:t>objective</a:t>
            </a:r>
            <a:r>
              <a:rPr lang="it-IT" sz="1400" dirty="0"/>
              <a:t> </a:t>
            </a:r>
            <a:r>
              <a:rPr lang="it-IT" sz="1400" dirty="0" err="1"/>
              <a:t>function</a:t>
            </a:r>
            <a:r>
              <a:rPr lang="it-IT" sz="1400" dirty="0"/>
              <a:t> </a:t>
            </a:r>
            <a:r>
              <a:rPr lang="it-IT" sz="1400" dirty="0" err="1"/>
              <a:t>is</a:t>
            </a:r>
            <a:r>
              <a:rPr lang="it-IT" sz="1400" dirty="0"/>
              <a:t> </a:t>
            </a:r>
            <a:r>
              <a:rPr lang="it-IT" sz="1400" dirty="0" err="1"/>
              <a:t>built</a:t>
            </a:r>
            <a:r>
              <a:rPr lang="it-IT" sz="1400" dirty="0"/>
              <a:t> </a:t>
            </a:r>
            <a:r>
              <a:rPr lang="it-IT" sz="1400" dirty="0" err="1"/>
              <a:t>gradually</a:t>
            </a:r>
            <a:r>
              <a:rPr lang="it-IT" sz="1400" dirty="0"/>
              <a:t>: the </a:t>
            </a:r>
            <a:r>
              <a:rPr lang="it-IT" sz="1400" dirty="0" err="1"/>
              <a:t>search</a:t>
            </a:r>
            <a:r>
              <a:rPr lang="it-IT" sz="1400" dirty="0"/>
              <a:t> </a:t>
            </a:r>
            <a:r>
              <a:rPr lang="it-IT" sz="1400" dirty="0" err="1"/>
              <a:t>space</a:t>
            </a:r>
            <a:r>
              <a:rPr lang="it-IT" sz="1400" dirty="0"/>
              <a:t> </a:t>
            </a:r>
            <a:r>
              <a:rPr lang="it-IT" sz="1400" dirty="0" err="1"/>
              <a:t>is</a:t>
            </a:r>
            <a:r>
              <a:rPr lang="it-IT" sz="1400" dirty="0"/>
              <a:t> </a:t>
            </a:r>
            <a:r>
              <a:rPr lang="it-IT" sz="1400" dirty="0" err="1"/>
              <a:t>constructed</a:t>
            </a:r>
            <a:r>
              <a:rPr lang="it-IT" sz="1400" dirty="0"/>
              <a:t> </a:t>
            </a:r>
            <a:r>
              <a:rPr lang="it-IT" sz="1400" dirty="0" err="1"/>
              <a:t>dynamically</a:t>
            </a:r>
            <a:r>
              <a:rPr lang="it-IT" sz="1400" dirty="0"/>
              <a:t> </a:t>
            </a:r>
            <a:r>
              <a:rPr lang="it-IT" sz="1400" dirty="0" err="1"/>
              <a:t>at</a:t>
            </a:r>
            <a:r>
              <a:rPr lang="it-IT" sz="1400" dirty="0"/>
              <a:t> </a:t>
            </a:r>
            <a:r>
              <a:rPr lang="it-IT" sz="1400" dirty="0" err="1"/>
              <a:t>runtime</a:t>
            </a:r>
            <a:r>
              <a:rPr lang="it-IT" sz="1400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/>
              <a:t>A </a:t>
            </a:r>
            <a:r>
              <a:rPr lang="it-IT" sz="1400" dirty="0">
                <a:latin typeface="Consolas" panose="020B0609020204030204" pitchFamily="49" charset="0"/>
              </a:rPr>
              <a:t>trial</a:t>
            </a:r>
            <a:r>
              <a:rPr lang="it-IT" sz="1400" dirty="0"/>
              <a:t> </a:t>
            </a:r>
            <a:r>
              <a:rPr lang="it-IT" sz="1400" dirty="0" err="1"/>
              <a:t>object</a:t>
            </a:r>
            <a:r>
              <a:rPr lang="it-IT" sz="1400" dirty="0"/>
              <a:t> </a:t>
            </a:r>
            <a:r>
              <a:rPr lang="it-IT" sz="1400" dirty="0" err="1"/>
              <a:t>represents</a:t>
            </a:r>
            <a:r>
              <a:rPr lang="it-IT" sz="1400" dirty="0"/>
              <a:t> an </a:t>
            </a:r>
            <a:r>
              <a:rPr lang="it-IT" sz="1400" dirty="0" err="1"/>
              <a:t>evaluation</a:t>
            </a:r>
            <a:r>
              <a:rPr lang="it-IT" sz="1400" dirty="0"/>
              <a:t> of the </a:t>
            </a:r>
            <a:r>
              <a:rPr lang="it-IT" sz="1400" dirty="0" err="1"/>
              <a:t>objective</a:t>
            </a:r>
            <a:r>
              <a:rPr lang="it-IT" sz="1400" dirty="0"/>
              <a:t> </a:t>
            </a:r>
            <a:r>
              <a:rPr lang="it-IT" sz="1400" dirty="0" err="1"/>
              <a:t>function</a:t>
            </a:r>
            <a:r>
              <a:rPr lang="it-IT" sz="1400" dirty="0"/>
              <a:t>. </a:t>
            </a:r>
            <a:r>
              <a:rPr lang="en-US" sz="1400" dirty="0"/>
              <a:t>Hyperparameters are dynamically generated by calling </a:t>
            </a:r>
            <a:r>
              <a:rPr lang="en-US" sz="1400" dirty="0">
                <a:latin typeface="Consolas" panose="020B0609020204030204" pitchFamily="49" charset="0"/>
              </a:rPr>
              <a:t>suggest</a:t>
            </a:r>
            <a:r>
              <a:rPr lang="en-US" sz="1400" dirty="0"/>
              <a:t> methods inside the objective function, with the desired range specified as arguments.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 err="1"/>
              <a:t>Upon</a:t>
            </a:r>
            <a:r>
              <a:rPr lang="it-IT" sz="1400" dirty="0"/>
              <a:t> the </a:t>
            </a:r>
            <a:r>
              <a:rPr lang="it-IT" sz="1400" dirty="0" err="1"/>
              <a:t>invocation</a:t>
            </a:r>
            <a:r>
              <a:rPr lang="it-IT" sz="1400" dirty="0"/>
              <a:t> of a </a:t>
            </a:r>
            <a:r>
              <a:rPr lang="it-IT" sz="1400" dirty="0" err="1">
                <a:latin typeface="Consolas" panose="020B0609020204030204" pitchFamily="49" charset="0"/>
              </a:rPr>
              <a:t>suggest</a:t>
            </a:r>
            <a:r>
              <a:rPr lang="it-IT" sz="1400" dirty="0"/>
              <a:t> </a:t>
            </a:r>
            <a:r>
              <a:rPr lang="it-IT" sz="1400" dirty="0" err="1"/>
              <a:t>method</a:t>
            </a:r>
            <a:r>
              <a:rPr lang="it-IT" sz="1400" dirty="0"/>
              <a:t>, an </a:t>
            </a:r>
            <a:r>
              <a:rPr lang="it-IT" sz="1400" dirty="0" err="1"/>
              <a:t>hyperparameter</a:t>
            </a:r>
            <a:r>
              <a:rPr lang="it-IT" sz="1400" dirty="0"/>
              <a:t> </a:t>
            </a:r>
            <a:r>
              <a:rPr lang="it-IT" sz="1400" dirty="0" err="1"/>
              <a:t>is</a:t>
            </a:r>
            <a:r>
              <a:rPr lang="it-IT" sz="1400" dirty="0"/>
              <a:t> </a:t>
            </a:r>
            <a:r>
              <a:rPr lang="it-IT" sz="1400" dirty="0" err="1"/>
              <a:t>statistically</a:t>
            </a:r>
            <a:r>
              <a:rPr lang="it-IT" sz="1400" dirty="0"/>
              <a:t> </a:t>
            </a:r>
            <a:r>
              <a:rPr lang="it-IT" sz="1400" dirty="0" err="1"/>
              <a:t>sampled</a:t>
            </a:r>
            <a:r>
              <a:rPr lang="it-IT" sz="1400" dirty="0"/>
              <a:t> </a:t>
            </a:r>
            <a:r>
              <a:rPr lang="it-IT" sz="1400" dirty="0" err="1"/>
              <a:t>based</a:t>
            </a:r>
            <a:r>
              <a:rPr lang="it-IT" sz="1400" dirty="0"/>
              <a:t> on the history of </a:t>
            </a:r>
            <a:r>
              <a:rPr lang="it-IT" sz="1400" dirty="0" err="1"/>
              <a:t>previously</a:t>
            </a:r>
            <a:r>
              <a:rPr lang="it-IT" sz="1400" dirty="0"/>
              <a:t> </a:t>
            </a:r>
            <a:r>
              <a:rPr lang="it-IT" sz="1400" dirty="0" err="1"/>
              <a:t>evaluated</a:t>
            </a:r>
            <a:r>
              <a:rPr lang="it-IT" sz="1400" dirty="0"/>
              <a:t> </a:t>
            </a:r>
            <a:r>
              <a:rPr lang="it-IT" sz="1400" dirty="0">
                <a:latin typeface="Consolas" panose="020B0609020204030204" pitchFamily="49" charset="0"/>
              </a:rPr>
              <a:t>trial</a:t>
            </a:r>
            <a:r>
              <a:rPr lang="it-IT" sz="1400" dirty="0"/>
              <a:t>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 err="1"/>
              <a:t>Optuna</a:t>
            </a:r>
            <a:r>
              <a:rPr lang="it-IT" sz="1400" dirty="0"/>
              <a:t> </a:t>
            </a:r>
            <a:r>
              <a:rPr lang="it-IT" sz="1400" dirty="0" err="1"/>
              <a:t>embeds</a:t>
            </a:r>
            <a:r>
              <a:rPr lang="it-IT" sz="1400" dirty="0"/>
              <a:t> </a:t>
            </a:r>
            <a:r>
              <a:rPr lang="it-IT" sz="1400" dirty="0" err="1"/>
              <a:t>pruning</a:t>
            </a:r>
            <a:r>
              <a:rPr lang="it-IT" sz="1400" dirty="0"/>
              <a:t> </a:t>
            </a:r>
            <a:r>
              <a:rPr lang="it-IT" sz="1400" dirty="0" err="1"/>
              <a:t>mechanisms</a:t>
            </a:r>
            <a:r>
              <a:rPr lang="it-IT" sz="1400" dirty="0"/>
              <a:t>, </a:t>
            </a:r>
            <a:r>
              <a:rPr lang="it-IT" sz="1400" dirty="0" err="1"/>
              <a:t>that</a:t>
            </a:r>
            <a:r>
              <a:rPr lang="it-IT" sz="1400" dirty="0"/>
              <a:t> terminate </a:t>
            </a:r>
            <a:r>
              <a:rPr lang="it-IT" sz="1400" dirty="0" err="1"/>
              <a:t>unpromising</a:t>
            </a:r>
            <a:r>
              <a:rPr lang="it-IT" sz="1400" dirty="0"/>
              <a:t> trials.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 err="1"/>
              <a:t>Optuna</a:t>
            </a:r>
            <a:r>
              <a:rPr lang="it-IT" sz="1400" dirty="0"/>
              <a:t> </a:t>
            </a:r>
            <a:r>
              <a:rPr lang="it-IT" sz="1400" dirty="0" err="1"/>
              <a:t>has</a:t>
            </a:r>
            <a:r>
              <a:rPr lang="it-IT" sz="1400" dirty="0"/>
              <a:t> </a:t>
            </a:r>
            <a:r>
              <a:rPr lang="it-IT" sz="1400" dirty="0" err="1"/>
              <a:t>efficient</a:t>
            </a:r>
            <a:r>
              <a:rPr lang="it-IT" sz="1400" dirty="0"/>
              <a:t> strategies for </a:t>
            </a:r>
            <a:r>
              <a:rPr lang="it-IT" sz="1400" dirty="0" err="1"/>
              <a:t>both</a:t>
            </a:r>
            <a:r>
              <a:rPr lang="it-IT" sz="1400" dirty="0"/>
              <a:t> </a:t>
            </a:r>
            <a:r>
              <a:rPr lang="it-IT" sz="1400" dirty="0" err="1"/>
              <a:t>searching</a:t>
            </a:r>
            <a:r>
              <a:rPr lang="it-IT" sz="1400" dirty="0"/>
              <a:t> (i.e. </a:t>
            </a:r>
            <a:r>
              <a:rPr lang="it-IT" sz="1400" dirty="0" err="1"/>
              <a:t>determining</a:t>
            </a:r>
            <a:r>
              <a:rPr lang="it-IT" sz="1400" dirty="0"/>
              <a:t> the sets of </a:t>
            </a:r>
            <a:r>
              <a:rPr lang="it-IT" sz="1400" dirty="0" err="1"/>
              <a:t>parameters</a:t>
            </a:r>
            <a:r>
              <a:rPr lang="it-IT" sz="1400" dirty="0"/>
              <a:t> to investigate </a:t>
            </a:r>
            <a:r>
              <a:rPr lang="it-IT" sz="1400" dirty="0" err="1"/>
              <a:t>next</a:t>
            </a:r>
            <a:r>
              <a:rPr lang="it-IT" sz="1400" dirty="0"/>
              <a:t>) and performance </a:t>
            </a:r>
            <a:r>
              <a:rPr lang="it-IT" sz="1400" dirty="0" err="1"/>
              <a:t>estimation</a:t>
            </a:r>
            <a:endParaRPr lang="it-IT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 err="1"/>
              <a:t>Optuna</a:t>
            </a:r>
            <a:r>
              <a:rPr lang="it-IT" sz="1400" dirty="0"/>
              <a:t> </a:t>
            </a:r>
            <a:r>
              <a:rPr lang="it-IT" sz="1400" dirty="0" err="1"/>
              <a:t>has</a:t>
            </a:r>
            <a:r>
              <a:rPr lang="it-IT" sz="1400" dirty="0"/>
              <a:t> the </a:t>
            </a:r>
            <a:r>
              <a:rPr lang="it-IT" sz="1400" dirty="0" err="1"/>
              <a:t>ability</a:t>
            </a:r>
            <a:r>
              <a:rPr lang="it-IT" sz="1400" dirty="0"/>
              <a:t> to </a:t>
            </a:r>
            <a:r>
              <a:rPr lang="it-IT" sz="1400" dirty="0" err="1"/>
              <a:t>identify</a:t>
            </a:r>
            <a:r>
              <a:rPr lang="it-IT" sz="1400" dirty="0"/>
              <a:t> </a:t>
            </a:r>
            <a:r>
              <a:rPr lang="it-IT" sz="1400" dirty="0" err="1"/>
              <a:t>evaluations</a:t>
            </a:r>
            <a:r>
              <a:rPr lang="it-IT" sz="1400" dirty="0"/>
              <a:t> of the </a:t>
            </a:r>
            <a:r>
              <a:rPr lang="it-IT" sz="1400" dirty="0" err="1"/>
              <a:t>objective</a:t>
            </a:r>
            <a:r>
              <a:rPr lang="it-IT" sz="1400" dirty="0"/>
              <a:t> </a:t>
            </a:r>
            <a:r>
              <a:rPr lang="it-IT" sz="1400" dirty="0" err="1"/>
              <a:t>function</a:t>
            </a:r>
            <a:r>
              <a:rPr lang="it-IT" sz="1400" dirty="0"/>
              <a:t> </a:t>
            </a:r>
            <a:r>
              <a:rPr lang="it-IT" sz="1400" dirty="0" err="1"/>
              <a:t>that</a:t>
            </a:r>
            <a:r>
              <a:rPr lang="it-IT" sz="1400" dirty="0"/>
              <a:t> are informative </a:t>
            </a:r>
            <a:r>
              <a:rPr lang="it-IT" sz="1400" dirty="0" err="1"/>
              <a:t>about</a:t>
            </a:r>
            <a:r>
              <a:rPr lang="it-IT" sz="1400" dirty="0"/>
              <a:t> the </a:t>
            </a:r>
            <a:r>
              <a:rPr lang="it-IT" sz="1400" dirty="0" err="1"/>
              <a:t>concurrence</a:t>
            </a:r>
            <a:r>
              <a:rPr lang="it-IT" sz="1400" dirty="0"/>
              <a:t> relations </a:t>
            </a:r>
            <a:r>
              <a:rPr lang="it-IT" sz="1400" dirty="0" err="1"/>
              <a:t>between</a:t>
            </a:r>
            <a:r>
              <a:rPr lang="it-IT" sz="1400" dirty="0"/>
              <a:t> </a:t>
            </a:r>
            <a:r>
              <a:rPr lang="it-IT" sz="1400" dirty="0" err="1"/>
              <a:t>hyperparameters</a:t>
            </a:r>
            <a:endParaRPr lang="it-IT" sz="1400" dirty="0"/>
          </a:p>
        </p:txBody>
      </p:sp>
    </p:spTree>
    <p:extLst>
      <p:ext uri="{BB962C8B-B14F-4D97-AF65-F5344CB8AC3E}">
        <p14:creationId xmlns:p14="http://schemas.microsoft.com/office/powerpoint/2010/main" val="303955175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311760" y="0"/>
            <a:ext cx="8520120" cy="792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0000"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it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Appendix – </a:t>
            </a:r>
            <a:r>
              <a:rPr lang="it" sz="2400" spc="-1" dirty="0">
                <a:solidFill>
                  <a:srgbClr val="000000"/>
                </a:solidFill>
                <a:latin typeface="Arial"/>
                <a:ea typeface="Arial"/>
              </a:rPr>
              <a:t>12</a:t>
            </a:r>
            <a:br>
              <a:rPr lang="it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</a:br>
            <a:r>
              <a:rPr lang="it" sz="2000" b="0" strike="noStrike" spc="-1" dirty="0">
                <a:solidFill>
                  <a:srgbClr val="3F3F3F"/>
                </a:solidFill>
                <a:latin typeface="Arial"/>
                <a:ea typeface="Arial"/>
              </a:rPr>
              <a:t>Learning curves for best SVM and best Random Forest</a:t>
            </a:r>
            <a:endParaRPr lang="it-IT" sz="2400" b="0" strike="noStrike" spc="-1" dirty="0">
              <a:solidFill>
                <a:srgbClr val="3F3F3F"/>
              </a:solidFill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sldNum" idx="14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25B94CD5-D627-49BE-818E-4A00F2BB16DF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37</a:t>
            </a:fld>
            <a:endParaRPr lang="it-IT" sz="1000" b="0" strike="noStrike" spc="-1">
              <a:latin typeface="Times New Roman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3AB702D8-9198-F185-BAA8-23304A23522E}"/>
              </a:ext>
            </a:extLst>
          </p:cNvPr>
          <p:cNvSpPr txBox="1"/>
          <p:nvPr/>
        </p:nvSpPr>
        <p:spPr>
          <a:xfrm>
            <a:off x="1063027" y="844449"/>
            <a:ext cx="70179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b="1" dirty="0"/>
              <a:t>Figure</a:t>
            </a:r>
            <a:r>
              <a:rPr lang="it-IT" sz="1400" b="1" dirty="0">
                <a:solidFill>
                  <a:srgbClr val="FF0000"/>
                </a:solidFill>
              </a:rPr>
              <a:t> h</a:t>
            </a:r>
            <a:r>
              <a:rPr lang="it-IT" sz="1400" b="1" dirty="0"/>
              <a:t>: </a:t>
            </a:r>
            <a:r>
              <a:rPr lang="it-IT" sz="1400" dirty="0"/>
              <a:t>learning </a:t>
            </a:r>
            <a:r>
              <a:rPr lang="it-IT" sz="1400" dirty="0" err="1"/>
              <a:t>curves</a:t>
            </a:r>
            <a:r>
              <a:rPr lang="it-IT" sz="1400" dirty="0"/>
              <a:t> for the SVM (</a:t>
            </a:r>
            <a:r>
              <a:rPr lang="it-IT" sz="1400" dirty="0" err="1"/>
              <a:t>right</a:t>
            </a:r>
            <a:r>
              <a:rPr lang="it-IT" sz="1400" dirty="0"/>
              <a:t>) and RF (</a:t>
            </a:r>
            <a:r>
              <a:rPr lang="it-IT" sz="1400" dirty="0" err="1"/>
              <a:t>left</a:t>
            </a:r>
            <a:r>
              <a:rPr lang="it-IT" sz="1400" dirty="0"/>
              <a:t>) with the best </a:t>
            </a:r>
            <a:r>
              <a:rPr lang="it-IT" sz="1400" dirty="0" err="1"/>
              <a:t>hyperparameters</a:t>
            </a:r>
            <a:r>
              <a:rPr lang="it-IT" sz="1400" dirty="0"/>
              <a:t> </a:t>
            </a:r>
            <a:r>
              <a:rPr lang="it-IT" sz="1400" dirty="0" err="1"/>
              <a:t>found</a:t>
            </a:r>
            <a:r>
              <a:rPr lang="it-IT" sz="1400" dirty="0"/>
              <a:t> in </a:t>
            </a:r>
            <a:r>
              <a:rPr lang="it-IT" sz="1400" dirty="0" err="1"/>
              <a:t>their</a:t>
            </a:r>
            <a:r>
              <a:rPr lang="it-IT" sz="1400" dirty="0"/>
              <a:t> </a:t>
            </a:r>
            <a:r>
              <a:rPr lang="it-IT" sz="1400" dirty="0" err="1"/>
              <a:t>respective</a:t>
            </a:r>
            <a:r>
              <a:rPr lang="it-IT" sz="1400" dirty="0"/>
              <a:t> </a:t>
            </a:r>
            <a:r>
              <a:rPr lang="it-IT" sz="1400" dirty="0" err="1"/>
              <a:t>grid</a:t>
            </a:r>
            <a:r>
              <a:rPr lang="it-IT" sz="1400" dirty="0"/>
              <a:t> </a:t>
            </a:r>
            <a:r>
              <a:rPr lang="it-IT" sz="1400" dirty="0" err="1"/>
              <a:t>searches</a:t>
            </a:r>
            <a:r>
              <a:rPr lang="it-IT" sz="1400" dirty="0"/>
              <a:t>.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228AE065-2317-BB0F-4DA3-99B9C7F859AF}"/>
              </a:ext>
            </a:extLst>
          </p:cNvPr>
          <p:cNvSpPr txBox="1"/>
          <p:nvPr/>
        </p:nvSpPr>
        <p:spPr>
          <a:xfrm>
            <a:off x="357406" y="3805518"/>
            <a:ext cx="842882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The learning </a:t>
            </a:r>
            <a:r>
              <a:rPr lang="it-IT" sz="1400" dirty="0" err="1"/>
              <a:t>curves</a:t>
            </a:r>
            <a:r>
              <a:rPr lang="it-IT" sz="1400" dirty="0"/>
              <a:t> are </a:t>
            </a:r>
            <a:r>
              <a:rPr lang="it-IT" sz="1400" dirty="0" err="1"/>
              <a:t>obtained</a:t>
            </a:r>
            <a:r>
              <a:rPr lang="it-IT" sz="1400" dirty="0"/>
              <a:t> </a:t>
            </a:r>
            <a:r>
              <a:rPr lang="it-IT" sz="1400" dirty="0" err="1"/>
              <a:t>through</a:t>
            </a:r>
            <a:r>
              <a:rPr lang="it-IT" sz="1400" dirty="0"/>
              <a:t> </a:t>
            </a:r>
            <a:r>
              <a:rPr lang="it-IT" sz="1400" dirty="0" err="1"/>
              <a:t>Scikit-Learn’s</a:t>
            </a:r>
            <a:r>
              <a:rPr lang="it-IT" sz="1400" dirty="0"/>
              <a:t> </a:t>
            </a:r>
            <a:r>
              <a:rPr lang="it-IT" sz="1400" dirty="0" err="1">
                <a:latin typeface="Consolas" panose="020B0609020204030204" pitchFamily="49" charset="0"/>
              </a:rPr>
              <a:t>learning_curve</a:t>
            </a:r>
            <a:r>
              <a:rPr lang="it-IT" sz="1400" dirty="0"/>
              <a:t> </a:t>
            </a:r>
            <a:r>
              <a:rPr lang="it-IT" sz="1400" dirty="0" err="1"/>
              <a:t>function</a:t>
            </a:r>
            <a:r>
              <a:rPr lang="en-US" sz="1400" dirty="0"/>
              <a:t>. The function performs 5-fold CV on increasingly big portions of the design set, to determine cross-validated training and validation scores. The curve tells how well the model scales as the amount of data increases.</a:t>
            </a:r>
          </a:p>
          <a:p>
            <a:r>
              <a:rPr lang="it-IT" sz="1400" dirty="0"/>
              <a:t>With </a:t>
            </a:r>
            <a:r>
              <a:rPr lang="it-IT" sz="1400" dirty="0" err="1"/>
              <a:t>this</a:t>
            </a:r>
            <a:r>
              <a:rPr lang="it-IT" sz="1400" dirty="0"/>
              <a:t> </a:t>
            </a:r>
            <a:r>
              <a:rPr lang="it-IT" sz="1400" dirty="0" err="1"/>
              <a:t>approach</a:t>
            </a:r>
            <a:r>
              <a:rPr lang="it-IT" sz="1400" dirty="0"/>
              <a:t>, </a:t>
            </a:r>
            <a:r>
              <a:rPr lang="it-IT" sz="1400" dirty="0" err="1"/>
              <a:t>we</a:t>
            </a:r>
            <a:r>
              <a:rPr lang="it-IT" sz="1400" dirty="0"/>
              <a:t> </a:t>
            </a:r>
            <a:r>
              <a:rPr lang="it-IT" sz="1400" dirty="0" err="1"/>
              <a:t>have</a:t>
            </a:r>
            <a:r>
              <a:rPr lang="it-IT" sz="1400" dirty="0"/>
              <a:t> the </a:t>
            </a:r>
            <a:r>
              <a:rPr lang="it-IT" sz="1400" dirty="0" err="1"/>
              <a:t>mean</a:t>
            </a:r>
            <a:r>
              <a:rPr lang="it-IT" sz="1400" dirty="0"/>
              <a:t> and the standard </a:t>
            </a:r>
            <a:r>
              <a:rPr lang="it-IT" sz="1400" dirty="0" err="1"/>
              <a:t>deviation</a:t>
            </a:r>
            <a:r>
              <a:rPr lang="it-IT" sz="1400" dirty="0"/>
              <a:t> over the </a:t>
            </a:r>
            <a:r>
              <a:rPr lang="it-IT" sz="1400" dirty="0" err="1"/>
              <a:t>folds</a:t>
            </a:r>
            <a:r>
              <a:rPr lang="it-IT" sz="1400" dirty="0"/>
              <a:t>, for </a:t>
            </a:r>
            <a:r>
              <a:rPr lang="it-IT" sz="1400" dirty="0" err="1"/>
              <a:t>each</a:t>
            </a:r>
            <a:r>
              <a:rPr lang="it-IT" sz="1400" dirty="0"/>
              <a:t> point (</a:t>
            </a:r>
            <a:r>
              <a:rPr lang="it-IT" sz="1400" dirty="0" err="1"/>
              <a:t>corresponding</a:t>
            </a:r>
            <a:r>
              <a:rPr lang="it-IT" sz="1400" dirty="0"/>
              <a:t> to the </a:t>
            </a:r>
            <a:r>
              <a:rPr lang="it-IT" sz="1400" dirty="0" err="1"/>
              <a:t>loss</a:t>
            </a:r>
            <a:r>
              <a:rPr lang="it-IT" sz="1400" dirty="0"/>
              <a:t> of the model on </a:t>
            </a:r>
            <a:r>
              <a:rPr lang="it-IT" sz="1400" dirty="0" err="1"/>
              <a:t>amount</a:t>
            </a:r>
            <a:r>
              <a:rPr lang="it-IT" sz="1400" dirty="0"/>
              <a:t> of data on </a:t>
            </a:r>
            <a:r>
              <a:rPr lang="it-IT" sz="1400" dirty="0" err="1"/>
              <a:t>which</a:t>
            </a:r>
            <a:r>
              <a:rPr lang="it-IT" sz="1400" dirty="0"/>
              <a:t> </a:t>
            </a:r>
            <a:r>
              <a:rPr lang="it-IT" sz="1400" dirty="0" err="1"/>
              <a:t>it</a:t>
            </a:r>
            <a:r>
              <a:rPr lang="it-IT" sz="1400" dirty="0"/>
              <a:t> </a:t>
            </a:r>
            <a:r>
              <a:rPr lang="it-IT" sz="1400" dirty="0" err="1"/>
              <a:t>is</a:t>
            </a:r>
            <a:r>
              <a:rPr lang="it-IT" sz="1400" dirty="0"/>
              <a:t> </a:t>
            </a:r>
            <a:r>
              <a:rPr lang="it-IT" sz="1400" dirty="0" err="1"/>
              <a:t>trained</a:t>
            </a:r>
            <a:r>
              <a:rPr lang="it-IT" sz="1400" dirty="0"/>
              <a:t>). </a:t>
            </a:r>
          </a:p>
        </p:txBody>
      </p:sp>
      <p:pic>
        <p:nvPicPr>
          <p:cNvPr id="10" name="Immagine 9" descr="Immagine che contiene testo, schermata, linea, Diagramma&#10;&#10;Descrizione generata automaticamente">
            <a:extLst>
              <a:ext uri="{FF2B5EF4-FFF2-40B4-BE49-F238E27FC236}">
                <a16:creationId xmlns:a16="http://schemas.microsoft.com/office/drawing/2014/main" id="{1B1134FF-7FDA-0381-70C1-E91BCC6DFB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786" y="1363116"/>
            <a:ext cx="3091932" cy="2318950"/>
          </a:xfrm>
          <a:prstGeom prst="rect">
            <a:avLst/>
          </a:prstGeom>
          <a:ln>
            <a:noFill/>
          </a:ln>
        </p:spPr>
      </p:pic>
      <p:pic>
        <p:nvPicPr>
          <p:cNvPr id="12" name="Immagine 11" descr="Immagine che contiene testo, linea, Diagramma, schermata&#10;&#10;Descrizione generata automaticamente">
            <a:extLst>
              <a:ext uri="{FF2B5EF4-FFF2-40B4-BE49-F238E27FC236}">
                <a16:creationId xmlns:a16="http://schemas.microsoft.com/office/drawing/2014/main" id="{ED04E057-F57F-7FCD-2324-CA66AC089C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286" y="1363116"/>
            <a:ext cx="3091930" cy="2318948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67238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311760" y="0"/>
            <a:ext cx="8520120" cy="576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it" sz="2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rPr>
              <a:t>Model</a:t>
            </a:r>
            <a:r>
              <a:rPr lang="it" sz="2400" spc="-1" dirty="0">
                <a:solidFill>
                  <a:srgbClr val="000000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rPr>
              <a:t>s details &amp; contributions – 1</a:t>
            </a:r>
            <a:endParaRPr lang="it-IT" sz="2400" b="0" strike="noStrike" spc="-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5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AFAC1FED-F89A-48EA-A7D9-D975C9644720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4</a:t>
            </a:fld>
            <a:endParaRPr lang="it-IT" sz="1000" b="0" strike="noStrike" spc="-1">
              <a:latin typeface="Times New Roman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6D6AF47E-89D0-EB4C-7E1D-D0BC2882EA8B}"/>
              </a:ext>
            </a:extLst>
          </p:cNvPr>
          <p:cNvSpPr txBox="1"/>
          <p:nvPr/>
        </p:nvSpPr>
        <p:spPr>
          <a:xfrm>
            <a:off x="311760" y="1620966"/>
            <a:ext cx="852012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All of the models </a:t>
            </a:r>
            <a:r>
              <a:rPr lang="it-IT" sz="1400" dirty="0" err="1"/>
              <a:t>used</a:t>
            </a:r>
            <a:r>
              <a:rPr lang="it-IT" sz="1400" dirty="0"/>
              <a:t> for the ML23 CUP task are in </a:t>
            </a:r>
            <a:r>
              <a:rPr lang="it-IT" sz="1400" dirty="0">
                <a:latin typeface="Consolas" panose="020B0609020204030204" pitchFamily="49" charset="0"/>
              </a:rPr>
              <a:t>Pipeline</a:t>
            </a:r>
            <a:r>
              <a:rPr lang="it-IT" sz="1400" dirty="0"/>
              <a:t> with a </a:t>
            </a:r>
            <a:r>
              <a:rPr lang="it-IT" sz="1400" dirty="0" err="1">
                <a:latin typeface="Consolas" panose="020B0609020204030204" pitchFamily="49" charset="0"/>
              </a:rPr>
              <a:t>RobustScaler</a:t>
            </a:r>
            <a:r>
              <a:rPr lang="it-IT" sz="14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 err="1">
                <a:latin typeface="Consolas" panose="020B0609020204030204" pitchFamily="49" charset="0"/>
              </a:rPr>
              <a:t>RobustScaler</a:t>
            </a:r>
            <a:r>
              <a:rPr lang="it-IT" sz="1400" dirty="0"/>
              <a:t> </a:t>
            </a:r>
            <a:r>
              <a:rPr lang="it-IT" sz="1400" dirty="0" err="1"/>
              <a:t>preprocesses</a:t>
            </a:r>
            <a:r>
              <a:rPr lang="it-IT" sz="1400" dirty="0"/>
              <a:t> the input data by </a:t>
            </a:r>
            <a:r>
              <a:rPr lang="it-IT" sz="1400" dirty="0" err="1"/>
              <a:t>rescaling</a:t>
            </a:r>
            <a:r>
              <a:rPr lang="it-IT" sz="1400" dirty="0"/>
              <a:t> </a:t>
            </a:r>
            <a:r>
              <a:rPr lang="it-IT" sz="1400" dirty="0" err="1"/>
              <a:t>it</a:t>
            </a:r>
            <a:r>
              <a:rPr lang="it-IT" sz="1400" dirty="0"/>
              <a:t>. </a:t>
            </a:r>
            <a:r>
              <a:rPr lang="it-IT" sz="1400" dirty="0" err="1"/>
              <a:t>Rescaling</a:t>
            </a:r>
            <a:r>
              <a:rPr lang="it-IT" sz="1400" dirty="0"/>
              <a:t> of data </a:t>
            </a:r>
            <a:r>
              <a:rPr lang="it-IT" sz="1400" dirty="0" err="1"/>
              <a:t>is</a:t>
            </a:r>
            <a:r>
              <a:rPr lang="it-IT" sz="1400" dirty="0"/>
              <a:t> a common procedure </a:t>
            </a:r>
            <a:r>
              <a:rPr lang="it-IT" sz="1400" dirty="0" err="1"/>
              <a:t>that</a:t>
            </a:r>
            <a:r>
              <a:rPr lang="it-IT" sz="1400" dirty="0"/>
              <a:t> </a:t>
            </a:r>
            <a:r>
              <a:rPr lang="it-IT" sz="1400" dirty="0" err="1"/>
              <a:t>improves</a:t>
            </a:r>
            <a:r>
              <a:rPr lang="it-IT" sz="1400" dirty="0"/>
              <a:t> the performance of </a:t>
            </a:r>
            <a:r>
              <a:rPr lang="it-IT" sz="1400" dirty="0" err="1"/>
              <a:t>many</a:t>
            </a:r>
            <a:r>
              <a:rPr lang="it-IT" sz="1400" dirty="0"/>
              <a:t> ML models. (The </a:t>
            </a:r>
            <a:r>
              <a:rPr lang="it-IT" sz="1400" dirty="0" err="1"/>
              <a:t>preprocessing</a:t>
            </a:r>
            <a:r>
              <a:rPr lang="it-IT" sz="1400" dirty="0"/>
              <a:t> </a:t>
            </a:r>
            <a:r>
              <a:rPr lang="it-IT" sz="1400" dirty="0" err="1"/>
              <a:t>is</a:t>
            </a:r>
            <a:r>
              <a:rPr lang="it-IT" sz="1400" dirty="0"/>
              <a:t> </a:t>
            </a:r>
            <a:r>
              <a:rPr lang="it-IT" sz="1400" dirty="0" err="1"/>
              <a:t>done</a:t>
            </a:r>
            <a:r>
              <a:rPr lang="it-IT" sz="1400" dirty="0"/>
              <a:t> after the </a:t>
            </a:r>
            <a:r>
              <a:rPr lang="it-IT" sz="1400" dirty="0" err="1"/>
              <a:t>internal</a:t>
            </a:r>
            <a:r>
              <a:rPr lang="it-IT" sz="1400" dirty="0"/>
              <a:t> test set </a:t>
            </a:r>
            <a:r>
              <a:rPr lang="it-IT" sz="1400" dirty="0" err="1"/>
              <a:t>is</a:t>
            </a:r>
            <a:r>
              <a:rPr lang="it-IT" sz="1400" dirty="0"/>
              <a:t> </a:t>
            </a:r>
            <a:r>
              <a:rPr lang="it-IT" sz="1400" dirty="0" err="1"/>
              <a:t>isolated</a:t>
            </a:r>
            <a:r>
              <a:rPr lang="it-IT" sz="1400" dirty="0"/>
              <a:t>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/>
              <a:t>A </a:t>
            </a:r>
            <a:r>
              <a:rPr lang="it-IT" sz="1400" dirty="0">
                <a:latin typeface="Consolas" panose="020B0609020204030204" pitchFamily="49" charset="0"/>
              </a:rPr>
              <a:t>Pipeline</a:t>
            </a:r>
            <a:r>
              <a:rPr lang="it-IT" sz="1400" dirty="0"/>
              <a:t> groups </a:t>
            </a:r>
            <a:r>
              <a:rPr lang="it-IT" sz="1400" dirty="0" err="1"/>
              <a:t>together</a:t>
            </a:r>
            <a:r>
              <a:rPr lang="it-IT" sz="1400" dirty="0"/>
              <a:t> </a:t>
            </a:r>
            <a:r>
              <a:rPr lang="it-IT" sz="1400" dirty="0" err="1"/>
              <a:t>many</a:t>
            </a:r>
            <a:r>
              <a:rPr lang="it-IT" sz="1400" dirty="0"/>
              <a:t> steps of a ML </a:t>
            </a:r>
            <a:r>
              <a:rPr lang="it-IT" sz="1400" dirty="0" err="1"/>
              <a:t>process</a:t>
            </a:r>
            <a:r>
              <a:rPr lang="it-IT" sz="1400" dirty="0"/>
              <a:t> </a:t>
            </a:r>
            <a:r>
              <a:rPr lang="it-IT" sz="1400" dirty="0" err="1"/>
              <a:t>into</a:t>
            </a:r>
            <a:r>
              <a:rPr lang="it-IT" sz="1400" dirty="0"/>
              <a:t> a single estimator. </a:t>
            </a:r>
            <a:r>
              <a:rPr lang="it-IT" sz="1400" dirty="0" err="1"/>
              <a:t>It</a:t>
            </a:r>
            <a:r>
              <a:rPr lang="it-IT" sz="1400" dirty="0"/>
              <a:t> helps to make the code </a:t>
            </a:r>
            <a:r>
              <a:rPr lang="it-IT" sz="1400" dirty="0" err="1"/>
              <a:t>cleaner</a:t>
            </a:r>
            <a:r>
              <a:rPr lang="it-IT" sz="1400" dirty="0"/>
              <a:t> and </a:t>
            </a:r>
            <a:r>
              <a:rPr lang="it-IT" sz="1400" dirty="0" err="1"/>
              <a:t>safer</a:t>
            </a:r>
            <a:r>
              <a:rPr lang="it-IT" sz="1400" dirty="0"/>
              <a:t>.</a:t>
            </a:r>
            <a:endParaRPr lang="it-IT" sz="1400" dirty="0">
              <a:latin typeface="+mj-lt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F2351AEB-9CFD-C01E-6BBA-4399E7ADB77E}"/>
              </a:ext>
            </a:extLst>
          </p:cNvPr>
          <p:cNvSpPr txBox="1"/>
          <p:nvPr/>
        </p:nvSpPr>
        <p:spPr>
          <a:xfrm>
            <a:off x="311760" y="3269989"/>
            <a:ext cx="852012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/>
              <a:t>Structure</a:t>
            </a:r>
            <a:r>
              <a:rPr lang="it-IT" sz="1400" dirty="0"/>
              <a:t> of the </a:t>
            </a:r>
            <a:r>
              <a:rPr lang="it-IT" sz="1400" dirty="0" err="1"/>
              <a:t>Neural</a:t>
            </a:r>
            <a:r>
              <a:rPr lang="it-IT" sz="1400" dirty="0"/>
              <a:t> Networks: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 err="1">
                <a:latin typeface="Consolas" panose="020B0609020204030204" pitchFamily="49" charset="0"/>
              </a:rPr>
              <a:t>Sequential</a:t>
            </a:r>
            <a:r>
              <a:rPr lang="it-IT" sz="1400" dirty="0"/>
              <a:t> model from </a:t>
            </a:r>
            <a:r>
              <a:rPr lang="it-IT" sz="1400" dirty="0" err="1"/>
              <a:t>Keras</a:t>
            </a:r>
            <a:endParaRPr lang="it-IT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Consolas" panose="020B0609020204030204" pitchFamily="49" charset="0"/>
              </a:rPr>
              <a:t>Dense</a:t>
            </a:r>
            <a:r>
              <a:rPr lang="it-IT" sz="1400" dirty="0"/>
              <a:t> (</a:t>
            </a:r>
            <a:r>
              <a:rPr lang="it-IT" sz="1400" dirty="0" err="1"/>
              <a:t>hidden</a:t>
            </a:r>
            <a:r>
              <a:rPr lang="it-IT" sz="1400" dirty="0"/>
              <a:t>) </a:t>
            </a:r>
            <a:r>
              <a:rPr lang="it-IT" sz="1400" dirty="0" err="1"/>
              <a:t>layers</a:t>
            </a:r>
            <a:r>
              <a:rPr lang="it-IT" sz="1400" dirty="0"/>
              <a:t> are </a:t>
            </a:r>
            <a:r>
              <a:rPr lang="it-IT" sz="1400" dirty="0" err="1"/>
              <a:t>interleaved</a:t>
            </a:r>
            <a:r>
              <a:rPr lang="it-IT" sz="1400" dirty="0"/>
              <a:t> by </a:t>
            </a:r>
            <a:r>
              <a:rPr lang="it-IT" sz="1400" dirty="0">
                <a:latin typeface="Consolas" panose="020B0609020204030204" pitchFamily="49" charset="0"/>
              </a:rPr>
              <a:t>Dropout</a:t>
            </a:r>
            <a:r>
              <a:rPr lang="it-IT" sz="1400" dirty="0"/>
              <a:t> </a:t>
            </a:r>
            <a:r>
              <a:rPr lang="it-IT" sz="1400" dirty="0" err="1"/>
              <a:t>layers</a:t>
            </a:r>
            <a:r>
              <a:rPr lang="it-IT" sz="1400" dirty="0"/>
              <a:t>. The dropout rate (for input and </a:t>
            </a:r>
            <a:r>
              <a:rPr lang="it-IT" sz="1400" dirty="0" err="1"/>
              <a:t>hidden</a:t>
            </a:r>
            <a:r>
              <a:rPr lang="it-IT" sz="1400" dirty="0"/>
              <a:t> </a:t>
            </a:r>
            <a:r>
              <a:rPr lang="it-IT" sz="1400" dirty="0" err="1"/>
              <a:t>layer</a:t>
            </a:r>
            <a:r>
              <a:rPr lang="it-IT" sz="1400" dirty="0"/>
              <a:t>) </a:t>
            </a:r>
            <a:r>
              <a:rPr lang="it-IT" sz="1400" dirty="0" err="1"/>
              <a:t>is</a:t>
            </a:r>
            <a:r>
              <a:rPr lang="it-IT" sz="1400" dirty="0"/>
              <a:t> a </a:t>
            </a:r>
            <a:r>
              <a:rPr lang="it-IT" sz="1400" dirty="0" err="1"/>
              <a:t>hyperparameter</a:t>
            </a:r>
            <a:r>
              <a:rPr lang="it-IT" sz="1400" dirty="0"/>
              <a:t> </a:t>
            </a:r>
            <a:r>
              <a:rPr lang="it-IT" sz="1400" dirty="0" err="1"/>
              <a:t>selected</a:t>
            </a:r>
            <a:r>
              <a:rPr lang="it-IT" sz="1400" dirty="0"/>
              <a:t> by </a:t>
            </a:r>
            <a:r>
              <a:rPr lang="it-IT" sz="1400" dirty="0" err="1"/>
              <a:t>grid</a:t>
            </a:r>
            <a:r>
              <a:rPr lang="it-IT" sz="1400" dirty="0"/>
              <a:t> </a:t>
            </a:r>
            <a:r>
              <a:rPr lang="it-IT" sz="1400" dirty="0" err="1"/>
              <a:t>search</a:t>
            </a:r>
            <a:endParaRPr lang="it-IT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 err="1"/>
              <a:t>As</a:t>
            </a:r>
            <a:r>
              <a:rPr lang="it-IT" sz="1400" dirty="0"/>
              <a:t> a </a:t>
            </a:r>
            <a:r>
              <a:rPr lang="it-IT" sz="1400" dirty="0" err="1"/>
              <a:t>further</a:t>
            </a:r>
            <a:r>
              <a:rPr lang="it-IT" sz="1400" dirty="0"/>
              <a:t> </a:t>
            </a:r>
            <a:r>
              <a:rPr lang="it-IT" sz="1400" dirty="0" err="1"/>
              <a:t>form</a:t>
            </a:r>
            <a:r>
              <a:rPr lang="it-IT" sz="1400" dirty="0"/>
              <a:t> of </a:t>
            </a:r>
            <a:r>
              <a:rPr lang="it-IT" sz="1400" dirty="0" err="1"/>
              <a:t>regularization</a:t>
            </a:r>
            <a:r>
              <a:rPr lang="it-IT" sz="1400" dirty="0"/>
              <a:t>, the weights of the </a:t>
            </a:r>
            <a:r>
              <a:rPr lang="it-IT" sz="1400" dirty="0">
                <a:latin typeface="Consolas" panose="020B0609020204030204" pitchFamily="49" charset="0"/>
              </a:rPr>
              <a:t>Dense</a:t>
            </a:r>
            <a:r>
              <a:rPr lang="it-IT" sz="1400" dirty="0"/>
              <a:t> </a:t>
            </a:r>
            <a:r>
              <a:rPr lang="it-IT" sz="1400" dirty="0" err="1"/>
              <a:t>layers</a:t>
            </a:r>
            <a:r>
              <a:rPr lang="it-IT" sz="1400" dirty="0"/>
              <a:t> are </a:t>
            </a:r>
            <a:r>
              <a:rPr lang="it-IT" sz="1400" dirty="0" err="1"/>
              <a:t>constrained</a:t>
            </a:r>
            <a:r>
              <a:rPr lang="it-IT" sz="1400" dirty="0"/>
              <a:t> </a:t>
            </a:r>
            <a:r>
              <a:rPr lang="it-IT" sz="1400" dirty="0" err="1"/>
              <a:t>through</a:t>
            </a:r>
            <a:r>
              <a:rPr lang="it-IT" sz="1400" dirty="0"/>
              <a:t> </a:t>
            </a:r>
            <a:r>
              <a:rPr lang="it-IT" sz="1400" dirty="0" err="1"/>
              <a:t>Keras</a:t>
            </a:r>
            <a:r>
              <a:rPr lang="it-IT" sz="1400" dirty="0"/>
              <a:t>’ </a:t>
            </a:r>
            <a:r>
              <a:rPr lang="it-IT" sz="1400" dirty="0" err="1">
                <a:latin typeface="Consolas" panose="020B0609020204030204" pitchFamily="49" charset="0"/>
              </a:rPr>
              <a:t>MaxNorm</a:t>
            </a:r>
            <a:r>
              <a:rPr lang="it-IT" sz="1400" dirty="0">
                <a:latin typeface="Consolas" panose="020B0609020204030204" pitchFamily="49" charset="0"/>
              </a:rPr>
              <a:t>()</a:t>
            </a:r>
            <a:r>
              <a:rPr lang="it-IT" sz="1400" dirty="0"/>
              <a:t>.  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BF7FA9D0-D9D9-3286-95B8-9BAB6A10BD5D}"/>
              </a:ext>
            </a:extLst>
          </p:cNvPr>
          <p:cNvSpPr txBox="1"/>
          <p:nvPr/>
        </p:nvSpPr>
        <p:spPr>
          <a:xfrm>
            <a:off x="311760" y="833718"/>
            <a:ext cx="85201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MONK tasks models: </a:t>
            </a:r>
            <a:r>
              <a:rPr lang="it-IT" sz="1400" dirty="0" err="1"/>
              <a:t>Scikit-Learn’s</a:t>
            </a:r>
            <a:r>
              <a:rPr lang="it-IT" sz="1400" dirty="0"/>
              <a:t> </a:t>
            </a:r>
            <a:r>
              <a:rPr lang="it-IT" sz="1400" dirty="0">
                <a:latin typeface="Consolas" panose="020B0609020204030204" pitchFamily="49" charset="0"/>
              </a:rPr>
              <a:t>SVC</a:t>
            </a:r>
            <a:r>
              <a:rPr lang="it-IT" sz="1400" dirty="0"/>
              <a:t>, </a:t>
            </a:r>
            <a:r>
              <a:rPr lang="it-IT" sz="1400" dirty="0" err="1"/>
              <a:t>Scikit-Learn’s</a:t>
            </a:r>
            <a:r>
              <a:rPr lang="it-IT" sz="1400" dirty="0"/>
              <a:t> </a:t>
            </a:r>
            <a:r>
              <a:rPr lang="it-IT" sz="1400" dirty="0" err="1">
                <a:latin typeface="Consolas" panose="020B0609020204030204" pitchFamily="49" charset="0"/>
              </a:rPr>
              <a:t>RandomForestClassifier</a:t>
            </a:r>
            <a:r>
              <a:rPr lang="it-IT" sz="1400" dirty="0"/>
              <a:t>, a custom </a:t>
            </a:r>
            <a:r>
              <a:rPr lang="it-IT" sz="1400" dirty="0" err="1"/>
              <a:t>python</a:t>
            </a:r>
            <a:r>
              <a:rPr lang="it-IT" sz="1400" dirty="0"/>
              <a:t> class </a:t>
            </a:r>
            <a:r>
              <a:rPr lang="it-IT" sz="1400" dirty="0" err="1"/>
              <a:t>implementing</a:t>
            </a:r>
            <a:r>
              <a:rPr lang="it-IT" sz="1400" dirty="0"/>
              <a:t> a </a:t>
            </a:r>
            <a:r>
              <a:rPr lang="it-IT" sz="1400" dirty="0" err="1">
                <a:latin typeface="Consolas" panose="020B0609020204030204" pitchFamily="49" charset="0"/>
              </a:rPr>
              <a:t>Sequential</a:t>
            </a:r>
            <a:r>
              <a:rPr lang="it-IT" sz="1400" dirty="0"/>
              <a:t> </a:t>
            </a:r>
            <a:r>
              <a:rPr lang="it-IT" sz="1400" dirty="0" err="1"/>
              <a:t>Neural</a:t>
            </a:r>
            <a:r>
              <a:rPr lang="it-IT" sz="1400" dirty="0"/>
              <a:t> Network with </a:t>
            </a:r>
            <a:r>
              <a:rPr lang="it-IT" sz="1400" dirty="0" err="1"/>
              <a:t>Keras</a:t>
            </a:r>
            <a:r>
              <a:rPr lang="it-IT" sz="1400" dirty="0"/>
              <a:t>.</a:t>
            </a:r>
            <a:endParaRPr lang="it-IT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311760" y="0"/>
            <a:ext cx="8520120" cy="576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it" sz="2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rPr>
              <a:t>Model</a:t>
            </a:r>
            <a:r>
              <a:rPr lang="it" sz="2400" spc="-1" dirty="0">
                <a:solidFill>
                  <a:srgbClr val="000000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rPr>
              <a:t>s details &amp; contributions – 2 </a:t>
            </a:r>
            <a:endParaRPr lang="it-IT" sz="2400" b="0" strike="noStrike" spc="-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5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AFAC1FED-F89A-48EA-A7D9-D975C9644720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5</a:t>
            </a:fld>
            <a:endParaRPr lang="it-IT" sz="1000" b="0" strike="noStrike" spc="-1">
              <a:latin typeface="Times New Roman"/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30BFE2FB-1549-5F1C-9485-2E27BF45EB53}"/>
              </a:ext>
            </a:extLst>
          </p:cNvPr>
          <p:cNvSpPr txBox="1"/>
          <p:nvPr/>
        </p:nvSpPr>
        <p:spPr>
          <a:xfrm>
            <a:off x="311760" y="1530747"/>
            <a:ext cx="85201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rgbClr val="FF0000"/>
                </a:solidFill>
              </a:rPr>
              <a:t>Stop </a:t>
            </a:r>
            <a:r>
              <a:rPr lang="it-IT" sz="1400" dirty="0" err="1">
                <a:solidFill>
                  <a:srgbClr val="FF0000"/>
                </a:solidFill>
              </a:rPr>
              <a:t>conditions</a:t>
            </a:r>
            <a:r>
              <a:rPr lang="it-IT" sz="1400" dirty="0">
                <a:solidFill>
                  <a:srgbClr val="FF0000"/>
                </a:solidFill>
              </a:rPr>
              <a:t> </a:t>
            </a:r>
            <a:r>
              <a:rPr lang="it-IT" sz="1400" dirty="0"/>
              <a:t>for the </a:t>
            </a:r>
            <a:r>
              <a:rPr lang="it-IT" sz="1400" dirty="0" err="1"/>
              <a:t>Neural</a:t>
            </a:r>
            <a:r>
              <a:rPr lang="it-IT" sz="1400" dirty="0"/>
              <a:t> Networks: </a:t>
            </a:r>
            <a:r>
              <a:rPr lang="it-IT" sz="1400" dirty="0" err="1"/>
              <a:t>we</a:t>
            </a:r>
            <a:r>
              <a:rPr lang="it-IT" sz="1400" dirty="0"/>
              <a:t> </a:t>
            </a:r>
            <a:r>
              <a:rPr lang="it-IT" sz="1400" dirty="0" err="1"/>
              <a:t>decided</a:t>
            </a:r>
            <a:r>
              <a:rPr lang="it-IT" sz="1400" dirty="0"/>
              <a:t> to </a:t>
            </a:r>
            <a:r>
              <a:rPr lang="it-IT" sz="1400" dirty="0" err="1"/>
              <a:t>keep</a:t>
            </a:r>
            <a:r>
              <a:rPr lang="it-IT" sz="1400" dirty="0"/>
              <a:t> the </a:t>
            </a:r>
            <a:r>
              <a:rPr lang="it-IT" sz="1400" dirty="0" err="1"/>
              <a:t>number</a:t>
            </a:r>
            <a:r>
              <a:rPr lang="it-IT" sz="1400" dirty="0"/>
              <a:t> of </a:t>
            </a:r>
            <a:r>
              <a:rPr lang="it-IT" sz="1400" dirty="0" err="1"/>
              <a:t>epoch</a:t>
            </a:r>
            <a:r>
              <a:rPr lang="it-IT" sz="1400" dirty="0"/>
              <a:t> </a:t>
            </a:r>
            <a:r>
              <a:rPr lang="it-IT" sz="1400" dirty="0" err="1"/>
              <a:t>fixed</a:t>
            </a:r>
            <a:r>
              <a:rPr lang="it-IT" sz="1400" dirty="0"/>
              <a:t>, </a:t>
            </a:r>
            <a:r>
              <a:rPr lang="it-IT" sz="1400" dirty="0" err="1"/>
              <a:t>but</a:t>
            </a:r>
            <a:r>
              <a:rPr lang="it-IT" sz="1400" dirty="0"/>
              <a:t> interrupt the training </a:t>
            </a:r>
            <a:r>
              <a:rPr lang="it-IT" sz="1400" dirty="0" err="1"/>
              <a:t>when</a:t>
            </a:r>
            <a:r>
              <a:rPr lang="it-IT" sz="1400" dirty="0"/>
              <a:t> the </a:t>
            </a:r>
            <a:r>
              <a:rPr lang="it-IT" sz="1400" dirty="0" err="1"/>
              <a:t>loss</a:t>
            </a:r>
            <a:r>
              <a:rPr lang="it-IT" sz="1400" dirty="0"/>
              <a:t> </a:t>
            </a:r>
            <a:r>
              <a:rPr lang="it-IT" sz="1400" dirty="0" err="1"/>
              <a:t>stops</a:t>
            </a:r>
            <a:r>
              <a:rPr lang="it-IT" sz="1400" dirty="0"/>
              <a:t> </a:t>
            </a:r>
            <a:r>
              <a:rPr lang="it-IT" sz="1400" dirty="0" err="1"/>
              <a:t>improving</a:t>
            </a:r>
            <a:r>
              <a:rPr lang="it-IT" sz="1400" dirty="0"/>
              <a:t>, </a:t>
            </a:r>
            <a:r>
              <a:rPr lang="it-IT" sz="1400" dirty="0" err="1"/>
              <a:t>barring</a:t>
            </a:r>
            <a:r>
              <a:rPr lang="it-IT" sz="1400" dirty="0"/>
              <a:t> some </a:t>
            </a:r>
            <a:r>
              <a:rPr lang="it-IT" sz="1400" dirty="0" err="1"/>
              <a:t>patience</a:t>
            </a:r>
            <a:r>
              <a:rPr lang="it-IT" sz="1400" dirty="0"/>
              <a:t>. </a:t>
            </a:r>
            <a:r>
              <a:rPr lang="it-IT" sz="1400" dirty="0" err="1"/>
              <a:t>Precisely</a:t>
            </a:r>
            <a:r>
              <a:rPr lang="it-IT" sz="1400" dirty="0"/>
              <a:t>, </a:t>
            </a:r>
            <a:r>
              <a:rPr lang="it-IT" sz="1400" dirty="0" err="1"/>
              <a:t>early</a:t>
            </a:r>
            <a:r>
              <a:rPr lang="it-IT" sz="1400" dirty="0"/>
              <a:t> </a:t>
            </a:r>
            <a:r>
              <a:rPr lang="it-IT" sz="1400" dirty="0" err="1"/>
              <a:t>stopping</a:t>
            </a:r>
            <a:r>
              <a:rPr lang="it-IT" sz="1400" dirty="0"/>
              <a:t> </a:t>
            </a:r>
            <a:r>
              <a:rPr lang="it-IT" sz="1400" dirty="0" err="1"/>
              <a:t>has</a:t>
            </a:r>
            <a:r>
              <a:rPr lang="it-IT" sz="1400" dirty="0"/>
              <a:t> </a:t>
            </a:r>
            <a:r>
              <a:rPr lang="it-IT" sz="1400" dirty="0" err="1"/>
              <a:t>been</a:t>
            </a:r>
            <a:r>
              <a:rPr lang="it-IT" sz="1400" dirty="0"/>
              <a:t> </a:t>
            </a:r>
            <a:r>
              <a:rPr lang="it-IT" sz="1400" dirty="0" err="1"/>
              <a:t>implemented</a:t>
            </a:r>
            <a:r>
              <a:rPr lang="it-IT" sz="1400" dirty="0"/>
              <a:t> by </a:t>
            </a:r>
            <a:r>
              <a:rPr lang="it-IT" sz="1400" dirty="0" err="1"/>
              <a:t>using</a:t>
            </a:r>
            <a:r>
              <a:rPr lang="it-IT" sz="1400" dirty="0"/>
              <a:t> </a:t>
            </a:r>
            <a:r>
              <a:rPr lang="it-IT" sz="1400" dirty="0" err="1">
                <a:latin typeface="Consolas" panose="020B0609020204030204" pitchFamily="49" charset="0"/>
              </a:rPr>
              <a:t>EarlyStopping</a:t>
            </a:r>
            <a:r>
              <a:rPr lang="it-IT" sz="1400" dirty="0">
                <a:latin typeface="Consolas" panose="020B0609020204030204" pitchFamily="49" charset="0"/>
              </a:rPr>
              <a:t>()</a:t>
            </a:r>
            <a:r>
              <a:rPr lang="it-IT" sz="1400" dirty="0"/>
              <a:t> from </a:t>
            </a:r>
            <a:r>
              <a:rPr lang="it-IT" sz="1400" dirty="0" err="1">
                <a:latin typeface="Consolas" panose="020B0609020204030204" pitchFamily="49" charset="0"/>
              </a:rPr>
              <a:t>keras.callbacks</a:t>
            </a:r>
            <a:r>
              <a:rPr lang="it-IT" sz="1400" dirty="0"/>
              <a:t>. </a:t>
            </a:r>
            <a:r>
              <a:rPr lang="it-IT" sz="1400" dirty="0" err="1"/>
              <a:t>Patience</a:t>
            </a:r>
            <a:r>
              <a:rPr lang="it-IT" sz="1400" dirty="0"/>
              <a:t> </a:t>
            </a:r>
            <a:r>
              <a:rPr lang="it-IT" sz="1400" dirty="0" err="1"/>
              <a:t>is</a:t>
            </a:r>
            <a:r>
              <a:rPr lang="it-IT" sz="1400" dirty="0"/>
              <a:t> a </a:t>
            </a:r>
            <a:r>
              <a:rPr lang="it-IT" sz="1400" dirty="0" err="1"/>
              <a:t>hyperparameter</a:t>
            </a:r>
            <a:r>
              <a:rPr lang="it-IT" sz="1400" dirty="0"/>
              <a:t> in the full </a:t>
            </a:r>
            <a:r>
              <a:rPr lang="it-IT" sz="1400" dirty="0" err="1"/>
              <a:t>grid</a:t>
            </a:r>
            <a:r>
              <a:rPr lang="it-IT" sz="1400" dirty="0"/>
              <a:t> </a:t>
            </a:r>
            <a:r>
              <a:rPr lang="it-IT" sz="1400" dirty="0" err="1"/>
              <a:t>search</a:t>
            </a:r>
            <a:r>
              <a:rPr lang="it-IT" sz="1400" dirty="0"/>
              <a:t>.</a:t>
            </a:r>
            <a:r>
              <a:rPr lang="it-IT" sz="1400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53081EA4-AB5C-4973-40B9-5507A2C7E5EC}"/>
              </a:ext>
            </a:extLst>
          </p:cNvPr>
          <p:cNvSpPr txBox="1"/>
          <p:nvPr/>
        </p:nvSpPr>
        <p:spPr>
          <a:xfrm>
            <a:off x="311760" y="642971"/>
            <a:ext cx="8520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Weight </a:t>
            </a:r>
            <a:r>
              <a:rPr lang="it-IT" sz="1400" dirty="0" err="1"/>
              <a:t>initialization</a:t>
            </a:r>
            <a:r>
              <a:rPr lang="it-IT" sz="1400" dirty="0"/>
              <a:t> for the </a:t>
            </a:r>
            <a:r>
              <a:rPr lang="it-IT" sz="1400" dirty="0" err="1"/>
              <a:t>Neural</a:t>
            </a:r>
            <a:r>
              <a:rPr lang="it-IT" sz="1400" dirty="0"/>
              <a:t> Networks: </a:t>
            </a:r>
            <a:r>
              <a:rPr lang="it-IT" sz="1400" dirty="0" err="1">
                <a:latin typeface="Consolas" panose="020B0609020204030204" pitchFamily="49" charset="0"/>
              </a:rPr>
              <a:t>HeNormal</a:t>
            </a:r>
            <a:r>
              <a:rPr lang="it-IT" sz="1400" dirty="0">
                <a:latin typeface="Consolas" panose="020B0609020204030204" pitchFamily="49" charset="0"/>
              </a:rPr>
              <a:t>()</a:t>
            </a:r>
            <a:r>
              <a:rPr lang="it-IT" sz="1400" dirty="0"/>
              <a:t> from </a:t>
            </a:r>
            <a:r>
              <a:rPr lang="it-IT" sz="1400" dirty="0" err="1">
                <a:latin typeface="Consolas" panose="020B0609020204030204" pitchFamily="49" charset="0"/>
              </a:rPr>
              <a:t>keras.initializers</a:t>
            </a:r>
            <a:r>
              <a:rPr lang="it-IT" sz="1400" dirty="0">
                <a:latin typeface="+mj-lt"/>
              </a:rPr>
              <a:t> [</a:t>
            </a:r>
            <a:r>
              <a:rPr lang="it-IT" sz="1400" dirty="0">
                <a:latin typeface="+mj-lt"/>
                <a:hlinkClick r:id="rId2" action="ppaction://hlinksldjump"/>
              </a:rPr>
              <a:t>5</a:t>
            </a:r>
            <a:r>
              <a:rPr lang="it-IT" sz="1400" dirty="0">
                <a:latin typeface="+mj-lt"/>
              </a:rPr>
              <a:t>][</a:t>
            </a:r>
            <a:r>
              <a:rPr lang="it-IT" sz="1400" dirty="0">
                <a:latin typeface="+mj-lt"/>
                <a:hlinkClick r:id="rId3" action="ppaction://hlinksldjump"/>
              </a:rPr>
              <a:t>8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].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strategy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tailored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for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layers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that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use the </a:t>
            </a:r>
            <a:r>
              <a:rPr lang="it-IT" sz="1400" dirty="0" err="1">
                <a:latin typeface="Consolas" panose="020B0609020204030204" pitchFamily="49" charset="0"/>
                <a:cs typeface="Arial" panose="020B0604020202020204" pitchFamily="34" charset="0"/>
              </a:rPr>
              <a:t>ReLU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activation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, like the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ones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our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neural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network.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224B3B82-2D69-821D-CFB2-403AA73B5260}"/>
              </a:ext>
            </a:extLst>
          </p:cNvPr>
          <p:cNvSpPr txBox="1"/>
          <p:nvPr/>
        </p:nvSpPr>
        <p:spPr>
          <a:xfrm>
            <a:off x="311761" y="3493529"/>
            <a:ext cx="852011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Preliminary trials and </a:t>
            </a:r>
            <a:r>
              <a:rPr lang="it-IT" sz="1400" dirty="0" err="1"/>
              <a:t>constraints</a:t>
            </a:r>
            <a:r>
              <a:rPr lang="it-IT" sz="1400" dirty="0"/>
              <a:t> in </a:t>
            </a:r>
            <a:r>
              <a:rPr lang="it-IT" sz="1400" dirty="0" err="1"/>
              <a:t>terms</a:t>
            </a:r>
            <a:r>
              <a:rPr lang="it-IT" sz="1400" dirty="0"/>
              <a:t> of time and </a:t>
            </a:r>
            <a:r>
              <a:rPr lang="it-IT" sz="1400" dirty="0" err="1"/>
              <a:t>computational</a:t>
            </a:r>
            <a:r>
              <a:rPr lang="it-IT" sz="1400" dirty="0"/>
              <a:t> </a:t>
            </a:r>
            <a:r>
              <a:rPr lang="it-IT" sz="1400" dirty="0" err="1"/>
              <a:t>resources</a:t>
            </a:r>
            <a:r>
              <a:rPr lang="it-IT" sz="1400" dirty="0"/>
              <a:t> led </a:t>
            </a:r>
            <a:r>
              <a:rPr lang="it-IT" sz="1400" dirty="0" err="1"/>
              <a:t>us</a:t>
            </a:r>
            <a:r>
              <a:rPr lang="it-IT" sz="1400" dirty="0"/>
              <a:t> to make </a:t>
            </a:r>
            <a:r>
              <a:rPr lang="it-IT" sz="1400" dirty="0" err="1"/>
              <a:t>choices</a:t>
            </a:r>
            <a:r>
              <a:rPr lang="it-IT" sz="1400" dirty="0"/>
              <a:t> in </a:t>
            </a:r>
            <a:r>
              <a:rPr lang="it-IT" sz="1400" dirty="0" err="1"/>
              <a:t>model’s</a:t>
            </a:r>
            <a:r>
              <a:rPr lang="it-IT" sz="1400" dirty="0"/>
              <a:t> features. </a:t>
            </a:r>
            <a:r>
              <a:rPr lang="it-IT" sz="1400" dirty="0" err="1"/>
              <a:t>Notably</a:t>
            </a:r>
            <a:r>
              <a:rPr lang="it-IT" sz="1400" dirty="0"/>
              <a:t>, for ML23 CUP </a:t>
            </a:r>
            <a:r>
              <a:rPr lang="it-IT" sz="1400" dirty="0" err="1"/>
              <a:t>Neural</a:t>
            </a:r>
            <a:r>
              <a:rPr lang="it-IT" sz="1400" dirty="0"/>
              <a:t> Networks: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/>
              <a:t>N° </a:t>
            </a:r>
            <a:r>
              <a:rPr lang="it-IT" sz="1400" dirty="0" err="1"/>
              <a:t>layers</a:t>
            </a:r>
            <a:r>
              <a:rPr lang="it-IT" sz="1400" dirty="0"/>
              <a:t>: </a:t>
            </a:r>
            <a:r>
              <a:rPr lang="it-IT" sz="1400" dirty="0" err="1"/>
              <a:t>we</a:t>
            </a:r>
            <a:r>
              <a:rPr lang="it-IT" sz="1400" dirty="0"/>
              <a:t> </a:t>
            </a:r>
            <a:r>
              <a:rPr lang="it-IT" sz="1400" dirty="0" err="1"/>
              <a:t>opted</a:t>
            </a:r>
            <a:r>
              <a:rPr lang="it-IT" sz="1400" dirty="0"/>
              <a:t> for a 2 </a:t>
            </a:r>
            <a:r>
              <a:rPr lang="it-IT" sz="1400" dirty="0" err="1"/>
              <a:t>layer</a:t>
            </a:r>
            <a:r>
              <a:rPr lang="it-IT" sz="1400" dirty="0"/>
              <a:t> </a:t>
            </a:r>
            <a:r>
              <a:rPr lang="it-IT" sz="1400" dirty="0" err="1"/>
              <a:t>architecture</a:t>
            </a:r>
            <a:r>
              <a:rPr lang="it-IT" sz="1400" dirty="0"/>
              <a:t> to make the </a:t>
            </a:r>
            <a:r>
              <a:rPr lang="it-IT" sz="1400" dirty="0" err="1"/>
              <a:t>grid</a:t>
            </a:r>
            <a:r>
              <a:rPr lang="it-IT" sz="1400" dirty="0"/>
              <a:t> </a:t>
            </a:r>
            <a:r>
              <a:rPr lang="it-IT" sz="1400" dirty="0" err="1"/>
              <a:t>search</a:t>
            </a:r>
            <a:r>
              <a:rPr lang="it-IT" sz="1400" dirty="0"/>
              <a:t> </a:t>
            </a:r>
            <a:r>
              <a:rPr lang="it-IT" sz="1400" dirty="0" err="1"/>
              <a:t>feasible</a:t>
            </a:r>
            <a:endParaRPr lang="it-IT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 err="1"/>
              <a:t>Activation</a:t>
            </a:r>
            <a:r>
              <a:rPr lang="it-IT" sz="1400" dirty="0"/>
              <a:t> </a:t>
            </a:r>
            <a:r>
              <a:rPr lang="it-IT" sz="1400" dirty="0" err="1"/>
              <a:t>function</a:t>
            </a:r>
            <a:r>
              <a:rPr lang="it-IT" sz="1400" dirty="0"/>
              <a:t>: </a:t>
            </a:r>
            <a:r>
              <a:rPr lang="it-IT" sz="1400" dirty="0" err="1"/>
              <a:t>we</a:t>
            </a:r>
            <a:r>
              <a:rPr lang="it-IT" sz="1400" dirty="0"/>
              <a:t> </a:t>
            </a:r>
            <a:r>
              <a:rPr lang="it-IT" sz="1400" dirty="0" err="1"/>
              <a:t>only</a:t>
            </a:r>
            <a:r>
              <a:rPr lang="it-IT" sz="1400" dirty="0"/>
              <a:t> </a:t>
            </a:r>
            <a:r>
              <a:rPr lang="it-IT" sz="1400" dirty="0" err="1"/>
              <a:t>used</a:t>
            </a:r>
            <a:r>
              <a:rPr lang="it-IT" sz="1400" dirty="0"/>
              <a:t> </a:t>
            </a:r>
            <a:r>
              <a:rPr lang="it-IT" sz="1400" dirty="0" err="1"/>
              <a:t>ReLU</a:t>
            </a:r>
            <a:r>
              <a:rPr lang="it-IT" sz="1400" dirty="0"/>
              <a:t> </a:t>
            </a:r>
            <a:r>
              <a:rPr lang="it-IT" sz="1400" dirty="0" err="1"/>
              <a:t>as</a:t>
            </a:r>
            <a:r>
              <a:rPr lang="it-IT" sz="1400" dirty="0"/>
              <a:t> </a:t>
            </a:r>
            <a:r>
              <a:rPr lang="it-IT" sz="1400" dirty="0" err="1"/>
              <a:t>is</a:t>
            </a:r>
            <a:r>
              <a:rPr lang="it-IT" sz="1400" dirty="0"/>
              <a:t> the </a:t>
            </a:r>
            <a:r>
              <a:rPr lang="it-IT" sz="1400" dirty="0" err="1"/>
              <a:t>most</a:t>
            </a:r>
            <a:r>
              <a:rPr lang="it-IT" sz="1400" dirty="0"/>
              <a:t> </a:t>
            </a:r>
            <a:r>
              <a:rPr lang="it-IT" sz="1400" dirty="0" err="1"/>
              <a:t>used</a:t>
            </a:r>
            <a:r>
              <a:rPr lang="it-IT" sz="1400" dirty="0"/>
              <a:t> in state-of-the-art NN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/>
              <a:t>Learning </a:t>
            </a:r>
            <a:r>
              <a:rPr lang="it-IT" sz="1400" dirty="0" err="1"/>
              <a:t>algorithm</a:t>
            </a:r>
            <a:r>
              <a:rPr lang="it-IT" sz="1400" dirty="0"/>
              <a:t>: </a:t>
            </a:r>
            <a:r>
              <a:rPr lang="it-IT" sz="1400" dirty="0" err="1"/>
              <a:t>we</a:t>
            </a:r>
            <a:r>
              <a:rPr lang="it-IT" sz="1400" dirty="0"/>
              <a:t> </a:t>
            </a:r>
            <a:r>
              <a:rPr lang="it-IT" sz="1400" dirty="0" err="1"/>
              <a:t>focused</a:t>
            </a:r>
            <a:r>
              <a:rPr lang="it-IT" sz="1400" dirty="0"/>
              <a:t> </a:t>
            </a:r>
            <a:r>
              <a:rPr lang="it-IT" sz="1400" dirty="0" err="1"/>
              <a:t>our</a:t>
            </a:r>
            <a:r>
              <a:rPr lang="it-IT" sz="1400" dirty="0"/>
              <a:t> </a:t>
            </a:r>
            <a:r>
              <a:rPr lang="it-IT" sz="1400" dirty="0" err="1"/>
              <a:t>effort</a:t>
            </a:r>
            <a:r>
              <a:rPr lang="it-IT" sz="1400" dirty="0"/>
              <a:t> on SGD, </a:t>
            </a:r>
            <a:r>
              <a:rPr lang="it-IT" sz="1400" dirty="0" err="1"/>
              <a:t>but</a:t>
            </a:r>
            <a:r>
              <a:rPr lang="it-IT" sz="1400" dirty="0"/>
              <a:t> </a:t>
            </a:r>
            <a:r>
              <a:rPr lang="it-IT" sz="1400" dirty="0" err="1"/>
              <a:t>varied</a:t>
            </a:r>
            <a:r>
              <a:rPr lang="it-IT" sz="1400" dirty="0"/>
              <a:t> the batch size</a:t>
            </a:r>
          </a:p>
        </p:txBody>
      </p:sp>
    </p:spTree>
    <p:extLst>
      <p:ext uri="{BB962C8B-B14F-4D97-AF65-F5344CB8AC3E}">
        <p14:creationId xmlns:p14="http://schemas.microsoft.com/office/powerpoint/2010/main" val="26507003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311760" y="0"/>
            <a:ext cx="8520120" cy="576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it" sz="2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rPr>
              <a:t>Model</a:t>
            </a:r>
            <a:r>
              <a:rPr lang="it" sz="2400" spc="-1" dirty="0">
                <a:solidFill>
                  <a:srgbClr val="000000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rPr>
              <a:t>s details &amp; contributions – 2 </a:t>
            </a:r>
            <a:endParaRPr lang="it-IT" sz="2400" b="0" strike="noStrike" spc="-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5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AFAC1FED-F89A-48EA-A7D9-D975C9644720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6</a:t>
            </a:fld>
            <a:endParaRPr lang="it-IT" sz="1000" b="0" strike="noStrike" spc="-1">
              <a:latin typeface="Times New Roman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3E7B66B1-C503-A37D-09E3-87ED1CC4BD05}"/>
              </a:ext>
            </a:extLst>
          </p:cNvPr>
          <p:cNvSpPr txBox="1"/>
          <p:nvPr/>
        </p:nvSpPr>
        <p:spPr>
          <a:xfrm>
            <a:off x="540587" y="1025049"/>
            <a:ext cx="80624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rgbClr val="FF0000"/>
                </a:solidFill>
              </a:rPr>
              <a:t>Potrebbe anche essere interessante parlare, sinteticamente, dell’ esplorazione preliminare dei dati che abbiamo condotto in </a:t>
            </a:r>
            <a:r>
              <a:rPr lang="it-IT" sz="1400" dirty="0" err="1">
                <a:solidFill>
                  <a:srgbClr val="FF0000"/>
                </a:solidFill>
              </a:rPr>
              <a:t>exploration.ipynb</a:t>
            </a:r>
            <a:r>
              <a:rPr lang="it-IT" sz="1400" dirty="0">
                <a:solidFill>
                  <a:srgbClr val="FF0000"/>
                </a:solidFill>
              </a:rPr>
              <a:t>. Cosa ha rivelato? Ha guidato la scelta degli </a:t>
            </a:r>
            <a:r>
              <a:rPr lang="it-IT" sz="1400" dirty="0" err="1">
                <a:solidFill>
                  <a:srgbClr val="FF0000"/>
                </a:solidFill>
              </a:rPr>
              <a:t>iperparametri</a:t>
            </a:r>
            <a:r>
              <a:rPr lang="it-IT" sz="1400" dirty="0">
                <a:solidFill>
                  <a:srgbClr val="FF0000"/>
                </a:solidFill>
              </a:rPr>
              <a:t>? Ha creato qualche aspettativa? Ci ha fatto formulare qualche ipotesi? Se sì, è stata confermata o smentita?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C13608F5-BEBE-663A-187F-F0AA1B96F5B9}"/>
              </a:ext>
            </a:extLst>
          </p:cNvPr>
          <p:cNvSpPr txBox="1"/>
          <p:nvPr/>
        </p:nvSpPr>
        <p:spPr>
          <a:xfrm>
            <a:off x="540587" y="3301253"/>
            <a:ext cx="78772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For </a:t>
            </a:r>
            <a:r>
              <a:rPr lang="it-IT" sz="1400" dirty="0" err="1">
                <a:solidFill>
                  <a:srgbClr val="FF0000"/>
                </a:solidFill>
              </a:rPr>
              <a:t>further</a:t>
            </a:r>
            <a:r>
              <a:rPr lang="it-IT" sz="1400" dirty="0">
                <a:solidFill>
                  <a:srgbClr val="FF0000"/>
                </a:solidFill>
              </a:rPr>
              <a:t> </a:t>
            </a:r>
            <a:r>
              <a:rPr lang="it-IT" sz="1400" dirty="0" err="1">
                <a:solidFill>
                  <a:srgbClr val="FF0000"/>
                </a:solidFill>
              </a:rPr>
              <a:t>details</a:t>
            </a:r>
            <a:r>
              <a:rPr lang="it-IT" sz="1400" dirty="0">
                <a:solidFill>
                  <a:srgbClr val="FF0000"/>
                </a:solidFill>
              </a:rPr>
              <a:t> </a:t>
            </a:r>
            <a:r>
              <a:rPr lang="it-IT" sz="1400" dirty="0"/>
              <a:t>on design </a:t>
            </a:r>
            <a:r>
              <a:rPr lang="it-IT" sz="1400" dirty="0" err="1"/>
              <a:t>choices</a:t>
            </a:r>
            <a:r>
              <a:rPr lang="it-IT" sz="1400" dirty="0"/>
              <a:t>, </a:t>
            </a:r>
            <a:r>
              <a:rPr lang="it-IT" sz="1400" dirty="0" err="1"/>
              <a:t>see</a:t>
            </a:r>
            <a:r>
              <a:rPr lang="it-IT" sz="1400" dirty="0"/>
              <a:t> the </a:t>
            </a:r>
            <a:r>
              <a:rPr lang="it-IT" sz="1400" dirty="0" err="1">
                <a:hlinkClick r:id="rId2" action="ppaction://hlinksldjump"/>
              </a:rPr>
              <a:t>Appendix</a:t>
            </a:r>
            <a:endParaRPr lang="it-IT" sz="1400" dirty="0"/>
          </a:p>
        </p:txBody>
      </p:sp>
    </p:spTree>
    <p:extLst>
      <p:ext uri="{BB962C8B-B14F-4D97-AF65-F5344CB8AC3E}">
        <p14:creationId xmlns:p14="http://schemas.microsoft.com/office/powerpoint/2010/main" val="34899116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311760" y="0"/>
            <a:ext cx="8520120" cy="576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it" sz="2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rPr>
              <a:t>Model</a:t>
            </a:r>
            <a:r>
              <a:rPr lang="it" sz="2400" spc="-1" dirty="0">
                <a:solidFill>
                  <a:srgbClr val="000000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rPr>
              <a:t>s Novelties</a:t>
            </a:r>
            <a:endParaRPr lang="it-IT" sz="2400" b="0" strike="noStrike" spc="-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5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AFAC1FED-F89A-48EA-A7D9-D975C9644720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7</a:t>
            </a:fld>
            <a:endParaRPr lang="it-IT" sz="1000" b="0" strike="noStrike" spc="-1">
              <a:latin typeface="Times New Roman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3E7B66B1-C503-A37D-09E3-87ED1CC4BD05}"/>
              </a:ext>
            </a:extLst>
          </p:cNvPr>
          <p:cNvSpPr txBox="1"/>
          <p:nvPr/>
        </p:nvSpPr>
        <p:spPr>
          <a:xfrm>
            <a:off x="311760" y="3526201"/>
            <a:ext cx="80624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rgbClr val="FF0000"/>
                </a:solidFill>
              </a:rPr>
              <a:t>Potrebbe anche essere interessante parlare, sinteticamente, dell’ esplorazione preliminare dei dati che abbiamo condotto in </a:t>
            </a:r>
            <a:r>
              <a:rPr lang="it-IT" sz="1400" dirty="0" err="1">
                <a:solidFill>
                  <a:srgbClr val="FF0000"/>
                </a:solidFill>
              </a:rPr>
              <a:t>exploration.ipynb</a:t>
            </a:r>
            <a:r>
              <a:rPr lang="it-IT" sz="1400" dirty="0">
                <a:solidFill>
                  <a:srgbClr val="FF0000"/>
                </a:solidFill>
              </a:rPr>
              <a:t>. Cosa ha rivelato? Ha guidato la scelta degli </a:t>
            </a:r>
            <a:r>
              <a:rPr lang="it-IT" sz="1400" dirty="0" err="1">
                <a:solidFill>
                  <a:srgbClr val="FF0000"/>
                </a:solidFill>
              </a:rPr>
              <a:t>iperparametri</a:t>
            </a:r>
            <a:r>
              <a:rPr lang="it-IT" sz="1400" dirty="0">
                <a:solidFill>
                  <a:srgbClr val="FF0000"/>
                </a:solidFill>
              </a:rPr>
              <a:t>? Ha creato qualche aspettativa? Ci ha fatto formulare qualche ipotesi? Se sì, è stata confermata o smentita?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3A4838B7-0F22-3F56-E08E-14A4FF9733BD}"/>
              </a:ext>
            </a:extLst>
          </p:cNvPr>
          <p:cNvSpPr txBox="1"/>
          <p:nvPr/>
        </p:nvSpPr>
        <p:spPr>
          <a:xfrm>
            <a:off x="311760" y="1059454"/>
            <a:ext cx="852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Random </a:t>
            </a:r>
            <a:r>
              <a:rPr lang="it-IT" sz="1400" dirty="0" err="1"/>
              <a:t>Forests</a:t>
            </a:r>
            <a:endParaRPr lang="it-IT" sz="1400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67A3F6CB-16B1-DE68-E4E5-BC1BB7EBA3ED}"/>
              </a:ext>
            </a:extLst>
          </p:cNvPr>
          <p:cNvSpPr txBox="1"/>
          <p:nvPr/>
        </p:nvSpPr>
        <p:spPr>
          <a:xfrm>
            <a:off x="524435" y="1781735"/>
            <a:ext cx="3543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Inner </a:t>
            </a:r>
            <a:r>
              <a:rPr lang="it-IT" sz="1400" dirty="0" err="1"/>
              <a:t>loss</a:t>
            </a:r>
            <a:r>
              <a:rPr lang="it-IT" sz="1400" dirty="0"/>
              <a:t>: MSE e MEE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23EF7893-7088-5F9F-0E5C-BE15D03AAAB6}"/>
              </a:ext>
            </a:extLst>
          </p:cNvPr>
          <p:cNvSpPr txBox="1"/>
          <p:nvPr/>
        </p:nvSpPr>
        <p:spPr>
          <a:xfrm>
            <a:off x="3563471" y="1223682"/>
            <a:ext cx="29516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Come facciamo </a:t>
            </a:r>
            <a:r>
              <a:rPr lang="it-IT" sz="1400" dirty="0" err="1"/>
              <a:t>early</a:t>
            </a:r>
            <a:r>
              <a:rPr lang="it-IT" sz="1400" dirty="0"/>
              <a:t> </a:t>
            </a:r>
            <a:r>
              <a:rPr lang="it-IT" sz="1400" dirty="0" err="1"/>
              <a:t>stopping</a:t>
            </a:r>
            <a:endParaRPr lang="it-IT" sz="1400" dirty="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6B0B3484-FBD4-A3C5-44F9-133E5F224099}"/>
              </a:ext>
            </a:extLst>
          </p:cNvPr>
          <p:cNvSpPr txBox="1"/>
          <p:nvPr/>
        </p:nvSpPr>
        <p:spPr>
          <a:xfrm>
            <a:off x="3563471" y="1959410"/>
            <a:ext cx="38929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/>
              <a:t>We</a:t>
            </a:r>
            <a:r>
              <a:rPr lang="it-IT" sz="1400" dirty="0"/>
              <a:t> </a:t>
            </a:r>
            <a:r>
              <a:rPr lang="it-IT" sz="1400" dirty="0" err="1"/>
              <a:t>used</a:t>
            </a:r>
            <a:r>
              <a:rPr lang="it-IT" sz="1400" dirty="0"/>
              <a:t> </a:t>
            </a:r>
            <a:r>
              <a:rPr lang="it-IT" sz="1400" dirty="0" err="1"/>
              <a:t>other</a:t>
            </a:r>
            <a:r>
              <a:rPr lang="it-IT" sz="1400" dirty="0"/>
              <a:t> </a:t>
            </a:r>
            <a:r>
              <a:rPr lang="it-IT" sz="1400" dirty="0" err="1"/>
              <a:t>metrics</a:t>
            </a:r>
            <a:r>
              <a:rPr lang="it-IT" sz="1400" dirty="0"/>
              <a:t> to </a:t>
            </a:r>
            <a:r>
              <a:rPr lang="it-IT" sz="1400" dirty="0" err="1"/>
              <a:t>assess</a:t>
            </a:r>
            <a:r>
              <a:rPr lang="it-IT" sz="1400" dirty="0"/>
              <a:t> </a:t>
            </a:r>
            <a:r>
              <a:rPr lang="it-IT" sz="1400" dirty="0" err="1"/>
              <a:t>results</a:t>
            </a:r>
            <a:r>
              <a:rPr lang="it-IT" sz="1400" dirty="0"/>
              <a:t> (in notebooks)</a:t>
            </a:r>
          </a:p>
        </p:txBody>
      </p:sp>
    </p:spTree>
    <p:extLst>
      <p:ext uri="{BB962C8B-B14F-4D97-AF65-F5344CB8AC3E}">
        <p14:creationId xmlns:p14="http://schemas.microsoft.com/office/powerpoint/2010/main" val="11680889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311760" y="2700"/>
            <a:ext cx="8520120" cy="576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0000"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it" sz="27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MONK 1 Results</a:t>
            </a:r>
            <a:endParaRPr lang="it-IT" sz="2800" b="0" strike="noStrike" spc="-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sldNum" idx="7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75C65507-15BA-480B-A2F8-91DEDD4DCA22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8</a:t>
            </a:fld>
            <a:endParaRPr lang="it-IT" sz="1000" b="0" strike="noStrike" spc="-1">
              <a:latin typeface="Times New Roman"/>
            </a:endParaRPr>
          </a:p>
        </p:txBody>
      </p:sp>
      <p:graphicFrame>
        <p:nvGraphicFramePr>
          <p:cNvPr id="6" name="Tabella 5">
            <a:extLst>
              <a:ext uri="{FF2B5EF4-FFF2-40B4-BE49-F238E27FC236}">
                <a16:creationId xmlns:a16="http://schemas.microsoft.com/office/drawing/2014/main" id="{AB586C46-936D-A9D0-D2B0-B40FE90EDB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2041379"/>
              </p:ext>
            </p:extLst>
          </p:nvPr>
        </p:nvGraphicFramePr>
        <p:xfrm>
          <a:off x="311758" y="853397"/>
          <a:ext cx="8520116" cy="88392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770730">
                  <a:extLst>
                    <a:ext uri="{9D8B030D-6E8A-4147-A177-3AD203B41FA5}">
                      <a16:colId xmlns:a16="http://schemas.microsoft.com/office/drawing/2014/main" val="935040320"/>
                    </a:ext>
                  </a:extLst>
                </a:gridCol>
                <a:gridCol w="3946712">
                  <a:extLst>
                    <a:ext uri="{9D8B030D-6E8A-4147-A177-3AD203B41FA5}">
                      <a16:colId xmlns:a16="http://schemas.microsoft.com/office/drawing/2014/main" val="1166905258"/>
                    </a:ext>
                  </a:extLst>
                </a:gridCol>
                <a:gridCol w="1267558">
                  <a:extLst>
                    <a:ext uri="{9D8B030D-6E8A-4147-A177-3AD203B41FA5}">
                      <a16:colId xmlns:a16="http://schemas.microsoft.com/office/drawing/2014/main" val="50107376"/>
                    </a:ext>
                  </a:extLst>
                </a:gridCol>
                <a:gridCol w="1267558">
                  <a:extLst>
                    <a:ext uri="{9D8B030D-6E8A-4147-A177-3AD203B41FA5}">
                      <a16:colId xmlns:a16="http://schemas.microsoft.com/office/drawing/2014/main" val="34889993"/>
                    </a:ext>
                  </a:extLst>
                </a:gridCol>
                <a:gridCol w="1267558">
                  <a:extLst>
                    <a:ext uri="{9D8B030D-6E8A-4147-A177-3AD203B41FA5}">
                      <a16:colId xmlns:a16="http://schemas.microsoft.com/office/drawing/2014/main" val="2221366948"/>
                    </a:ext>
                  </a:extLst>
                </a:gridCol>
              </a:tblGrid>
              <a:tr h="570475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Task</a:t>
                      </a:r>
                      <a:endParaRPr lang="it-IT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i="1" dirty="0"/>
                        <a:t>Architecture</a:t>
                      </a:r>
                      <a:r>
                        <a:rPr lang="it-IT" sz="1600" i="1" dirty="0"/>
                        <a:t> </a:t>
                      </a:r>
                      <a:r>
                        <a:rPr lang="it-IT" sz="1600" i="0" dirty="0"/>
                        <a:t>/ </a:t>
                      </a:r>
                      <a:r>
                        <a:rPr lang="it-IT" sz="1400" i="1" dirty="0"/>
                        <a:t>learning </a:t>
                      </a:r>
                      <a:r>
                        <a:rPr lang="it-IT" sz="1400" i="1" dirty="0" err="1"/>
                        <a:t>alg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0" dirty="0"/>
                        <a:t>/</a:t>
                      </a:r>
                      <a:r>
                        <a:rPr lang="it-IT" sz="1400" i="1" dirty="0"/>
                        <a:t> act. f</a:t>
                      </a:r>
                      <a:r>
                        <a:rPr lang="it-IT" sz="1600" i="1" dirty="0"/>
                        <a:t> </a:t>
                      </a:r>
                      <a:r>
                        <a:rPr lang="it-IT" sz="1600" i="0" dirty="0"/>
                        <a:t>/ </a:t>
                      </a:r>
                      <a:r>
                        <a:rPr lang="it-IT" sz="1400" i="1" dirty="0"/>
                        <a:t>η</a:t>
                      </a:r>
                      <a:r>
                        <a:rPr lang="it-IT" sz="1600" i="0" dirty="0"/>
                        <a:t> / </a:t>
                      </a:r>
                      <a:r>
                        <a:rPr lang="it-IT" sz="1400" i="1" dirty="0"/>
                        <a:t>α</a:t>
                      </a:r>
                      <a:r>
                        <a:rPr lang="it-IT" sz="1600" i="0" dirty="0"/>
                        <a:t> / </a:t>
                      </a:r>
                      <a:r>
                        <a:rPr lang="it-IT" sz="1400" i="1" dirty="0"/>
                        <a:t>λ</a:t>
                      </a:r>
                      <a:r>
                        <a:rPr lang="it-IT" sz="1600" i="0" dirty="0"/>
                        <a:t> / </a:t>
                      </a:r>
                      <a:r>
                        <a:rPr lang="it-IT" sz="1400" i="1" dirty="0" err="1"/>
                        <a:t>epochs</a:t>
                      </a:r>
                      <a:r>
                        <a:rPr lang="it-IT" sz="1600" i="0" dirty="0"/>
                        <a:t> / </a:t>
                      </a:r>
                      <a:r>
                        <a:rPr lang="it-IT" sz="1400" i="1" dirty="0" err="1"/>
                        <a:t>batch_size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0" dirty="0">
                          <a:solidFill>
                            <a:schemeClr val="tx1"/>
                          </a:solidFill>
                        </a:rPr>
                        <a:t>/ </a:t>
                      </a:r>
                      <a:r>
                        <a:rPr lang="it-IT" sz="1400" i="1" dirty="0" err="1">
                          <a:solidFill>
                            <a:schemeClr val="tx1"/>
                          </a:solidFill>
                        </a:rPr>
                        <a:t>patience</a:t>
                      </a:r>
                      <a:endParaRPr lang="it-IT" sz="1600" i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MSE</a:t>
                      </a:r>
                      <a:r>
                        <a:rPr lang="it-IT" sz="1600" dirty="0"/>
                        <a:t> </a:t>
                      </a:r>
                      <a:r>
                        <a:rPr lang="it-IT" sz="1400" dirty="0"/>
                        <a:t>(TR/VL)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err="1"/>
                        <a:t>Accuracy</a:t>
                      </a:r>
                      <a:r>
                        <a:rPr lang="it-IT" sz="1600" dirty="0"/>
                        <a:t> </a:t>
                      </a:r>
                      <a:r>
                        <a:rPr lang="it-IT" sz="1400" dirty="0"/>
                        <a:t>(TR/VL)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err="1"/>
                        <a:t>Accuracy</a:t>
                      </a:r>
                      <a:r>
                        <a:rPr lang="it-IT" sz="1400" dirty="0"/>
                        <a:t> (TS)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4603585"/>
                  </a:ext>
                </a:extLst>
              </a:tr>
              <a:tr h="300250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Monk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t-IT" sz="1400" i="0" dirty="0"/>
                        <a:t>(</a:t>
                      </a:r>
                      <a:r>
                        <a:rPr lang="it-IT" sz="1400" i="1" dirty="0"/>
                        <a:t>8,8</a:t>
                      </a:r>
                      <a:r>
                        <a:rPr lang="it-IT" sz="1400" i="0" dirty="0"/>
                        <a:t>)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0" dirty="0"/>
                        <a:t>/</a:t>
                      </a:r>
                      <a:r>
                        <a:rPr lang="it-IT" sz="1400" i="1" dirty="0"/>
                        <a:t> SGD </a:t>
                      </a:r>
                      <a:r>
                        <a:rPr lang="it-IT" sz="1400" i="0" dirty="0"/>
                        <a:t>/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1" dirty="0" err="1"/>
                        <a:t>ReLU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0" dirty="0"/>
                        <a:t>/</a:t>
                      </a:r>
                      <a:r>
                        <a:rPr lang="it-IT" sz="1400" i="1" dirty="0"/>
                        <a:t> 0.1 </a:t>
                      </a:r>
                      <a:r>
                        <a:rPr lang="it-IT" sz="1400" i="0" dirty="0"/>
                        <a:t>/</a:t>
                      </a:r>
                      <a:r>
                        <a:rPr lang="it-IT" sz="1400" i="1" dirty="0"/>
                        <a:t> 0.6 </a:t>
                      </a:r>
                      <a:r>
                        <a:rPr lang="it-IT" sz="1400" i="0" dirty="0"/>
                        <a:t>/</a:t>
                      </a:r>
                      <a:r>
                        <a:rPr lang="it-IT" sz="1400" i="1" dirty="0"/>
                        <a:t> 0.01 </a:t>
                      </a:r>
                      <a:r>
                        <a:rPr lang="it-IT" sz="1400" i="0" dirty="0"/>
                        <a:t>/</a:t>
                      </a:r>
                      <a:r>
                        <a:rPr lang="it-IT" sz="1400" i="1" dirty="0"/>
                        <a:t> 200 </a:t>
                      </a:r>
                      <a:r>
                        <a:rPr lang="it-IT" sz="1400" i="0" dirty="0"/>
                        <a:t>/</a:t>
                      </a:r>
                      <a:r>
                        <a:rPr lang="it-IT" sz="1400" i="1" dirty="0"/>
                        <a:t> 8 </a:t>
                      </a:r>
                      <a:r>
                        <a:rPr lang="it-IT" sz="1400" i="0" dirty="0"/>
                        <a:t>/ </a:t>
                      </a:r>
                      <a:r>
                        <a:rPr lang="it-IT" sz="1400" i="1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i="1" dirty="0"/>
                        <a:t>0.060 </a:t>
                      </a:r>
                      <a:r>
                        <a:rPr lang="it-IT" sz="1400" i="0" dirty="0"/>
                        <a:t>/</a:t>
                      </a:r>
                      <a:r>
                        <a:rPr lang="it-IT" sz="1400" i="1" dirty="0"/>
                        <a:t>  0.059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i="1" dirty="0"/>
                        <a:t>100% </a:t>
                      </a:r>
                      <a:r>
                        <a:rPr lang="it-IT" sz="1400" i="0" dirty="0"/>
                        <a:t>/</a:t>
                      </a:r>
                      <a:r>
                        <a:rPr lang="it-IT" sz="1400" i="1" dirty="0"/>
                        <a:t> 100%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i="1" dirty="0"/>
                        <a:t>100%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51854847"/>
                  </a:ext>
                </a:extLst>
              </a:tr>
            </a:tbl>
          </a:graphicData>
        </a:graphic>
      </p:graphicFrame>
      <p:sp>
        <p:nvSpPr>
          <p:cNvPr id="7" name="CasellaDiTesto 6">
            <a:extLst>
              <a:ext uri="{FF2B5EF4-FFF2-40B4-BE49-F238E27FC236}">
                <a16:creationId xmlns:a16="http://schemas.microsoft.com/office/drawing/2014/main" id="{2ABFE1FE-5461-7581-CC8F-0B544FA8D725}"/>
              </a:ext>
            </a:extLst>
          </p:cNvPr>
          <p:cNvSpPr txBox="1">
            <a:spLocks/>
          </p:cNvSpPr>
          <p:nvPr/>
        </p:nvSpPr>
        <p:spPr>
          <a:xfrm>
            <a:off x="311757" y="514839"/>
            <a:ext cx="85201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b="1" dirty="0" err="1"/>
              <a:t>Table</a:t>
            </a:r>
            <a:r>
              <a:rPr lang="it-IT" sz="1400" b="1" dirty="0"/>
              <a:t> 1</a:t>
            </a:r>
            <a:r>
              <a:rPr lang="it-IT" sz="1600" dirty="0"/>
              <a:t>: </a:t>
            </a:r>
            <a:r>
              <a:rPr lang="it-IT" sz="1400" dirty="0" err="1"/>
              <a:t>Average</a:t>
            </a:r>
            <a:r>
              <a:rPr lang="it-IT" sz="1400" dirty="0"/>
              <a:t> </a:t>
            </a:r>
            <a:r>
              <a:rPr lang="it-IT" sz="1400" dirty="0" err="1"/>
              <a:t>prediction</a:t>
            </a:r>
            <a:r>
              <a:rPr lang="it-IT" sz="1400" dirty="0"/>
              <a:t> </a:t>
            </a:r>
            <a:r>
              <a:rPr lang="it-IT" sz="1400" dirty="0" err="1"/>
              <a:t>results</a:t>
            </a:r>
            <a:r>
              <a:rPr lang="it-IT" sz="1400" dirty="0"/>
              <a:t> </a:t>
            </a:r>
            <a:r>
              <a:rPr lang="it-IT" sz="1400" dirty="0" err="1"/>
              <a:t>obtained</a:t>
            </a:r>
            <a:r>
              <a:rPr lang="it-IT" sz="1400" dirty="0"/>
              <a:t> for the </a:t>
            </a:r>
            <a:r>
              <a:rPr lang="it-IT" sz="1400" dirty="0" err="1"/>
              <a:t>MONK’s</a:t>
            </a:r>
            <a:r>
              <a:rPr lang="it-IT" sz="1400" dirty="0"/>
              <a:t> task, with a </a:t>
            </a:r>
            <a:r>
              <a:rPr lang="it-IT" sz="1400" dirty="0" err="1"/>
              <a:t>Neural</a:t>
            </a:r>
            <a:r>
              <a:rPr lang="it-IT" sz="1400" dirty="0"/>
              <a:t> Network</a:t>
            </a:r>
            <a:endParaRPr lang="it-IT" sz="1600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1EA453C9-EB37-83F2-D7AC-5A24A96A908E}"/>
              </a:ext>
            </a:extLst>
          </p:cNvPr>
          <p:cNvSpPr txBox="1"/>
          <p:nvPr/>
        </p:nvSpPr>
        <p:spPr>
          <a:xfrm>
            <a:off x="6918947" y="2173461"/>
            <a:ext cx="191292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/>
              <a:t>Figure</a:t>
            </a:r>
            <a:r>
              <a:rPr lang="it-IT" sz="1400" b="1" dirty="0">
                <a:solidFill>
                  <a:srgbClr val="FF0000"/>
                </a:solidFill>
              </a:rPr>
              <a:t> </a:t>
            </a:r>
            <a:r>
              <a:rPr lang="it-IT" sz="1400" b="1" dirty="0"/>
              <a:t>1</a:t>
            </a:r>
            <a:r>
              <a:rPr lang="it-IT" sz="1400" dirty="0"/>
              <a:t>: </a:t>
            </a:r>
            <a:br>
              <a:rPr lang="it-IT" sz="1400" dirty="0"/>
            </a:br>
            <a:r>
              <a:rPr lang="it-IT" sz="1400" dirty="0"/>
              <a:t>MSE and </a:t>
            </a:r>
            <a:r>
              <a:rPr lang="it-IT" sz="1400" dirty="0" err="1"/>
              <a:t>accuracy</a:t>
            </a:r>
            <a:r>
              <a:rPr lang="it-IT" sz="1400" dirty="0"/>
              <a:t>  plots for the model in </a:t>
            </a:r>
            <a:r>
              <a:rPr lang="it-IT" sz="1400" dirty="0" err="1"/>
              <a:t>Table</a:t>
            </a:r>
            <a:r>
              <a:rPr lang="it-IT" sz="1400" dirty="0"/>
              <a:t> 1, MONK 1 task </a:t>
            </a:r>
            <a:endParaRPr lang="it-IT" dirty="0"/>
          </a:p>
        </p:txBody>
      </p:sp>
      <p:pic>
        <p:nvPicPr>
          <p:cNvPr id="3" name="Immagine 2" descr="Immagine che contiene testo, Diagramma, linea, diagramma&#10;&#10;Descrizione generata automaticamente">
            <a:extLst>
              <a:ext uri="{FF2B5EF4-FFF2-40B4-BE49-F238E27FC236}">
                <a16:creationId xmlns:a16="http://schemas.microsoft.com/office/drawing/2014/main" id="{C38D1309-0DE1-9907-63EF-D7BF81EEE5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757" y="2054586"/>
            <a:ext cx="6596020" cy="270319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311760" y="2700"/>
            <a:ext cx="8520120" cy="576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0000"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it" sz="27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MONK 2 Results</a:t>
            </a:r>
            <a:endParaRPr lang="it-IT" sz="2800" b="0" strike="noStrike" spc="-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sldNum" idx="7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75C65507-15BA-480B-A2F8-91DEDD4DCA22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9</a:t>
            </a:fld>
            <a:endParaRPr lang="it-IT" sz="1000" b="0" strike="noStrike" spc="-1">
              <a:latin typeface="Times New Roman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2ABFE1FE-5461-7581-CC8F-0B544FA8D725}"/>
              </a:ext>
            </a:extLst>
          </p:cNvPr>
          <p:cNvSpPr txBox="1">
            <a:spLocks/>
          </p:cNvSpPr>
          <p:nvPr/>
        </p:nvSpPr>
        <p:spPr>
          <a:xfrm>
            <a:off x="311757" y="514839"/>
            <a:ext cx="85201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b="1" dirty="0" err="1"/>
              <a:t>Table</a:t>
            </a:r>
            <a:r>
              <a:rPr lang="it-IT" sz="1400" b="1" dirty="0"/>
              <a:t> 2</a:t>
            </a:r>
            <a:r>
              <a:rPr lang="it-IT" sz="1600" dirty="0"/>
              <a:t>: </a:t>
            </a:r>
            <a:r>
              <a:rPr lang="it-IT" sz="1400" dirty="0" err="1"/>
              <a:t>Average</a:t>
            </a:r>
            <a:r>
              <a:rPr lang="it-IT" sz="1400" dirty="0"/>
              <a:t> </a:t>
            </a:r>
            <a:r>
              <a:rPr lang="it-IT" sz="1400" dirty="0" err="1"/>
              <a:t>prediction</a:t>
            </a:r>
            <a:r>
              <a:rPr lang="it-IT" sz="1400" dirty="0"/>
              <a:t> </a:t>
            </a:r>
            <a:r>
              <a:rPr lang="it-IT" sz="1400" dirty="0" err="1"/>
              <a:t>results</a:t>
            </a:r>
            <a:r>
              <a:rPr lang="it-IT" sz="1400" dirty="0"/>
              <a:t> </a:t>
            </a:r>
            <a:r>
              <a:rPr lang="it-IT" sz="1400" dirty="0" err="1"/>
              <a:t>obtained</a:t>
            </a:r>
            <a:r>
              <a:rPr lang="it-IT" sz="1400" dirty="0"/>
              <a:t> for the </a:t>
            </a:r>
            <a:r>
              <a:rPr lang="it-IT" sz="1400" dirty="0" err="1"/>
              <a:t>MONK’s</a:t>
            </a:r>
            <a:r>
              <a:rPr lang="it-IT" sz="1400" dirty="0"/>
              <a:t> task, with a </a:t>
            </a:r>
            <a:r>
              <a:rPr lang="it-IT" sz="1400" dirty="0" err="1"/>
              <a:t>Neural</a:t>
            </a:r>
            <a:r>
              <a:rPr lang="it-IT" sz="1400" dirty="0"/>
              <a:t> Network</a:t>
            </a:r>
            <a:endParaRPr lang="it-IT" sz="1600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1EA453C9-EB37-83F2-D7AC-5A24A96A908E}"/>
              </a:ext>
            </a:extLst>
          </p:cNvPr>
          <p:cNvSpPr txBox="1"/>
          <p:nvPr/>
        </p:nvSpPr>
        <p:spPr>
          <a:xfrm>
            <a:off x="6918947" y="2173461"/>
            <a:ext cx="191292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/>
              <a:t>Figure 2</a:t>
            </a:r>
            <a:r>
              <a:rPr lang="it-IT" sz="1400" dirty="0"/>
              <a:t>: </a:t>
            </a:r>
            <a:br>
              <a:rPr lang="it-IT" sz="1400" dirty="0"/>
            </a:br>
            <a:r>
              <a:rPr lang="it-IT" sz="1400" dirty="0"/>
              <a:t>MSE and </a:t>
            </a:r>
            <a:r>
              <a:rPr lang="it-IT" sz="1400" dirty="0" err="1"/>
              <a:t>accuracy</a:t>
            </a:r>
            <a:r>
              <a:rPr lang="it-IT" sz="1400" dirty="0"/>
              <a:t>  plots for the model in </a:t>
            </a:r>
            <a:r>
              <a:rPr lang="it-IT" sz="1400" dirty="0" err="1"/>
              <a:t>Table</a:t>
            </a:r>
            <a:r>
              <a:rPr lang="it-IT" sz="1400" dirty="0"/>
              <a:t> 2, MONK 2 task </a:t>
            </a:r>
            <a:endParaRPr lang="it-IT" dirty="0"/>
          </a:p>
        </p:txBody>
      </p:sp>
      <p:graphicFrame>
        <p:nvGraphicFramePr>
          <p:cNvPr id="2" name="Tabella 1">
            <a:extLst>
              <a:ext uri="{FF2B5EF4-FFF2-40B4-BE49-F238E27FC236}">
                <a16:creationId xmlns:a16="http://schemas.microsoft.com/office/drawing/2014/main" id="{99CE4E31-652E-F310-8D3D-C7E291A139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893623"/>
              </p:ext>
            </p:extLst>
          </p:nvPr>
        </p:nvGraphicFramePr>
        <p:xfrm>
          <a:off x="311760" y="853393"/>
          <a:ext cx="8520116" cy="88392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770730">
                  <a:extLst>
                    <a:ext uri="{9D8B030D-6E8A-4147-A177-3AD203B41FA5}">
                      <a16:colId xmlns:a16="http://schemas.microsoft.com/office/drawing/2014/main" val="935040320"/>
                    </a:ext>
                  </a:extLst>
                </a:gridCol>
                <a:gridCol w="3946712">
                  <a:extLst>
                    <a:ext uri="{9D8B030D-6E8A-4147-A177-3AD203B41FA5}">
                      <a16:colId xmlns:a16="http://schemas.microsoft.com/office/drawing/2014/main" val="1166905258"/>
                    </a:ext>
                  </a:extLst>
                </a:gridCol>
                <a:gridCol w="1267558">
                  <a:extLst>
                    <a:ext uri="{9D8B030D-6E8A-4147-A177-3AD203B41FA5}">
                      <a16:colId xmlns:a16="http://schemas.microsoft.com/office/drawing/2014/main" val="50107376"/>
                    </a:ext>
                  </a:extLst>
                </a:gridCol>
                <a:gridCol w="1267558">
                  <a:extLst>
                    <a:ext uri="{9D8B030D-6E8A-4147-A177-3AD203B41FA5}">
                      <a16:colId xmlns:a16="http://schemas.microsoft.com/office/drawing/2014/main" val="34889993"/>
                    </a:ext>
                  </a:extLst>
                </a:gridCol>
                <a:gridCol w="1267558">
                  <a:extLst>
                    <a:ext uri="{9D8B030D-6E8A-4147-A177-3AD203B41FA5}">
                      <a16:colId xmlns:a16="http://schemas.microsoft.com/office/drawing/2014/main" val="2221366948"/>
                    </a:ext>
                  </a:extLst>
                </a:gridCol>
              </a:tblGrid>
              <a:tr h="570475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Task</a:t>
                      </a:r>
                      <a:endParaRPr lang="it-IT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i="1" dirty="0"/>
                        <a:t>Architecture</a:t>
                      </a:r>
                      <a:r>
                        <a:rPr lang="it-IT" sz="1600" i="1" dirty="0"/>
                        <a:t> </a:t>
                      </a:r>
                      <a:r>
                        <a:rPr lang="it-IT" sz="1600" i="0" dirty="0"/>
                        <a:t>/ </a:t>
                      </a:r>
                      <a:r>
                        <a:rPr lang="it-IT" sz="1400" i="1" dirty="0"/>
                        <a:t>learning </a:t>
                      </a:r>
                      <a:r>
                        <a:rPr lang="it-IT" sz="1400" i="1" dirty="0" err="1"/>
                        <a:t>alg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0" dirty="0"/>
                        <a:t>/</a:t>
                      </a:r>
                      <a:r>
                        <a:rPr lang="it-IT" sz="1400" i="1" dirty="0"/>
                        <a:t> act. f</a:t>
                      </a:r>
                      <a:r>
                        <a:rPr lang="it-IT" sz="1600" i="1" dirty="0"/>
                        <a:t> </a:t>
                      </a:r>
                      <a:r>
                        <a:rPr lang="it-IT" sz="1600" i="0" dirty="0"/>
                        <a:t>/ </a:t>
                      </a:r>
                      <a:r>
                        <a:rPr lang="it-IT" sz="1400" i="1" dirty="0"/>
                        <a:t>η</a:t>
                      </a:r>
                      <a:r>
                        <a:rPr lang="it-IT" sz="1600" i="0" dirty="0"/>
                        <a:t> / </a:t>
                      </a:r>
                      <a:r>
                        <a:rPr lang="it-IT" sz="1400" i="1" dirty="0"/>
                        <a:t>α</a:t>
                      </a:r>
                      <a:r>
                        <a:rPr lang="it-IT" sz="1600" i="0" dirty="0"/>
                        <a:t> / </a:t>
                      </a:r>
                      <a:r>
                        <a:rPr lang="it-IT" sz="1400" i="1" dirty="0"/>
                        <a:t>λ</a:t>
                      </a:r>
                      <a:r>
                        <a:rPr lang="it-IT" sz="1600" i="0" dirty="0"/>
                        <a:t> / </a:t>
                      </a:r>
                      <a:r>
                        <a:rPr lang="it-IT" sz="1400" i="1" dirty="0" err="1"/>
                        <a:t>epochs</a:t>
                      </a:r>
                      <a:r>
                        <a:rPr lang="it-IT" sz="1600" i="0" dirty="0"/>
                        <a:t> / </a:t>
                      </a:r>
                      <a:r>
                        <a:rPr lang="it-IT" sz="1400" i="1" dirty="0" err="1"/>
                        <a:t>batch_size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0" dirty="0">
                          <a:solidFill>
                            <a:schemeClr val="tx1"/>
                          </a:solidFill>
                        </a:rPr>
                        <a:t>/ </a:t>
                      </a:r>
                      <a:r>
                        <a:rPr lang="it-IT" sz="1400" i="1" dirty="0" err="1">
                          <a:solidFill>
                            <a:schemeClr val="tx1"/>
                          </a:solidFill>
                        </a:rPr>
                        <a:t>patience</a:t>
                      </a:r>
                      <a:endParaRPr lang="it-IT" sz="1600" i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MSE</a:t>
                      </a:r>
                      <a:r>
                        <a:rPr lang="it-IT" sz="1600" dirty="0"/>
                        <a:t> </a:t>
                      </a:r>
                      <a:r>
                        <a:rPr lang="it-IT" sz="1400" dirty="0"/>
                        <a:t>(TR/VL)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err="1"/>
                        <a:t>Accuracy</a:t>
                      </a:r>
                      <a:r>
                        <a:rPr lang="it-IT" sz="1600" dirty="0"/>
                        <a:t> </a:t>
                      </a:r>
                      <a:r>
                        <a:rPr lang="it-IT" sz="1400" dirty="0"/>
                        <a:t>(TR/VL)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err="1"/>
                        <a:t>Accuracy</a:t>
                      </a:r>
                      <a:r>
                        <a:rPr lang="it-IT" sz="1400" dirty="0"/>
                        <a:t> (TS)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4603585"/>
                  </a:ext>
                </a:extLst>
              </a:tr>
              <a:tr h="300250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Monk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t-IT" sz="1400" i="0" dirty="0"/>
                        <a:t>(</a:t>
                      </a:r>
                      <a:r>
                        <a:rPr lang="it-IT" sz="1400" i="1" dirty="0"/>
                        <a:t>8,8</a:t>
                      </a:r>
                      <a:r>
                        <a:rPr lang="it-IT" sz="1400" i="0" dirty="0"/>
                        <a:t>)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0" dirty="0"/>
                        <a:t>/</a:t>
                      </a:r>
                      <a:r>
                        <a:rPr lang="it-IT" sz="1400" i="1" dirty="0"/>
                        <a:t> SGD </a:t>
                      </a:r>
                      <a:r>
                        <a:rPr lang="it-IT" sz="1400" i="0" dirty="0"/>
                        <a:t>/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1" dirty="0" err="1"/>
                        <a:t>ReLU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0" dirty="0"/>
                        <a:t>/</a:t>
                      </a:r>
                      <a:r>
                        <a:rPr lang="it-IT" sz="1400" i="1" dirty="0"/>
                        <a:t> 0.1 </a:t>
                      </a:r>
                      <a:r>
                        <a:rPr lang="it-IT" sz="1400" i="0" dirty="0"/>
                        <a:t>/</a:t>
                      </a:r>
                      <a:r>
                        <a:rPr lang="it-IT" sz="1400" i="1" dirty="0"/>
                        <a:t> 0.6 </a:t>
                      </a:r>
                      <a:r>
                        <a:rPr lang="it-IT" sz="1400" i="0" dirty="0"/>
                        <a:t>/</a:t>
                      </a:r>
                      <a:r>
                        <a:rPr lang="it-IT" sz="1400" i="1" dirty="0"/>
                        <a:t> 0.01 </a:t>
                      </a:r>
                      <a:r>
                        <a:rPr lang="it-IT" sz="1400" i="0" dirty="0"/>
                        <a:t>/</a:t>
                      </a:r>
                      <a:r>
                        <a:rPr lang="it-IT" sz="1400" i="1" dirty="0"/>
                        <a:t> 200 </a:t>
                      </a:r>
                      <a:r>
                        <a:rPr lang="it-IT" sz="1400" i="0" dirty="0"/>
                        <a:t>/</a:t>
                      </a:r>
                      <a:r>
                        <a:rPr lang="it-IT" sz="1400" i="1" dirty="0"/>
                        <a:t> 8 </a:t>
                      </a:r>
                      <a:r>
                        <a:rPr lang="it-IT" sz="1400" i="0" dirty="0"/>
                        <a:t>/ </a:t>
                      </a:r>
                      <a:r>
                        <a:rPr lang="it-IT" sz="1400" i="1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i="1" dirty="0"/>
                        <a:t>0.056 </a:t>
                      </a:r>
                      <a:r>
                        <a:rPr lang="it-IT" sz="1400" i="0" dirty="0"/>
                        <a:t>/</a:t>
                      </a:r>
                      <a:r>
                        <a:rPr lang="it-IT" sz="1400" i="1" dirty="0"/>
                        <a:t>  0.054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i="1" dirty="0"/>
                        <a:t>100% </a:t>
                      </a:r>
                      <a:r>
                        <a:rPr lang="it-IT" sz="1400" i="0" dirty="0"/>
                        <a:t>/</a:t>
                      </a:r>
                      <a:r>
                        <a:rPr lang="it-IT" sz="1400" i="1" dirty="0"/>
                        <a:t> 100%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i="1" dirty="0"/>
                        <a:t>100%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51854847"/>
                  </a:ext>
                </a:extLst>
              </a:tr>
            </a:tbl>
          </a:graphicData>
        </a:graphic>
      </p:graphicFrame>
      <p:pic>
        <p:nvPicPr>
          <p:cNvPr id="4" name="Immagine 3">
            <a:extLst>
              <a:ext uri="{FF2B5EF4-FFF2-40B4-BE49-F238E27FC236}">
                <a16:creationId xmlns:a16="http://schemas.microsoft.com/office/drawing/2014/main" id="{AB88A280-DCF5-47AA-1C86-CF7DBEC0E3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57" y="2059357"/>
            <a:ext cx="6607190" cy="2693661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178566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4441</TotalTime>
  <Words>4601</Words>
  <Application>Microsoft Office PowerPoint</Application>
  <PresentationFormat>Presentazione su schermo (16:9)</PresentationFormat>
  <Paragraphs>437</Paragraphs>
  <Slides>37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8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37</vt:i4>
      </vt:variant>
    </vt:vector>
  </HeadingPairs>
  <TitlesOfParts>
    <vt:vector size="47" baseType="lpstr">
      <vt:lpstr>Arial</vt:lpstr>
      <vt:lpstr>Arial Unicode MS</vt:lpstr>
      <vt:lpstr>Calibri</vt:lpstr>
      <vt:lpstr>Cambria Math</vt:lpstr>
      <vt:lpstr>Consolas</vt:lpstr>
      <vt:lpstr>Symbol</vt:lpstr>
      <vt:lpstr>Times New Roman</vt:lpstr>
      <vt:lpstr>Wingdings</vt:lpstr>
      <vt:lpstr>Office Theme</vt:lpstr>
      <vt:lpstr>Office Theme</vt:lpstr>
      <vt:lpstr>ML 2023 Project</vt:lpstr>
      <vt:lpstr>Presentazione standard di PowerPoint</vt:lpstr>
      <vt:lpstr>Presentazione standard di PowerPoint</vt:lpstr>
      <vt:lpstr>Models details &amp; contributions – 1</vt:lpstr>
      <vt:lpstr>Models details &amp; contributions – 2 </vt:lpstr>
      <vt:lpstr>Models details &amp; contributions – 2 </vt:lpstr>
      <vt:lpstr>Models Novelties</vt:lpstr>
      <vt:lpstr>MONK 1 Results</vt:lpstr>
      <vt:lpstr>MONK 2 Results</vt:lpstr>
      <vt:lpstr>MONK 3 Results</vt:lpstr>
      <vt:lpstr>CUP Dataset exploration</vt:lpstr>
      <vt:lpstr>CUP Validation schema: data splitting Aggiungere?</vt:lpstr>
      <vt:lpstr>CUP Validation schema: model selection [da riempire]</vt:lpstr>
      <vt:lpstr>CUP Validation schema: model selection [copia da riempire]</vt:lpstr>
      <vt:lpstr>Random Forest</vt:lpstr>
      <vt:lpstr>Support Vector Regressors</vt:lpstr>
      <vt:lpstr>Neural Network</vt:lpstr>
      <vt:lpstr>CUP Results: selected grid search results</vt:lpstr>
      <vt:lpstr>CUP Results: comparisons between models</vt:lpstr>
      <vt:lpstr>CUP Results: final model – 1 </vt:lpstr>
      <vt:lpstr>CUP Results: final model – 2</vt:lpstr>
      <vt:lpstr>Discussion (may be more slides)</vt:lpstr>
      <vt:lpstr>Conclusions &amp; Acknowledgments [fare]</vt:lpstr>
      <vt:lpstr>Bibliography – 1 Aggiustare?</vt:lpstr>
      <vt:lpstr>Bibliography – 2 </vt:lpstr>
      <vt:lpstr>Appendix – 1 Full grid search for the MONK tasks: SVM </vt:lpstr>
      <vt:lpstr>Appendix – 2 Full grid search for the MONK tasks: Random Forests</vt:lpstr>
      <vt:lpstr>Appendix – 3 Full grid search for the MONK tasks: Neural Networks</vt:lpstr>
      <vt:lpstr>Appendix – 4 Further comparisons on MONK tasks: grid search results for RF and SVM </vt:lpstr>
      <vt:lpstr>Appendix – 5 In-depth analysis of Random Forest’s performance on MONK 1 task</vt:lpstr>
      <vt:lpstr>Appendix – 6 In-depth analysis of SVM’s performance on MONK 2 task</vt:lpstr>
      <vt:lpstr>Appendix – 7 In-depth analysis of SVM’s performance on MONK 3 task</vt:lpstr>
      <vt:lpstr>Appendix – 8 Further specifications on model details &amp; contributions</vt:lpstr>
      <vt:lpstr>Appendix – 9 Further specifications on model details &amp; contributions</vt:lpstr>
      <vt:lpstr>Appendix – 10 To assess Further specifications on model detils &amp; contributions</vt:lpstr>
      <vt:lpstr>Appendix – 11 Further specifications on model detils &amp; contributions</vt:lpstr>
      <vt:lpstr>Appendix – 12 Learning curves for best SVM and best Random Forest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ML 2023 Project  Slides demo (V0.1) </dc:title>
  <dc:subject/>
  <dc:creator/>
  <dc:description/>
  <cp:lastModifiedBy>Andrea Marino</cp:lastModifiedBy>
  <cp:revision>117</cp:revision>
  <dcterms:modified xsi:type="dcterms:W3CDTF">2024-01-25T17:24:58Z</dcterms:modified>
  <dc:language>it-IT</dc:language>
</cp:coreProperties>
</file>