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4"/>
  </p:notesMasterIdLst>
  <p:sldIdLst>
    <p:sldId id="256" r:id="rId3"/>
    <p:sldId id="257" r:id="rId4"/>
    <p:sldId id="280" r:id="rId5"/>
    <p:sldId id="259" r:id="rId6"/>
    <p:sldId id="279" r:id="rId7"/>
    <p:sldId id="301" r:id="rId8"/>
    <p:sldId id="261" r:id="rId9"/>
    <p:sldId id="289" r:id="rId10"/>
    <p:sldId id="290" r:id="rId11"/>
    <p:sldId id="297" r:id="rId12"/>
    <p:sldId id="303" r:id="rId13"/>
    <p:sldId id="262" r:id="rId14"/>
    <p:sldId id="287" r:id="rId15"/>
    <p:sldId id="269" r:id="rId16"/>
    <p:sldId id="278" r:id="rId17"/>
    <p:sldId id="270" r:id="rId18"/>
    <p:sldId id="264" r:id="rId19"/>
    <p:sldId id="274" r:id="rId20"/>
    <p:sldId id="272" r:id="rId21"/>
    <p:sldId id="275" r:id="rId22"/>
    <p:sldId id="265" r:id="rId23"/>
    <p:sldId id="266" r:id="rId24"/>
    <p:sldId id="273" r:id="rId25"/>
    <p:sldId id="277" r:id="rId26"/>
    <p:sldId id="302" r:id="rId27"/>
    <p:sldId id="268" r:id="rId28"/>
    <p:sldId id="282" r:id="rId29"/>
    <p:sldId id="283" r:id="rId30"/>
    <p:sldId id="288" r:id="rId31"/>
    <p:sldId id="291" r:id="rId32"/>
    <p:sldId id="292" r:id="rId33"/>
    <p:sldId id="293" r:id="rId34"/>
    <p:sldId id="281" r:id="rId35"/>
    <p:sldId id="284" r:id="rId36"/>
    <p:sldId id="286" r:id="rId37"/>
    <p:sldId id="295" r:id="rId38"/>
    <p:sldId id="298" r:id="rId39"/>
    <p:sldId id="299" r:id="rId40"/>
    <p:sldId id="300" r:id="rId41"/>
    <p:sldId id="296" r:id="rId42"/>
    <p:sldId id="304" r:id="rId43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1CC8E-465E-46C0-91CA-2080D1264305}" type="datetimeFigureOut">
              <a:rPr lang="it-IT" smtClean="0"/>
              <a:t>27/01/2024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8D799-F8DD-4F85-B15C-49884F02FB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8D799-F8DD-4F85-B15C-49884F02FB5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24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B02086-67B4-4DEB-A7AE-428CCE057E4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05F521A-C3FA-42C5-B18C-5E3AB450A10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B806F49-1248-4BB6-851C-D26194F5E70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D04E3EC-DE35-4515-B047-62321C78327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11652B-779B-42F4-BC77-A6B7A435708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D7BF36-F8E9-46C1-8501-46561387474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C93C4B-DFD4-4C44-B80D-A22E1EE4676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24A474-7704-4E5A-932D-64C9B321BD0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3FFD91-0BEB-430F-998B-94E5E5D6524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CE4616-6CA3-439A-9260-B28F5A0CA3F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FFBCC8-4A1D-4140-93FC-268C96E061D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DCF2D61-0EA0-4969-8199-08A5C6CF07A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0336AB-CAFD-4A7F-84AF-F1B7D4DEABC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8FBD89-A239-466C-89AB-0F75E01D73D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B7FB09-CFBC-4196-988B-1B3DC0EB347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400272-433C-4B46-9113-BA9C95DA57E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66ED96-E17C-4164-8F6E-1C793850BB2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54DCCF0-EAC6-4C50-B767-8751E53019E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8608D95-84A3-423D-A9D4-A8D545A57BF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3D3F4D-69F4-445C-9320-8559F1D07CA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07C2D6D-CF26-413A-893E-4DECD2D30DC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D4A8DF5-9902-40FF-BB4A-67099C07A2A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C4A4E6F-56FA-4F59-949C-2227F5C384B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9413928-607F-499B-90BD-2C1611D3C57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it-IT" sz="52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6ECBAB-4D56-4999-8083-C79CB5D10934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150FDBD-03A2-4D9B-A2F2-943A7371896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.mollica@studenti.unipi.it" TargetMode="External"/><Relationship Id="rId2" Type="http://schemas.openxmlformats.org/officeDocument/2006/relationships/hyperlink" Target="mailto:a.marino47@studenti.unipi.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n.canduci@studenti.unipi.i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slide" Target="slide24.xml"/><Relationship Id="rId5" Type="http://schemas.openxmlformats.org/officeDocument/2006/relationships/slide" Target="slide39.xml"/><Relationship Id="rId4" Type="http://schemas.openxmlformats.org/officeDocument/2006/relationships/slide" Target="slide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as-team/keras/commit/fe2f54aa5bc42fb23a96449cf90434ab9bb6a2cd" TargetMode="External"/><Relationship Id="rId7" Type="http://schemas.openxmlformats.org/officeDocument/2006/relationships/hyperlink" Target="https://adriangb.com/scikeras/stable/index.html" TargetMode="External"/><Relationship Id="rId2" Type="http://schemas.openxmlformats.org/officeDocument/2006/relationships/hyperlink" Target="https://github.com/fchollet/keras%7D%7D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scikit-learn.org/stable/modules/classes.html" TargetMode="External"/><Relationship Id="rId5" Type="http://schemas.openxmlformats.org/officeDocument/2006/relationships/hyperlink" Target="https://keras.io/api/" TargetMode="External"/><Relationship Id="rId4" Type="http://schemas.openxmlformats.org/officeDocument/2006/relationships/hyperlink" Target="http://www.tensorflow.org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olo-junior-mollica/machine-learning-project" TargetMode="Externa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15.xml"/><Relationship Id="rId5" Type="http://schemas.openxmlformats.org/officeDocument/2006/relationships/slide" Target="slide33.xml"/><Relationship Id="rId4" Type="http://schemas.openxmlformats.org/officeDocument/2006/relationships/slide" Target="slide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28400"/>
            <a:ext cx="85201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ML 2023 Project</a:t>
            </a:r>
            <a:endParaRPr lang="it-IT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676240"/>
            <a:ext cx="84157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Nunzio Canduci, Paolo Junior Mollica, Andrea Marino.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FF0000"/>
                </a:solidFill>
                <a:latin typeface="Arial"/>
                <a:ea typeface="Arial"/>
              </a:rPr>
              <a:t>Team name</a:t>
            </a:r>
            <a:br>
              <a:rPr sz="1520" dirty="0"/>
            </a:b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Master degree in Computer Science (Artificial Intelligence curriculum). 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  <a:hlinkClick r:id="rId2"/>
              </a:rPr>
              <a:t>a.marino47@studenti.unipi.it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hlinkClick r:id="rId3"/>
              </a:rPr>
              <a:t>p.mollica@studenti.unipi.it</a:t>
            </a:r>
            <a:r>
              <a:rPr lang="it" sz="1520" spc="-1" dirty="0">
                <a:solidFill>
                  <a:srgbClr val="000000"/>
                </a:solidFill>
                <a:latin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  <a:hlinkClick r:id="rId4"/>
              </a:rPr>
              <a:t>n.canduci@studenti.unipi.it</a:t>
            </a:r>
            <a:endParaRPr lang="it-IT" sz="126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94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Date </a:t>
            </a: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</a:rPr>
              <a:t>01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/02/2023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Type of project: </a:t>
            </a:r>
            <a:r>
              <a:rPr lang="it" sz="1520" b="1" strike="noStrike" spc="-1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200" b="0" strike="noStrike" spc="-1" dirty="0">
              <a:latin typeface="Arial"/>
            </a:endParaRPr>
          </a:p>
        </p:txBody>
      </p:sp>
      <p:pic>
        <p:nvPicPr>
          <p:cNvPr id="80" name="Google Shape;56;p13"/>
          <p:cNvPicPr/>
          <p:nvPr/>
        </p:nvPicPr>
        <p:blipFill>
          <a:blip r:embed="rId5"/>
          <a:stretch/>
        </p:blipFill>
        <p:spPr>
          <a:xfrm>
            <a:off x="8157600" y="51840"/>
            <a:ext cx="889200" cy="91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latin typeface="Arial"/>
              </a:rPr>
              <a:t>CUP Dataset </a:t>
            </a:r>
            <a:r>
              <a:rPr lang="it-IT" sz="2600" b="0" strike="noStrike" spc="-1" dirty="0" err="1">
                <a:latin typeface="Arial"/>
              </a:rPr>
              <a:t>exploration</a:t>
            </a:r>
            <a:endParaRPr lang="it-IT" sz="2400" b="0" strike="noStrike" spc="-1" dirty="0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92468B4-F8AC-F0EF-CDC6-32B6FE85A30B}"/>
              </a:ext>
            </a:extLst>
          </p:cNvPr>
          <p:cNvSpPr txBox="1"/>
          <p:nvPr/>
        </p:nvSpPr>
        <p:spPr>
          <a:xfrm>
            <a:off x="311189" y="692352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good practice to </a:t>
            </a:r>
            <a:r>
              <a:rPr lang="it-IT" sz="1400" dirty="0" err="1"/>
              <a:t>explore</a:t>
            </a:r>
            <a:r>
              <a:rPr lang="it-IT" sz="1400" dirty="0"/>
              <a:t> the dataset </a:t>
            </a:r>
            <a:r>
              <a:rPr lang="it-IT" sz="1400" dirty="0" err="1"/>
              <a:t>before</a:t>
            </a:r>
            <a:r>
              <a:rPr lang="it-IT" sz="1400" dirty="0"/>
              <a:t> making </a:t>
            </a:r>
            <a:r>
              <a:rPr lang="it-IT" sz="1400" dirty="0" err="1"/>
              <a:t>choices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concern</a:t>
            </a:r>
            <a:r>
              <a:rPr lang="it-IT" sz="1400" dirty="0"/>
              <a:t> ML models.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281169-C640-1A5B-FD30-9A9BA132BEBF}"/>
              </a:ext>
            </a:extLst>
          </p:cNvPr>
          <p:cNvSpPr txBox="1"/>
          <p:nvPr/>
        </p:nvSpPr>
        <p:spPr>
          <a:xfrm>
            <a:off x="311189" y="1262656"/>
            <a:ext cx="26807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test set and the training set show </a:t>
            </a:r>
            <a:r>
              <a:rPr lang="it-IT" sz="1400" dirty="0" err="1"/>
              <a:t>similar</a:t>
            </a:r>
            <a:r>
              <a:rPr lang="it-IT" sz="1400" dirty="0"/>
              <a:t> features </a:t>
            </a:r>
            <a:r>
              <a:rPr lang="it-IT" sz="1400" dirty="0" err="1"/>
              <a:t>distribution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Figure 4 shows. </a:t>
            </a:r>
          </a:p>
          <a:p>
            <a:endParaRPr lang="it-IT" sz="1400" dirty="0"/>
          </a:p>
          <a:p>
            <a:r>
              <a:rPr lang="it-IT" sz="1400" dirty="0" err="1"/>
              <a:t>Furthermore</a:t>
            </a:r>
            <a:r>
              <a:rPr lang="it-IT" sz="1400" dirty="0"/>
              <a:t>,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aren’t</a:t>
            </a:r>
            <a:r>
              <a:rPr lang="it-IT" sz="1400" dirty="0"/>
              <a:t> cluster of test </a:t>
            </a:r>
            <a:r>
              <a:rPr lang="it-IT" sz="1400" dirty="0" err="1"/>
              <a:t>datapoints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are </a:t>
            </a:r>
            <a:r>
              <a:rPr lang="it-IT" sz="1400" dirty="0" err="1"/>
              <a:t>separated</a:t>
            </a:r>
            <a:r>
              <a:rPr lang="it-IT" sz="1400" dirty="0"/>
              <a:t> from the test set.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, the test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represented</a:t>
            </a:r>
            <a:r>
              <a:rPr lang="it-IT" sz="1400" dirty="0"/>
              <a:t> by the training set.</a:t>
            </a:r>
          </a:p>
          <a:p>
            <a:endParaRPr lang="it-IT" sz="1400" dirty="0"/>
          </a:p>
          <a:p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exploration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</a:t>
            </a:r>
            <a:r>
              <a:rPr lang="it-IT" sz="1400" dirty="0" err="1"/>
              <a:t>focused</a:t>
            </a:r>
            <a:r>
              <a:rPr lang="it-IT" sz="1400" dirty="0"/>
              <a:t> on the </a:t>
            </a:r>
            <a:r>
              <a:rPr lang="it-IT" sz="1400" dirty="0" err="1"/>
              <a:t>detection</a:t>
            </a:r>
            <a:r>
              <a:rPr lang="it-IT" sz="1400" dirty="0"/>
              <a:t> of </a:t>
            </a:r>
            <a:r>
              <a:rPr lang="it-IT" sz="1400" dirty="0" err="1"/>
              <a:t>possible</a:t>
            </a:r>
            <a:r>
              <a:rPr lang="it-IT" sz="1400" dirty="0"/>
              <a:t> </a:t>
            </a:r>
            <a:r>
              <a:rPr lang="it-IT" sz="1400" dirty="0" err="1"/>
              <a:t>outliers</a:t>
            </a:r>
            <a:r>
              <a:rPr lang="it-IT" sz="1400" dirty="0"/>
              <a:t> (</a:t>
            </a:r>
            <a:r>
              <a:rPr lang="it-IT" sz="1400" dirty="0" err="1"/>
              <a:t>see</a:t>
            </a:r>
            <a:r>
              <a:rPr lang="it-IT" sz="1400" dirty="0"/>
              <a:t> </a:t>
            </a:r>
            <a:r>
              <a:rPr lang="it-IT" sz="1400" dirty="0" err="1">
                <a:hlinkClick r:id="rId2" action="ppaction://hlinksldjump"/>
              </a:rPr>
              <a:t>Appendix</a:t>
            </a:r>
            <a:r>
              <a:rPr lang="it-IT" sz="1400" dirty="0"/>
              <a:t> for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details</a:t>
            </a:r>
            <a:r>
              <a:rPr lang="it-IT" sz="1400" dirty="0"/>
              <a:t>). </a:t>
            </a:r>
          </a:p>
        </p:txBody>
      </p:sp>
      <p:pic>
        <p:nvPicPr>
          <p:cNvPr id="9" name="Immagine 8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192A5668-F2C8-2AE6-316D-B645720E65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1" y="1570433"/>
            <a:ext cx="5650212" cy="2825106"/>
          </a:xfrm>
          <a:prstGeom prst="rect">
            <a:avLst/>
          </a:prstGeom>
          <a:ln>
            <a:noFill/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5D934A-12BE-9720-E07D-D7D645509474}"/>
              </a:ext>
            </a:extLst>
          </p:cNvPr>
          <p:cNvSpPr txBox="1"/>
          <p:nvPr/>
        </p:nvSpPr>
        <p:spPr>
          <a:xfrm>
            <a:off x="3314701" y="1262656"/>
            <a:ext cx="565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4</a:t>
            </a:r>
            <a:r>
              <a:rPr lang="it-IT" sz="1400" dirty="0"/>
              <a:t>: Features </a:t>
            </a:r>
            <a:r>
              <a:rPr lang="it-IT" sz="1400" dirty="0" err="1"/>
              <a:t>distribution</a:t>
            </a:r>
            <a:r>
              <a:rPr lang="it-IT" sz="1400" dirty="0"/>
              <a:t> for training and test data</a:t>
            </a:r>
          </a:p>
        </p:txBody>
      </p:sp>
    </p:spTree>
    <p:extLst>
      <p:ext uri="{BB962C8B-B14F-4D97-AF65-F5344CB8AC3E}">
        <p14:creationId xmlns:p14="http://schemas.microsoft.com/office/powerpoint/2010/main" val="184056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Hardware resources &amp; Computing times[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DB1AF9-167E-8621-4AE4-04214D77BE60}"/>
              </a:ext>
            </a:extLst>
          </p:cNvPr>
          <p:cNvSpPr txBox="1"/>
          <p:nvPr/>
        </p:nvSpPr>
        <p:spPr>
          <a:xfrm>
            <a:off x="358825" y="881309"/>
            <a:ext cx="8472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All</a:t>
            </a:r>
            <a:r>
              <a:rPr lang="it-IT" sz="1400" dirty="0">
                <a:solidFill>
                  <a:srgbClr val="FF0000"/>
                </a:solidFill>
              </a:rPr>
              <a:t> the models </a:t>
            </a:r>
            <a:r>
              <a:rPr lang="it-IT" sz="1400" dirty="0" err="1">
                <a:solidFill>
                  <a:srgbClr val="FF0000"/>
                </a:solidFill>
              </a:rPr>
              <a:t>were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fitted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using</a:t>
            </a:r>
            <a:r>
              <a:rPr lang="it-IT" sz="1400" dirty="0">
                <a:solidFill>
                  <a:srgbClr val="FF0000"/>
                </a:solidFill>
              </a:rPr>
              <a:t> Google </a:t>
            </a:r>
            <a:r>
              <a:rPr lang="it-IT" sz="1400" dirty="0" err="1">
                <a:solidFill>
                  <a:srgbClr val="FF0000"/>
                </a:solidFill>
              </a:rPr>
              <a:t>Colaboratory</a:t>
            </a:r>
            <a:r>
              <a:rPr lang="it-IT" sz="1400" dirty="0">
                <a:solidFill>
                  <a:srgbClr val="FF0000"/>
                </a:solidFill>
              </a:rPr>
              <a:t> (pro). Model X and Y make an </a:t>
            </a:r>
            <a:r>
              <a:rPr lang="it-IT" sz="1400" dirty="0" err="1">
                <a:solidFill>
                  <a:srgbClr val="FF0000"/>
                </a:solidFill>
              </a:rPr>
              <a:t>exception</a:t>
            </a:r>
            <a:r>
              <a:rPr lang="it-IT" sz="1400" dirty="0">
                <a:solidFill>
                  <a:srgbClr val="FF0000"/>
                </a:solidFill>
              </a:rPr>
              <a:t>, </a:t>
            </a:r>
            <a:r>
              <a:rPr lang="it-IT" sz="1400" dirty="0" err="1">
                <a:solidFill>
                  <a:srgbClr val="FF0000"/>
                </a:solidFill>
              </a:rPr>
              <a:t>as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they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were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trained</a:t>
            </a:r>
            <a:r>
              <a:rPr lang="it-IT" sz="1400" dirty="0">
                <a:solidFill>
                  <a:srgbClr val="FF0000"/>
                </a:solidFill>
              </a:rPr>
              <a:t> on computer […] 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F20B040C-5956-621F-FA4B-DDAA61C3A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204099"/>
              </p:ext>
            </p:extLst>
          </p:nvPr>
        </p:nvGraphicFramePr>
        <p:xfrm>
          <a:off x="358825" y="1680235"/>
          <a:ext cx="8472664" cy="2890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18166">
                  <a:extLst>
                    <a:ext uri="{9D8B030D-6E8A-4147-A177-3AD203B41FA5}">
                      <a16:colId xmlns:a16="http://schemas.microsoft.com/office/drawing/2014/main" val="974558736"/>
                    </a:ext>
                  </a:extLst>
                </a:gridCol>
                <a:gridCol w="2118166">
                  <a:extLst>
                    <a:ext uri="{9D8B030D-6E8A-4147-A177-3AD203B41FA5}">
                      <a16:colId xmlns:a16="http://schemas.microsoft.com/office/drawing/2014/main" val="1936115471"/>
                    </a:ext>
                  </a:extLst>
                </a:gridCol>
                <a:gridCol w="2118166">
                  <a:extLst>
                    <a:ext uri="{9D8B030D-6E8A-4147-A177-3AD203B41FA5}">
                      <a16:colId xmlns:a16="http://schemas.microsoft.com/office/drawing/2014/main" val="1114352232"/>
                    </a:ext>
                  </a:extLst>
                </a:gridCol>
                <a:gridCol w="2118166">
                  <a:extLst>
                    <a:ext uri="{9D8B030D-6E8A-4147-A177-3AD203B41FA5}">
                      <a16:colId xmlns:a16="http://schemas.microsoft.com/office/drawing/2014/main" val="1140071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HW </a:t>
                      </a:r>
                      <a:r>
                        <a:rPr lang="it-IT" sz="1400" dirty="0" err="1"/>
                        <a:t>resources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Grid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search</a:t>
                      </a:r>
                      <a:r>
                        <a:rPr lang="it-IT" sz="1400" dirty="0"/>
                        <a:t>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/>
                        <a:t>(Re)training time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40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2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35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NN with MSE </a:t>
                      </a:r>
                      <a:r>
                        <a:rPr lang="it-IT" sz="1400" dirty="0" err="1"/>
                        <a:t>as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loss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7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NN with MEE </a:t>
                      </a:r>
                      <a:r>
                        <a:rPr lang="it-IT" sz="1400" dirty="0" err="1"/>
                        <a:t>as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loss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67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NN with MSE </a:t>
                      </a:r>
                      <a:r>
                        <a:rPr lang="it-IT" sz="1400" dirty="0" err="1"/>
                        <a:t>as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loss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Optuna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86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NN with MEE </a:t>
                      </a:r>
                      <a:r>
                        <a:rPr lang="it-IT" sz="1400" dirty="0" err="1"/>
                        <a:t>as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loss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Optuna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61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1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CUP </a:t>
            </a:r>
            <a:r>
              <a:rPr lang="it-IT" sz="2600" spc="-1" dirty="0" err="1">
                <a:solidFill>
                  <a:srgbClr val="000000"/>
                </a:solidFill>
                <a:latin typeface="Arial"/>
              </a:rPr>
              <a:t>V</a:t>
            </a:r>
            <a:r>
              <a:rPr lang="it-IT" sz="2600" b="0" strike="noStrike" spc="-1" dirty="0" err="1">
                <a:solidFill>
                  <a:srgbClr val="000000"/>
                </a:solidFill>
                <a:latin typeface="Arial"/>
              </a:rPr>
              <a:t>alidation</a:t>
            </a: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 schema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104" name="Google Shape;104;p19"/>
          <p:cNvPicPr/>
          <p:nvPr/>
        </p:nvPicPr>
        <p:blipFill>
          <a:blip r:embed="rId2"/>
          <a:stretch/>
        </p:blipFill>
        <p:spPr>
          <a:xfrm>
            <a:off x="2359620" y="2044312"/>
            <a:ext cx="4424400" cy="626400"/>
          </a:xfrm>
          <a:prstGeom prst="rect">
            <a:avLst/>
          </a:prstGeom>
          <a:ln w="0"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387ABBB-277D-A75F-836E-645748071C9F}"/>
              </a:ext>
            </a:extLst>
          </p:cNvPr>
          <p:cNvSpPr txBox="1"/>
          <p:nvPr/>
        </p:nvSpPr>
        <p:spPr>
          <a:xfrm>
            <a:off x="311760" y="859329"/>
            <a:ext cx="852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held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out 20% of the data (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randomly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sampled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by fixing 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seed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reproducibility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) to use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as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an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internal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test set.</a:t>
            </a:r>
          </a:p>
          <a:p>
            <a:pPr>
              <a:buNone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On 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remaining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part of the data 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the model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trained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following a 5-fold Cross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schema.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done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by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Scikit-Learn’s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GridSearchCV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when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grid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performed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. 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A89A81-409B-0BEB-0241-08DF33268AD8}"/>
              </a:ext>
            </a:extLst>
          </p:cNvPr>
          <p:cNvSpPr txBox="1"/>
          <p:nvPr/>
        </p:nvSpPr>
        <p:spPr>
          <a:xfrm>
            <a:off x="311760" y="2901588"/>
            <a:ext cx="852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ran</a:t>
            </a:r>
            <a:r>
              <a:rPr lang="it-IT" sz="1400" dirty="0"/>
              <a:t> a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for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three</a:t>
            </a:r>
            <a:r>
              <a:rPr lang="it-IT" sz="1400" dirty="0"/>
              <a:t> classes of models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considered</a:t>
            </a:r>
            <a:r>
              <a:rPr lang="it-IT" sz="1400" dirty="0"/>
              <a:t>. </a:t>
            </a:r>
          </a:p>
          <a:p>
            <a:r>
              <a:rPr lang="it-IT" sz="1400" dirty="0"/>
              <a:t>In </a:t>
            </a:r>
            <a:r>
              <a:rPr lang="it-IT" sz="1400" dirty="0" err="1"/>
              <a:t>addition</a:t>
            </a:r>
            <a:r>
              <a:rPr lang="it-IT" sz="1400" dirty="0"/>
              <a:t> to </a:t>
            </a:r>
            <a:r>
              <a:rPr lang="it-IT" sz="1400" dirty="0" err="1"/>
              <a:t>that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Optuna</a:t>
            </a:r>
            <a:r>
              <a:rPr lang="it-IT" sz="1400" dirty="0"/>
              <a:t> (a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software. See [</a:t>
            </a:r>
            <a:r>
              <a:rPr lang="it-IT" sz="1400" dirty="0">
                <a:hlinkClick r:id="rId3" action="ppaction://hlinksldjump"/>
              </a:rPr>
              <a:t>4</a:t>
            </a:r>
            <a:r>
              <a:rPr lang="it-IT" sz="1400" dirty="0"/>
              <a:t>] and </a:t>
            </a:r>
            <a:r>
              <a:rPr lang="it-IT" sz="1400" dirty="0" err="1">
                <a:hlinkClick r:id="rId4" action="ppaction://hlinksldjump"/>
              </a:rPr>
              <a:t>Appendix</a:t>
            </a:r>
            <a:r>
              <a:rPr lang="it-IT" sz="1400" dirty="0"/>
              <a:t>) for the </a:t>
            </a:r>
            <a:r>
              <a:rPr lang="it-IT" sz="1400" dirty="0" err="1"/>
              <a:t>exploration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</a:t>
            </a:r>
            <a:r>
              <a:rPr lang="it-IT" sz="1400" dirty="0" err="1"/>
              <a:t>Network’s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. The range of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explored</a:t>
            </a:r>
            <a:r>
              <a:rPr lang="it-IT" sz="1400" dirty="0"/>
              <a:t> by </a:t>
            </a: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in the </a:t>
            </a:r>
            <a:r>
              <a:rPr lang="it-IT" sz="1400" dirty="0" err="1">
                <a:hlinkClick r:id="rId5" action="ppaction://hlinksldjump"/>
              </a:rPr>
              <a:t>Appendix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1A7F0C-A6EB-5055-EEB7-B7520911F32A}"/>
              </a:ext>
            </a:extLst>
          </p:cNvPr>
          <p:cNvSpPr txBox="1"/>
          <p:nvPr/>
        </p:nvSpPr>
        <p:spPr>
          <a:xfrm>
            <a:off x="311760" y="3855695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Range of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: for </a:t>
            </a:r>
            <a:r>
              <a:rPr lang="it-IT" sz="1400" dirty="0" err="1"/>
              <a:t>most</a:t>
            </a:r>
            <a:r>
              <a:rPr lang="it-IT" sz="1400" dirty="0"/>
              <a:t> of the </a:t>
            </a:r>
            <a:r>
              <a:rPr lang="it-IT" sz="1400" dirty="0" err="1"/>
              <a:t>hyperparameters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followed</a:t>
            </a:r>
            <a:r>
              <a:rPr lang="it-IT" sz="1400" dirty="0"/>
              <a:t> the </a:t>
            </a:r>
            <a:r>
              <a:rPr lang="it-IT" sz="1400" dirty="0" err="1"/>
              <a:t>advice</a:t>
            </a:r>
            <a:r>
              <a:rPr lang="it-IT" sz="1400" dirty="0"/>
              <a:t> in [</a:t>
            </a:r>
            <a:r>
              <a:rPr lang="it-IT" sz="1400" dirty="0">
                <a:hlinkClick r:id="rId6" action="ppaction://hlinksldjump"/>
              </a:rPr>
              <a:t>9</a:t>
            </a:r>
            <a:r>
              <a:rPr lang="it-IT" sz="1400" dirty="0"/>
              <a:t>] and </a:t>
            </a:r>
            <a:r>
              <a:rPr lang="it-IT" sz="1400" dirty="0" err="1"/>
              <a:t>considered</a:t>
            </a:r>
            <a:r>
              <a:rPr lang="it-IT" sz="1400" dirty="0"/>
              <a:t> an </a:t>
            </a:r>
            <a:r>
              <a:rPr lang="it-IT" sz="1400" dirty="0" err="1"/>
              <a:t>uniform</a:t>
            </a:r>
            <a:r>
              <a:rPr lang="it-IT" sz="1400" dirty="0"/>
              <a:t> sampling in the log-domain.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, the ratio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two</a:t>
            </a:r>
            <a:r>
              <a:rPr lang="it-IT" sz="1400" dirty="0"/>
              <a:t> consecutive </a:t>
            </a:r>
            <a:r>
              <a:rPr lang="it-IT" sz="1400" dirty="0" err="1"/>
              <a:t>values</a:t>
            </a:r>
            <a:r>
              <a:rPr lang="it-IT" sz="1400" dirty="0"/>
              <a:t> to </a:t>
            </a:r>
            <a:r>
              <a:rPr lang="it-IT" sz="1400" dirty="0" err="1"/>
              <a:t>explore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constant</a:t>
            </a:r>
            <a:r>
              <a:rPr lang="it-IT" sz="1400" dirty="0"/>
              <a:t>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67F3964-F14E-08C5-4BE5-C58E42BD0BD7}"/>
              </a:ext>
            </a:extLst>
          </p:cNvPr>
          <p:cNvSpPr txBox="1"/>
          <p:nvPr/>
        </p:nvSpPr>
        <p:spPr>
          <a:xfrm>
            <a:off x="358825" y="3728271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After </a:t>
            </a:r>
            <a:r>
              <a:rPr lang="it-IT" sz="1400" dirty="0" err="1"/>
              <a:t>retraining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measure</a:t>
            </a:r>
            <a:r>
              <a:rPr lang="it-IT" sz="1400" dirty="0"/>
              <a:t> the test </a:t>
            </a:r>
            <a:r>
              <a:rPr lang="it-IT" sz="1400" dirty="0" err="1"/>
              <a:t>error</a:t>
            </a:r>
            <a:r>
              <a:rPr lang="it-IT" sz="1400" dirty="0"/>
              <a:t> on the TS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previously</a:t>
            </a:r>
            <a:r>
              <a:rPr lang="it-IT" sz="1400" dirty="0"/>
              <a:t> </a:t>
            </a:r>
            <a:r>
              <a:rPr lang="it-IT" sz="1400" dirty="0" err="1"/>
              <a:t>held</a:t>
            </a:r>
            <a:r>
              <a:rPr lang="it-IT" sz="1400" dirty="0"/>
              <a:t> out. After </a:t>
            </a:r>
            <a:r>
              <a:rPr lang="it-IT" sz="1400" dirty="0" err="1"/>
              <a:t>this</a:t>
            </a:r>
            <a:r>
              <a:rPr lang="it-IT" sz="1400" dirty="0"/>
              <a:t> model </a:t>
            </a:r>
            <a:r>
              <a:rPr lang="it-IT" sz="1400" dirty="0" err="1"/>
              <a:t>assessment</a:t>
            </a:r>
            <a:r>
              <a:rPr lang="it-IT" sz="1400" dirty="0"/>
              <a:t> </a:t>
            </a:r>
            <a:r>
              <a:rPr lang="it-IT" sz="1400" dirty="0" err="1"/>
              <a:t>phase</a:t>
            </a:r>
            <a:r>
              <a:rPr lang="it-IT" sz="1400" dirty="0"/>
              <a:t>, the model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retrained</a:t>
            </a:r>
            <a:r>
              <a:rPr lang="it-IT" sz="1400" dirty="0"/>
              <a:t> on the </a:t>
            </a:r>
            <a:r>
              <a:rPr lang="it-IT" sz="1400" dirty="0" err="1"/>
              <a:t>whole</a:t>
            </a:r>
            <a:r>
              <a:rPr lang="it-IT" sz="1400" dirty="0"/>
              <a:t> dataset.</a:t>
            </a:r>
          </a:p>
          <a:p>
            <a:r>
              <a:rPr lang="it-IT" sz="1400" dirty="0">
                <a:solidFill>
                  <a:srgbClr val="FF0000"/>
                </a:solidFill>
              </a:rPr>
              <a:t>Come vanno le cose per le RF e SVM? Dettagli in appendice? Perché le cose sono cambiate.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6257285-26F0-6D40-8997-2577FA7B9D15}"/>
              </a:ext>
            </a:extLst>
          </p:cNvPr>
          <p:cNvSpPr txBox="1"/>
          <p:nvPr/>
        </p:nvSpPr>
        <p:spPr>
          <a:xfrm>
            <a:off x="358825" y="878271"/>
            <a:ext cx="85201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best model </a:t>
            </a:r>
            <a:r>
              <a:rPr lang="it-IT" sz="1400" dirty="0" err="1"/>
              <a:t>returned</a:t>
            </a:r>
            <a:r>
              <a:rPr lang="it-IT" sz="1400" dirty="0"/>
              <a:t> by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then</a:t>
            </a:r>
            <a:r>
              <a:rPr lang="it-IT" sz="1400" dirty="0"/>
              <a:t> </a:t>
            </a:r>
            <a:r>
              <a:rPr lang="it-IT" sz="1400" dirty="0" err="1"/>
              <a:t>retrained</a:t>
            </a:r>
            <a:r>
              <a:rPr lang="it-IT" sz="1400" dirty="0"/>
              <a:t>. In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cases</a:t>
            </a:r>
            <a:r>
              <a:rPr lang="it-IT" sz="1400" dirty="0"/>
              <a:t> (</a:t>
            </a:r>
            <a:r>
              <a:rPr lang="it-IT" sz="1400" b="1" dirty="0"/>
              <a:t>SVM</a:t>
            </a:r>
            <a:r>
              <a:rPr lang="it-IT" sz="1400" dirty="0"/>
              <a:t>, </a:t>
            </a:r>
            <a:r>
              <a:rPr lang="it-IT" sz="1400" b="1" dirty="0"/>
              <a:t>RF</a:t>
            </a:r>
            <a:r>
              <a:rPr lang="it-IT" sz="1400" dirty="0"/>
              <a:t> and </a:t>
            </a:r>
            <a:r>
              <a:rPr lang="it-IT" sz="1400" b="1" dirty="0"/>
              <a:t>NN</a:t>
            </a:r>
            <a:r>
              <a:rPr lang="it-IT" sz="1400" dirty="0"/>
              <a:t>) a 5-fold Cross-</a:t>
            </a:r>
            <a:r>
              <a:rPr lang="it-IT" sz="1400" dirty="0" err="1"/>
              <a:t>Validation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performed</a:t>
            </a:r>
            <a:r>
              <a:rPr lang="it-IT" sz="1400" dirty="0"/>
              <a:t>, to </a:t>
            </a:r>
            <a:r>
              <a:rPr lang="it-IT" sz="1400" dirty="0" err="1"/>
              <a:t>get</a:t>
            </a:r>
            <a:r>
              <a:rPr lang="it-IT" sz="1400" dirty="0"/>
              <a:t> accurate learning </a:t>
            </a:r>
            <a:r>
              <a:rPr lang="it-IT" sz="1400" dirty="0" err="1"/>
              <a:t>curves</a:t>
            </a:r>
            <a:r>
              <a:rPr lang="it-IT" sz="1400" dirty="0"/>
              <a:t> (</a:t>
            </a:r>
            <a:r>
              <a:rPr lang="it-IT" sz="1400" dirty="0" err="1"/>
              <a:t>details</a:t>
            </a:r>
            <a:r>
              <a:rPr lang="it-IT" sz="1400" dirty="0"/>
              <a:t> for SVM and RF are in the </a:t>
            </a:r>
            <a:r>
              <a:rPr lang="it-IT" sz="1400" dirty="0" err="1">
                <a:hlinkClick r:id="rId2" action="ppaction://hlinksldjump"/>
              </a:rPr>
              <a:t>Appendix</a:t>
            </a:r>
            <a:r>
              <a:rPr lang="it-IT" sz="1400" dirty="0"/>
              <a:t>). </a:t>
            </a:r>
          </a:p>
          <a:p>
            <a:r>
              <a:rPr lang="it-IT" sz="1400" dirty="0"/>
              <a:t>For the NN, a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consideration</a:t>
            </a:r>
            <a:r>
              <a:rPr lang="it-IT" sz="1400" dirty="0"/>
              <a:t> can be made: </a:t>
            </a:r>
            <a:r>
              <a:rPr lang="it-IT" sz="1400" dirty="0" err="1"/>
              <a:t>retraining</a:t>
            </a:r>
            <a:r>
              <a:rPr lang="it-IT" sz="1400" dirty="0"/>
              <a:t> </a:t>
            </a:r>
            <a:r>
              <a:rPr lang="it-IT" sz="1400" dirty="0" err="1"/>
              <a:t>uses</a:t>
            </a:r>
            <a:r>
              <a:rPr lang="it-IT" sz="1400" dirty="0"/>
              <a:t>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, so a </a:t>
            </a:r>
            <a:r>
              <a:rPr lang="it-IT" sz="1400" dirty="0" err="1"/>
              <a:t>validation</a:t>
            </a:r>
            <a:r>
              <a:rPr lang="it-IT" sz="1400" dirty="0"/>
              <a:t> set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needed</a:t>
            </a:r>
            <a:r>
              <a:rPr lang="it-IT" sz="1400" dirty="0"/>
              <a:t>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to </a:t>
            </a:r>
            <a:r>
              <a:rPr lang="it-IT" sz="1400" dirty="0" err="1"/>
              <a:t>hold</a:t>
            </a:r>
            <a:r>
              <a:rPr lang="it-IT" sz="1400" dirty="0"/>
              <a:t> out a </a:t>
            </a:r>
            <a:r>
              <a:rPr lang="it-IT" sz="1400" dirty="0" err="1"/>
              <a:t>validation</a:t>
            </a:r>
            <a:r>
              <a:rPr lang="it-IT" sz="1400" dirty="0"/>
              <a:t> set for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purpose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the training data </a:t>
            </a:r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the test set (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</a:t>
            </a:r>
            <a:r>
              <a:rPr lang="it-IT" sz="1400" dirty="0" err="1"/>
              <a:t>noticed</a:t>
            </a:r>
            <a:r>
              <a:rPr lang="it-IT" sz="1400" dirty="0"/>
              <a:t> in </a:t>
            </a:r>
            <a:r>
              <a:rPr lang="it-IT" sz="1400" dirty="0" err="1"/>
              <a:t>our</a:t>
            </a:r>
            <a:r>
              <a:rPr lang="it-IT" sz="1400" dirty="0"/>
              <a:t> data </a:t>
            </a:r>
            <a:r>
              <a:rPr lang="it-IT" sz="1400" dirty="0" err="1"/>
              <a:t>exploration</a:t>
            </a:r>
            <a:r>
              <a:rPr lang="it-IT" sz="1400" dirty="0"/>
              <a:t>).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consequence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choice</a:t>
            </a:r>
            <a:r>
              <a:rPr lang="it-IT" sz="1400" dirty="0"/>
              <a:t>, an ensemble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created</a:t>
            </a:r>
            <a:r>
              <a:rPr lang="it-IT" sz="1400" dirty="0"/>
              <a:t>.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details</a:t>
            </a:r>
            <a:r>
              <a:rPr lang="it-IT" sz="1400" dirty="0"/>
              <a:t> are in the </a:t>
            </a:r>
            <a:r>
              <a:rPr lang="it-IT" sz="1400" dirty="0" err="1">
                <a:hlinkClick r:id="rId3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62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Random Forest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14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8B1A027-6C32-A092-DAB3-CD3EB1F6F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32544"/>
              </p:ext>
            </p:extLst>
          </p:nvPr>
        </p:nvGraphicFramePr>
        <p:xfrm>
          <a:off x="396688" y="982097"/>
          <a:ext cx="8350624" cy="1935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29753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87586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550831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4175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r>
                        <a:rPr lang="it-IT" sz="1400" i="1" dirty="0"/>
                        <a:t> (</a:t>
                      </a:r>
                      <a:r>
                        <a:rPr lang="it-IT" sz="1400" i="1" dirty="0" err="1"/>
                        <a:t>aka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trees</a:t>
                      </a:r>
                      <a:r>
                        <a:rPr lang="it-IT" sz="1400" i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100, </a:t>
                      </a:r>
                      <a:r>
                        <a:rPr lang="it-IT" sz="1400" b="1" u="none" dirty="0"/>
                        <a:t>150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r>
                        <a:rPr lang="it-IT" sz="1400" i="1" dirty="0"/>
                        <a:t> of the </a:t>
                      </a:r>
                      <a:r>
                        <a:rPr lang="it-IT" sz="1400" i="1" dirty="0" err="1"/>
                        <a:t>tree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8, </a:t>
                      </a:r>
                      <a:r>
                        <a:rPr lang="it-IT" sz="1400" b="1" u="none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n° of samples to split an </a:t>
                      </a:r>
                      <a:r>
                        <a:rPr lang="it-IT" sz="1400" i="1" dirty="0" err="1"/>
                        <a:t>internal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u="none" dirty="0"/>
                        <a:t>2</a:t>
                      </a:r>
                      <a:r>
                        <a:rPr lang="it-IT" sz="1400" dirty="0"/>
                        <a:t>, 8, 10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n° of samples </a:t>
                      </a:r>
                      <a:r>
                        <a:rPr lang="it-IT" sz="1400" i="1" dirty="0" err="1"/>
                        <a:t>required</a:t>
                      </a:r>
                      <a:r>
                        <a:rPr lang="it-IT" sz="1400" i="1" dirty="0"/>
                        <a:t> to be a </a:t>
                      </a:r>
                      <a:r>
                        <a:rPr lang="it-IT" sz="1400" i="1" dirty="0" err="1"/>
                        <a:t>leaf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u="none" dirty="0"/>
                        <a:t>1</a:t>
                      </a:r>
                      <a:r>
                        <a:rPr lang="it-IT" sz="1400" dirty="0"/>
                        <a:t>, 3, 4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en-US" sz="1400" i="1" dirty="0"/>
                        <a:t>N° of features to consider when looking for the best split</a:t>
                      </a:r>
                      <a:endParaRPr lang="it-IT" sz="14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i="0" u="none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b="1" i="0" u="none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i="0" dirty="0"/>
                        <a:t>, 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log_2()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44F529-4559-04C3-A1D2-819C27C198FD}"/>
              </a:ext>
            </a:extLst>
          </p:cNvPr>
          <p:cNvSpPr txBox="1"/>
          <p:nvPr/>
        </p:nvSpPr>
        <p:spPr>
          <a:xfrm>
            <a:off x="396688" y="674320"/>
            <a:ext cx="8350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2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Random </a:t>
            </a:r>
            <a:r>
              <a:rPr lang="it-IT" sz="1400" dirty="0" err="1"/>
              <a:t>Forest</a:t>
            </a:r>
            <a:r>
              <a:rPr lang="it-IT" sz="1400" dirty="0"/>
              <a:t>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7B8197D-6D81-7D11-7544-8CEC06FCCA87}"/>
              </a:ext>
            </a:extLst>
          </p:cNvPr>
          <p:cNvSpPr txBox="1"/>
          <p:nvPr/>
        </p:nvSpPr>
        <p:spPr>
          <a:xfrm>
            <a:off x="396687" y="3280937"/>
            <a:ext cx="39601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are in </a:t>
            </a:r>
            <a:r>
              <a:rPr lang="it-IT" sz="1400" dirty="0" err="1"/>
              <a:t>bold</a:t>
            </a:r>
            <a:r>
              <a:rPr lang="it-IT" sz="1400" dirty="0"/>
              <a:t>. </a:t>
            </a:r>
            <a:r>
              <a:rPr lang="it-IT" sz="1400" dirty="0" err="1"/>
              <a:t>Table</a:t>
            </a:r>
            <a:r>
              <a:rPr lang="it-IT" sz="1400" dirty="0"/>
              <a:t> m shows the </a:t>
            </a:r>
            <a:r>
              <a:rPr lang="it-IT" sz="1400" dirty="0" err="1"/>
              <a:t>error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model.</a:t>
            </a:r>
          </a:p>
          <a:p>
            <a:r>
              <a:rPr lang="it-IT" sz="1400" dirty="0"/>
              <a:t>The learning curve of the best Random </a:t>
            </a:r>
            <a:r>
              <a:rPr lang="it-IT" sz="1400" dirty="0" err="1"/>
              <a:t>Forest</a:t>
            </a:r>
            <a:r>
              <a:rPr lang="it-IT" sz="1400" dirty="0"/>
              <a:t> can be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>
                <a:hlinkClick r:id="rId2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102EB44F-7208-039E-B368-9F901560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45152"/>
              </p:ext>
            </p:extLst>
          </p:nvPr>
        </p:nvGraphicFramePr>
        <p:xfrm>
          <a:off x="4911223" y="3807403"/>
          <a:ext cx="3836660" cy="9144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1.266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2.387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stdev</a:t>
                      </a:r>
                      <a:endParaRPr lang="it-IT" sz="1400" b="1" dirty="0"/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0.014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n.d.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60038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2B55B3-532A-0E15-5534-321227FCF96D}"/>
              </a:ext>
            </a:extLst>
          </p:cNvPr>
          <p:cNvSpPr txBox="1"/>
          <p:nvPr/>
        </p:nvSpPr>
        <p:spPr>
          <a:xfrm>
            <a:off x="4910652" y="3280937"/>
            <a:ext cx="383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MEE of the best Random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Forest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selected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by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grid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search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275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Support Vector Regressors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96685" y="549035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3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17455"/>
                  </p:ext>
                </p:extLst>
              </p:nvPr>
            </p:nvGraphicFramePr>
            <p:xfrm>
              <a:off x="396686" y="856812"/>
              <a:ext cx="8350627" cy="28143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741395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433919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3173506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001807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b="1" dirty="0" err="1"/>
                            <a:t>poly</a:t>
                          </a:r>
                          <a:r>
                            <a:rPr lang="it-IT" sz="1400" b="1" dirty="0"/>
                            <a:t>.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</a:t>
                          </a:r>
                          <a:r>
                            <a:rPr lang="it-IT" sz="1400" b="1" dirty="0"/>
                            <a:t>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</a:t>
                          </a:r>
                          <a:r>
                            <a:rPr lang="it-IT" sz="1400" b="1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</a:t>
                          </a:r>
                          <a:r>
                            <a:rPr lang="it-IT" sz="1400" b="1" dirty="0"/>
                            <a:t>0.1</a:t>
                          </a:r>
                          <a:r>
                            <a:rPr lang="it-IT" sz="1400" dirty="0"/>
                            <a:t>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</a:t>
                          </a:r>
                          <a:r>
                            <a:rPr lang="it-IT" sz="1400" b="1" dirty="0"/>
                            <a:t>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i="0" dirty="0"/>
                            <a:t>0.1</a:t>
                          </a:r>
                          <a:r>
                            <a:rPr lang="it-IT" sz="1400" i="0" dirty="0"/>
                            <a:t>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117455"/>
                  </p:ext>
                </p:extLst>
              </p:nvPr>
            </p:nvGraphicFramePr>
            <p:xfrm>
              <a:off x="396686" y="856812"/>
              <a:ext cx="8350627" cy="28143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741395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433919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3173506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001807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b="1" dirty="0" err="1"/>
                            <a:t>poly</a:t>
                          </a:r>
                          <a:r>
                            <a:rPr lang="it-IT" sz="1400" b="1" dirty="0"/>
                            <a:t>.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31478" t="-72941" r="-31670" b="-38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</a:t>
                          </a:r>
                          <a:r>
                            <a:rPr lang="it-IT" sz="1400" b="1" dirty="0"/>
                            <a:t>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31478" t="-170930" r="-31670" b="-28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</a:t>
                          </a:r>
                          <a:r>
                            <a:rPr lang="it-IT" sz="1400" b="1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</a:t>
                          </a:r>
                          <a:r>
                            <a:rPr lang="it-IT" sz="1400" b="1" dirty="0"/>
                            <a:t>0.1</a:t>
                          </a:r>
                          <a:r>
                            <a:rPr lang="it-IT" sz="1400" dirty="0"/>
                            <a:t>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</a:t>
                          </a:r>
                          <a:r>
                            <a:rPr lang="it-IT" sz="1400" b="1" dirty="0"/>
                            <a:t>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45882" r="-100146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b="1" i="0" dirty="0"/>
                            <a:t>0.1</a:t>
                          </a:r>
                          <a:r>
                            <a:rPr lang="it-IT" sz="1400" i="0" dirty="0"/>
                            <a:t>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4CB9270-40E1-6852-9B9E-F02A5B6F5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02077"/>
              </p:ext>
            </p:extLst>
          </p:nvPr>
        </p:nvGraphicFramePr>
        <p:xfrm>
          <a:off x="4910653" y="3984690"/>
          <a:ext cx="3836660" cy="9144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0.472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stdev</a:t>
                      </a:r>
                      <a:endParaRPr lang="it-IT" sz="1400" b="1" dirty="0"/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0.006</a:t>
                      </a:r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n.d.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838635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5CB74F-1E5A-0951-0F2A-FFFB1DFCC51D}"/>
              </a:ext>
            </a:extLst>
          </p:cNvPr>
          <p:cNvSpPr txBox="1"/>
          <p:nvPr/>
        </p:nvSpPr>
        <p:spPr>
          <a:xfrm>
            <a:off x="4910653" y="3676913"/>
            <a:ext cx="3836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MEE of the best SVM</a:t>
            </a:r>
            <a:endParaRPr lang="it-IT" sz="1100" dirty="0">
              <a:effectLst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A56CF6-D8A5-5F82-9CF5-EEA011AA670B}"/>
              </a:ext>
            </a:extLst>
          </p:cNvPr>
          <p:cNvSpPr txBox="1"/>
          <p:nvPr/>
        </p:nvSpPr>
        <p:spPr>
          <a:xfrm>
            <a:off x="396685" y="3950461"/>
            <a:ext cx="4356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are in </a:t>
            </a:r>
            <a:r>
              <a:rPr lang="it-IT" sz="1400" dirty="0" err="1"/>
              <a:t>bold</a:t>
            </a:r>
            <a:r>
              <a:rPr lang="it-IT" sz="1400" dirty="0"/>
              <a:t>. </a:t>
            </a:r>
            <a:r>
              <a:rPr lang="it-IT" sz="1400" dirty="0" err="1"/>
              <a:t>Table</a:t>
            </a:r>
            <a:r>
              <a:rPr lang="it-IT" sz="1400" dirty="0"/>
              <a:t> m shows the </a:t>
            </a:r>
            <a:r>
              <a:rPr lang="it-IT" sz="1400" dirty="0" err="1"/>
              <a:t>error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model.</a:t>
            </a:r>
          </a:p>
          <a:p>
            <a:r>
              <a:rPr lang="it-IT" sz="1400" dirty="0"/>
              <a:t>The learning curve of the best SVM can be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>
                <a:hlinkClick r:id="rId3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888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Neural Network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REVIEW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16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5EF7EEB-D488-744E-19B3-3DB3B75B7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72683"/>
              </p:ext>
            </p:extLst>
          </p:nvPr>
        </p:nvGraphicFramePr>
        <p:xfrm>
          <a:off x="311940" y="814549"/>
          <a:ext cx="8343901" cy="4221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44526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212742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978737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3213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-5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Usage</a:t>
                      </a:r>
                      <a:r>
                        <a:rPr lang="it-IT" sz="1400" i="1" dirty="0"/>
                        <a:t> of </a:t>
                      </a:r>
                      <a:r>
                        <a:rPr lang="it-IT" sz="1400" i="1" dirty="0" err="1"/>
                        <a:t>Nesterov’s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momentum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True, False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input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79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Optimization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5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Batch size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16, 32, 64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Patience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for </a:t>
                      </a:r>
                      <a:r>
                        <a:rPr lang="it-IT" sz="1400" i="1" dirty="0" err="1"/>
                        <a:t>early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stopping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5, 8, 9, 10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400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(64,64), (128,64), (128,128), (256,128), (256,256)</a:t>
                      </a:r>
                      <a:endParaRPr lang="it-IT" sz="14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58807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i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dirty="0"/>
                        <a:t>(0,0), (0.2,0.2), (0.3,0.3), (0.3,0.4), (0.4,0.4), (0.5,0.5)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5963CF-EEC9-7D02-CA08-E5CCC2467325}"/>
              </a:ext>
            </a:extLst>
          </p:cNvPr>
          <p:cNvSpPr txBox="1"/>
          <p:nvPr/>
        </p:nvSpPr>
        <p:spPr>
          <a:xfrm>
            <a:off x="311940" y="506772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4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2793612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selected grid search results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mostrare dei confronti «scelti» tra diverse combinazioni di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Arial"/>
              </a:rPr>
              <a:t>iperparametri</a:t>
            </a:r>
            <a:endParaRPr lang="it-IT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17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comparisons between models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mettere a confronto anche i modelli. Questa forse è una tra le cose più critiche da fare.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18</a:t>
            </a:fld>
            <a:endParaRPr lang="it-IT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477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 – 1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84D9135-3616-EE45-ECF4-129488406C5F}"/>
              </a:ext>
            </a:extLst>
          </p:cNvPr>
          <p:cNvSpPr/>
          <p:nvPr/>
        </p:nvSpPr>
        <p:spPr>
          <a:xfrm>
            <a:off x="311760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Learning curve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920686"/>
            <a:ext cx="883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chose</a:t>
            </a:r>
            <a:r>
              <a:rPr lang="it-IT" sz="1400" dirty="0"/>
              <a:t> XYZ </a:t>
            </a:r>
            <a:r>
              <a:rPr lang="it-IT" sz="1400" dirty="0" err="1"/>
              <a:t>as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model.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chose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this</a:t>
            </a:r>
            <a:r>
              <a:rPr lang="it-IT" sz="1400" dirty="0">
                <a:solidFill>
                  <a:srgbClr val="FF0000"/>
                </a:solidFill>
              </a:rPr>
              <a:t> model </a:t>
            </a:r>
            <a:r>
              <a:rPr lang="it-IT" sz="1400" dirty="0" err="1">
                <a:solidFill>
                  <a:srgbClr val="FF0000"/>
                </a:solidFill>
              </a:rPr>
              <a:t>because</a:t>
            </a:r>
            <a:r>
              <a:rPr lang="it-IT" sz="1400" dirty="0"/>
              <a:t>…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6A2D120-85CC-4BB3-0D21-B25E88A6BDC8}"/>
              </a:ext>
            </a:extLst>
          </p:cNvPr>
          <p:cNvSpPr/>
          <p:nvPr/>
        </p:nvSpPr>
        <p:spPr>
          <a:xfrm>
            <a:off x="4910082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Other</a:t>
            </a:r>
            <a:r>
              <a:rPr lang="it-IT" dirty="0"/>
              <a:t> cool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7970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Objectives</a:t>
            </a:r>
            <a:endParaRPr lang="it-IT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22EB19-DDEA-4A7A-811B-6D3A1B5AF3ED}"/>
              </a:ext>
            </a:extLst>
          </p:cNvPr>
          <p:cNvSpPr txBox="1"/>
          <p:nvPr/>
        </p:nvSpPr>
        <p:spPr>
          <a:xfrm>
            <a:off x="311760" y="3795622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</a:t>
            </a:r>
            <a:r>
              <a:rPr lang="it-IT" sz="1400" dirty="0" err="1"/>
              <a:t>three</a:t>
            </a:r>
            <a:r>
              <a:rPr lang="it-IT" sz="1400" dirty="0"/>
              <a:t> classes of models: SVR, </a:t>
            </a:r>
            <a:r>
              <a:rPr lang="it-IT" sz="1400" dirty="0" err="1"/>
              <a:t>Neural</a:t>
            </a:r>
            <a:r>
              <a:rPr lang="it-IT" sz="1400" dirty="0"/>
              <a:t> Network, Random </a:t>
            </a:r>
            <a:r>
              <a:rPr lang="it-IT" sz="1400" dirty="0" err="1"/>
              <a:t>Forest</a:t>
            </a:r>
            <a:r>
              <a:rPr lang="it-IT" sz="1400" dirty="0"/>
              <a:t>.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part of the </a:t>
            </a:r>
            <a:r>
              <a:rPr lang="it-IT" sz="1400" dirty="0" err="1"/>
              <a:t>program</a:t>
            </a:r>
            <a:r>
              <a:rPr lang="it-IT" sz="1400" dirty="0"/>
              <a:t> for the ML </a:t>
            </a:r>
            <a:r>
              <a:rPr lang="it-IT" sz="1400" dirty="0" err="1"/>
              <a:t>exam</a:t>
            </a:r>
            <a:r>
              <a:rPr lang="it-IT" sz="1400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4CC786-9C95-956C-19E6-8F32E13A6A18}"/>
              </a:ext>
            </a:extLst>
          </p:cNvPr>
          <p:cNvSpPr txBox="1"/>
          <p:nvPr/>
        </p:nvSpPr>
        <p:spPr>
          <a:xfrm>
            <a:off x="311758" y="1108862"/>
            <a:ext cx="8520119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aim</a:t>
            </a:r>
            <a:r>
              <a:rPr lang="it-IT" sz="1400" dirty="0"/>
              <a:t> for </a:t>
            </a:r>
            <a:r>
              <a:rPr lang="it-IT" sz="1400" dirty="0" err="1"/>
              <a:t>this</a:t>
            </a:r>
            <a:r>
              <a:rPr lang="it-IT" sz="1400" dirty="0"/>
              <a:t> project </a:t>
            </a:r>
            <a:r>
              <a:rPr lang="it-IT" sz="1400" dirty="0" err="1"/>
              <a:t>was</a:t>
            </a:r>
            <a:r>
              <a:rPr lang="it-IT" sz="1400" dirty="0"/>
              <a:t> to test </a:t>
            </a:r>
            <a:r>
              <a:rPr lang="it-IT" sz="1400" dirty="0" err="1"/>
              <a:t>various</a:t>
            </a:r>
            <a:r>
              <a:rPr lang="it-IT" sz="1400" dirty="0"/>
              <a:t> models, </a:t>
            </a:r>
            <a:r>
              <a:rPr lang="it-IT" sz="1400" dirty="0" err="1"/>
              <a:t>built</a:t>
            </a:r>
            <a:r>
              <a:rPr lang="it-IT" sz="1400" dirty="0"/>
              <a:t> with the help of some libraries (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see 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hlinkClick r:id="rId2" action="ppaction://hlinksldjump"/>
              </a:rPr>
              <a:t>bibliography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), on the Monk and ML23 CUP tasks.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8C2F6E-07DF-B0D2-6063-35A5B0991D94}"/>
              </a:ext>
            </a:extLst>
          </p:cNvPr>
          <p:cNvSpPr txBox="1"/>
          <p:nvPr/>
        </p:nvSpPr>
        <p:spPr>
          <a:xfrm>
            <a:off x="311759" y="182853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</a:t>
            </a:r>
            <a:r>
              <a:rPr lang="it-IT" sz="1400" dirty="0" err="1"/>
              <a:t>particular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were</a:t>
            </a:r>
            <a:r>
              <a:rPr lang="it-IT" sz="1400" dirty="0"/>
              <a:t> </a:t>
            </a:r>
            <a:r>
              <a:rPr lang="it-IT" sz="1400" dirty="0" err="1"/>
              <a:t>interested</a:t>
            </a:r>
            <a:r>
              <a:rPr lang="it-IT" sz="1400" dirty="0"/>
              <a:t> in seeing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various</a:t>
            </a:r>
            <a:r>
              <a:rPr lang="it-IT" sz="1400" dirty="0"/>
              <a:t> </a:t>
            </a:r>
            <a:r>
              <a:rPr lang="it-IT" sz="1400" dirty="0" err="1"/>
              <a:t>combinations</a:t>
            </a:r>
            <a:r>
              <a:rPr lang="it-IT" sz="1400" dirty="0"/>
              <a:t> of </a:t>
            </a:r>
            <a:r>
              <a:rPr lang="it-IT" sz="1400" dirty="0" err="1"/>
              <a:t>both</a:t>
            </a:r>
            <a:r>
              <a:rPr lang="it-IT" sz="1400" dirty="0"/>
              <a:t> standard and </a:t>
            </a:r>
            <a:r>
              <a:rPr lang="it-IT" sz="1400" dirty="0" err="1"/>
              <a:t>nonstandard</a:t>
            </a:r>
            <a:r>
              <a:rPr lang="it-IT" sz="1400" dirty="0"/>
              <a:t> techniques </a:t>
            </a:r>
            <a:r>
              <a:rPr lang="it-IT" sz="1400" dirty="0" err="1"/>
              <a:t>would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in the tasks </a:t>
            </a:r>
            <a:r>
              <a:rPr lang="it-IT" sz="1400" dirty="0" err="1"/>
              <a:t>at</a:t>
            </a:r>
            <a:r>
              <a:rPr lang="it-IT" sz="1400" dirty="0"/>
              <a:t> hand (</a:t>
            </a:r>
            <a:r>
              <a:rPr lang="it-IT" sz="1400" dirty="0" err="1"/>
              <a:t>expecially</a:t>
            </a:r>
            <a:r>
              <a:rPr lang="it-IT" sz="1400" dirty="0"/>
              <a:t> in the ML23 CUP).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8196D9-C4A4-66B2-3D6E-2443E7024140}"/>
              </a:ext>
            </a:extLst>
          </p:cNvPr>
          <p:cNvSpPr txBox="1"/>
          <p:nvPr/>
        </p:nvSpPr>
        <p:spPr>
          <a:xfrm>
            <a:off x="311758" y="2596636"/>
            <a:ext cx="8520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Ultimately, we aimed at achieving the best possible result for the blind competition, while also learning more about the impact that our choices have on such results. Therefore, a broad exploration of the performance of various models and </a:t>
            </a:r>
            <a:r>
              <a:rPr lang="en-US" sz="1400" dirty="0" err="1"/>
              <a:t>hyperparamenters</a:t>
            </a:r>
            <a:r>
              <a:rPr lang="en-US" sz="1400" dirty="0"/>
              <a:t>' configurations was performed, as this is necessary to achieve such goals.</a:t>
            </a:r>
            <a:endParaRPr lang="it-IT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572400"/>
            <a:ext cx="883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Table</a:t>
            </a:r>
            <a:r>
              <a:rPr lang="it-IT" sz="1400" dirty="0"/>
              <a:t> 4 reports a </a:t>
            </a:r>
            <a:r>
              <a:rPr lang="it-IT" sz="1400" dirty="0" err="1"/>
              <a:t>summary</a:t>
            </a:r>
            <a:r>
              <a:rPr lang="it-IT" sz="1400" dirty="0"/>
              <a:t> of the </a:t>
            </a:r>
            <a:r>
              <a:rPr lang="it-IT" sz="1400" dirty="0" err="1"/>
              <a:t>chosen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 The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achieved</a:t>
            </a:r>
            <a:r>
              <a:rPr lang="it-IT" sz="1400" dirty="0"/>
              <a:t> by </a:t>
            </a:r>
            <a:r>
              <a:rPr lang="it-IT" sz="1400" dirty="0" err="1"/>
              <a:t>this</a:t>
            </a:r>
            <a:r>
              <a:rPr lang="it-IT" sz="1400" dirty="0"/>
              <a:t> model can be </a:t>
            </a:r>
            <a:r>
              <a:rPr lang="it-IT" sz="1400" dirty="0" err="1"/>
              <a:t>seen</a:t>
            </a:r>
            <a:r>
              <a:rPr lang="it-IT" sz="1400" dirty="0"/>
              <a:t> in </a:t>
            </a:r>
            <a:r>
              <a:rPr lang="it-IT" sz="1400" dirty="0" err="1"/>
              <a:t>Table</a:t>
            </a:r>
            <a:r>
              <a:rPr lang="it-IT" sz="1400" dirty="0"/>
              <a:t> 5. 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777633CE-63A0-BCE9-FC8D-732B7C7A8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00322"/>
              </p:ext>
            </p:extLst>
          </p:nvPr>
        </p:nvGraphicFramePr>
        <p:xfrm>
          <a:off x="311763" y="1584600"/>
          <a:ext cx="3532096" cy="307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66048">
                  <a:extLst>
                    <a:ext uri="{9D8B030D-6E8A-4147-A177-3AD203B41FA5}">
                      <a16:colId xmlns:a16="http://schemas.microsoft.com/office/drawing/2014/main" val="3787004382"/>
                    </a:ext>
                  </a:extLst>
                </a:gridCol>
                <a:gridCol w="1766048">
                  <a:extLst>
                    <a:ext uri="{9D8B030D-6E8A-4147-A177-3AD203B41FA5}">
                      <a16:colId xmlns:a16="http://schemas.microsoft.com/office/drawing/2014/main" val="3118583425"/>
                    </a:ext>
                  </a:extLst>
                </a:gridCol>
              </a:tblGrid>
              <a:tr h="31952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Hyperparameter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Value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6097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97882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143604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024146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Nesterov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131355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 err="1"/>
                        <a:t>Activation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function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601177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3944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Dropout </a:t>
                      </a:r>
                      <a:r>
                        <a:rPr lang="it-IT" sz="1400" dirty="0" err="1"/>
                        <a:t>hyperp</a:t>
                      </a:r>
                      <a:r>
                        <a:rPr lang="it-IT" sz="1400" dirty="0"/>
                        <a:t>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866869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43018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16586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F52BA1DF-F72B-638D-1318-03E4102720C5}"/>
              </a:ext>
            </a:extLst>
          </p:cNvPr>
          <p:cNvSpPr txBox="1"/>
          <p:nvPr/>
        </p:nvSpPr>
        <p:spPr>
          <a:xfrm>
            <a:off x="311760" y="1276823"/>
            <a:ext cx="353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5</a:t>
            </a:r>
            <a:r>
              <a:rPr lang="it-IT" sz="1400" dirty="0"/>
              <a:t>: </a:t>
            </a:r>
            <a:r>
              <a:rPr lang="it-IT" sz="1400" dirty="0" err="1"/>
              <a:t>Final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summary</a:t>
            </a:r>
            <a:endParaRPr lang="it-IT" sz="14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0EE3416-EDB5-199A-8539-2AD3786A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32872"/>
              </p:ext>
            </p:extLst>
          </p:nvPr>
        </p:nvGraphicFramePr>
        <p:xfrm>
          <a:off x="4729118" y="1979043"/>
          <a:ext cx="3836660" cy="9144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/>
                        <a:t>stdev</a:t>
                      </a:r>
                      <a:endParaRPr lang="it-IT" sz="1400" b="1" dirty="0"/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83544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4C7860-14BA-5467-A384-1E8512A6D36C}"/>
              </a:ext>
            </a:extLst>
          </p:cNvPr>
          <p:cNvSpPr txBox="1"/>
          <p:nvPr/>
        </p:nvSpPr>
        <p:spPr>
          <a:xfrm>
            <a:off x="4729119" y="1668020"/>
            <a:ext cx="383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6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Final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model’s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MEE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4035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Discussion 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– 1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B566EBC-D211-4A49-9CB5-B894905094F3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21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445308-2455-8FD1-E741-9BDB6AA97453}"/>
              </a:ext>
            </a:extLst>
          </p:cNvPr>
          <p:cNvSpPr txBox="1"/>
          <p:nvPr/>
        </p:nvSpPr>
        <p:spPr>
          <a:xfrm>
            <a:off x="311760" y="833718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Random </a:t>
            </a:r>
            <a:r>
              <a:rPr lang="it-IT" sz="1400" dirty="0" err="1"/>
              <a:t>Forests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noticed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best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hyperparameters</a:t>
            </a:r>
            <a:r>
              <a:rPr lang="it-IT" sz="1400" dirty="0"/>
              <a:t> are </a:t>
            </a:r>
            <a:r>
              <a:rPr lang="it-IT" sz="1400" dirty="0" err="1"/>
              <a:t>always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the </a:t>
            </a:r>
            <a:r>
              <a:rPr lang="it-IT" sz="1400" dirty="0" err="1"/>
              <a:t>extrema</a:t>
            </a:r>
            <a:endParaRPr lang="it-IT" sz="1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F7481DC-0E76-AE39-ABEF-F4BD24D23495}"/>
              </a:ext>
            </a:extLst>
          </p:cNvPr>
          <p:cNvSpPr txBox="1"/>
          <p:nvPr/>
        </p:nvSpPr>
        <p:spPr>
          <a:xfrm>
            <a:off x="311760" y="1418665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SVM: the </a:t>
            </a:r>
            <a:r>
              <a:rPr lang="it-IT" sz="1400" dirty="0" err="1"/>
              <a:t>values</a:t>
            </a:r>
            <a:r>
              <a:rPr lang="it-IT" sz="1400" dirty="0"/>
              <a:t> of the </a:t>
            </a:r>
            <a:r>
              <a:rPr lang="it-IT" sz="1400" dirty="0" err="1"/>
              <a:t>hyperparameters</a:t>
            </a:r>
            <a:r>
              <a:rPr lang="it-IT" sz="1400" dirty="0"/>
              <a:t>, </a:t>
            </a:r>
            <a:r>
              <a:rPr lang="it-IT" sz="1400" dirty="0" err="1"/>
              <a:t>expecially</a:t>
            </a:r>
            <a:r>
              <a:rPr lang="it-IT" sz="1400" dirty="0"/>
              <a:t> </a:t>
            </a:r>
            <a:r>
              <a:rPr lang="it-IT" sz="1400" i="1" dirty="0"/>
              <a:t>C</a:t>
            </a:r>
            <a:r>
              <a:rPr lang="it-IT" sz="1400" dirty="0"/>
              <a:t> and </a:t>
            </a:r>
            <a:r>
              <a:rPr lang="it-IT" sz="1400" i="1" dirty="0"/>
              <a:t>γ</a:t>
            </a:r>
            <a:r>
              <a:rPr lang="it-IT" sz="1400" dirty="0"/>
              <a:t>, </a:t>
            </a:r>
            <a:r>
              <a:rPr lang="it-IT" sz="1400" dirty="0" err="1"/>
              <a:t>greatly</a:t>
            </a:r>
            <a:r>
              <a:rPr lang="it-IT" sz="1400" dirty="0"/>
              <a:t> impacts the training time.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C68CA2D-E90A-1E43-6CD3-C7BB5BB32A35}"/>
              </a:ext>
            </a:extLst>
          </p:cNvPr>
          <p:cNvSpPr txBox="1"/>
          <p:nvPr/>
        </p:nvSpPr>
        <p:spPr>
          <a:xfrm>
            <a:off x="311760" y="2724561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The </a:t>
            </a:r>
            <a:r>
              <a:rPr lang="it-IT" sz="1400" dirty="0" err="1">
                <a:solidFill>
                  <a:srgbClr val="FF0000"/>
                </a:solidFill>
              </a:rPr>
              <a:t>creation</a:t>
            </a:r>
            <a:r>
              <a:rPr lang="it-IT" sz="1400" dirty="0">
                <a:solidFill>
                  <a:srgbClr val="FF0000"/>
                </a:solidFill>
              </a:rPr>
              <a:t> of ensembles </a:t>
            </a:r>
            <a:r>
              <a:rPr lang="it-IT" sz="1400" dirty="0" err="1">
                <a:solidFill>
                  <a:srgbClr val="FF0000"/>
                </a:solidFill>
              </a:rPr>
              <a:t>revealed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itself</a:t>
            </a:r>
            <a:r>
              <a:rPr lang="it-IT" sz="1400" dirty="0">
                <a:solidFill>
                  <a:srgbClr val="FF0000"/>
                </a:solidFill>
              </a:rPr>
              <a:t> to be </a:t>
            </a:r>
            <a:r>
              <a:rPr lang="it-IT" sz="1400" dirty="0" err="1">
                <a:solidFill>
                  <a:srgbClr val="FF0000"/>
                </a:solidFill>
              </a:rPr>
              <a:t>convenient</a:t>
            </a:r>
            <a:r>
              <a:rPr lang="it-IT" sz="1400" dirty="0">
                <a:solidFill>
                  <a:srgbClr val="FF0000"/>
                </a:solidFill>
              </a:rPr>
              <a:t>, </a:t>
            </a:r>
            <a:r>
              <a:rPr lang="it-IT" sz="1400" dirty="0" err="1">
                <a:solidFill>
                  <a:srgbClr val="FF0000"/>
                </a:solidFill>
              </a:rPr>
              <a:t>as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have</a:t>
            </a:r>
            <a:r>
              <a:rPr lang="it-IT" sz="1400" dirty="0">
                <a:solidFill>
                  <a:srgbClr val="FF0000"/>
                </a:solidFill>
              </a:rPr>
              <a:t> high </a:t>
            </a:r>
            <a:r>
              <a:rPr lang="it-IT" sz="1400" dirty="0" err="1">
                <a:solidFill>
                  <a:srgbClr val="FF0000"/>
                </a:solidFill>
              </a:rPr>
              <a:t>variance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among</a:t>
            </a:r>
            <a:r>
              <a:rPr lang="it-IT" sz="1400" dirty="0">
                <a:solidFill>
                  <a:srgbClr val="FF0000"/>
                </a:solidFill>
              </a:rPr>
              <a:t> models. 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FF0000"/>
                </a:solidFill>
              </a:rPr>
              <a:t>The models in the ensemble are </a:t>
            </a:r>
            <a:r>
              <a:rPr lang="it-IT" sz="1400" dirty="0" err="1">
                <a:solidFill>
                  <a:srgbClr val="FF0000"/>
                </a:solidFill>
              </a:rPr>
              <a:t>trained</a:t>
            </a:r>
            <a:r>
              <a:rPr lang="it-IT" sz="1400" dirty="0">
                <a:solidFill>
                  <a:srgbClr val="FF0000"/>
                </a:solidFill>
              </a:rPr>
              <a:t> on </a:t>
            </a:r>
            <a:r>
              <a:rPr lang="it-IT" sz="1400" dirty="0" err="1">
                <a:solidFill>
                  <a:srgbClr val="FF0000"/>
                </a:solidFill>
              </a:rPr>
              <a:t>different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portions</a:t>
            </a:r>
            <a:r>
              <a:rPr lang="it-IT" sz="1400" dirty="0">
                <a:solidFill>
                  <a:srgbClr val="FF0000"/>
                </a:solidFill>
              </a:rPr>
              <a:t> of the dataset. So the </a:t>
            </a:r>
            <a:r>
              <a:rPr lang="it-IT" sz="1400" dirty="0" err="1">
                <a:solidFill>
                  <a:srgbClr val="FF0000"/>
                </a:solidFill>
              </a:rPr>
              <a:t>variance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is</a:t>
            </a:r>
            <a:r>
              <a:rPr lang="it-IT" sz="1400" dirty="0">
                <a:solidFill>
                  <a:srgbClr val="FF0000"/>
                </a:solidFill>
              </a:rPr>
              <a:t> high, </a:t>
            </a:r>
            <a:r>
              <a:rPr lang="it-IT" sz="1400" dirty="0" err="1">
                <a:solidFill>
                  <a:srgbClr val="FF0000"/>
                </a:solidFill>
              </a:rPr>
              <a:t>expecially</a:t>
            </a:r>
            <a:r>
              <a:rPr lang="it-IT" sz="1400" dirty="0">
                <a:solidFill>
                  <a:srgbClr val="FF0000"/>
                </a:solidFill>
              </a:rPr>
              <a:t> in the first </a:t>
            </a:r>
            <a:r>
              <a:rPr lang="it-IT" sz="1400" dirty="0" err="1">
                <a:solidFill>
                  <a:srgbClr val="FF0000"/>
                </a:solidFill>
              </a:rPr>
              <a:t>epochs</a:t>
            </a:r>
            <a:r>
              <a:rPr lang="it-IT" sz="1400" dirty="0">
                <a:solidFill>
                  <a:srgbClr val="FF0000"/>
                </a:solidFill>
              </a:rPr>
              <a:t>. </a:t>
            </a:r>
            <a:r>
              <a:rPr lang="it-IT" sz="1400" dirty="0" err="1">
                <a:solidFill>
                  <a:srgbClr val="FF0000"/>
                </a:solidFill>
              </a:rPr>
              <a:t>This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also</a:t>
            </a:r>
            <a:r>
              <a:rPr lang="it-IT" sz="1400" dirty="0">
                <a:solidFill>
                  <a:srgbClr val="FF0000"/>
                </a:solidFill>
              </a:rPr>
              <a:t> shows </a:t>
            </a:r>
            <a:r>
              <a:rPr lang="it-IT" sz="1400" dirty="0" err="1">
                <a:solidFill>
                  <a:srgbClr val="FF0000"/>
                </a:solidFill>
              </a:rPr>
              <a:t>how</a:t>
            </a:r>
            <a:r>
              <a:rPr lang="it-IT" sz="1400" dirty="0">
                <a:solidFill>
                  <a:srgbClr val="FF0000"/>
                </a:solidFill>
              </a:rPr>
              <a:t> holding out a </a:t>
            </a:r>
            <a:r>
              <a:rPr lang="it-IT" sz="1400" dirty="0" err="1">
                <a:solidFill>
                  <a:srgbClr val="FF0000"/>
                </a:solidFill>
              </a:rPr>
              <a:t>validation</a:t>
            </a:r>
            <a:r>
              <a:rPr lang="it-IT" sz="1400" dirty="0">
                <a:solidFill>
                  <a:srgbClr val="FF0000"/>
                </a:solidFill>
              </a:rPr>
              <a:t> set </a:t>
            </a:r>
            <a:r>
              <a:rPr lang="it-IT" sz="1400" dirty="0" err="1">
                <a:solidFill>
                  <a:srgbClr val="FF0000"/>
                </a:solidFill>
              </a:rPr>
              <a:t>would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have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been</a:t>
            </a:r>
            <a:r>
              <a:rPr lang="it-IT" sz="1400" dirty="0">
                <a:solidFill>
                  <a:srgbClr val="FF0000"/>
                </a:solidFill>
              </a:rPr>
              <a:t> a </a:t>
            </a:r>
            <a:r>
              <a:rPr lang="it-IT" sz="1400" dirty="0" err="1">
                <a:solidFill>
                  <a:srgbClr val="FF0000"/>
                </a:solidFill>
              </a:rPr>
              <a:t>bad</a:t>
            </a:r>
            <a:r>
              <a:rPr lang="it-IT" sz="1400" dirty="0">
                <a:solidFill>
                  <a:srgbClr val="FF0000"/>
                </a:solidFill>
              </a:rPr>
              <a:t>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FF0000"/>
                </a:solidFill>
              </a:rPr>
              <a:t>The models in the ensemble are </a:t>
            </a:r>
            <a:r>
              <a:rPr lang="it-IT" sz="1400" dirty="0" err="1">
                <a:solidFill>
                  <a:srgbClr val="FF0000"/>
                </a:solidFill>
              </a:rPr>
              <a:t>initialized</a:t>
            </a:r>
            <a:r>
              <a:rPr lang="it-IT" sz="1400" dirty="0">
                <a:solidFill>
                  <a:srgbClr val="FF0000"/>
                </a:solidFill>
              </a:rPr>
              <a:t> with </a:t>
            </a:r>
            <a:r>
              <a:rPr lang="it-IT" sz="1400" dirty="0" err="1">
                <a:solidFill>
                  <a:srgbClr val="FF0000"/>
                </a:solidFill>
              </a:rPr>
              <a:t>different</a:t>
            </a:r>
            <a:r>
              <a:rPr lang="it-IT" sz="1400" dirty="0">
                <a:solidFill>
                  <a:srgbClr val="FF0000"/>
                </a:solidFill>
              </a:rPr>
              <a:t> weights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DAC6124-F328-1AF3-948D-6B62D343C12F}"/>
              </a:ext>
            </a:extLst>
          </p:cNvPr>
          <p:cNvSpPr txBox="1"/>
          <p:nvPr/>
        </p:nvSpPr>
        <p:spPr>
          <a:xfrm>
            <a:off x="369793" y="2031734"/>
            <a:ext cx="7126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Com’è andata MEE come </a:t>
            </a:r>
            <a:r>
              <a:rPr lang="it-IT" sz="1400" dirty="0" err="1">
                <a:solidFill>
                  <a:srgbClr val="FF0000"/>
                </a:solidFill>
              </a:rPr>
              <a:t>loss</a:t>
            </a:r>
            <a:r>
              <a:rPr lang="it-IT" sz="1400" dirty="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Conclusions &amp; Acknowledgments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fare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What you have drawn and what you learned (in short)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Blind Test Results: name of the result files and your nickname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290D2CD-F684-4A0F-9162-8897609F291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22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 – 1 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Aggiustare?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702427" y="944432"/>
            <a:ext cx="77387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400" dirty="0"/>
              <a:t>F. </a:t>
            </a:r>
            <a:r>
              <a:rPr lang="it-IT" sz="1400" dirty="0" err="1"/>
              <a:t>Chollet</a:t>
            </a:r>
            <a:r>
              <a:rPr lang="it-IT" sz="1400" dirty="0"/>
              <a:t>, </a:t>
            </a:r>
            <a:r>
              <a:rPr lang="it-IT" sz="1400" i="1" dirty="0" err="1"/>
              <a:t>Keras</a:t>
            </a:r>
            <a:r>
              <a:rPr lang="it-IT" sz="1400" dirty="0"/>
              <a:t>, GitHub,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2"/>
              </a:rPr>
              <a:t>GitHub Repository</a:t>
            </a:r>
            <a:r>
              <a:rPr lang="it-IT" sz="1400" dirty="0"/>
              <a:t>, (2015) </a:t>
            </a:r>
            <a:r>
              <a:rPr lang="it-IT" sz="1400" dirty="0" err="1"/>
              <a:t>version</a:t>
            </a:r>
            <a:r>
              <a:rPr lang="it-IT" sz="1400" dirty="0"/>
              <a:t> </a:t>
            </a:r>
            <a:r>
              <a:rPr lang="it-IT" sz="1400" dirty="0">
                <a:hlinkClick r:id="rId3"/>
              </a:rPr>
              <a:t>3.0.2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M. Abadi, 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Agarwal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al., 2015,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Ten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sorFlow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Large-scale machine learning on 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heterogeneous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systems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www.tensorflow.org</a:t>
            </a:r>
            <a:endParaRPr kumimoji="0" lang="it-IT" altLang="it-IT" sz="1400" b="0" i="0" u="none" strike="noStrike" cap="none" spc="-1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F.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Pedergosa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Varoquaux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Machine Learning in Python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JMLR, 12(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Oct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), (2011), pp.2825-2830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T. </a:t>
            </a:r>
            <a:r>
              <a:rPr lang="it-IT" sz="1400" dirty="0" err="1"/>
              <a:t>Akiba</a:t>
            </a:r>
            <a:r>
              <a:rPr lang="it-IT" sz="1400" dirty="0"/>
              <a:t>, S. Sano, T. </a:t>
            </a:r>
            <a:r>
              <a:rPr lang="it-IT" sz="1400" dirty="0" err="1"/>
              <a:t>Yanase</a:t>
            </a:r>
            <a:r>
              <a:rPr lang="it-IT" sz="1400" dirty="0"/>
              <a:t>, T. </a:t>
            </a:r>
            <a:r>
              <a:rPr lang="it-IT" sz="1400" dirty="0" err="1"/>
              <a:t>Ohta</a:t>
            </a:r>
            <a:r>
              <a:rPr lang="it-IT" sz="1400" dirty="0"/>
              <a:t>, M. </a:t>
            </a:r>
            <a:r>
              <a:rPr lang="it-IT" sz="1400" dirty="0" err="1"/>
              <a:t>Koyama</a:t>
            </a:r>
            <a:r>
              <a:rPr lang="it-IT" sz="1400" dirty="0"/>
              <a:t>, </a:t>
            </a:r>
            <a:r>
              <a:rPr lang="it-IT" sz="1400" i="1" dirty="0" err="1"/>
              <a:t>Optuna</a:t>
            </a:r>
            <a:r>
              <a:rPr lang="it-IT" sz="1400" i="1" dirty="0"/>
              <a:t>: A Next-generation </a:t>
            </a:r>
            <a:r>
              <a:rPr lang="it-IT" sz="1400" i="1" dirty="0" err="1"/>
              <a:t>Hyperparameter</a:t>
            </a:r>
            <a:r>
              <a:rPr lang="it-IT" sz="1400" i="1" dirty="0"/>
              <a:t> </a:t>
            </a:r>
            <a:r>
              <a:rPr lang="it-IT" sz="1400" i="1" dirty="0" err="1"/>
              <a:t>Optimization</a:t>
            </a:r>
            <a:r>
              <a:rPr lang="it-IT" sz="1400" i="1" dirty="0"/>
              <a:t> Framework</a:t>
            </a:r>
            <a:r>
              <a:rPr lang="it-IT" sz="1400" dirty="0"/>
              <a:t>, KDD, (2019), pp.2623-2631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702427" y="57510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 libraries and software tools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project: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04819BF-A96F-A9B0-EADB-B6E080EAD083}"/>
              </a:ext>
            </a:extLst>
          </p:cNvPr>
          <p:cNvSpPr txBox="1"/>
          <p:nvPr/>
        </p:nvSpPr>
        <p:spPr>
          <a:xfrm>
            <a:off x="702426" y="3244638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Documentation</a:t>
            </a:r>
            <a:r>
              <a:rPr lang="it-IT" dirty="0"/>
              <a:t> of </a:t>
            </a:r>
            <a:r>
              <a:rPr lang="it-IT" dirty="0" err="1"/>
              <a:t>main</a:t>
            </a:r>
            <a:r>
              <a:rPr lang="it-IT" dirty="0"/>
              <a:t> libraries and software tools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FDCFC4-2D63-71BA-90AE-2B88AEF84FF3}"/>
              </a:ext>
            </a:extLst>
          </p:cNvPr>
          <p:cNvSpPr txBox="1"/>
          <p:nvPr/>
        </p:nvSpPr>
        <p:spPr>
          <a:xfrm>
            <a:off x="702425" y="3613970"/>
            <a:ext cx="7738783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it-IT" sz="1400" dirty="0" err="1"/>
              <a:t>Keras</a:t>
            </a:r>
            <a:r>
              <a:rPr lang="it-IT" sz="1400" dirty="0"/>
              <a:t> 3 </a:t>
            </a:r>
            <a:r>
              <a:rPr lang="it-IT" sz="1400" dirty="0" err="1">
                <a:hlinkClick r:id="rId5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>
                <a:hlinkClick r:id="rId6"/>
              </a:rPr>
              <a:t>API </a:t>
            </a:r>
            <a:r>
              <a:rPr lang="it-IT" sz="1400" dirty="0" err="1">
                <a:hlinkClick r:id="rId6"/>
              </a:rPr>
              <a:t>reference</a:t>
            </a: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r>
              <a:rPr lang="it-IT" sz="1400" dirty="0" err="1"/>
              <a:t>SciKeras</a:t>
            </a:r>
            <a:r>
              <a:rPr lang="it-IT" sz="1400" dirty="0"/>
              <a:t> 0.12 </a:t>
            </a:r>
            <a:r>
              <a:rPr lang="it-IT" sz="1400" dirty="0" err="1">
                <a:hlinkClick r:id="rId7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14474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 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490817" y="1452282"/>
            <a:ext cx="77387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it-IT" sz="1400" dirty="0"/>
              <a:t>K. He, X. Zhang, S. </a:t>
            </a:r>
            <a:r>
              <a:rPr lang="it-IT" sz="1400" dirty="0" err="1"/>
              <a:t>Ren</a:t>
            </a:r>
            <a:r>
              <a:rPr lang="it-IT" sz="1400" dirty="0"/>
              <a:t>, J. Sun, </a:t>
            </a:r>
            <a:r>
              <a:rPr lang="it-IT" sz="1400" i="1" dirty="0" err="1"/>
              <a:t>Delving</a:t>
            </a:r>
            <a:r>
              <a:rPr lang="it-IT" sz="1400" i="1" dirty="0"/>
              <a:t> Deep </a:t>
            </a:r>
            <a:r>
              <a:rPr lang="it-IT" sz="1400" i="1" dirty="0" err="1"/>
              <a:t>into</a:t>
            </a:r>
            <a:r>
              <a:rPr lang="it-IT" sz="1400" i="1" dirty="0"/>
              <a:t> </a:t>
            </a:r>
            <a:r>
              <a:rPr lang="it-IT" sz="1400" i="1" dirty="0" err="1"/>
              <a:t>Rectifiers</a:t>
            </a:r>
            <a:r>
              <a:rPr lang="it-IT" sz="1400" i="1" dirty="0"/>
              <a:t>: </a:t>
            </a:r>
            <a:r>
              <a:rPr lang="it-IT" sz="1400" i="1" dirty="0" err="1"/>
              <a:t>Surpassing</a:t>
            </a:r>
            <a:r>
              <a:rPr lang="it-IT" sz="1400" i="1" dirty="0"/>
              <a:t> Human-Level Performance on </a:t>
            </a:r>
            <a:r>
              <a:rPr lang="it-IT" sz="1400" i="1" dirty="0" err="1"/>
              <a:t>ImageNet</a:t>
            </a:r>
            <a:r>
              <a:rPr lang="it-IT" sz="1400" i="1" dirty="0"/>
              <a:t> </a:t>
            </a:r>
            <a:r>
              <a:rPr lang="it-IT" sz="1400" i="1" dirty="0" err="1"/>
              <a:t>Classification</a:t>
            </a:r>
            <a:r>
              <a:rPr lang="it-IT" sz="1400" dirty="0"/>
              <a:t>, </a:t>
            </a:r>
            <a:r>
              <a:rPr lang="it-IT" sz="1400" i="1" dirty="0"/>
              <a:t>2015 IEEE International Conference on Computer Vision (ICCV)</a:t>
            </a:r>
            <a:r>
              <a:rPr lang="it-IT" sz="1400" dirty="0"/>
              <a:t>, Santiago, Chile, 2015, pp. 1026-1034,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it-IT" sz="1400" dirty="0" err="1"/>
              <a:t>Bengio</a:t>
            </a:r>
            <a:r>
              <a:rPr lang="it-IT" sz="1400" dirty="0"/>
              <a:t>, Y. </a:t>
            </a:r>
            <a:r>
              <a:rPr lang="it-IT" sz="1400" i="1" dirty="0" err="1"/>
              <a:t>Practical</a:t>
            </a:r>
            <a:r>
              <a:rPr lang="it-IT" sz="1400" i="1" dirty="0"/>
              <a:t> </a:t>
            </a:r>
            <a:r>
              <a:rPr lang="it-IT" sz="1400" i="1" dirty="0" err="1"/>
              <a:t>Recommendations</a:t>
            </a:r>
            <a:r>
              <a:rPr lang="it-IT" sz="1400" i="1" dirty="0"/>
              <a:t> for </a:t>
            </a:r>
            <a:r>
              <a:rPr lang="it-IT" sz="1400" i="1" dirty="0" err="1"/>
              <a:t>Gradient-Based</a:t>
            </a:r>
            <a:r>
              <a:rPr lang="it-IT" sz="1400" i="1" dirty="0"/>
              <a:t> Training of Deep </a:t>
            </a:r>
            <a:r>
              <a:rPr lang="it-IT" sz="1400" i="1" dirty="0" err="1"/>
              <a:t>Architectures</a:t>
            </a:r>
            <a:r>
              <a:rPr lang="it-IT" sz="1400" dirty="0"/>
              <a:t>. In: </a:t>
            </a:r>
            <a:r>
              <a:rPr lang="it-IT" sz="1400" dirty="0" err="1"/>
              <a:t>Montavon</a:t>
            </a:r>
            <a:r>
              <a:rPr lang="it-IT" sz="1400" dirty="0"/>
              <a:t>, G., </a:t>
            </a:r>
            <a:r>
              <a:rPr lang="it-IT" sz="1400" dirty="0" err="1"/>
              <a:t>Orr</a:t>
            </a:r>
            <a:r>
              <a:rPr lang="it-IT" sz="1400" dirty="0"/>
              <a:t>, G.B., Müller, KR. (</a:t>
            </a:r>
            <a:r>
              <a:rPr lang="it-IT" sz="1400" dirty="0" err="1"/>
              <a:t>eds</a:t>
            </a:r>
            <a:r>
              <a:rPr lang="it-IT" sz="1400" dirty="0"/>
              <a:t>)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/>
              <a:t>Tricks</a:t>
            </a:r>
            <a:r>
              <a:rPr lang="it-IT" sz="1400" dirty="0"/>
              <a:t> of the Trade. </a:t>
            </a:r>
            <a:r>
              <a:rPr lang="it-IT" sz="1400" dirty="0" err="1"/>
              <a:t>Lecture</a:t>
            </a:r>
            <a:r>
              <a:rPr lang="it-IT" sz="1400" dirty="0"/>
              <a:t> Notes in Computer Science, </a:t>
            </a:r>
            <a:r>
              <a:rPr lang="it-IT" sz="1400" dirty="0" err="1"/>
              <a:t>vol</a:t>
            </a:r>
            <a:r>
              <a:rPr lang="it-IT" sz="1400" dirty="0"/>
              <a:t> 7700 (2012).   Springer, </a:t>
            </a:r>
            <a:r>
              <a:rPr lang="it-IT" sz="1400" dirty="0" err="1"/>
              <a:t>Berlin</a:t>
            </a:r>
            <a:r>
              <a:rPr lang="it-IT" sz="1400" dirty="0"/>
              <a:t>, Heidelberg.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it-IT" sz="1400" dirty="0"/>
              <a:t>S. </a:t>
            </a:r>
            <a:r>
              <a:rPr lang="it-IT" sz="1400" dirty="0" err="1"/>
              <a:t>Thrun</a:t>
            </a:r>
            <a:r>
              <a:rPr lang="it-IT" sz="1400" dirty="0"/>
              <a:t>. J. Bala, E. </a:t>
            </a:r>
            <a:r>
              <a:rPr lang="it-IT" sz="1400" dirty="0" err="1"/>
              <a:t>Bloedorn</a:t>
            </a:r>
            <a:r>
              <a:rPr lang="it-IT" sz="1400" dirty="0"/>
              <a:t>, I. </a:t>
            </a:r>
            <a:r>
              <a:rPr lang="it-IT" sz="1400" dirty="0" err="1"/>
              <a:t>Bratko</a:t>
            </a:r>
            <a:r>
              <a:rPr lang="it-IT" sz="1400" dirty="0"/>
              <a:t> et al. (1992). </a:t>
            </a:r>
            <a:r>
              <a:rPr lang="it-IT" sz="1400" i="1" dirty="0"/>
              <a:t>The </a:t>
            </a:r>
            <a:r>
              <a:rPr lang="it-IT" sz="1400" i="1" dirty="0" err="1"/>
              <a:t>MONK's</a:t>
            </a:r>
            <a:r>
              <a:rPr lang="it-IT" sz="1400" i="1" dirty="0"/>
              <a:t> </a:t>
            </a:r>
            <a:r>
              <a:rPr lang="it-IT" sz="1400" i="1" dirty="0" err="1"/>
              <a:t>Problems</a:t>
            </a:r>
            <a:r>
              <a:rPr lang="it-IT" sz="1400" i="1" dirty="0"/>
              <a:t>: A Performance </a:t>
            </a:r>
            <a:r>
              <a:rPr lang="it-IT" sz="1400" i="1" dirty="0" err="1"/>
              <a:t>Comparison</a:t>
            </a:r>
            <a:r>
              <a:rPr lang="it-IT" sz="1400" i="1" dirty="0"/>
              <a:t> of </a:t>
            </a:r>
            <a:r>
              <a:rPr lang="it-IT" sz="1400" i="1" dirty="0" err="1"/>
              <a:t>Different</a:t>
            </a:r>
            <a:r>
              <a:rPr lang="it-IT" sz="1400" i="1" dirty="0"/>
              <a:t> Learning </a:t>
            </a:r>
            <a:r>
              <a:rPr lang="it-IT" sz="1400" i="1" dirty="0" err="1"/>
              <a:t>Algorithms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 startAt="8"/>
            </a:pPr>
            <a:endParaRPr lang="it-IT" sz="1400" dirty="0"/>
          </a:p>
          <a:p>
            <a:pPr marL="342900" indent="-342900">
              <a:buFont typeface="+mj-lt"/>
              <a:buAutoNum type="arabicPeriod" startAt="8"/>
            </a:pP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490817" y="108295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Bibliographical</a:t>
            </a:r>
            <a:r>
              <a:rPr lang="it-IT" dirty="0"/>
              <a:t> sources:</a:t>
            </a:r>
          </a:p>
        </p:txBody>
      </p:sp>
    </p:spTree>
    <p:extLst>
      <p:ext uri="{BB962C8B-B14F-4D97-AF65-F5344CB8AC3E}">
        <p14:creationId xmlns:p14="http://schemas.microsoft.com/office/powerpoint/2010/main" val="290779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73304" y="1275459"/>
            <a:ext cx="7931107" cy="2592582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8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APPENDICES</a:t>
            </a:r>
            <a:endParaRPr lang="it-IT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25</a:t>
            </a:fld>
            <a:endParaRPr lang="it-IT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2070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1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SVM</a:t>
            </a:r>
            <a:br>
              <a:rPr lang="it-IT" sz="1050" dirty="0"/>
            </a:b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26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247425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.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247425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72941" r="-40204" b="-3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170930" r="-40204" b="-25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17647" r="-100000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83260" y="1379363"/>
            <a:ext cx="836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7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SVMs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2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Random Forests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27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11940" y="1222945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8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Random </a:t>
            </a:r>
            <a:r>
              <a:rPr lang="it-IT" sz="1400" dirty="0" err="1"/>
              <a:t>Forests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FB73CB9E-9A5F-9977-AD92-AA9DF7D29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77486"/>
              </p:ext>
            </p:extLst>
          </p:nvPr>
        </p:nvGraphicFramePr>
        <p:xfrm>
          <a:off x="311940" y="1530722"/>
          <a:ext cx="8520120" cy="2667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39689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243853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3012142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624436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aka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trees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20, 50, 100, 200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r>
                        <a:rPr lang="it-IT" sz="1400" i="1" dirty="0"/>
                        <a:t> of the </a:t>
                      </a:r>
                      <a:r>
                        <a:rPr lang="it-IT" sz="1400" i="1" dirty="0" err="1"/>
                        <a:t>tree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None, 10, 20 (</a:t>
                      </a:r>
                      <a:r>
                        <a:rPr lang="it-IT" sz="1400" i="1" dirty="0" err="1"/>
                        <a:t>not</a:t>
                      </a:r>
                      <a:r>
                        <a:rPr lang="it-IT" sz="1400" i="1" dirty="0"/>
                        <a:t> for MONK 3</a:t>
                      </a:r>
                      <a:r>
                        <a:rPr lang="it-IT" sz="1400" dirty="0"/>
                        <a:t>),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n° of samples to split an </a:t>
                      </a:r>
                      <a:r>
                        <a:rPr lang="it-IT" sz="1400" i="1" dirty="0" err="1"/>
                        <a:t>internal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2, 4, 6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n° of samples </a:t>
                      </a:r>
                      <a:r>
                        <a:rPr lang="it-IT" sz="1400" i="1" dirty="0" err="1"/>
                        <a:t>required</a:t>
                      </a:r>
                      <a:r>
                        <a:rPr lang="it-IT" sz="1400" i="1" dirty="0"/>
                        <a:t> to be a </a:t>
                      </a:r>
                      <a:r>
                        <a:rPr lang="it-IT" sz="1400" i="1" dirty="0" err="1"/>
                        <a:t>leaf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1, 2, 4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3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Bootstrap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True, False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Criterion to </a:t>
                      </a:r>
                      <a:r>
                        <a:rPr lang="it-IT" sz="1400" i="1" dirty="0" err="1"/>
                        <a:t>evaluate</a:t>
                      </a:r>
                      <a:r>
                        <a:rPr lang="it-IT" sz="1400" i="1" dirty="0"/>
                        <a:t> split </a:t>
                      </a:r>
                      <a:r>
                        <a:rPr lang="it-IT" sz="1400" i="1" dirty="0" err="1"/>
                        <a:t>quality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gini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entropy</a:t>
                      </a:r>
                      <a:endParaRPr lang="it-IT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it-IT" sz="1400" i="1" dirty="0" err="1"/>
                        <a:t>Number</a:t>
                      </a:r>
                      <a:r>
                        <a:rPr lang="it-IT" sz="1400" i="1" dirty="0"/>
                        <a:t> of features to </a:t>
                      </a:r>
                      <a:r>
                        <a:rPr lang="it-IT" sz="1400" i="1" dirty="0" err="1"/>
                        <a:t>consider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when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looking</a:t>
                      </a:r>
                      <a:r>
                        <a:rPr lang="it-IT" sz="1400" i="1" dirty="0"/>
                        <a:t> for the best split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i="0" dirty="0"/>
                        <a:t>, 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log_2()</a:t>
                      </a:r>
                      <a:r>
                        <a:rPr lang="it-IT" sz="1400" i="0" dirty="0"/>
                        <a:t>, None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338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-2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3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Neural Networks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28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B758C0D4-1924-E26E-4974-3F6093060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57837"/>
              </p:ext>
            </p:extLst>
          </p:nvPr>
        </p:nvGraphicFramePr>
        <p:xfrm>
          <a:off x="311760" y="1362507"/>
          <a:ext cx="8428828" cy="303784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2107207">
                  <a:extLst>
                    <a:ext uri="{9D8B030D-6E8A-4147-A177-3AD203B41FA5}">
                      <a16:colId xmlns:a16="http://schemas.microsoft.com/office/drawing/2014/main" val="3556089797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454546000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1586740685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37376085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Hyperparameter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Values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502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dirty="0"/>
                        <a:t>(8), (8,8), (8,8,8), (8,8,8,8)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8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926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0.1, 0.3, 0.5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  <a:endParaRPr lang="it-IT" sz="14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59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0.01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09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0.6, 0.8, 0.9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5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63280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6A41FC-3820-14C2-0C78-21C23799F429}"/>
              </a:ext>
            </a:extLst>
          </p:cNvPr>
          <p:cNvSpPr txBox="1"/>
          <p:nvPr/>
        </p:nvSpPr>
        <p:spPr>
          <a:xfrm>
            <a:off x="311760" y="1054730"/>
            <a:ext cx="8428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9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  <p:extLst>
      <p:ext uri="{BB962C8B-B14F-4D97-AF65-F5344CB8AC3E}">
        <p14:creationId xmlns:p14="http://schemas.microsoft.com/office/powerpoint/2010/main" val="374468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4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comparisons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tasks: grid search results for RF and SVM 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29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22439"/>
              </p:ext>
            </p:extLst>
          </p:nvPr>
        </p:nvGraphicFramePr>
        <p:xfrm>
          <a:off x="311756" y="1130556"/>
          <a:ext cx="8160843" cy="1249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1583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251460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295882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815830">
                  <a:extLst>
                    <a:ext uri="{9D8B030D-6E8A-4147-A177-3AD203B41FA5}">
                      <a16:colId xmlns:a16="http://schemas.microsoft.com/office/drawing/2014/main" val="3409676061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1" dirty="0"/>
                        <a:t>Kernel</a:t>
                      </a:r>
                      <a:r>
                        <a:rPr lang="it-IT" sz="1600" dirty="0"/>
                        <a:t> / </a:t>
                      </a:r>
                      <a:r>
                        <a:rPr lang="it-IT" sz="1600" i="1" dirty="0"/>
                        <a:t>C </a:t>
                      </a:r>
                      <a:r>
                        <a:rPr lang="it-IT" sz="1600" dirty="0"/>
                        <a:t>/ </a:t>
                      </a:r>
                      <a:r>
                        <a:rPr lang="it-IT" sz="1600" i="1" dirty="0"/>
                        <a:t>γ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600" i="1" dirty="0"/>
                        <a:t>p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600" i="1" dirty="0"/>
                        <a:t>k0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i="0" dirty="0">
                          <a:latin typeface="+mj-lt"/>
                        </a:rPr>
                        <a:t>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100%±0%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80,43%±17,95%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 </a:t>
                      </a:r>
                      <a:r>
                        <a:rPr lang="it-IT" sz="1400" dirty="0"/>
                        <a:t>/ </a:t>
                      </a:r>
                      <a:r>
                        <a:rPr lang="it-IT" sz="1400" i="1" dirty="0"/>
                        <a:t>2 </a:t>
                      </a:r>
                      <a:r>
                        <a:rPr lang="it-IT" sz="1400" dirty="0"/>
                        <a:t>/ </a:t>
                      </a:r>
                      <a:r>
                        <a:rPr lang="it-IT" sz="1400" i="1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100%±0%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71,71%±10,20%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nsolas" panose="020B0609020204030204" pitchFamily="49" charset="0"/>
                        </a:rPr>
                        <a:t>RBF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0.1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 err="1"/>
                        <a:t>n.d.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 err="1"/>
                        <a:t>n.d.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93,40%±1,05%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93,40%±4,23%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97,22%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5" y="79200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10</a:t>
            </a:r>
            <a:r>
              <a:rPr lang="it-IT" sz="1600" dirty="0"/>
              <a:t>: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SVM</a:t>
            </a:r>
            <a:endParaRPr lang="it-IT" sz="1600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4DE0662-B539-4FAA-8D29-2412C11D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25031"/>
              </p:ext>
            </p:extLst>
          </p:nvPr>
        </p:nvGraphicFramePr>
        <p:xfrm>
          <a:off x="311753" y="2910306"/>
          <a:ext cx="8160844" cy="1859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1588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895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2723029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076715">
                  <a:extLst>
                    <a:ext uri="{9D8B030D-6E8A-4147-A177-3AD203B41FA5}">
                      <a16:colId xmlns:a16="http://schemas.microsoft.com/office/drawing/2014/main" val="3320172478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trees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maxDepth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min_samples_split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min_samples_leaf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maxFeatures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bootstrap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criterion</a:t>
                      </a:r>
                      <a:endParaRPr lang="it-IT" sz="14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20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None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4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None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True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i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±0%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78,03%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±15,44%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95,37%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100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2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False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i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100%±0%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65,17%±9,91%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81,94%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50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6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dirty="0"/>
                        <a:t> /</a:t>
                      </a:r>
                      <a:r>
                        <a:rPr lang="it-IT" sz="1400" i="1" dirty="0"/>
                        <a:t>True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95,88%±1,13%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92,57%±4,07%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96,99%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9BD0DD-F384-4DFC-09C8-CA90B7F477E0}"/>
              </a:ext>
            </a:extLst>
          </p:cNvPr>
          <p:cNvSpPr txBox="1">
            <a:spLocks/>
          </p:cNvSpPr>
          <p:nvPr/>
        </p:nvSpPr>
        <p:spPr>
          <a:xfrm>
            <a:off x="311752" y="257175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Random </a:t>
            </a:r>
            <a:r>
              <a:rPr lang="it-IT" sz="1400" dirty="0" err="1"/>
              <a:t>Forest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2174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Code structure, models overview</a:t>
            </a:r>
            <a:endParaRPr lang="it-IT" sz="2400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F77B32-FB82-2079-F53B-1131754C4D18}"/>
              </a:ext>
            </a:extLst>
          </p:cNvPr>
          <p:cNvSpPr txBox="1"/>
          <p:nvPr/>
        </p:nvSpPr>
        <p:spPr>
          <a:xfrm>
            <a:off x="311761" y="693013"/>
            <a:ext cx="85201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Basic </a:t>
            </a:r>
            <a:r>
              <a:rPr lang="it-IT" sz="1400" dirty="0" err="1"/>
              <a:t>structure</a:t>
            </a:r>
            <a:r>
              <a:rPr lang="it-IT" sz="1400" dirty="0"/>
              <a:t> of the code: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hlinkClick r:id="rId2"/>
              </a:rPr>
              <a:t>GitHub repo</a:t>
            </a:r>
            <a:r>
              <a:rPr lang="it-IT" sz="1400" dirty="0"/>
              <a:t> in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stored</a:t>
            </a:r>
            <a:r>
              <a:rPr lang="it-IT" sz="1400" dirty="0"/>
              <a:t> the datasets, images, notebooks and </a:t>
            </a:r>
            <a:r>
              <a:rPr lang="it-IT" sz="1400" dirty="0" err="1"/>
              <a:t>saved</a:t>
            </a:r>
            <a:r>
              <a:rPr lang="it-IT" sz="1400" dirty="0"/>
              <a:t>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notebook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three</a:t>
            </a:r>
            <a:r>
              <a:rPr lang="it-IT" sz="1400" dirty="0"/>
              <a:t> classes of models, for </a:t>
            </a:r>
            <a:r>
              <a:rPr lang="it-IT" sz="1400" dirty="0" err="1"/>
              <a:t>each</a:t>
            </a:r>
            <a:r>
              <a:rPr lang="it-IT" sz="1400" dirty="0"/>
              <a:t> of the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In </a:t>
            </a:r>
            <a:r>
              <a:rPr lang="it-IT" sz="1400" dirty="0" err="1"/>
              <a:t>each</a:t>
            </a:r>
            <a:r>
              <a:rPr lang="it-IT" sz="1400" dirty="0"/>
              <a:t> notebook: import and </a:t>
            </a:r>
            <a:r>
              <a:rPr lang="it-IT" sz="1400" dirty="0" err="1"/>
              <a:t>process</a:t>
            </a:r>
            <a:r>
              <a:rPr lang="it-IT" sz="1400" dirty="0"/>
              <a:t> the data, create the model (</a:t>
            </a:r>
            <a:r>
              <a:rPr lang="it-IT" sz="1400" dirty="0" err="1"/>
              <a:t>often</a:t>
            </a:r>
            <a:r>
              <a:rPr lang="it-IT" sz="1400" dirty="0"/>
              <a:t> by </a:t>
            </a:r>
            <a:r>
              <a:rPr lang="it-IT" sz="1400" dirty="0" err="1"/>
              <a:t>calling</a:t>
            </a:r>
            <a:r>
              <a:rPr lang="it-IT" sz="1400" dirty="0"/>
              <a:t> a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provided</a:t>
            </a:r>
            <a:r>
              <a:rPr lang="it-IT" sz="1400" dirty="0"/>
              <a:t> by the library), set up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and training </a:t>
            </a:r>
            <a:r>
              <a:rPr lang="it-IT" sz="1400" dirty="0" err="1"/>
              <a:t>process</a:t>
            </a:r>
            <a:r>
              <a:rPr lang="it-IT" sz="1400" dirty="0"/>
              <a:t>, </a:t>
            </a:r>
            <a:r>
              <a:rPr lang="it-IT" sz="1400" dirty="0" err="1"/>
              <a:t>select</a:t>
            </a:r>
            <a:r>
              <a:rPr lang="it-IT" sz="1400" dirty="0"/>
              <a:t> best </a:t>
            </a:r>
            <a:r>
              <a:rPr lang="it-IT" sz="1400" dirty="0" err="1"/>
              <a:t>hyperparameters</a:t>
            </a:r>
            <a:r>
              <a:rPr lang="it-IT" sz="1400" dirty="0"/>
              <a:t> and plot the learning curve, </a:t>
            </a:r>
            <a:r>
              <a:rPr lang="it-IT" sz="1400" dirty="0" err="1"/>
              <a:t>save</a:t>
            </a:r>
            <a:r>
              <a:rPr lang="it-IT" sz="1400" dirty="0"/>
              <a:t>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Extra notebooks for data </a:t>
            </a:r>
            <a:r>
              <a:rPr lang="it-IT" sz="1400" dirty="0" err="1"/>
              <a:t>exploration</a:t>
            </a:r>
            <a:r>
              <a:rPr lang="it-IT" sz="1400" dirty="0"/>
              <a:t> and models </a:t>
            </a:r>
            <a:r>
              <a:rPr lang="it-IT" sz="1400" dirty="0" err="1"/>
              <a:t>comparison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Extra notebooks for </a:t>
            </a:r>
            <a:r>
              <a:rPr lang="it-IT" sz="1400" dirty="0" err="1"/>
              <a:t>utils</a:t>
            </a:r>
            <a:r>
              <a:rPr lang="it-IT" sz="1400" dirty="0"/>
              <a:t> (</a:t>
            </a:r>
            <a:r>
              <a:rPr lang="it-IT" sz="1400" dirty="0" err="1"/>
              <a:t>NeuralNetwork</a:t>
            </a:r>
            <a:r>
              <a:rPr lang="it-IT" sz="1400" dirty="0"/>
              <a:t> classes, </a:t>
            </a:r>
            <a:r>
              <a:rPr lang="it-IT" sz="1400" dirty="0" err="1"/>
              <a:t>save</a:t>
            </a:r>
            <a:r>
              <a:rPr lang="it-IT" sz="1400" dirty="0"/>
              <a:t>/load models and plots…)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03EBDB9-88F0-E455-63E2-1D1CE308D764}"/>
              </a:ext>
            </a:extLst>
          </p:cNvPr>
          <p:cNvSpPr txBox="1"/>
          <p:nvPr/>
        </p:nvSpPr>
        <p:spPr>
          <a:xfrm>
            <a:off x="311760" y="4336420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models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tried</a:t>
            </a:r>
            <a:r>
              <a:rPr lang="it-IT" sz="1400" dirty="0"/>
              <a:t> out </a:t>
            </a:r>
            <a:r>
              <a:rPr lang="it-IT" sz="1400" dirty="0" err="1"/>
              <a:t>many</a:t>
            </a:r>
            <a:r>
              <a:rPr lang="it-IT" sz="1400" dirty="0"/>
              <a:t> </a:t>
            </a:r>
            <a:r>
              <a:rPr lang="it-IT" sz="1400" dirty="0" err="1"/>
              <a:t>configurations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detailed</a:t>
            </a:r>
            <a:r>
              <a:rPr lang="it-IT" sz="1400" dirty="0"/>
              <a:t> in the </a:t>
            </a:r>
            <a:r>
              <a:rPr lang="it-IT" sz="1400" dirty="0" err="1"/>
              <a:t>next</a:t>
            </a:r>
            <a:r>
              <a:rPr lang="it-IT" sz="1400" dirty="0"/>
              <a:t> </a:t>
            </a:r>
            <a:r>
              <a:rPr lang="it-IT" sz="1400" dirty="0" err="1"/>
              <a:t>sections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5770F8-1FA1-1D5E-D768-E47CF7ED482A}"/>
              </a:ext>
            </a:extLst>
          </p:cNvPr>
          <p:cNvSpPr txBox="1"/>
          <p:nvPr/>
        </p:nvSpPr>
        <p:spPr>
          <a:xfrm>
            <a:off x="311760" y="2683993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</a:t>
            </a:r>
            <a:r>
              <a:rPr lang="it-IT" sz="1400" b="1" dirty="0"/>
              <a:t>Random </a:t>
            </a:r>
            <a:r>
              <a:rPr lang="it-IT" sz="1400" b="1" dirty="0" err="1"/>
              <a:t>Forests</a:t>
            </a:r>
            <a:r>
              <a:rPr lang="it-IT" sz="1400" dirty="0"/>
              <a:t> and </a:t>
            </a:r>
            <a:r>
              <a:rPr lang="it-IT" sz="1400" b="1" dirty="0" err="1"/>
              <a:t>SVM</a:t>
            </a:r>
            <a:r>
              <a:rPr lang="it-IT" sz="1400" dirty="0" err="1"/>
              <a:t>s</a:t>
            </a:r>
            <a:r>
              <a:rPr lang="it-IT" sz="1400" dirty="0"/>
              <a:t> from </a:t>
            </a:r>
            <a:r>
              <a:rPr lang="it-IT" sz="1400" dirty="0" err="1"/>
              <a:t>Scikit-Learn</a:t>
            </a:r>
            <a:r>
              <a:rPr lang="it-IT" sz="1400" dirty="0"/>
              <a:t>, and </a:t>
            </a:r>
            <a:r>
              <a:rPr lang="it-IT" sz="1400" dirty="0" err="1"/>
              <a:t>implemented</a:t>
            </a:r>
            <a:r>
              <a:rPr lang="it-IT" sz="1400" dirty="0"/>
              <a:t> a </a:t>
            </a:r>
            <a:r>
              <a:rPr lang="it-IT" sz="1400" dirty="0" err="1"/>
              <a:t>multilayer</a:t>
            </a:r>
            <a:r>
              <a:rPr lang="it-IT" sz="1400" dirty="0"/>
              <a:t> </a:t>
            </a:r>
            <a:r>
              <a:rPr lang="it-IT" sz="1400" dirty="0" err="1"/>
              <a:t>feedforward</a:t>
            </a:r>
            <a:r>
              <a:rPr lang="it-IT" sz="1400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. The </a:t>
            </a:r>
            <a:r>
              <a:rPr lang="it-IT" sz="1400" dirty="0" err="1">
                <a:latin typeface="Consolas" panose="020B0609020204030204" pitchFamily="49" charset="0"/>
              </a:rPr>
              <a:t>NeuralNetwork</a:t>
            </a:r>
            <a:r>
              <a:rPr lang="it-IT" sz="1400" dirty="0"/>
              <a:t> classes in </a:t>
            </a:r>
            <a:r>
              <a:rPr lang="it-IT" sz="1400" dirty="0" err="1"/>
              <a:t>our</a:t>
            </a:r>
            <a:r>
              <a:rPr lang="it-IT" sz="1400" dirty="0"/>
              <a:t> code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designed</a:t>
            </a:r>
            <a:r>
              <a:rPr lang="it-IT" sz="1400" dirty="0"/>
              <a:t> to be </a:t>
            </a:r>
            <a:r>
              <a:rPr lang="it-IT" sz="1400" dirty="0" err="1"/>
              <a:t>seamless</a:t>
            </a:r>
            <a:r>
              <a:rPr lang="it-IT" sz="1400" dirty="0"/>
              <a:t> </a:t>
            </a:r>
            <a:r>
              <a:rPr lang="it-IT" sz="1400" dirty="0" err="1"/>
              <a:t>integrated</a:t>
            </a:r>
            <a:r>
              <a:rPr lang="it-IT" sz="1400" dirty="0"/>
              <a:t> with </a:t>
            </a: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 err="1"/>
              <a:t>while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be </a:t>
            </a:r>
            <a:r>
              <a:rPr lang="it-IT" sz="1400" dirty="0" err="1"/>
              <a:t>usable</a:t>
            </a:r>
            <a:r>
              <a:rPr lang="it-IT" sz="1400" dirty="0"/>
              <a:t> </a:t>
            </a:r>
            <a:r>
              <a:rPr lang="it-IT" sz="1400" dirty="0" err="1"/>
              <a:t>without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8E789C-82F5-CC8C-8B8A-CDC995A7C697}"/>
              </a:ext>
            </a:extLst>
          </p:cNvPr>
          <p:cNvSpPr txBox="1"/>
          <p:nvPr/>
        </p:nvSpPr>
        <p:spPr>
          <a:xfrm>
            <a:off x="311760" y="3422657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the </a:t>
            </a:r>
            <a:r>
              <a:rPr lang="it-IT" sz="1400" dirty="0" err="1"/>
              <a:t>Neural</a:t>
            </a:r>
            <a:r>
              <a:rPr lang="it-IT" sz="1400" dirty="0"/>
              <a:t> Networks,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4 models, </a:t>
            </a:r>
            <a:r>
              <a:rPr lang="it-IT" sz="1400" dirty="0" err="1"/>
              <a:t>given</a:t>
            </a:r>
            <a:r>
              <a:rPr lang="it-IT" sz="1400" dirty="0"/>
              <a:t> by the </a:t>
            </a:r>
            <a:r>
              <a:rPr lang="it-IT" sz="1400" dirty="0" err="1"/>
              <a:t>choices</a:t>
            </a:r>
            <a:r>
              <a:rPr lang="it-IT" sz="1400" dirty="0"/>
              <a:t> of </a:t>
            </a:r>
            <a:r>
              <a:rPr lang="it-IT" sz="1400" dirty="0" err="1"/>
              <a:t>internal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for training (MSE/MEE) and the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exploration</a:t>
            </a:r>
            <a:r>
              <a:rPr lang="it-IT" sz="1400" dirty="0"/>
              <a:t> strategy (full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/</a:t>
            </a:r>
            <a:r>
              <a:rPr lang="it-IT" sz="1400" dirty="0" err="1"/>
              <a:t>Optuna</a:t>
            </a:r>
            <a:r>
              <a:rPr lang="it-IT" sz="1400" dirty="0"/>
              <a:t>). </a:t>
            </a:r>
          </a:p>
          <a:p>
            <a:r>
              <a:rPr lang="it-IT" sz="1400" dirty="0"/>
              <a:t>So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compared</a:t>
            </a:r>
            <a:r>
              <a:rPr lang="it-IT" sz="1400" dirty="0"/>
              <a:t> 6 models in </a:t>
            </a:r>
            <a:r>
              <a:rPr lang="it-IT" sz="1400" dirty="0" err="1"/>
              <a:t>total</a:t>
            </a:r>
            <a:r>
              <a:rPr lang="it-IT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0000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Random Forest’s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1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30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7B8AC1D5-D205-E00E-30C5-A6528E259F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2"/>
          <a:stretch/>
        </p:blipFill>
        <p:spPr>
          <a:xfrm>
            <a:off x="2476082" y="1366177"/>
            <a:ext cx="3117812" cy="2265298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364A12D-5752-6A96-DF99-AA3BE9884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33" y="1366177"/>
            <a:ext cx="2164322" cy="2062770"/>
          </a:xfrm>
          <a:prstGeom prst="rect">
            <a:avLst/>
          </a:prstGeom>
          <a:ln>
            <a:noFill/>
          </a:ln>
        </p:spPr>
      </p:pic>
      <p:pic>
        <p:nvPicPr>
          <p:cNvPr id="15" name="Immagine 1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D71E0DAD-A66A-F13D-F735-F98964D9E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94" y="1366177"/>
            <a:ext cx="3117812" cy="2265298"/>
          </a:xfrm>
          <a:prstGeom prst="rect">
            <a:avLst/>
          </a:prstGeom>
          <a:ln>
            <a:noFill/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3" y="1058400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Random </a:t>
            </a:r>
            <a:r>
              <a:rPr lang="it-IT" sz="1400" dirty="0" err="1"/>
              <a:t>Forest</a:t>
            </a:r>
            <a:r>
              <a:rPr lang="it-IT" sz="1400" dirty="0"/>
              <a:t>, MONK 1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4" y="4061012"/>
            <a:ext cx="840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Interestingly</a:t>
            </a:r>
            <a:r>
              <a:rPr lang="it-IT" sz="1400" dirty="0"/>
              <a:t>, </a:t>
            </a:r>
            <a:r>
              <a:rPr lang="it-IT" sz="1400" dirty="0" err="1"/>
              <a:t>all</a:t>
            </a:r>
            <a:r>
              <a:rPr lang="it-IT" sz="1400" dirty="0"/>
              <a:t> models </a:t>
            </a:r>
            <a:r>
              <a:rPr lang="it-IT" sz="1400" dirty="0" err="1"/>
              <a:t>but</a:t>
            </a:r>
            <a:r>
              <a:rPr lang="it-IT" sz="1400" dirty="0"/>
              <a:t> the Random </a:t>
            </a:r>
            <a:r>
              <a:rPr lang="it-IT" sz="1400" dirty="0" err="1"/>
              <a:t>Forests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in the MONK 1 task.</a:t>
            </a:r>
          </a:p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ran</a:t>
            </a:r>
            <a:r>
              <a:rPr lang="it-IT" sz="1400" dirty="0"/>
              <a:t> </a:t>
            </a:r>
            <a:r>
              <a:rPr lang="it-IT" sz="1400" dirty="0" err="1"/>
              <a:t>similar</a:t>
            </a:r>
            <a:r>
              <a:rPr lang="it-IT" sz="1400" dirty="0"/>
              <a:t> </a:t>
            </a:r>
            <a:r>
              <a:rPr lang="it-IT" sz="1400" dirty="0" err="1"/>
              <a:t>comparisons</a:t>
            </a:r>
            <a:r>
              <a:rPr lang="it-IT" sz="1400" dirty="0"/>
              <a:t> in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comparison</a:t>
            </a:r>
            <a:r>
              <a:rPr lang="it-IT" sz="1400" dirty="0"/>
              <a:t> notebook for the </a:t>
            </a:r>
            <a:r>
              <a:rPr lang="it-IT" sz="1400" dirty="0" err="1"/>
              <a:t>other</a:t>
            </a:r>
            <a:r>
              <a:rPr lang="it-IT" sz="1400" dirty="0"/>
              <a:t> models.</a:t>
            </a:r>
          </a:p>
        </p:txBody>
      </p:sp>
    </p:spTree>
    <p:extLst>
      <p:ext uri="{BB962C8B-B14F-4D97-AF65-F5344CB8AC3E}">
        <p14:creationId xmlns:p14="http://schemas.microsoft.com/office/powerpoint/2010/main" val="331143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6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SVM’s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2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31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5" y="1057413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k+1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SVM, MONK 2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3" y="3943170"/>
            <a:ext cx="8403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TR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included</a:t>
            </a:r>
            <a:r>
              <a:rPr lang="it-IT" sz="1400" dirty="0"/>
              <a:t> in TS (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noticed</a:t>
            </a:r>
            <a:r>
              <a:rPr lang="it-IT" sz="1400" dirty="0"/>
              <a:t> in class). </a:t>
            </a:r>
            <a:r>
              <a:rPr lang="it-IT" sz="1400" dirty="0" err="1"/>
              <a:t>Furthermore</a:t>
            </a:r>
            <a:r>
              <a:rPr lang="it-IT" sz="1400" dirty="0"/>
              <a:t>,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really</a:t>
            </a:r>
            <a:r>
              <a:rPr lang="it-IT" sz="1400" dirty="0"/>
              <a:t> </a:t>
            </a:r>
            <a:r>
              <a:rPr lang="it-IT" sz="1400" dirty="0" err="1"/>
              <a:t>unbalanced</a:t>
            </a:r>
            <a:r>
              <a:rPr lang="it-IT" sz="1400" dirty="0"/>
              <a:t>.</a:t>
            </a:r>
          </a:p>
          <a:p>
            <a:r>
              <a:rPr lang="it-IT" sz="1400" dirty="0"/>
              <a:t>The SVM </a:t>
            </a:r>
            <a:r>
              <a:rPr lang="it-IT" sz="1400" dirty="0" err="1"/>
              <a:t>reaches</a:t>
            </a:r>
            <a:r>
              <a:rPr lang="it-IT" sz="1400" dirty="0"/>
              <a:t> 100% </a:t>
            </a:r>
            <a:r>
              <a:rPr lang="it-IT" sz="1400" dirty="0" err="1"/>
              <a:t>accuracy</a:t>
            </a:r>
            <a:r>
              <a:rPr lang="it-IT" sz="1400" dirty="0"/>
              <a:t> in test. In case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didn’t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thought</a:t>
            </a:r>
            <a:r>
              <a:rPr lang="it-IT" sz="1400" dirty="0"/>
              <a:t> </a:t>
            </a:r>
            <a:r>
              <a:rPr lang="it-IT" sz="1400" dirty="0" err="1"/>
              <a:t>about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undersampling</a:t>
            </a:r>
            <a:r>
              <a:rPr lang="it-IT" sz="1400" dirty="0"/>
              <a:t> (</a:t>
            </a:r>
            <a:r>
              <a:rPr lang="it-IT" sz="1400" dirty="0" err="1"/>
              <a:t>Condensed</a:t>
            </a:r>
            <a:r>
              <a:rPr lang="it-IT" sz="1400" dirty="0"/>
              <a:t> </a:t>
            </a:r>
            <a:r>
              <a:rPr lang="it-IT" sz="1400" dirty="0" err="1"/>
              <a:t>Nearest</a:t>
            </a:r>
            <a:r>
              <a:rPr lang="it-IT" sz="1400" dirty="0"/>
              <a:t> </a:t>
            </a:r>
            <a:r>
              <a:rPr lang="it-IT" sz="1400" dirty="0" err="1"/>
              <a:t>Neighbour</a:t>
            </a:r>
            <a:r>
              <a:rPr lang="it-IT" sz="1400" dirty="0"/>
              <a:t>) or </a:t>
            </a:r>
            <a:r>
              <a:rPr lang="it-IT" sz="1400" dirty="0" err="1"/>
              <a:t>oversampling</a:t>
            </a:r>
            <a:r>
              <a:rPr lang="it-IT" sz="1400" dirty="0"/>
              <a:t> (SMOTE) techniques.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8E2E518-FACD-5BAE-DEC1-273EE15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4" y="1365190"/>
            <a:ext cx="1918860" cy="2051413"/>
          </a:xfrm>
          <a:prstGeom prst="rect">
            <a:avLst/>
          </a:prstGeom>
          <a:ln>
            <a:noFill/>
          </a:ln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2A46729-D064-757E-E308-474EE4DD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4" y="1365190"/>
            <a:ext cx="3117813" cy="2265298"/>
          </a:xfrm>
          <a:prstGeom prst="rect">
            <a:avLst/>
          </a:prstGeom>
          <a:ln>
            <a:noFill/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2FEA0AA-A93F-0820-35C8-B0929945C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207" y="1365190"/>
            <a:ext cx="3127394" cy="22652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8979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7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SVM’s performance on MONK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3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32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5" y="1057413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k+2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SVM, MONK 3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3" y="3943170"/>
            <a:ext cx="840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Neither</a:t>
            </a:r>
            <a:r>
              <a:rPr lang="it-IT" sz="1400" dirty="0"/>
              <a:t> model can </a:t>
            </a:r>
            <a:r>
              <a:rPr lang="it-IT" sz="1400" dirty="0" err="1"/>
              <a:t>reach</a:t>
            </a:r>
            <a:r>
              <a:rPr lang="it-IT" sz="1400" dirty="0"/>
              <a:t> 100% </a:t>
            </a:r>
            <a:r>
              <a:rPr lang="it-IT" sz="1400" dirty="0" err="1"/>
              <a:t>accuracy</a:t>
            </a:r>
            <a:r>
              <a:rPr lang="it-IT" sz="1400" dirty="0"/>
              <a:t> on </a:t>
            </a:r>
            <a:r>
              <a:rPr lang="it-IT" sz="1400" dirty="0" err="1"/>
              <a:t>this</a:t>
            </a:r>
            <a:r>
              <a:rPr lang="it-IT" sz="1400" dirty="0"/>
              <a:t> task.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to be </a:t>
            </a:r>
            <a:r>
              <a:rPr lang="it-IT" sz="1400" dirty="0" err="1"/>
              <a:t>expected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the in MONK 3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5% </a:t>
            </a:r>
            <a:r>
              <a:rPr lang="it-IT" sz="1400" dirty="0" err="1"/>
              <a:t>noise</a:t>
            </a:r>
            <a:r>
              <a:rPr lang="it-IT" sz="1400" dirty="0"/>
              <a:t> in TR set (</a:t>
            </a:r>
            <a:r>
              <a:rPr lang="it-IT" sz="1400" dirty="0" err="1"/>
              <a:t>aka</a:t>
            </a:r>
            <a:r>
              <a:rPr lang="it-IT" sz="1400" dirty="0"/>
              <a:t> 5% of patterns are </a:t>
            </a:r>
            <a:r>
              <a:rPr lang="it-IT" sz="1400" dirty="0" err="1"/>
              <a:t>misclassified</a:t>
            </a:r>
            <a:r>
              <a:rPr lang="it-IT" sz="1400" dirty="0"/>
              <a:t>) [</a:t>
            </a:r>
            <a:r>
              <a:rPr lang="it-IT" sz="1400" dirty="0">
                <a:hlinkClick r:id="rId2" action="ppaction://hlinksldjump"/>
              </a:rPr>
              <a:t>10</a:t>
            </a:r>
            <a:r>
              <a:rPr lang="it-IT" sz="1400" dirty="0"/>
              <a:t>].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03A6694-F1C9-FBDA-0B6C-3AC3745FA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33" y="1365190"/>
            <a:ext cx="1918861" cy="2051414"/>
          </a:xfrm>
          <a:prstGeom prst="rect">
            <a:avLst/>
          </a:prstGeom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B2CF34C-D335-7583-FB07-420C10B95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3" y="1365190"/>
            <a:ext cx="3117814" cy="2265298"/>
          </a:xfrm>
          <a:prstGeom prst="rect">
            <a:avLst/>
          </a:prstGeom>
          <a:ln>
            <a:noFill/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031203E-8148-B4C4-91F5-8CB5719D4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207" y="1365190"/>
            <a:ext cx="3127393" cy="22652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261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8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details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33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/>
              <p:nvPr/>
            </p:nvSpPr>
            <p:spPr>
              <a:xfrm>
                <a:off x="311761" y="1111323"/>
                <a:ext cx="852011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Data </a:t>
                </a:r>
                <a:r>
                  <a:rPr lang="it-IT" sz="1400" b="1" dirty="0" err="1"/>
                  <a:t>normalization</a:t>
                </a:r>
                <a:r>
                  <a:rPr lang="it-IT" sz="1400" dirty="0"/>
                  <a:t>:</a:t>
                </a:r>
              </a:p>
              <a:p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rescales</a:t>
                </a:r>
                <a:r>
                  <a:rPr lang="it-IT" sz="1400" dirty="0"/>
                  <a:t> the data </a:t>
                </a:r>
                <a:r>
                  <a:rPr lang="it-IT" sz="1400" dirty="0" err="1"/>
                  <a:t>according</a:t>
                </a:r>
                <a:r>
                  <a:rPr lang="it-IT" sz="1400" dirty="0"/>
                  <a:t> to the formula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1400" b="0" i="0" smtClean="0">
                            <a:latin typeface="Cambria Math" panose="02040503050406030204" pitchFamily="18" charset="0"/>
                          </a:rPr>
                          <m:t>med</m:t>
                        </m:r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𝐼𝑄𝑅</m:t>
                        </m:r>
                      </m:den>
                    </m:f>
                  </m:oMath>
                </a14:m>
                <a:r>
                  <a:rPr lang="it-IT" sz="1400" dirty="0"/>
                  <a:t>, </a:t>
                </a:r>
                <a:r>
                  <a:rPr lang="it-IT" sz="1400" dirty="0" err="1"/>
                  <a:t>where</a:t>
                </a:r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</a:rPr>
                      <m:t>med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median</a:t>
                </a:r>
                <a:r>
                  <a:rPr lang="it-IT" sz="1400" dirty="0"/>
                  <a:t> of the design set and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interquantile</a:t>
                </a:r>
                <a:r>
                  <a:rPr lang="it-IT" sz="1400" dirty="0"/>
                  <a:t> range. </a:t>
                </a:r>
                <a:r>
                  <a:rPr lang="it-IT" sz="1400" dirty="0" err="1"/>
                  <a:t>This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was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chosen</a:t>
                </a:r>
                <a:r>
                  <a:rPr lang="it-IT" sz="1400" dirty="0"/>
                  <a:t> for </a:t>
                </a:r>
                <a:r>
                  <a:rPr lang="it-IT" sz="1400" dirty="0" err="1"/>
                  <a:t>its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robustness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(in the </a:t>
                </a:r>
                <a:r>
                  <a:rPr lang="it-IT" sz="1400" dirty="0" err="1"/>
                  <a:t>sense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removing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them</a:t>
                </a:r>
                <a:r>
                  <a:rPr lang="it-IT" sz="1400" dirty="0"/>
                  <a:t> yields </a:t>
                </a:r>
                <a:r>
                  <a:rPr lang="it-IT" sz="1400" dirty="0" err="1"/>
                  <a:t>approximately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same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transformation</a:t>
                </a:r>
                <a:r>
                  <a:rPr lang="it-IT" sz="1400" dirty="0"/>
                  <a:t>) </a:t>
                </a:r>
                <a:r>
                  <a:rPr lang="it-IT" sz="1400" dirty="0" err="1"/>
                  <a:t>compared</a:t>
                </a:r>
                <a:r>
                  <a:rPr lang="it-IT" sz="1400" dirty="0"/>
                  <a:t> to the </a:t>
                </a:r>
                <a:r>
                  <a:rPr lang="it-IT" sz="1400" dirty="0" err="1"/>
                  <a:t>usual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normalization</a:t>
                </a:r>
                <a:r>
                  <a:rPr lang="it-IT" sz="1400" dirty="0"/>
                  <a:t>. In </a:t>
                </a:r>
                <a:r>
                  <a:rPr lang="it-IT" sz="1400" dirty="0" err="1"/>
                  <a:t>fact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can </a:t>
                </a:r>
                <a:r>
                  <a:rPr lang="it-IT" sz="1400" dirty="0" err="1"/>
                  <a:t>greatly</a:t>
                </a:r>
                <a:r>
                  <a:rPr lang="it-IT" sz="1400" dirty="0"/>
                  <a:t> impact the </a:t>
                </a:r>
                <a:r>
                  <a:rPr lang="it-IT" sz="1400" dirty="0" err="1"/>
                  <a:t>computation</a:t>
                </a:r>
                <a:r>
                  <a:rPr lang="it-IT" sz="1400" dirty="0"/>
                  <a:t> of the </a:t>
                </a:r>
                <a:r>
                  <a:rPr lang="it-IT" sz="1400" dirty="0" err="1"/>
                  <a:t>mean</a:t>
                </a:r>
                <a:r>
                  <a:rPr lang="it-IT" sz="1400" dirty="0"/>
                  <a:t> and standard </a:t>
                </a:r>
                <a:r>
                  <a:rPr lang="it-IT" sz="1400" dirty="0" err="1"/>
                  <a:t>deviation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uses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percentiles</a:t>
                </a:r>
                <a:r>
                  <a:rPr lang="it-IT" sz="1400" dirty="0"/>
                  <a:t>. </a:t>
                </a:r>
              </a:p>
              <a:p>
                <a:r>
                  <a:rPr lang="it-IT" sz="1400" dirty="0" err="1"/>
                  <a:t>Many</a:t>
                </a:r>
                <a:r>
                  <a:rPr lang="it-IT" sz="1400" dirty="0"/>
                  <a:t> ML models are sensitive to the scaling of data,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noticeably</a:t>
                </a:r>
                <a:r>
                  <a:rPr lang="it-IT" sz="1400" dirty="0"/>
                  <a:t> Random </a:t>
                </a:r>
                <a:r>
                  <a:rPr lang="it-IT" sz="1400" dirty="0" err="1"/>
                  <a:t>Forests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unaffected</a:t>
                </a:r>
                <a:r>
                  <a:rPr lang="it-IT" sz="1400" dirty="0"/>
                  <a:t> by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1" y="1111323"/>
                <a:ext cx="8520119" cy="1600438"/>
              </a:xfrm>
              <a:prstGeom prst="rect">
                <a:avLst/>
              </a:prstGeom>
              <a:blipFill>
                <a:blip r:embed="rId2"/>
                <a:stretch>
                  <a:fillRect l="-215" t="-4563" b="-3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009A4C-6B9B-7DD5-8636-608154FE9635}"/>
              </a:ext>
            </a:extLst>
          </p:cNvPr>
          <p:cNvSpPr txBox="1"/>
          <p:nvPr/>
        </p:nvSpPr>
        <p:spPr>
          <a:xfrm>
            <a:off x="311760" y="2887201"/>
            <a:ext cx="81608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Pipeline</a:t>
            </a:r>
            <a:r>
              <a:rPr lang="it-IT" sz="1400" dirty="0"/>
              <a:t>:</a:t>
            </a:r>
          </a:p>
          <a:p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tool </a:t>
            </a:r>
            <a:r>
              <a:rPr lang="it-IT" sz="1400" dirty="0" err="1"/>
              <a:t>provided</a:t>
            </a:r>
            <a:r>
              <a:rPr lang="it-IT" sz="1400" dirty="0"/>
              <a:t> by </a:t>
            </a:r>
            <a:r>
              <a:rPr lang="it-IT" sz="1400" dirty="0" err="1"/>
              <a:t>Scikit-Learn</a:t>
            </a:r>
            <a:r>
              <a:rPr lang="it-IT" sz="1400" dirty="0"/>
              <a:t> to chain </a:t>
            </a:r>
            <a:r>
              <a:rPr lang="it-IT" sz="1400" dirty="0" err="1"/>
              <a:t>together</a:t>
            </a:r>
            <a:r>
              <a:rPr lang="it-IT" sz="1400" dirty="0"/>
              <a:t> multiple steps of a machine learning </a:t>
            </a:r>
            <a:r>
              <a:rPr lang="it-IT" sz="1400" dirty="0" err="1"/>
              <a:t>process</a:t>
            </a:r>
            <a:r>
              <a:rPr lang="it-IT" sz="1400" dirty="0"/>
              <a:t>. Pipelines helps to create a </a:t>
            </a:r>
            <a:r>
              <a:rPr lang="it-IT" sz="1400" dirty="0" err="1"/>
              <a:t>clean</a:t>
            </a:r>
            <a:r>
              <a:rPr lang="it-IT" sz="1400" dirty="0"/>
              <a:t>, </a:t>
            </a:r>
            <a:r>
              <a:rPr lang="it-IT" sz="1400" dirty="0" err="1"/>
              <a:t>simple</a:t>
            </a:r>
            <a:r>
              <a:rPr lang="it-IT" sz="1400" dirty="0"/>
              <a:t> model in </a:t>
            </a:r>
            <a:r>
              <a:rPr lang="it-IT" sz="1400" dirty="0" err="1"/>
              <a:t>which</a:t>
            </a:r>
            <a:r>
              <a:rPr lang="it-IT" sz="1400" dirty="0"/>
              <a:t> data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transformed</a:t>
            </a:r>
            <a:r>
              <a:rPr lang="it-IT" sz="1400" dirty="0"/>
              <a:t> and </a:t>
            </a:r>
            <a:r>
              <a:rPr lang="it-IT" sz="1400" dirty="0" err="1"/>
              <a:t>fitted</a:t>
            </a:r>
            <a:r>
              <a:rPr lang="it-IT" sz="1400" dirty="0"/>
              <a:t> in one go. </a:t>
            </a:r>
            <a:r>
              <a:rPr lang="it-IT" sz="1400" dirty="0" err="1"/>
              <a:t>Predictions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scale of the </a:t>
            </a:r>
            <a:r>
              <a:rPr lang="it-IT" sz="1400" dirty="0" err="1"/>
              <a:t>original</a:t>
            </a:r>
            <a:r>
              <a:rPr lang="it-IT" sz="1400" dirty="0"/>
              <a:t> data, so a post-processing </a:t>
            </a:r>
            <a:r>
              <a:rPr lang="it-IT" sz="1400" dirty="0" err="1"/>
              <a:t>phase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needed</a:t>
            </a:r>
            <a:r>
              <a:rPr lang="it-IT" sz="1400" dirty="0"/>
              <a:t>.</a:t>
            </a:r>
            <a:br>
              <a:rPr lang="it-IT" sz="1400" dirty="0"/>
            </a:br>
            <a:r>
              <a:rPr lang="it-IT" sz="1400" dirty="0" err="1"/>
              <a:t>Furthermore</a:t>
            </a:r>
            <a:r>
              <a:rPr lang="it-IT" sz="1400" dirty="0"/>
              <a:t>,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prevents</a:t>
            </a:r>
            <a:r>
              <a:rPr lang="it-IT" sz="1400" dirty="0"/>
              <a:t> TR and VL sets to contaminate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in cross-</a:t>
            </a:r>
            <a:r>
              <a:rPr lang="it-IT" sz="1400" dirty="0" err="1"/>
              <a:t>validation</a:t>
            </a:r>
            <a:r>
              <a:rPr lang="it-IT" sz="1400" dirty="0"/>
              <a:t>, by making sure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samples are </a:t>
            </a:r>
            <a:r>
              <a:rPr lang="it-IT" sz="1400" dirty="0" err="1"/>
              <a:t>used</a:t>
            </a:r>
            <a:r>
              <a:rPr lang="it-IT" sz="1400" dirty="0"/>
              <a:t> to </a:t>
            </a:r>
            <a:r>
              <a:rPr lang="it-IT" sz="1400" dirty="0" err="1"/>
              <a:t>train</a:t>
            </a:r>
            <a:r>
              <a:rPr lang="it-IT" sz="1400" dirty="0"/>
              <a:t> the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and the model.</a:t>
            </a:r>
          </a:p>
        </p:txBody>
      </p:sp>
    </p:spTree>
    <p:extLst>
      <p:ext uri="{BB962C8B-B14F-4D97-AF65-F5344CB8AC3E}">
        <p14:creationId xmlns:p14="http://schemas.microsoft.com/office/powerpoint/2010/main" val="923663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9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details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34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/>
              <p:nvPr/>
            </p:nvSpPr>
            <p:spPr>
              <a:xfrm>
                <a:off x="311759" y="3134950"/>
                <a:ext cx="8520120" cy="1417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Weight </a:t>
                </a:r>
                <a:r>
                  <a:rPr lang="it-IT" sz="1400" b="1" dirty="0" err="1"/>
                  <a:t>constraints</a:t>
                </a:r>
                <a:r>
                  <a:rPr lang="it-IT" sz="1400" dirty="0"/>
                  <a:t>:</a:t>
                </a:r>
                <a:br>
                  <a:rPr lang="it-IT" sz="1400" dirty="0"/>
                </a:br>
                <a:r>
                  <a:rPr lang="it-IT" sz="1400" dirty="0" err="1"/>
                  <a:t>Keras</a:t>
                </a:r>
                <a:r>
                  <a:rPr lang="it-IT" sz="1400" dirty="0"/>
                  <a:t>’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MaxNorm</a:t>
                </a:r>
                <a:r>
                  <a:rPr lang="it-IT" sz="1400" dirty="0">
                    <a:latin typeface="Consolas" panose="020B0609020204030204" pitchFamily="49" charset="0"/>
                  </a:rPr>
                  <a:t>(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>
                    <a:latin typeface="Consolas" panose="020B0609020204030204" pitchFamily="49" charset="0"/>
                  </a:rPr>
                  <a:t>)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constraints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of the weights in the following way: for </a:t>
                </a:r>
                <a:r>
                  <a:rPr lang="it-IT" sz="1400" dirty="0" err="1"/>
                  <a:t>each</a:t>
                </a:r>
                <a:r>
                  <a:rPr lang="it-IT" sz="1400" dirty="0"/>
                  <a:t> </a:t>
                </a:r>
                <a:r>
                  <a:rPr lang="it-IT" sz="1400" dirty="0" err="1"/>
                  <a:t>hidden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, the </a:t>
                </a:r>
                <a:r>
                  <a:rPr lang="it-IT" sz="1400" dirty="0" err="1"/>
                  <a:t>vector</a:t>
                </a:r>
                <a:r>
                  <a:rPr lang="it-IT" sz="1400" dirty="0"/>
                  <a:t> of the weights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incident</a:t>
                </a:r>
                <a:r>
                  <a:rPr lang="it-IT" sz="1400" dirty="0"/>
                  <a:t> in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constrained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have</a:t>
                </a:r>
                <a:r>
                  <a:rPr lang="it-IT" sz="1400" dirty="0"/>
                  <a:t> maximum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/>
                  <a:t> (i.e.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400" dirty="0"/>
                  <a:t>).</a:t>
                </a:r>
              </a:p>
              <a:p>
                <a:r>
                  <a:rPr lang="it-IT" sz="1400" dirty="0" err="1"/>
                  <a:t>We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chose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value</a:t>
                </a:r>
                <a:r>
                  <a:rPr lang="it-IT" sz="1400" dirty="0"/>
                  <a:t> 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/>
                  <a:t>=3 </a:t>
                </a:r>
                <a:r>
                  <a:rPr lang="it-IT" sz="1400" dirty="0" err="1"/>
                  <a:t>because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yielded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better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result</a:t>
                </a:r>
                <a:r>
                  <a:rPr lang="it-IT" sz="1400" dirty="0"/>
                  <a:t> in </a:t>
                </a:r>
                <a:r>
                  <a:rPr lang="it-IT" sz="1400" dirty="0" err="1"/>
                  <a:t>explorative</a:t>
                </a:r>
                <a:r>
                  <a:rPr lang="it-IT" sz="1400" dirty="0"/>
                  <a:t> trials. Due to time </a:t>
                </a:r>
                <a:r>
                  <a:rPr lang="it-IT" sz="1400" dirty="0" err="1"/>
                  <a:t>constraints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we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opted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not</a:t>
                </a:r>
                <a:r>
                  <a:rPr lang="it-IT" sz="1400" dirty="0"/>
                  <a:t> to do a </a:t>
                </a:r>
                <a:r>
                  <a:rPr lang="it-IT" sz="1400" dirty="0" err="1"/>
                  <a:t>grid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search</a:t>
                </a:r>
                <a:r>
                  <a:rPr lang="it-IT" sz="1400" dirty="0"/>
                  <a:t> on </a:t>
                </a:r>
                <a:r>
                  <a:rPr lang="it-IT" sz="1400" dirty="0" err="1"/>
                  <a:t>this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value</a:t>
                </a:r>
                <a:r>
                  <a:rPr lang="it-IT" sz="1400" dirty="0"/>
                  <a:t>.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59" y="3134950"/>
                <a:ext cx="8520120" cy="1417696"/>
              </a:xfrm>
              <a:prstGeom prst="rect">
                <a:avLst/>
              </a:prstGeom>
              <a:blipFill>
                <a:blip r:embed="rId2"/>
                <a:stretch>
                  <a:fillRect l="-215" t="-429" b="-38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/>
              <p:nvPr/>
            </p:nvSpPr>
            <p:spPr>
              <a:xfrm>
                <a:off x="311760" y="1163172"/>
                <a:ext cx="8520119" cy="16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 </a:t>
                </a:r>
                <a:r>
                  <a:rPr lang="it-IT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weight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performed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by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HeNormal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starting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weights’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values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sampled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a</a:t>
                </a:r>
                <a:r>
                  <a:rPr lang="it-IT" sz="1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>
                    <a:cs typeface="Arial" panose="020B0604020202020204" pitchFamily="34" charset="0"/>
                  </a:rPr>
                  <a:t>distribution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fan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</m:den>
                        </m:f>
                      </m:e>
                    </m:rad>
                  </m:oMath>
                </a14:m>
                <a:r>
                  <a:rPr lang="it-IT" sz="1400" dirty="0">
                    <a:latin typeface="+mj-lt"/>
                  </a:rPr>
                  <a:t>, </a:t>
                </a:r>
                <a:r>
                  <a:rPr lang="it-IT" sz="1400" dirty="0" err="1">
                    <a:latin typeface="+mj-lt"/>
                  </a:rPr>
                  <a:t>where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fan_in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incoming connections for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each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weight. 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main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idea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preserve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variance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response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output)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leads to the weights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having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afromentioned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law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proven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superior to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GlorotUniform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Xavier) for deep networks with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ReLU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activation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[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hlinkClick r:id="rId3" action="ppaction://hlinksldjump"/>
                  </a:rPr>
                  <a:t>9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0" y="1163172"/>
                <a:ext cx="8520119" cy="1645900"/>
              </a:xfrm>
              <a:prstGeom prst="rect">
                <a:avLst/>
              </a:prstGeom>
              <a:blipFill>
                <a:blip r:embed="rId4"/>
                <a:stretch>
                  <a:fillRect l="-215" t="-741" b="-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546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10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To complete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7CEF4F-ABAC-4F22-36BA-C76BB6E4367F}"/>
              </a:ext>
            </a:extLst>
          </p:cNvPr>
          <p:cNvSpPr txBox="1"/>
          <p:nvPr/>
        </p:nvSpPr>
        <p:spPr>
          <a:xfrm>
            <a:off x="311760" y="843156"/>
            <a:ext cx="8520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Early</a:t>
            </a:r>
            <a:r>
              <a:rPr lang="it-IT" sz="1400" b="1" dirty="0"/>
              <a:t> </a:t>
            </a:r>
            <a:r>
              <a:rPr lang="it-IT" sz="1400" b="1" dirty="0" err="1"/>
              <a:t>stopping</a:t>
            </a:r>
            <a:r>
              <a:rPr lang="it-IT" sz="1400" dirty="0"/>
              <a:t>:</a:t>
            </a:r>
            <a:br>
              <a:rPr lang="it-IT" sz="1400" dirty="0"/>
            </a:br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doing</a:t>
            </a:r>
            <a:r>
              <a:rPr lang="it-IT" sz="1400" dirty="0"/>
              <a:t> model </a:t>
            </a:r>
            <a:r>
              <a:rPr lang="it-IT" sz="1400" dirty="0" err="1"/>
              <a:t>selection</a:t>
            </a:r>
            <a:r>
              <a:rPr lang="it-IT" sz="1400" dirty="0"/>
              <a:t>, in </a:t>
            </a:r>
            <a:r>
              <a:rPr lang="it-IT" sz="1400" dirty="0" err="1"/>
              <a:t>both</a:t>
            </a:r>
            <a:r>
              <a:rPr lang="it-IT" sz="1400" dirty="0"/>
              <a:t> the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and </a:t>
            </a:r>
            <a:r>
              <a:rPr lang="it-IT" sz="1400" dirty="0" err="1"/>
              <a:t>Optuna</a:t>
            </a:r>
            <a:r>
              <a:rPr lang="it-IT" sz="1400" dirty="0"/>
              <a:t>,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.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opted</a:t>
            </a:r>
            <a:r>
              <a:rPr lang="it-IT" sz="1400" dirty="0"/>
              <a:t> to </a:t>
            </a:r>
            <a:r>
              <a:rPr lang="it-IT" sz="1400" dirty="0" err="1"/>
              <a:t>not</a:t>
            </a:r>
            <a:r>
              <a:rPr lang="it-IT" sz="1400" dirty="0"/>
              <a:t> do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stage, following the </a:t>
            </a:r>
            <a:r>
              <a:rPr lang="it-IT" sz="1400" dirty="0" err="1"/>
              <a:t>advice</a:t>
            </a:r>
            <a:r>
              <a:rPr lang="it-IT" sz="1400" dirty="0"/>
              <a:t> in [</a:t>
            </a:r>
            <a:r>
              <a:rPr lang="it-IT" sz="1400" dirty="0">
                <a:hlinkClick r:id="rId2" action="ppaction://hlinksldjump"/>
              </a:rPr>
              <a:t>9</a:t>
            </a:r>
            <a:r>
              <a:rPr lang="it-IT" sz="1400" dirty="0"/>
              <a:t>]: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this</a:t>
            </a:r>
            <a:r>
              <a:rPr lang="it-IT" sz="1400" dirty="0"/>
              <a:t> stage </a:t>
            </a:r>
            <a:r>
              <a:rPr lang="it-IT" sz="1400" dirty="0" err="1"/>
              <a:t>implies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hyperparameters</a:t>
            </a:r>
            <a:r>
              <a:rPr lang="it-IT" sz="1400" dirty="0"/>
              <a:t>’ </a:t>
            </a:r>
            <a:r>
              <a:rPr lang="it-IT" sz="1400" dirty="0" err="1"/>
              <a:t>values</a:t>
            </a:r>
            <a:r>
              <a:rPr lang="it-IT" sz="1400" dirty="0"/>
              <a:t> are </a:t>
            </a:r>
            <a:r>
              <a:rPr lang="it-IT" sz="1400" dirty="0" err="1"/>
              <a:t>tested</a:t>
            </a:r>
            <a:r>
              <a:rPr lang="it-IT" sz="1400" dirty="0"/>
              <a:t> for </a:t>
            </a:r>
            <a:r>
              <a:rPr lang="it-IT" sz="1400" dirty="0" err="1"/>
              <a:t>different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epochs</a:t>
            </a:r>
            <a:r>
              <a:rPr lang="it-IT" sz="1400" dirty="0"/>
              <a:t>.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consequence</a:t>
            </a:r>
            <a:r>
              <a:rPr lang="it-IT" sz="1400" dirty="0"/>
              <a:t>, the </a:t>
            </a:r>
            <a:r>
              <a:rPr lang="it-IT" sz="1400" dirty="0" err="1"/>
              <a:t>effect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hidden</a:t>
            </a:r>
            <a:r>
              <a:rPr lang="it-IT" sz="1400" dirty="0"/>
              <a:t>. </a:t>
            </a:r>
            <a:r>
              <a:rPr lang="it-IT" sz="1400" dirty="0" err="1"/>
              <a:t>This</a:t>
            </a:r>
            <a:r>
              <a:rPr lang="it-IT" sz="1400" dirty="0"/>
              <a:t> makes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less</a:t>
            </a:r>
            <a:r>
              <a:rPr lang="it-IT" sz="1400" dirty="0"/>
              <a:t> </a:t>
            </a:r>
            <a:r>
              <a:rPr lang="it-IT" sz="1400" dirty="0" err="1"/>
              <a:t>reliable</a:t>
            </a:r>
            <a:r>
              <a:rPr lang="it-IT" sz="1400" dirty="0"/>
              <a:t> and </a:t>
            </a:r>
            <a:r>
              <a:rPr lang="it-IT" sz="1400" dirty="0" err="1"/>
              <a:t>hampers</a:t>
            </a:r>
            <a:r>
              <a:rPr lang="it-IT" sz="1400" dirty="0"/>
              <a:t> the </a:t>
            </a:r>
            <a:r>
              <a:rPr lang="it-IT" sz="1400" dirty="0" err="1"/>
              <a:t>analysis</a:t>
            </a:r>
            <a:r>
              <a:rPr lang="it-IT" sz="1400" dirty="0"/>
              <a:t> of the </a:t>
            </a:r>
            <a:r>
              <a:rPr lang="it-IT" sz="1400" dirty="0" err="1"/>
              <a:t>effect</a:t>
            </a:r>
            <a:r>
              <a:rPr lang="it-IT" sz="1400" dirty="0"/>
              <a:t> of </a:t>
            </a:r>
            <a:r>
              <a:rPr lang="it-IT" sz="1400" dirty="0" err="1"/>
              <a:t>individual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</a:t>
            </a:r>
          </a:p>
          <a:p>
            <a:r>
              <a:rPr lang="it-IT" sz="1400" dirty="0" err="1"/>
              <a:t>When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retrained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to put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. A </a:t>
            </a:r>
            <a:r>
              <a:rPr lang="it-IT" sz="1400" dirty="0" err="1"/>
              <a:t>validation</a:t>
            </a:r>
            <a:r>
              <a:rPr lang="it-IT" sz="1400" dirty="0"/>
              <a:t>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therefore</a:t>
            </a:r>
            <a:r>
              <a:rPr lang="it-IT" sz="1400" dirty="0"/>
              <a:t> </a:t>
            </a:r>
            <a:r>
              <a:rPr lang="it-IT" sz="1400" dirty="0" err="1"/>
              <a:t>necessary</a:t>
            </a:r>
            <a:r>
              <a:rPr lang="it-IT" sz="1400" dirty="0"/>
              <a:t>, to monitor the </a:t>
            </a:r>
            <a:r>
              <a:rPr lang="it-IT" sz="1400" dirty="0" err="1"/>
              <a:t>validation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 and decide </a:t>
            </a:r>
            <a:r>
              <a:rPr lang="it-IT" sz="1400" dirty="0" err="1"/>
              <a:t>when</a:t>
            </a:r>
            <a:r>
              <a:rPr lang="it-IT" sz="1400" dirty="0"/>
              <a:t> to stop.</a:t>
            </a:r>
          </a:p>
          <a:p>
            <a:r>
              <a:rPr lang="it-IT" sz="1400" dirty="0" err="1"/>
              <a:t>Hence</a:t>
            </a:r>
            <a:r>
              <a:rPr lang="it-IT" sz="1400" dirty="0"/>
              <a:t> the design set </a:t>
            </a:r>
            <a:r>
              <a:rPr lang="it-IT" sz="1400" dirty="0" err="1"/>
              <a:t>is</a:t>
            </a:r>
            <a:r>
              <a:rPr lang="it-IT" sz="1400" dirty="0"/>
              <a:t> split in 5 </a:t>
            </a:r>
            <a:r>
              <a:rPr lang="it-IT" sz="1400" dirty="0" err="1"/>
              <a:t>folds</a:t>
            </a:r>
            <a:r>
              <a:rPr lang="it-IT" sz="1400" dirty="0"/>
              <a:t>,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in turn by a </a:t>
            </a:r>
            <a:r>
              <a:rPr lang="it-IT" sz="1400" dirty="0" err="1"/>
              <a:t>different</a:t>
            </a:r>
            <a:r>
              <a:rPr lang="it-IT" sz="1400" dirty="0"/>
              <a:t> model (set up with 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) to monitor the </a:t>
            </a:r>
            <a:r>
              <a:rPr lang="it-IT" sz="1400" dirty="0" err="1"/>
              <a:t>validation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 </a:t>
            </a:r>
            <a:r>
              <a:rPr lang="it-IT" sz="1400" dirty="0" err="1"/>
              <a:t>while</a:t>
            </a:r>
            <a:r>
              <a:rPr lang="it-IT" sz="1400" dirty="0"/>
              <a:t> training on the </a:t>
            </a:r>
            <a:r>
              <a:rPr lang="it-IT" sz="1400" dirty="0" err="1"/>
              <a:t>remaining</a:t>
            </a:r>
            <a:r>
              <a:rPr lang="it-IT" sz="1400" dirty="0"/>
              <a:t> part. </a:t>
            </a:r>
          </a:p>
          <a:p>
            <a:r>
              <a:rPr lang="it-IT" sz="1400" dirty="0" err="1"/>
              <a:t>These</a:t>
            </a:r>
            <a:r>
              <a:rPr lang="it-IT" sz="1400" dirty="0"/>
              <a:t> 5 models make up an ensemble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assessment</a:t>
            </a:r>
            <a:r>
              <a:rPr lang="it-IT" sz="1400" dirty="0"/>
              <a:t> on the </a:t>
            </a:r>
            <a:r>
              <a:rPr lang="it-IT" sz="1400" dirty="0" err="1"/>
              <a:t>internal</a:t>
            </a:r>
            <a:r>
              <a:rPr lang="it-IT" sz="1400" dirty="0"/>
              <a:t> test set.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68FC376-1BF1-7D96-B032-97824BBCD7B2}"/>
              </a:ext>
            </a:extLst>
          </p:cNvPr>
          <p:cNvSpPr txBox="1"/>
          <p:nvPr/>
        </p:nvSpPr>
        <p:spPr>
          <a:xfrm>
            <a:off x="311760" y="3520812"/>
            <a:ext cx="8520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models in the ensemble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different</a:t>
            </a:r>
            <a:r>
              <a:rPr lang="it-IT" sz="1400" dirty="0"/>
              <a:t> random weight </a:t>
            </a:r>
            <a:r>
              <a:rPr lang="it-IT" sz="1400" dirty="0" err="1"/>
              <a:t>initializations</a:t>
            </a:r>
            <a:r>
              <a:rPr lang="it-IT" sz="1400" dirty="0"/>
              <a:t>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because</a:t>
            </a:r>
            <a:r>
              <a:rPr lang="it-IT" sz="1400" dirty="0"/>
              <a:t> in </a:t>
            </a:r>
            <a:r>
              <a:rPr lang="it-IT" sz="1400" dirty="0" err="1"/>
              <a:t>our</a:t>
            </a:r>
            <a:r>
              <a:rPr lang="it-IT" sz="1400" dirty="0"/>
              <a:t> code </a:t>
            </a:r>
            <a:r>
              <a:rPr lang="it-IT" sz="1400" dirty="0" err="1"/>
              <a:t>we</a:t>
            </a:r>
            <a:r>
              <a:rPr lang="it-IT" sz="1400" dirty="0"/>
              <a:t> set a global </a:t>
            </a:r>
            <a:r>
              <a:rPr lang="it-IT" sz="1400" dirty="0" err="1"/>
              <a:t>seed</a:t>
            </a:r>
            <a:r>
              <a:rPr lang="it-IT" sz="1400" dirty="0"/>
              <a:t> (for </a:t>
            </a:r>
            <a:r>
              <a:rPr lang="it-IT" sz="1400" dirty="0" err="1"/>
              <a:t>reproducibility</a:t>
            </a:r>
            <a:r>
              <a:rPr lang="it-IT" sz="1400" dirty="0"/>
              <a:t> </a:t>
            </a:r>
            <a:r>
              <a:rPr lang="it-IT" sz="1400" dirty="0" err="1"/>
              <a:t>purposes</a:t>
            </a:r>
            <a:r>
              <a:rPr lang="it-IT" sz="1400" dirty="0"/>
              <a:t>,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mentioned</a:t>
            </a:r>
            <a:r>
              <a:rPr lang="it-IT" sz="1400" dirty="0"/>
              <a:t>), </a:t>
            </a:r>
            <a:r>
              <a:rPr lang="it-IT" sz="1400" dirty="0" err="1"/>
              <a:t>but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don’t</a:t>
            </a:r>
            <a:r>
              <a:rPr lang="it-IT" sz="1400" dirty="0"/>
              <a:t> set a «</a:t>
            </a:r>
            <a:r>
              <a:rPr lang="it-IT" sz="1400" dirty="0" err="1"/>
              <a:t>local</a:t>
            </a:r>
            <a:r>
              <a:rPr lang="it-IT" sz="1400" dirty="0"/>
              <a:t>» </a:t>
            </a:r>
            <a:r>
              <a:rPr lang="it-IT" sz="1400" dirty="0" err="1"/>
              <a:t>seed</a:t>
            </a:r>
            <a:r>
              <a:rPr lang="it-IT" sz="1400" dirty="0"/>
              <a:t> for the weight </a:t>
            </a:r>
            <a:r>
              <a:rPr lang="it-IT" sz="1400" dirty="0" err="1"/>
              <a:t>initializer</a:t>
            </a:r>
            <a:r>
              <a:rPr lang="it-IT" sz="1400" dirty="0"/>
              <a:t> (</a:t>
            </a:r>
            <a:r>
              <a:rPr lang="it-IT" sz="1400" dirty="0" err="1"/>
              <a:t>nor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.</a:t>
            </a:r>
            <a:r>
              <a:rPr lang="it-IT" sz="1400" dirty="0" err="1">
                <a:latin typeface="Consolas" panose="020B0609020204030204" pitchFamily="49" charset="0"/>
              </a:rPr>
              <a:t>enable_op_determinism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in the </a:t>
            </a:r>
            <a:r>
              <a:rPr lang="it-IT" sz="1400" dirty="0" err="1"/>
              <a:t>tensorflow</a:t>
            </a:r>
            <a:r>
              <a:rPr lang="it-IT" sz="1400" dirty="0"/>
              <a:t> </a:t>
            </a:r>
            <a:r>
              <a:rPr lang="it-IT" sz="1400" dirty="0" err="1"/>
              <a:t>backend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the </a:t>
            </a:r>
            <a:r>
              <a:rPr lang="it-IT" sz="1400" dirty="0" err="1"/>
              <a:t>beginning</a:t>
            </a:r>
            <a:r>
              <a:rPr lang="it-IT" sz="1400" dirty="0"/>
              <a:t> of the notebook).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465C48-C3F0-8A2B-0958-47559D5C29E6}"/>
              </a:ext>
            </a:extLst>
          </p:cNvPr>
          <p:cNvSpPr txBox="1"/>
          <p:nvPr/>
        </p:nvSpPr>
        <p:spPr>
          <a:xfrm>
            <a:off x="311759" y="4474919"/>
            <a:ext cx="5621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manually</a:t>
            </a:r>
            <a:r>
              <a:rPr lang="it-IT" sz="1400" dirty="0">
                <a:solidFill>
                  <a:srgbClr val="FF0000"/>
                </a:solidFill>
              </a:rPr>
              <a:t> set the </a:t>
            </a:r>
            <a:r>
              <a:rPr lang="it-IT" sz="1400" dirty="0" err="1">
                <a:solidFill>
                  <a:srgbClr val="FF0000"/>
                </a:solidFill>
              </a:rPr>
              <a:t>patience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hyperparameter</a:t>
            </a:r>
            <a:r>
              <a:rPr lang="it-IT" sz="1400" dirty="0">
                <a:solidFill>
                  <a:srgbClr val="FF0000"/>
                </a:solidFill>
              </a:rPr>
              <a:t> to 9 </a:t>
            </a:r>
            <a:r>
              <a:rPr lang="it-IT" sz="1400" dirty="0" err="1">
                <a:solidFill>
                  <a:srgbClr val="FF0000"/>
                </a:solidFill>
              </a:rPr>
              <a:t>because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it</a:t>
            </a:r>
            <a:r>
              <a:rPr lang="it-IT" sz="1400" dirty="0">
                <a:solidFill>
                  <a:srgbClr val="FF0000"/>
                </a:solidFill>
              </a:rPr>
              <a:t> works.</a:t>
            </a:r>
          </a:p>
        </p:txBody>
      </p:sp>
    </p:spTree>
    <p:extLst>
      <p:ext uri="{BB962C8B-B14F-4D97-AF65-F5344CB8AC3E}">
        <p14:creationId xmlns:p14="http://schemas.microsoft.com/office/powerpoint/2010/main" val="3033337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11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7CEF4F-ABAC-4F22-36BA-C76BB6E4367F}"/>
              </a:ext>
            </a:extLst>
          </p:cNvPr>
          <p:cNvSpPr txBox="1"/>
          <p:nvPr/>
        </p:nvSpPr>
        <p:spPr>
          <a:xfrm>
            <a:off x="311760" y="887506"/>
            <a:ext cx="85201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Optuna</a:t>
            </a:r>
            <a:r>
              <a:rPr lang="it-IT" sz="1400" dirty="0"/>
              <a:t>:</a:t>
            </a:r>
            <a:br>
              <a:rPr lang="it-IT" sz="1400" dirty="0"/>
            </a:b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software </a:t>
            </a:r>
            <a:r>
              <a:rPr lang="it-IT" sz="1400" dirty="0" err="1"/>
              <a:t>that</a:t>
            </a:r>
            <a:r>
              <a:rPr lang="it-IT" sz="1400" dirty="0"/>
              <a:t> follows the </a:t>
            </a:r>
            <a:r>
              <a:rPr lang="it-IT" sz="1400" dirty="0" err="1"/>
              <a:t>define</a:t>
            </a:r>
            <a:r>
              <a:rPr lang="it-IT" sz="1400" dirty="0"/>
              <a:t>-by-</a:t>
            </a:r>
            <a:r>
              <a:rPr lang="it-IT" sz="1400" dirty="0" err="1"/>
              <a:t>run</a:t>
            </a:r>
            <a:r>
              <a:rPr lang="it-IT" sz="1400" dirty="0"/>
              <a:t> </a:t>
            </a:r>
            <a:r>
              <a:rPr lang="it-IT" sz="1400" dirty="0" err="1"/>
              <a:t>principle</a:t>
            </a:r>
            <a:r>
              <a:rPr lang="it-IT" sz="1400" dirty="0"/>
              <a:t> (i.e., </a:t>
            </a:r>
            <a:r>
              <a:rPr lang="it-IT" sz="1400" dirty="0" err="1"/>
              <a:t>allows</a:t>
            </a:r>
            <a:r>
              <a:rPr lang="it-IT" sz="1400" dirty="0"/>
              <a:t> the user to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construct</a:t>
            </a:r>
            <a:r>
              <a:rPr lang="it-IT" sz="1400" dirty="0"/>
              <a:t> the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). Key </a:t>
            </a:r>
            <a:r>
              <a:rPr lang="it-IT" sz="1400" dirty="0" err="1"/>
              <a:t>characteristics</a:t>
            </a:r>
            <a:r>
              <a:rPr lang="it-IT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formulated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process</a:t>
            </a:r>
            <a:r>
              <a:rPr lang="it-IT" sz="1400" dirty="0"/>
              <a:t> of </a:t>
            </a:r>
            <a:r>
              <a:rPr lang="it-IT" sz="1400" dirty="0" err="1"/>
              <a:t>maximizing</a:t>
            </a:r>
            <a:r>
              <a:rPr lang="it-IT" sz="1400" dirty="0"/>
              <a:t> an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takes a set of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built</a:t>
            </a:r>
            <a:r>
              <a:rPr lang="it-IT" sz="1400" dirty="0"/>
              <a:t> </a:t>
            </a:r>
            <a:r>
              <a:rPr lang="it-IT" sz="1400" dirty="0" err="1"/>
              <a:t>gradually</a:t>
            </a:r>
            <a:r>
              <a:rPr lang="it-IT" sz="1400" dirty="0"/>
              <a:t>: the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constructed</a:t>
            </a:r>
            <a:r>
              <a:rPr lang="it-IT" sz="1400" dirty="0"/>
              <a:t>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runtime</a:t>
            </a:r>
            <a:r>
              <a:rPr lang="it-IT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trial</a:t>
            </a:r>
            <a:r>
              <a:rPr lang="it-IT" sz="1400" dirty="0"/>
              <a:t> </a:t>
            </a:r>
            <a:r>
              <a:rPr lang="it-IT" sz="1400" dirty="0" err="1"/>
              <a:t>object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an </a:t>
            </a:r>
            <a:r>
              <a:rPr lang="it-IT" sz="1400" dirty="0" err="1"/>
              <a:t>evaluation</a:t>
            </a:r>
            <a:r>
              <a:rPr lang="it-IT" sz="1400" dirty="0"/>
              <a:t> of 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. </a:t>
            </a:r>
            <a:r>
              <a:rPr lang="en-US" sz="1400" dirty="0"/>
              <a:t>Hyperparameters are dynamically generated by calling </a:t>
            </a:r>
            <a:r>
              <a:rPr lang="en-US" sz="1400" dirty="0">
                <a:latin typeface="Consolas" panose="020B0609020204030204" pitchFamily="49" charset="0"/>
              </a:rPr>
              <a:t>suggest</a:t>
            </a:r>
            <a:r>
              <a:rPr lang="en-US" sz="1400" dirty="0"/>
              <a:t> methods inside the objective function, with the desired range specified as arguments.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Upon</a:t>
            </a:r>
            <a:r>
              <a:rPr lang="it-IT" sz="1400" dirty="0"/>
              <a:t> the </a:t>
            </a:r>
            <a:r>
              <a:rPr lang="it-IT" sz="1400" dirty="0" err="1"/>
              <a:t>invocation</a:t>
            </a:r>
            <a:r>
              <a:rPr lang="it-IT" sz="1400" dirty="0"/>
              <a:t> of a </a:t>
            </a:r>
            <a:r>
              <a:rPr lang="it-IT" sz="1400" dirty="0" err="1">
                <a:latin typeface="Consolas" panose="020B0609020204030204" pitchFamily="49" charset="0"/>
              </a:rPr>
              <a:t>suggest</a:t>
            </a:r>
            <a:r>
              <a:rPr lang="it-IT" sz="1400" dirty="0"/>
              <a:t> </a:t>
            </a:r>
            <a:r>
              <a:rPr lang="it-IT" sz="1400" dirty="0" err="1"/>
              <a:t>method</a:t>
            </a:r>
            <a:r>
              <a:rPr lang="it-IT" sz="1400" dirty="0"/>
              <a:t>, an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statistically</a:t>
            </a:r>
            <a:r>
              <a:rPr lang="it-IT" sz="1400" dirty="0"/>
              <a:t> </a:t>
            </a:r>
            <a:r>
              <a:rPr lang="it-IT" sz="1400" dirty="0" err="1"/>
              <a:t>sampled</a:t>
            </a:r>
            <a:r>
              <a:rPr lang="it-IT" sz="1400" dirty="0"/>
              <a:t> </a:t>
            </a:r>
            <a:r>
              <a:rPr lang="it-IT" sz="1400" dirty="0" err="1"/>
              <a:t>based</a:t>
            </a:r>
            <a:r>
              <a:rPr lang="it-IT" sz="1400" dirty="0"/>
              <a:t> on the history of </a:t>
            </a:r>
            <a:r>
              <a:rPr lang="it-IT" sz="1400" dirty="0" err="1"/>
              <a:t>previously</a:t>
            </a:r>
            <a:r>
              <a:rPr lang="it-IT" sz="1400" dirty="0"/>
              <a:t> </a:t>
            </a:r>
            <a:r>
              <a:rPr lang="it-IT" sz="1400" dirty="0" err="1"/>
              <a:t>evaluated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trial</a:t>
            </a:r>
            <a:r>
              <a:rPr lang="it-IT" sz="1400" dirty="0"/>
              <a:t>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embeds</a:t>
            </a:r>
            <a:r>
              <a:rPr lang="it-IT" sz="1400" dirty="0"/>
              <a:t> </a:t>
            </a:r>
            <a:r>
              <a:rPr lang="it-IT" sz="1400" dirty="0" err="1"/>
              <a:t>pruning</a:t>
            </a:r>
            <a:r>
              <a:rPr lang="it-IT" sz="1400" dirty="0"/>
              <a:t> </a:t>
            </a:r>
            <a:r>
              <a:rPr lang="it-IT" sz="1400" dirty="0" err="1"/>
              <a:t>mechanisms</a:t>
            </a:r>
            <a:r>
              <a:rPr lang="it-IT" sz="1400" dirty="0"/>
              <a:t>, </a:t>
            </a:r>
            <a:r>
              <a:rPr lang="it-IT" sz="1400" dirty="0" err="1"/>
              <a:t>that</a:t>
            </a:r>
            <a:r>
              <a:rPr lang="it-IT" sz="1400" dirty="0"/>
              <a:t> terminate </a:t>
            </a:r>
            <a:r>
              <a:rPr lang="it-IT" sz="1400" dirty="0" err="1"/>
              <a:t>unpromising</a:t>
            </a:r>
            <a:r>
              <a:rPr lang="it-IT" sz="1400" dirty="0"/>
              <a:t> trials.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efficient</a:t>
            </a:r>
            <a:r>
              <a:rPr lang="it-IT" sz="1400" dirty="0"/>
              <a:t> strategies for </a:t>
            </a:r>
            <a:r>
              <a:rPr lang="it-IT" sz="1400" dirty="0" err="1"/>
              <a:t>both</a:t>
            </a:r>
            <a:r>
              <a:rPr lang="it-IT" sz="1400" dirty="0"/>
              <a:t> </a:t>
            </a:r>
            <a:r>
              <a:rPr lang="it-IT" sz="1400" dirty="0" err="1"/>
              <a:t>searching</a:t>
            </a:r>
            <a:r>
              <a:rPr lang="it-IT" sz="1400" dirty="0"/>
              <a:t> (i.e. </a:t>
            </a:r>
            <a:r>
              <a:rPr lang="it-IT" sz="1400" dirty="0" err="1"/>
              <a:t>determining</a:t>
            </a:r>
            <a:r>
              <a:rPr lang="it-IT" sz="1400" dirty="0"/>
              <a:t> the sets of </a:t>
            </a:r>
            <a:r>
              <a:rPr lang="it-IT" sz="1400" dirty="0" err="1"/>
              <a:t>parameters</a:t>
            </a:r>
            <a:r>
              <a:rPr lang="it-IT" sz="1400" dirty="0"/>
              <a:t> to investigate </a:t>
            </a:r>
            <a:r>
              <a:rPr lang="it-IT" sz="1400" dirty="0" err="1"/>
              <a:t>next</a:t>
            </a:r>
            <a:r>
              <a:rPr lang="it-IT" sz="1400" dirty="0"/>
              <a:t>) and performance </a:t>
            </a:r>
            <a:r>
              <a:rPr lang="it-IT" sz="1400" dirty="0" err="1"/>
              <a:t>estimation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the </a:t>
            </a:r>
            <a:r>
              <a:rPr lang="it-IT" sz="1400" dirty="0" err="1"/>
              <a:t>ability</a:t>
            </a:r>
            <a:r>
              <a:rPr lang="it-IT" sz="1400" dirty="0"/>
              <a:t> to </a:t>
            </a:r>
            <a:r>
              <a:rPr lang="it-IT" sz="1400" dirty="0" err="1"/>
              <a:t>identify</a:t>
            </a:r>
            <a:r>
              <a:rPr lang="it-IT" sz="1400" dirty="0"/>
              <a:t> </a:t>
            </a:r>
            <a:r>
              <a:rPr lang="it-IT" sz="1400" dirty="0" err="1"/>
              <a:t>evaluations</a:t>
            </a:r>
            <a:r>
              <a:rPr lang="it-IT" sz="1400" dirty="0"/>
              <a:t> of 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are informative </a:t>
            </a:r>
            <a:r>
              <a:rPr lang="it-IT" sz="1400" dirty="0" err="1"/>
              <a:t>about</a:t>
            </a:r>
            <a:r>
              <a:rPr lang="it-IT" sz="1400" dirty="0"/>
              <a:t> the </a:t>
            </a:r>
            <a:r>
              <a:rPr lang="it-IT" sz="1400" dirty="0" err="1"/>
              <a:t>concurrence</a:t>
            </a:r>
            <a:r>
              <a:rPr lang="it-IT" sz="1400" dirty="0"/>
              <a:t> relations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039551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12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details on data exploration – 1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37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C73114-4B6A-15E8-F647-06D048B3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820" y="1760175"/>
            <a:ext cx="3917340" cy="290290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3283031-06F9-BAE2-5DC7-584BB5F3844C}"/>
              </a:ext>
            </a:extLst>
          </p:cNvPr>
          <p:cNvSpPr txBox="1"/>
          <p:nvPr/>
        </p:nvSpPr>
        <p:spPr>
          <a:xfrm>
            <a:off x="311760" y="792000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Figure </a:t>
            </a:r>
            <a:r>
              <a:rPr lang="it-IT" sz="1400" dirty="0">
                <a:solidFill>
                  <a:srgbClr val="FF0000"/>
                </a:solidFill>
              </a:rPr>
              <a:t>t</a:t>
            </a:r>
            <a:r>
              <a:rPr lang="it-IT" sz="1400" dirty="0"/>
              <a:t> shows the </a:t>
            </a:r>
            <a:r>
              <a:rPr lang="it-IT" sz="1400" dirty="0" err="1"/>
              <a:t>effect</a:t>
            </a:r>
            <a:r>
              <a:rPr lang="it-IT" sz="1400" dirty="0"/>
              <a:t> of </a:t>
            </a:r>
            <a:r>
              <a:rPr lang="it-IT" sz="1400" dirty="0" err="1"/>
              <a:t>applying</a:t>
            </a:r>
            <a:r>
              <a:rPr lang="it-IT" sz="1400" dirty="0"/>
              <a:t> the UMAP </a:t>
            </a:r>
            <a:r>
              <a:rPr lang="it-IT" sz="1400" dirty="0" err="1"/>
              <a:t>dimensionality</a:t>
            </a:r>
            <a:r>
              <a:rPr lang="it-IT" sz="1400" dirty="0"/>
              <a:t> </a:t>
            </a:r>
            <a:r>
              <a:rPr lang="it-IT" sz="1400" dirty="0" err="1"/>
              <a:t>reduction</a:t>
            </a:r>
            <a:r>
              <a:rPr lang="it-IT" sz="1400" dirty="0"/>
              <a:t> technique to the ML23 training and blind test sets.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12E61AA-51EE-5798-9315-1F9CF65A6986}"/>
              </a:ext>
            </a:extLst>
          </p:cNvPr>
          <p:cNvSpPr txBox="1"/>
          <p:nvPr/>
        </p:nvSpPr>
        <p:spPr>
          <a:xfrm>
            <a:off x="311760" y="1315220"/>
            <a:ext cx="3917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/>
              <a:t>This</a:t>
            </a:r>
            <a:r>
              <a:rPr lang="it-IT" sz="1400" dirty="0"/>
              <a:t> technique </a:t>
            </a:r>
            <a:r>
              <a:rPr lang="it-IT" sz="1400" dirty="0" err="1"/>
              <a:t>preserves</a:t>
            </a:r>
            <a:r>
              <a:rPr lang="it-IT" sz="1400" dirty="0"/>
              <a:t> data </a:t>
            </a:r>
            <a:r>
              <a:rPr lang="it-IT" sz="1400" dirty="0" err="1"/>
              <a:t>locality</a:t>
            </a:r>
            <a:r>
              <a:rPr lang="it-IT" sz="1400" dirty="0"/>
              <a:t>, </a:t>
            </a:r>
            <a:r>
              <a:rPr lang="it-IT" sz="1400" dirty="0" err="1"/>
              <a:t>therefore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can </a:t>
            </a:r>
            <a:r>
              <a:rPr lang="it-IT" sz="1400" dirty="0" err="1"/>
              <a:t>safely</a:t>
            </a:r>
            <a:r>
              <a:rPr lang="it-IT" sz="1400" dirty="0"/>
              <a:t> conclude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aren’t</a:t>
            </a:r>
            <a:r>
              <a:rPr lang="it-IT" sz="1400" dirty="0"/>
              <a:t> clusters of data in the test set </a:t>
            </a:r>
            <a:r>
              <a:rPr lang="it-IT" sz="1400" dirty="0" err="1"/>
              <a:t>that</a:t>
            </a:r>
            <a:r>
              <a:rPr lang="it-IT" sz="1400" dirty="0"/>
              <a:t> are </a:t>
            </a:r>
            <a:r>
              <a:rPr lang="it-IT" sz="1400" dirty="0" err="1"/>
              <a:t>separated</a:t>
            </a:r>
            <a:r>
              <a:rPr lang="it-IT" sz="1400" dirty="0"/>
              <a:t> from the training data (</a:t>
            </a:r>
            <a:r>
              <a:rPr lang="it-IT" sz="1400" dirty="0" err="1"/>
              <a:t>since</a:t>
            </a:r>
            <a:r>
              <a:rPr lang="it-IT" sz="1400" dirty="0"/>
              <a:t> </a:t>
            </a:r>
            <a:r>
              <a:rPr lang="it-IT" sz="1400" dirty="0" err="1"/>
              <a:t>there</a:t>
            </a:r>
            <a:r>
              <a:rPr lang="it-IT" sz="1400" dirty="0"/>
              <a:t> are none in the mapping). </a:t>
            </a:r>
          </a:p>
          <a:p>
            <a:pPr algn="just"/>
            <a:endParaRPr lang="it-IT" sz="1400" dirty="0"/>
          </a:p>
          <a:p>
            <a:pPr algn="just"/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property</a:t>
            </a:r>
            <a:r>
              <a:rPr lang="it-IT" sz="1400" dirty="0"/>
              <a:t> </a:t>
            </a:r>
            <a:r>
              <a:rPr lang="it-IT" sz="1400" dirty="0" err="1"/>
              <a:t>motivates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choice</a:t>
            </a:r>
            <a:r>
              <a:rPr lang="it-IT" sz="1400" dirty="0"/>
              <a:t> of </a:t>
            </a:r>
            <a:r>
              <a:rPr lang="it-IT" sz="1400" dirty="0" err="1"/>
              <a:t>retraining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 on the </a:t>
            </a:r>
            <a:r>
              <a:rPr lang="it-IT" sz="1400" dirty="0" err="1"/>
              <a:t>whole</a:t>
            </a:r>
            <a:r>
              <a:rPr lang="it-IT" sz="1400" dirty="0"/>
              <a:t> training dataset,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well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the test data.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7962BC5-7284-E387-DC11-760CDFC998E0}"/>
              </a:ext>
            </a:extLst>
          </p:cNvPr>
          <p:cNvSpPr txBox="1"/>
          <p:nvPr/>
        </p:nvSpPr>
        <p:spPr>
          <a:xfrm>
            <a:off x="4571820" y="1454578"/>
            <a:ext cx="3917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</a:t>
            </a:r>
            <a:r>
              <a:rPr lang="it-IT" sz="1400" b="1" dirty="0">
                <a:solidFill>
                  <a:srgbClr val="FF0000"/>
                </a:solidFill>
              </a:rPr>
              <a:t>t</a:t>
            </a:r>
            <a:r>
              <a:rPr lang="it-IT" sz="1400" dirty="0"/>
              <a:t>: UMAP of the training and test sets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F2A0EA2-C647-42A0-1078-F147E7C94C5D}"/>
              </a:ext>
            </a:extLst>
          </p:cNvPr>
          <p:cNvSpPr txBox="1"/>
          <p:nvPr/>
        </p:nvSpPr>
        <p:spPr>
          <a:xfrm>
            <a:off x="311760" y="3346545"/>
            <a:ext cx="3917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the </a:t>
            </a:r>
            <a:r>
              <a:rPr lang="it-IT" sz="1400" dirty="0" err="1">
                <a:latin typeface="Consolas" panose="020B0609020204030204" pitchFamily="49" charset="0"/>
              </a:rPr>
              <a:t>exploration</a:t>
            </a:r>
            <a:r>
              <a:rPr lang="it-IT" sz="1400" dirty="0"/>
              <a:t> notebook, in </a:t>
            </a:r>
            <a:r>
              <a:rPr lang="it-IT" sz="1400" dirty="0" err="1"/>
              <a:t>our</a:t>
            </a:r>
            <a:r>
              <a:rPr lang="it-IT" sz="1400" dirty="0"/>
              <a:t> GitHub repo,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analysis</a:t>
            </a:r>
            <a:r>
              <a:rPr lang="it-IT" sz="1400" dirty="0"/>
              <a:t> of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kind</a:t>
            </a:r>
            <a:r>
              <a:rPr lang="it-IT" sz="1400" dirty="0"/>
              <a:t> (e.g. PCA) can be </a:t>
            </a:r>
            <a:r>
              <a:rPr lang="it-IT" sz="1400" dirty="0" err="1"/>
              <a:t>found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653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latin typeface="Arial"/>
                <a:ea typeface="Arial"/>
              </a:rPr>
              <a:t>Appendix – </a:t>
            </a:r>
            <a:r>
              <a:rPr lang="it" sz="2400" spc="-1" dirty="0">
                <a:latin typeface="Arial"/>
                <a:ea typeface="Arial"/>
              </a:rPr>
              <a:t>13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details on data exploration – 2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38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7962BC5-7284-E387-DC11-760CDFC998E0}"/>
              </a:ext>
            </a:extLst>
          </p:cNvPr>
          <p:cNvSpPr txBox="1"/>
          <p:nvPr/>
        </p:nvSpPr>
        <p:spPr>
          <a:xfrm>
            <a:off x="5412441" y="1595075"/>
            <a:ext cx="3346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</a:t>
            </a:r>
            <a:r>
              <a:rPr lang="it-IT" sz="1400" b="1" dirty="0">
                <a:solidFill>
                  <a:srgbClr val="FF0000"/>
                </a:solidFill>
              </a:rPr>
              <a:t>t+1</a:t>
            </a:r>
            <a:r>
              <a:rPr lang="it-IT" sz="1400" dirty="0"/>
              <a:t>: </a:t>
            </a:r>
            <a:r>
              <a:rPr lang="it-IT" sz="1400" dirty="0" err="1"/>
              <a:t>IsoMap</a:t>
            </a:r>
            <a:r>
              <a:rPr lang="it-IT" sz="1400" dirty="0"/>
              <a:t> </a:t>
            </a:r>
            <a:r>
              <a:rPr lang="it-IT" sz="1400" dirty="0" err="1"/>
              <a:t>embedding</a:t>
            </a:r>
            <a:r>
              <a:rPr lang="it-IT" sz="1400" dirty="0"/>
              <a:t> and LOF score of the training data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C867E41-FF66-774D-213E-DB81167F0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3" t="4616" r="10841" b="3142"/>
          <a:stretch/>
        </p:blipFill>
        <p:spPr>
          <a:xfrm>
            <a:off x="5412441" y="2113486"/>
            <a:ext cx="3346559" cy="2739656"/>
          </a:xfrm>
          <a:prstGeom prst="rect">
            <a:avLst/>
          </a:prstGeom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2DFDC8-82BF-5702-A1F9-F67BA611FD04}"/>
              </a:ext>
            </a:extLst>
          </p:cNvPr>
          <p:cNvSpPr txBox="1"/>
          <p:nvPr/>
        </p:nvSpPr>
        <p:spPr>
          <a:xfrm>
            <a:off x="311399" y="3914114"/>
            <a:ext cx="4475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presence</a:t>
            </a:r>
            <a:r>
              <a:rPr lang="it-IT" sz="1400" dirty="0"/>
              <a:t> of </a:t>
            </a:r>
            <a:r>
              <a:rPr lang="it-IT" sz="1400" dirty="0" err="1"/>
              <a:t>outliers</a:t>
            </a:r>
            <a:r>
              <a:rPr lang="it-IT" sz="1400" dirty="0"/>
              <a:t> (</a:t>
            </a:r>
            <a:r>
              <a:rPr lang="it-IT" sz="1400" dirty="0" err="1"/>
              <a:t>albeit</a:t>
            </a:r>
            <a:r>
              <a:rPr lang="it-IT" sz="1400" dirty="0"/>
              <a:t> </a:t>
            </a:r>
            <a:r>
              <a:rPr lang="it-IT" sz="1400" dirty="0" err="1"/>
              <a:t>very</a:t>
            </a:r>
            <a:r>
              <a:rPr lang="it-IT" sz="1400" dirty="0"/>
              <a:t> </a:t>
            </a:r>
            <a:r>
              <a:rPr lang="it-IT" sz="1400" dirty="0" err="1"/>
              <a:t>few</a:t>
            </a:r>
            <a:r>
              <a:rPr lang="it-IT" sz="1400" dirty="0"/>
              <a:t>), </a:t>
            </a:r>
            <a:r>
              <a:rPr lang="it-IT" sz="1400" dirty="0" err="1"/>
              <a:t>motivated</a:t>
            </a:r>
            <a:r>
              <a:rPr lang="it-IT" sz="1400" dirty="0"/>
              <a:t> </a:t>
            </a:r>
            <a:r>
              <a:rPr lang="it-IT" sz="1400" dirty="0" err="1"/>
              <a:t>us</a:t>
            </a:r>
            <a:r>
              <a:rPr lang="it-IT" sz="1400" dirty="0"/>
              <a:t> in the </a:t>
            </a:r>
            <a:r>
              <a:rPr lang="it-IT" sz="1400" dirty="0" err="1"/>
              <a:t>introduction</a:t>
            </a:r>
            <a:r>
              <a:rPr lang="it-IT" sz="1400" dirty="0"/>
              <a:t> of the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,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good scaling technique </a:t>
            </a:r>
            <a:r>
              <a:rPr lang="it-IT" sz="1400" dirty="0" err="1"/>
              <a:t>anyway</a:t>
            </a:r>
            <a:r>
              <a:rPr lang="it-IT" sz="1400" dirty="0"/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C330AA7-5A47-02DA-3693-6C725DD6C71D}"/>
              </a:ext>
            </a:extLst>
          </p:cNvPr>
          <p:cNvSpPr txBox="1"/>
          <p:nvPr/>
        </p:nvSpPr>
        <p:spPr>
          <a:xfrm>
            <a:off x="311760" y="836348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the </a:t>
            </a:r>
            <a:r>
              <a:rPr lang="it-IT" sz="1400" dirty="0" err="1"/>
              <a:t>outlier</a:t>
            </a:r>
            <a:r>
              <a:rPr lang="it-IT" sz="1400" dirty="0"/>
              <a:t> </a:t>
            </a:r>
            <a:r>
              <a:rPr lang="it-IT" sz="1400" dirty="0" err="1"/>
              <a:t>detection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applied</a:t>
            </a:r>
            <a:r>
              <a:rPr lang="it-IT" sz="1400" dirty="0"/>
              <a:t> the LOF </a:t>
            </a:r>
            <a:r>
              <a:rPr lang="it-IT" sz="1400" dirty="0" err="1"/>
              <a:t>algorithm</a:t>
            </a:r>
            <a:r>
              <a:rPr lang="it-IT" sz="1400" dirty="0"/>
              <a:t> to the </a:t>
            </a:r>
            <a:r>
              <a:rPr lang="it-IT" sz="1400" dirty="0" err="1"/>
              <a:t>original</a:t>
            </a:r>
            <a:r>
              <a:rPr lang="it-IT" sz="1400" dirty="0"/>
              <a:t> 10-dimensional training data.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algorithm</a:t>
            </a:r>
            <a:r>
              <a:rPr lang="it-IT" sz="1400" dirty="0"/>
              <a:t> </a:t>
            </a:r>
            <a:r>
              <a:rPr lang="it-IT" sz="1400" dirty="0" err="1"/>
              <a:t>assigns</a:t>
            </a:r>
            <a:r>
              <a:rPr lang="it-IT" sz="1400" dirty="0"/>
              <a:t> a score to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datapoint</a:t>
            </a:r>
            <a:r>
              <a:rPr lang="it-IT" sz="1400" dirty="0"/>
              <a:t>, </a:t>
            </a:r>
            <a:r>
              <a:rPr lang="it-IT" sz="1400" dirty="0" err="1"/>
              <a:t>based</a:t>
            </a:r>
            <a:r>
              <a:rPr lang="it-IT" sz="1400" dirty="0"/>
              <a:t> on the ratio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its</a:t>
            </a:r>
            <a:r>
              <a:rPr lang="it-IT" sz="1400" dirty="0"/>
              <a:t> </a:t>
            </a:r>
            <a:r>
              <a:rPr lang="it-IT" sz="1400" dirty="0" err="1"/>
              <a:t>local</a:t>
            </a:r>
            <a:r>
              <a:rPr lang="it-IT" sz="1400" dirty="0"/>
              <a:t> </a:t>
            </a:r>
            <a:r>
              <a:rPr lang="it-IT" sz="1400" dirty="0" err="1"/>
              <a:t>density</a:t>
            </a:r>
            <a:r>
              <a:rPr lang="it-IT" sz="1400" dirty="0"/>
              <a:t> and the </a:t>
            </a:r>
            <a:r>
              <a:rPr lang="it-IT" sz="1400" dirty="0" err="1"/>
              <a:t>local</a:t>
            </a:r>
            <a:r>
              <a:rPr lang="it-IT" sz="1400" dirty="0"/>
              <a:t> </a:t>
            </a:r>
            <a:r>
              <a:rPr lang="it-IT" sz="1400" dirty="0" err="1"/>
              <a:t>density</a:t>
            </a:r>
            <a:r>
              <a:rPr lang="it-IT" sz="1400" dirty="0"/>
              <a:t> of </a:t>
            </a:r>
            <a:r>
              <a:rPr lang="it-IT" sz="1400" dirty="0" err="1"/>
              <a:t>its</a:t>
            </a:r>
            <a:r>
              <a:rPr lang="it-IT" sz="1400" dirty="0"/>
              <a:t> </a:t>
            </a:r>
            <a:r>
              <a:rPr lang="it-IT" sz="1400" dirty="0" err="1"/>
              <a:t>neighbours</a:t>
            </a:r>
            <a:r>
              <a:rPr lang="it-IT" sz="1400" dirty="0"/>
              <a:t>.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C1214E7-EA87-E56F-D1AB-86A357D7E26B}"/>
              </a:ext>
            </a:extLst>
          </p:cNvPr>
          <p:cNvSpPr txBox="1"/>
          <p:nvPr/>
        </p:nvSpPr>
        <p:spPr>
          <a:xfrm>
            <a:off x="311760" y="1575012"/>
            <a:ext cx="44753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Figure t+1 shows the </a:t>
            </a:r>
            <a:r>
              <a:rPr lang="it-IT" sz="1400" dirty="0" err="1"/>
              <a:t>effect</a:t>
            </a:r>
            <a:r>
              <a:rPr lang="it-IT" sz="1400" dirty="0"/>
              <a:t> of the </a:t>
            </a:r>
            <a:r>
              <a:rPr lang="it-IT" sz="1400" dirty="0" err="1"/>
              <a:t>IsoMap</a:t>
            </a:r>
            <a:r>
              <a:rPr lang="it-IT" sz="1400" dirty="0"/>
              <a:t> </a:t>
            </a:r>
            <a:r>
              <a:rPr lang="it-IT" sz="1400" dirty="0" err="1"/>
              <a:t>embedding</a:t>
            </a:r>
            <a:r>
              <a:rPr lang="it-IT" sz="1400" dirty="0"/>
              <a:t> of the 10-dimensional training data in the </a:t>
            </a:r>
            <a:r>
              <a:rPr lang="it-IT" sz="1400" dirty="0" err="1"/>
              <a:t>plane</a:t>
            </a:r>
            <a:r>
              <a:rPr lang="it-IT" sz="1400" dirty="0"/>
              <a:t>, for a </a:t>
            </a:r>
            <a:r>
              <a:rPr lang="it-IT" sz="1400" dirty="0" err="1"/>
              <a:t>easier</a:t>
            </a:r>
            <a:r>
              <a:rPr lang="it-IT" sz="1400" dirty="0"/>
              <a:t> </a:t>
            </a:r>
            <a:r>
              <a:rPr lang="it-IT" sz="1400" dirty="0" err="1"/>
              <a:t>visualization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puts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outliers</a:t>
            </a:r>
            <a:r>
              <a:rPr lang="it-IT" sz="1400" dirty="0"/>
              <a:t> in the </a:t>
            </a:r>
            <a:r>
              <a:rPr lang="it-IT" sz="1400" dirty="0" err="1"/>
              <a:t>outer</a:t>
            </a:r>
            <a:r>
              <a:rPr lang="it-IT" sz="1400" dirty="0"/>
              <a:t> </a:t>
            </a:r>
            <a:r>
              <a:rPr lang="it-IT" sz="1400" dirty="0" err="1"/>
              <a:t>region</a:t>
            </a:r>
            <a:r>
              <a:rPr lang="it-IT" sz="1400" dirty="0"/>
              <a:t>. </a:t>
            </a:r>
          </a:p>
          <a:p>
            <a:pPr algn="just"/>
            <a:r>
              <a:rPr lang="it-IT" sz="1400" dirty="0"/>
              <a:t>The points are </a:t>
            </a:r>
            <a:r>
              <a:rPr lang="it-IT" sz="1400" dirty="0" err="1"/>
              <a:t>colored</a:t>
            </a:r>
            <a:r>
              <a:rPr lang="it-IT" sz="1400" dirty="0"/>
              <a:t> </a:t>
            </a:r>
            <a:r>
              <a:rPr lang="it-IT" sz="1400" dirty="0" err="1"/>
              <a:t>based</a:t>
            </a:r>
            <a:r>
              <a:rPr lang="it-IT" sz="1400" dirty="0"/>
              <a:t> on </a:t>
            </a:r>
            <a:r>
              <a:rPr lang="it-IT" sz="1400" dirty="0" err="1"/>
              <a:t>their</a:t>
            </a:r>
            <a:r>
              <a:rPr lang="it-IT" sz="1400" dirty="0"/>
              <a:t> score.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FE5655C-7A83-2994-A2CB-A6FC9D71C77C}"/>
              </a:ext>
            </a:extLst>
          </p:cNvPr>
          <p:cNvSpPr txBox="1"/>
          <p:nvPr/>
        </p:nvSpPr>
        <p:spPr>
          <a:xfrm>
            <a:off x="311580" y="2744563"/>
            <a:ext cx="44753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algorithm</a:t>
            </a:r>
            <a:r>
              <a:rPr lang="it-IT" sz="1400" dirty="0"/>
              <a:t> </a:t>
            </a:r>
            <a:r>
              <a:rPr lang="it-IT" sz="1400" dirty="0" err="1"/>
              <a:t>detected</a:t>
            </a:r>
            <a:r>
              <a:rPr lang="it-IT" sz="1400" dirty="0"/>
              <a:t> 50 </a:t>
            </a:r>
            <a:r>
              <a:rPr lang="it-IT" sz="1400" dirty="0" err="1"/>
              <a:t>outliers</a:t>
            </a:r>
            <a:r>
              <a:rPr lang="it-IT" sz="1400" dirty="0"/>
              <a:t>, the </a:t>
            </a:r>
            <a:r>
              <a:rPr lang="it-IT" sz="1400" dirty="0" err="1"/>
              <a:t>highest</a:t>
            </a:r>
            <a:r>
              <a:rPr lang="it-IT" sz="1400" dirty="0"/>
              <a:t> LOF score </a:t>
            </a:r>
            <a:r>
              <a:rPr lang="it-IT" sz="1400" dirty="0" err="1"/>
              <a:t>is</a:t>
            </a:r>
            <a:r>
              <a:rPr lang="it-IT" sz="1400" dirty="0"/>
              <a:t> 1.815, and the </a:t>
            </a:r>
            <a:r>
              <a:rPr lang="it-IT" sz="1400" dirty="0" err="1"/>
              <a:t>lowest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0.946. The </a:t>
            </a:r>
            <a:r>
              <a:rPr lang="it-IT" sz="1400" dirty="0" err="1"/>
              <a:t>contamination</a:t>
            </a:r>
            <a:r>
              <a:rPr lang="it-IT" sz="1400" dirty="0"/>
              <a:t> </a:t>
            </a:r>
            <a:r>
              <a:rPr lang="it-IT" sz="1400" dirty="0" err="1"/>
              <a:t>parameter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set to 0.05. </a:t>
            </a:r>
          </a:p>
          <a:p>
            <a:pPr algn="just"/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concluded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there</a:t>
            </a:r>
            <a:r>
              <a:rPr lang="it-IT" sz="1400" dirty="0"/>
              <a:t> </a:t>
            </a:r>
            <a:r>
              <a:rPr lang="it-IT" sz="1400" dirty="0" err="1"/>
              <a:t>aren’t</a:t>
            </a:r>
            <a:r>
              <a:rPr lang="it-IT" sz="1400" dirty="0"/>
              <a:t> </a:t>
            </a:r>
            <a:r>
              <a:rPr lang="it-IT" sz="1400" dirty="0" err="1"/>
              <a:t>many</a:t>
            </a:r>
            <a:r>
              <a:rPr lang="it-IT" sz="1400" dirty="0"/>
              <a:t> </a:t>
            </a:r>
            <a:r>
              <a:rPr lang="it-IT" sz="1400" dirty="0" err="1"/>
              <a:t>outliers</a:t>
            </a:r>
            <a:r>
              <a:rPr lang="it-IT" sz="1400" dirty="0"/>
              <a:t>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306286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15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Optuna model selection schema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39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837AA7BF-41C7-B613-9D35-D26888A2B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69516"/>
              </p:ext>
            </p:extLst>
          </p:nvPr>
        </p:nvGraphicFramePr>
        <p:xfrm>
          <a:off x="311760" y="1099777"/>
          <a:ext cx="8343901" cy="3271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44526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212742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978737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3213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/>
                        <a:t>Range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/>
                        <a:t>Range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  <a:r>
                        <a:rPr lang="it-IT" sz="1400" dirty="0"/>
                        <a:t>]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[10</a:t>
                      </a:r>
                      <a:r>
                        <a:rPr lang="it-IT" sz="1400" baseline="30000" dirty="0"/>
                        <a:t>-5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  <a:r>
                        <a:rPr lang="it-IT" sz="1400" dirty="0"/>
                        <a:t>]</a:t>
                      </a:r>
                      <a:endParaRPr lang="it-IT" sz="14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Nesterov’s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momentum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[True, False]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</a:t>
                      </a:r>
                      <a:r>
                        <a:rPr lang="it-IT" sz="1400" i="1" dirty="0"/>
                        <a:t>.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[0, 1]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</a:t>
                      </a:r>
                      <a:r>
                        <a:rPr lang="it-IT" sz="1400" i="1" dirty="0"/>
                        <a:t>.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input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[0, 0.5]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79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N° 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) </a:t>
                      </a:r>
                      <a:r>
                        <a:rPr lang="it-IT" sz="1400" i="1" dirty="0" err="1"/>
                        <a:t>layers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[1,5]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</a:t>
                      </a:r>
                      <a:r>
                        <a:rPr lang="it-IT" sz="1400" i="1" dirty="0"/>
                        <a:t>. 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[0, 0.5]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5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Optimization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SGD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[5, 400]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Batch size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[16, 128]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Patience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endParaRPr lang="it-IT" sz="14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[5, 10]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400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/>
                        <a:t>Range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N°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1" dirty="0"/>
                        <a:t> per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dirty="0"/>
                        <a:t>[32,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max_units</a:t>
                      </a:r>
                      <a:r>
                        <a:rPr lang="it-IT" sz="1400" i="0" dirty="0"/>
                        <a:t>] with a step of 32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58807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A570AA-C426-7BF7-2FB2-A3F541C7A983}"/>
              </a:ext>
            </a:extLst>
          </p:cNvPr>
          <p:cNvSpPr txBox="1"/>
          <p:nvPr/>
        </p:nvSpPr>
        <p:spPr>
          <a:xfrm>
            <a:off x="311760" y="792000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</a:t>
            </a:r>
            <a:r>
              <a:rPr lang="it-IT" sz="1400" b="1" dirty="0">
                <a:solidFill>
                  <a:srgbClr val="FF0000"/>
                </a:solidFill>
              </a:rPr>
              <a:t>4</a:t>
            </a:r>
            <a:r>
              <a:rPr lang="it-IT" sz="1400" dirty="0"/>
              <a:t>: range of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explored</a:t>
            </a:r>
            <a:r>
              <a:rPr lang="it-IT" sz="1400" dirty="0"/>
              <a:t> by </a:t>
            </a:r>
            <a:r>
              <a:rPr lang="it-IT" sz="1400" dirty="0" err="1"/>
              <a:t>Optuna</a:t>
            </a:r>
            <a:endParaRPr lang="it-IT" sz="14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28D70E-40BE-8421-DE3E-FE20FEE08F00}"/>
              </a:ext>
            </a:extLst>
          </p:cNvPr>
          <p:cNvSpPr txBox="1"/>
          <p:nvPr/>
        </p:nvSpPr>
        <p:spPr>
          <a:xfrm>
            <a:off x="311760" y="4598030"/>
            <a:ext cx="81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Consolas" panose="020B0609020204030204" pitchFamily="49" charset="0"/>
              </a:rPr>
              <a:t>max_units</a:t>
            </a:r>
            <a:r>
              <a:rPr lang="it-IT" sz="1400" dirty="0"/>
              <a:t>=512 for the first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r>
              <a:rPr lang="it-IT" sz="1400" dirty="0"/>
              <a:t>, </a:t>
            </a:r>
            <a:r>
              <a:rPr lang="it-IT" sz="1400" dirty="0" err="1"/>
              <a:t>then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equal</a:t>
            </a:r>
            <a:r>
              <a:rPr lang="it-IT" sz="1400" dirty="0"/>
              <a:t> to the n° of </a:t>
            </a:r>
            <a:r>
              <a:rPr lang="it-IT" sz="1400" dirty="0" err="1"/>
              <a:t>units</a:t>
            </a:r>
            <a:r>
              <a:rPr lang="it-IT" sz="1400" dirty="0"/>
              <a:t> of the </a:t>
            </a:r>
            <a:r>
              <a:rPr lang="it-IT" sz="1400" dirty="0" err="1"/>
              <a:t>previous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38855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1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6AF47E-89D0-EB4C-7E1D-D0BC2882EA8B}"/>
              </a:ext>
            </a:extLst>
          </p:cNvPr>
          <p:cNvSpPr txBox="1"/>
          <p:nvPr/>
        </p:nvSpPr>
        <p:spPr>
          <a:xfrm>
            <a:off x="311760" y="1620966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All of the models </a:t>
            </a:r>
            <a:r>
              <a:rPr lang="it-IT" sz="1400" dirty="0" err="1"/>
              <a:t>used</a:t>
            </a:r>
            <a:r>
              <a:rPr lang="it-IT" sz="1400" dirty="0"/>
              <a:t> for the ML23 CUP task are in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</a:t>
            </a:r>
            <a:r>
              <a:rPr lang="it-IT" sz="1400" dirty="0" err="1"/>
              <a:t>preprocesses</a:t>
            </a:r>
            <a:r>
              <a:rPr lang="it-IT" sz="1400" dirty="0"/>
              <a:t> the input data by </a:t>
            </a:r>
            <a:r>
              <a:rPr lang="it-IT" sz="1400" dirty="0" err="1"/>
              <a:t>rescaling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 </a:t>
            </a:r>
            <a:r>
              <a:rPr lang="it-IT" sz="1400" dirty="0" err="1"/>
              <a:t>Rescaling</a:t>
            </a:r>
            <a:r>
              <a:rPr lang="it-IT" sz="1400" dirty="0"/>
              <a:t> of data </a:t>
            </a:r>
            <a:r>
              <a:rPr lang="it-IT" sz="1400" dirty="0" err="1"/>
              <a:t>is</a:t>
            </a:r>
            <a:r>
              <a:rPr lang="it-IT" sz="1400" dirty="0"/>
              <a:t> a common procedure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improves</a:t>
            </a:r>
            <a:r>
              <a:rPr lang="it-IT" sz="1400" dirty="0"/>
              <a:t> the performance of </a:t>
            </a:r>
            <a:r>
              <a:rPr lang="it-IT" sz="1400" dirty="0" err="1"/>
              <a:t>many</a:t>
            </a:r>
            <a:r>
              <a:rPr lang="it-IT" sz="1400" dirty="0"/>
              <a:t> ML models. (The </a:t>
            </a:r>
            <a:r>
              <a:rPr lang="it-IT" sz="1400" dirty="0" err="1"/>
              <a:t>preprocessing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done</a:t>
            </a:r>
            <a:r>
              <a:rPr lang="it-IT" sz="1400" dirty="0"/>
              <a:t> after the </a:t>
            </a:r>
            <a:r>
              <a:rPr lang="it-IT" sz="1400" dirty="0" err="1"/>
              <a:t>internal</a:t>
            </a:r>
            <a:r>
              <a:rPr lang="it-IT" sz="1400" dirty="0"/>
              <a:t> test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isolated</a:t>
            </a:r>
            <a:r>
              <a:rPr lang="it-IT" sz="14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groups </a:t>
            </a:r>
            <a:r>
              <a:rPr lang="it-IT" sz="1400" dirty="0" err="1"/>
              <a:t>together</a:t>
            </a:r>
            <a:r>
              <a:rPr lang="it-IT" sz="1400" dirty="0"/>
              <a:t> </a:t>
            </a:r>
            <a:r>
              <a:rPr lang="it-IT" sz="1400" dirty="0" err="1"/>
              <a:t>many</a:t>
            </a:r>
            <a:r>
              <a:rPr lang="it-IT" sz="1400" dirty="0"/>
              <a:t> steps of a ML </a:t>
            </a:r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a single estimator. </a:t>
            </a:r>
            <a:r>
              <a:rPr lang="it-IT" sz="1400" dirty="0" err="1"/>
              <a:t>It</a:t>
            </a:r>
            <a:r>
              <a:rPr lang="it-IT" sz="1400" dirty="0"/>
              <a:t> helps to make the code </a:t>
            </a:r>
            <a:r>
              <a:rPr lang="it-IT" sz="1400" dirty="0" err="1"/>
              <a:t>cleaner</a:t>
            </a:r>
            <a:r>
              <a:rPr lang="it-IT" sz="1400" dirty="0"/>
              <a:t> and </a:t>
            </a:r>
            <a:r>
              <a:rPr lang="it-IT" sz="1400" dirty="0" err="1"/>
              <a:t>safer</a:t>
            </a:r>
            <a:r>
              <a:rPr lang="it-IT" sz="1400" dirty="0"/>
              <a:t>.</a:t>
            </a:r>
            <a:endParaRPr lang="it-IT" sz="1400" dirty="0">
              <a:latin typeface="+mj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351AEB-9CFD-C01E-6BBA-4399E7ADB77E}"/>
              </a:ext>
            </a:extLst>
          </p:cNvPr>
          <p:cNvSpPr txBox="1"/>
          <p:nvPr/>
        </p:nvSpPr>
        <p:spPr>
          <a:xfrm>
            <a:off x="311760" y="3269989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Structure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Sequential</a:t>
            </a:r>
            <a:r>
              <a:rPr lang="it-IT" sz="1400" dirty="0"/>
              <a:t> model from </a:t>
            </a:r>
            <a:r>
              <a:rPr lang="it-IT" sz="1400" dirty="0" err="1"/>
              <a:t>Keras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(</a:t>
            </a:r>
            <a:r>
              <a:rPr lang="it-IT" sz="1400" dirty="0" err="1"/>
              <a:t>hidden</a:t>
            </a:r>
            <a:r>
              <a:rPr lang="it-IT" sz="1400" dirty="0"/>
              <a:t>)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interleaved</a:t>
            </a:r>
            <a:r>
              <a:rPr lang="it-IT" sz="1400" dirty="0"/>
              <a:t> by </a:t>
            </a:r>
            <a:r>
              <a:rPr lang="it-IT" sz="1400" dirty="0">
                <a:latin typeface="Consolas" panose="020B0609020204030204" pitchFamily="49" charset="0"/>
              </a:rPr>
              <a:t>Dropout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. The dropout rate (for input and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r>
              <a:rPr lang="it-IT" sz="1400" dirty="0"/>
              <a:t>) </a:t>
            </a:r>
            <a:r>
              <a:rPr lang="it-IT" sz="1400" dirty="0" err="1"/>
              <a:t>is</a:t>
            </a:r>
            <a:r>
              <a:rPr lang="it-IT" sz="1400" dirty="0"/>
              <a:t> a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selected</a:t>
            </a:r>
            <a:r>
              <a:rPr lang="it-IT" sz="1400" dirty="0"/>
              <a:t> by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form</a:t>
            </a:r>
            <a:r>
              <a:rPr lang="it-IT" sz="1400" dirty="0"/>
              <a:t> of </a:t>
            </a:r>
            <a:r>
              <a:rPr lang="it-IT" sz="1400" dirty="0" err="1"/>
              <a:t>regularization</a:t>
            </a:r>
            <a:r>
              <a:rPr lang="it-IT" sz="1400" dirty="0"/>
              <a:t>, the weights of the </a:t>
            </a: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constrained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’ </a:t>
            </a:r>
            <a:r>
              <a:rPr lang="it-IT" sz="1400" dirty="0" err="1">
                <a:latin typeface="Consolas" panose="020B0609020204030204" pitchFamily="49" charset="0"/>
              </a:rPr>
              <a:t>MaxNorm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. 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7FA9D0-D9D9-3286-95B8-9BAB6A10BD5D}"/>
              </a:ext>
            </a:extLst>
          </p:cNvPr>
          <p:cNvSpPr txBox="1"/>
          <p:nvPr/>
        </p:nvSpPr>
        <p:spPr>
          <a:xfrm>
            <a:off x="311760" y="83371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MONK tasks models: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SVC</a:t>
            </a:r>
            <a:r>
              <a:rPr lang="it-IT" sz="1400" dirty="0"/>
              <a:t>,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RandomForestClassifier</a:t>
            </a:r>
            <a:r>
              <a:rPr lang="it-IT" sz="1400" dirty="0"/>
              <a:t>, a custom </a:t>
            </a:r>
            <a:r>
              <a:rPr lang="it-IT" sz="1400" dirty="0" err="1"/>
              <a:t>python</a:t>
            </a:r>
            <a:r>
              <a:rPr lang="it-IT" sz="1400" dirty="0"/>
              <a:t> class </a:t>
            </a:r>
            <a:r>
              <a:rPr lang="it-IT" sz="1400" dirty="0" err="1"/>
              <a:t>implementing</a:t>
            </a:r>
            <a:r>
              <a:rPr lang="it-IT" sz="1400" dirty="0"/>
              <a:t> a </a:t>
            </a:r>
            <a:r>
              <a:rPr lang="it-IT" sz="1400" dirty="0" err="1">
                <a:latin typeface="Consolas" panose="020B0609020204030204" pitchFamily="49" charset="0"/>
              </a:rPr>
              <a:t>Sequential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 with </a:t>
            </a:r>
            <a:r>
              <a:rPr lang="it-IT" sz="1400" dirty="0" err="1"/>
              <a:t>Keras</a:t>
            </a:r>
            <a:r>
              <a:rPr lang="it-IT" sz="1400" dirty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15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Learning curves for best SVM and best Random Forest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B702D8-9198-F185-BAA8-23304A23522E}"/>
              </a:ext>
            </a:extLst>
          </p:cNvPr>
          <p:cNvSpPr txBox="1"/>
          <p:nvPr/>
        </p:nvSpPr>
        <p:spPr>
          <a:xfrm>
            <a:off x="1063027" y="844449"/>
            <a:ext cx="701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h</a:t>
            </a:r>
            <a:r>
              <a:rPr lang="it-IT" sz="1400" b="1" dirty="0"/>
              <a:t>: </a:t>
            </a:r>
            <a:r>
              <a:rPr lang="it-IT" sz="1400" dirty="0"/>
              <a:t>learning </a:t>
            </a:r>
            <a:r>
              <a:rPr lang="it-IT" sz="1400" dirty="0" err="1"/>
              <a:t>curves</a:t>
            </a:r>
            <a:r>
              <a:rPr lang="it-IT" sz="1400" dirty="0"/>
              <a:t> for the SVM (</a:t>
            </a:r>
            <a:r>
              <a:rPr lang="it-IT" sz="1400" dirty="0" err="1"/>
              <a:t>right</a:t>
            </a:r>
            <a:r>
              <a:rPr lang="it-IT" sz="1400" dirty="0"/>
              <a:t>) and RF (</a:t>
            </a:r>
            <a:r>
              <a:rPr lang="it-IT" sz="1400" dirty="0" err="1"/>
              <a:t>left</a:t>
            </a:r>
            <a:r>
              <a:rPr lang="it-IT" sz="1400" dirty="0"/>
              <a:t>) with 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respective</a:t>
            </a:r>
            <a:r>
              <a:rPr lang="it-IT" sz="1400" dirty="0"/>
              <a:t>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searches</a:t>
            </a:r>
            <a:r>
              <a:rPr lang="it-IT" sz="1400" dirty="0"/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8AE065-2317-BB0F-4DA3-99B9C7F859AF}"/>
              </a:ext>
            </a:extLst>
          </p:cNvPr>
          <p:cNvSpPr txBox="1"/>
          <p:nvPr/>
        </p:nvSpPr>
        <p:spPr>
          <a:xfrm>
            <a:off x="357406" y="3805518"/>
            <a:ext cx="8428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learning </a:t>
            </a:r>
            <a:r>
              <a:rPr lang="it-IT" sz="1400" dirty="0" err="1"/>
              <a:t>curves</a:t>
            </a:r>
            <a:r>
              <a:rPr lang="it-IT" sz="1400" dirty="0"/>
              <a:t> are </a:t>
            </a:r>
            <a:r>
              <a:rPr lang="it-IT" sz="1400" dirty="0" err="1"/>
              <a:t>obtained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learning_curve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en-US" sz="1400" dirty="0"/>
              <a:t>. The function performs 5-fold CV on increasingly big portions of the design set, to determine cross-validated training and validation scores. The curve tells how well the model scales as the amount of data increases.</a:t>
            </a:r>
          </a:p>
          <a:p>
            <a:r>
              <a:rPr lang="it-IT" sz="1400" dirty="0"/>
              <a:t>With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approach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the </a:t>
            </a:r>
            <a:r>
              <a:rPr lang="it-IT" sz="1400" dirty="0" err="1"/>
              <a:t>mean</a:t>
            </a:r>
            <a:r>
              <a:rPr lang="it-IT" sz="1400" dirty="0"/>
              <a:t> and the standard </a:t>
            </a:r>
            <a:r>
              <a:rPr lang="it-IT" sz="1400" dirty="0" err="1"/>
              <a:t>deviation</a:t>
            </a:r>
            <a:r>
              <a:rPr lang="it-IT" sz="1400" dirty="0"/>
              <a:t> over the </a:t>
            </a:r>
            <a:r>
              <a:rPr lang="it-IT" sz="1400" dirty="0" err="1"/>
              <a:t>folds</a:t>
            </a:r>
            <a:r>
              <a:rPr lang="it-IT" sz="1400" dirty="0"/>
              <a:t>, for </a:t>
            </a:r>
            <a:r>
              <a:rPr lang="it-IT" sz="1400" dirty="0" err="1"/>
              <a:t>each</a:t>
            </a:r>
            <a:r>
              <a:rPr lang="it-IT" sz="1400" dirty="0"/>
              <a:t> point (</a:t>
            </a:r>
            <a:r>
              <a:rPr lang="it-IT" sz="1400" dirty="0" err="1"/>
              <a:t>corresponding</a:t>
            </a:r>
            <a:r>
              <a:rPr lang="it-IT" sz="1400" dirty="0"/>
              <a:t> to the </a:t>
            </a:r>
            <a:r>
              <a:rPr lang="it-IT" sz="1400" dirty="0" err="1"/>
              <a:t>loss</a:t>
            </a:r>
            <a:r>
              <a:rPr lang="it-IT" sz="1400" dirty="0"/>
              <a:t> of the model on </a:t>
            </a:r>
            <a:r>
              <a:rPr lang="it-IT" sz="1400" dirty="0" err="1"/>
              <a:t>amount</a:t>
            </a:r>
            <a:r>
              <a:rPr lang="it-IT" sz="1400" dirty="0"/>
              <a:t> of data on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trained</a:t>
            </a:r>
            <a:r>
              <a:rPr lang="it-IT" sz="1400" dirty="0"/>
              <a:t>). </a:t>
            </a:r>
          </a:p>
        </p:txBody>
      </p:sp>
      <p:pic>
        <p:nvPicPr>
          <p:cNvPr id="10" name="Immagine 9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1B1134FF-7FDA-0381-70C1-E91BCC6DF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786" y="1363116"/>
            <a:ext cx="3091932" cy="2318950"/>
          </a:xfrm>
          <a:prstGeom prst="rect">
            <a:avLst/>
          </a:prstGeom>
          <a:ln>
            <a:noFill/>
          </a:ln>
        </p:spPr>
      </p:pic>
      <p:pic>
        <p:nvPicPr>
          <p:cNvPr id="12" name="Immagine 11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ED04E057-F57F-7FCD-2324-CA66AC089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6" y="1363116"/>
            <a:ext cx="3091930" cy="23189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7238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15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Learning curves for best SVM and best Random Forest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41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B702D8-9198-F185-BAA8-23304A23522E}"/>
              </a:ext>
            </a:extLst>
          </p:cNvPr>
          <p:cNvSpPr txBox="1"/>
          <p:nvPr/>
        </p:nvSpPr>
        <p:spPr>
          <a:xfrm>
            <a:off x="1063027" y="844449"/>
            <a:ext cx="701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h</a:t>
            </a:r>
            <a:r>
              <a:rPr lang="it-IT" sz="1400" b="1" dirty="0"/>
              <a:t>: </a:t>
            </a:r>
            <a:r>
              <a:rPr lang="it-IT" sz="1400" dirty="0"/>
              <a:t>learning </a:t>
            </a:r>
            <a:r>
              <a:rPr lang="it-IT" sz="1400" dirty="0" err="1"/>
              <a:t>curves</a:t>
            </a:r>
            <a:r>
              <a:rPr lang="it-IT" sz="1400" dirty="0"/>
              <a:t> for the SVM (</a:t>
            </a:r>
            <a:r>
              <a:rPr lang="it-IT" sz="1400" dirty="0" err="1"/>
              <a:t>right</a:t>
            </a:r>
            <a:r>
              <a:rPr lang="it-IT" sz="1400" dirty="0"/>
              <a:t>) and RF (</a:t>
            </a:r>
            <a:r>
              <a:rPr lang="it-IT" sz="1400" dirty="0" err="1"/>
              <a:t>left</a:t>
            </a:r>
            <a:r>
              <a:rPr lang="it-IT" sz="1400" dirty="0"/>
              <a:t>) with the best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found</a:t>
            </a:r>
            <a:r>
              <a:rPr lang="it-IT" sz="1400" dirty="0"/>
              <a:t> in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respective</a:t>
            </a:r>
            <a:r>
              <a:rPr lang="it-IT" sz="1400" dirty="0"/>
              <a:t>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searches</a:t>
            </a:r>
            <a:r>
              <a:rPr lang="it-IT" sz="1400" dirty="0"/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8AE065-2317-BB0F-4DA3-99B9C7F859AF}"/>
              </a:ext>
            </a:extLst>
          </p:cNvPr>
          <p:cNvSpPr txBox="1"/>
          <p:nvPr/>
        </p:nvSpPr>
        <p:spPr>
          <a:xfrm>
            <a:off x="357406" y="3805518"/>
            <a:ext cx="84288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The learning </a:t>
            </a:r>
            <a:r>
              <a:rPr lang="it-IT" sz="1400" dirty="0" err="1"/>
              <a:t>curves</a:t>
            </a:r>
            <a:r>
              <a:rPr lang="it-IT" sz="1400" dirty="0"/>
              <a:t> are </a:t>
            </a:r>
            <a:r>
              <a:rPr lang="it-IT" sz="1400" dirty="0" err="1"/>
              <a:t>obtained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learning_curve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en-US" sz="1400" dirty="0"/>
              <a:t>. The function performs 5-fold CV on increasingly big portions of the design set, to determine cross-validated training and validation scores. The curve tells how well the model scales as the amount of data increases.</a:t>
            </a:r>
          </a:p>
          <a:p>
            <a:r>
              <a:rPr lang="it-IT" sz="1400" dirty="0"/>
              <a:t>With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approach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the </a:t>
            </a:r>
            <a:r>
              <a:rPr lang="it-IT" sz="1400" dirty="0" err="1"/>
              <a:t>mean</a:t>
            </a:r>
            <a:r>
              <a:rPr lang="it-IT" sz="1400" dirty="0"/>
              <a:t> and the standard </a:t>
            </a:r>
            <a:r>
              <a:rPr lang="it-IT" sz="1400" dirty="0" err="1"/>
              <a:t>deviation</a:t>
            </a:r>
            <a:r>
              <a:rPr lang="it-IT" sz="1400" dirty="0"/>
              <a:t> over the </a:t>
            </a:r>
            <a:r>
              <a:rPr lang="it-IT" sz="1400" dirty="0" err="1"/>
              <a:t>folds</a:t>
            </a:r>
            <a:r>
              <a:rPr lang="it-IT" sz="1400" dirty="0"/>
              <a:t>, for </a:t>
            </a:r>
            <a:r>
              <a:rPr lang="it-IT" sz="1400" dirty="0" err="1"/>
              <a:t>each</a:t>
            </a:r>
            <a:r>
              <a:rPr lang="it-IT" sz="1400" dirty="0"/>
              <a:t> point (</a:t>
            </a:r>
            <a:r>
              <a:rPr lang="it-IT" sz="1400" dirty="0" err="1"/>
              <a:t>corresponding</a:t>
            </a:r>
            <a:r>
              <a:rPr lang="it-IT" sz="1400" dirty="0"/>
              <a:t> to the </a:t>
            </a:r>
            <a:r>
              <a:rPr lang="it-IT" sz="1400" dirty="0" err="1"/>
              <a:t>loss</a:t>
            </a:r>
            <a:r>
              <a:rPr lang="it-IT" sz="1400" dirty="0"/>
              <a:t> of the model on </a:t>
            </a:r>
            <a:r>
              <a:rPr lang="it-IT" sz="1400" dirty="0" err="1"/>
              <a:t>amount</a:t>
            </a:r>
            <a:r>
              <a:rPr lang="it-IT" sz="1400" dirty="0"/>
              <a:t> of data on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trained</a:t>
            </a:r>
            <a:r>
              <a:rPr lang="it-IT" sz="1400" dirty="0"/>
              <a:t>). </a:t>
            </a:r>
          </a:p>
        </p:txBody>
      </p:sp>
      <p:pic>
        <p:nvPicPr>
          <p:cNvPr id="10" name="Immagine 9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1B1134FF-7FDA-0381-70C1-E91BCC6DF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786" y="1363116"/>
            <a:ext cx="3091932" cy="2318950"/>
          </a:xfrm>
          <a:prstGeom prst="rect">
            <a:avLst/>
          </a:prstGeom>
          <a:ln>
            <a:noFill/>
          </a:ln>
        </p:spPr>
      </p:pic>
      <p:pic>
        <p:nvPicPr>
          <p:cNvPr id="12" name="Immagine 11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ED04E057-F57F-7FCD-2324-CA66AC089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6" y="1363116"/>
            <a:ext cx="3091930" cy="23189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416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2 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BFE2FB-1549-5F1C-9485-2E27BF45EB53}"/>
              </a:ext>
            </a:extLst>
          </p:cNvPr>
          <p:cNvSpPr txBox="1"/>
          <p:nvPr/>
        </p:nvSpPr>
        <p:spPr>
          <a:xfrm>
            <a:off x="311760" y="1437307"/>
            <a:ext cx="85201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Stop </a:t>
            </a:r>
            <a:r>
              <a:rPr lang="it-IT" sz="1400" dirty="0" err="1"/>
              <a:t>conditions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</a:t>
            </a:r>
            <a:r>
              <a:rPr lang="it-IT" sz="1400" dirty="0"/>
              <a:t> </a:t>
            </a:r>
            <a:r>
              <a:rPr lang="it-IT" sz="1400" dirty="0" err="1"/>
              <a:t>fixed</a:t>
            </a:r>
            <a:r>
              <a:rPr lang="it-IT" sz="1400" dirty="0"/>
              <a:t> </a:t>
            </a:r>
            <a:r>
              <a:rPr lang="it-IT" sz="1400" dirty="0" err="1"/>
              <a:t>during</a:t>
            </a:r>
            <a:r>
              <a:rPr lang="it-IT" sz="1400" dirty="0"/>
              <a:t> training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(the n° of </a:t>
            </a:r>
            <a:r>
              <a:rPr lang="it-IT" sz="1400" dirty="0" err="1"/>
              <a:t>epochs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), </a:t>
            </a:r>
            <a:r>
              <a:rPr lang="it-IT" sz="1400" dirty="0" err="1"/>
              <a:t>but</a:t>
            </a:r>
            <a:r>
              <a:rPr lang="it-IT" sz="1400" dirty="0"/>
              <a:t> to use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in the </a:t>
            </a:r>
            <a:r>
              <a:rPr lang="it-IT" sz="1400" dirty="0" err="1"/>
              <a:t>retraining</a:t>
            </a:r>
            <a:r>
              <a:rPr lang="it-IT" sz="1400" dirty="0"/>
              <a:t> of the best model. </a:t>
            </a:r>
            <a:r>
              <a:rPr lang="it-IT" sz="1400" dirty="0" err="1"/>
              <a:t>Precisely</a:t>
            </a:r>
            <a:r>
              <a:rPr lang="it-IT" sz="1400" dirty="0"/>
              <a:t>,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by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EarlyStopping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keras.callbacks</a:t>
            </a:r>
            <a:r>
              <a:rPr lang="it-IT" sz="1400" dirty="0"/>
              <a:t>. </a:t>
            </a:r>
          </a:p>
          <a:p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discussion</a:t>
            </a:r>
            <a:r>
              <a:rPr lang="it-IT" sz="1400" dirty="0"/>
              <a:t> in the model </a:t>
            </a:r>
            <a:r>
              <a:rPr lang="it-IT" sz="1400" dirty="0" err="1"/>
              <a:t>selection</a:t>
            </a:r>
            <a:r>
              <a:rPr lang="it-IT" sz="1400" dirty="0"/>
              <a:t> part, and </a:t>
            </a:r>
            <a:r>
              <a:rPr lang="it-IT" sz="1400" dirty="0" err="1"/>
              <a:t>details</a:t>
            </a:r>
            <a:r>
              <a:rPr lang="it-IT" sz="1400" dirty="0"/>
              <a:t> in the </a:t>
            </a:r>
            <a:r>
              <a:rPr lang="it-IT" sz="1400" dirty="0" err="1">
                <a:hlinkClick r:id="rId2" action="ppaction://hlinksldjump"/>
              </a:rPr>
              <a:t>Appendix</a:t>
            </a:r>
            <a:r>
              <a:rPr lang="it-IT" sz="1400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3081EA4-AB5C-4973-40B9-5507A2C7E5EC}"/>
              </a:ext>
            </a:extLst>
          </p:cNvPr>
          <p:cNvSpPr txBox="1"/>
          <p:nvPr/>
        </p:nvSpPr>
        <p:spPr>
          <a:xfrm>
            <a:off x="311760" y="730151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Weight </a:t>
            </a:r>
            <a:r>
              <a:rPr lang="it-IT" sz="1400" dirty="0" err="1"/>
              <a:t>initialization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>
                <a:latin typeface="Consolas" panose="020B0609020204030204" pitchFamily="49" charset="0"/>
              </a:rPr>
              <a:t>HeNormal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keras.initializers</a:t>
            </a:r>
            <a:r>
              <a:rPr lang="it-IT" sz="1400" dirty="0">
                <a:latin typeface="+mj-lt"/>
              </a:rPr>
              <a:t> [</a:t>
            </a:r>
            <a:r>
              <a:rPr lang="it-IT" sz="1400" dirty="0">
                <a:latin typeface="+mj-lt"/>
                <a:hlinkClick r:id="rId3" action="ppaction://hlinksldjump"/>
              </a:rPr>
              <a:t>5</a:t>
            </a:r>
            <a:r>
              <a:rPr lang="it-IT" sz="1400" dirty="0">
                <a:latin typeface="+mj-lt"/>
              </a:rPr>
              <a:t>][</a:t>
            </a:r>
            <a:r>
              <a:rPr lang="it-IT" sz="1400" dirty="0">
                <a:latin typeface="+mj-lt"/>
                <a:hlinkClick r:id="rId4" action="ppaction://hlinksldjump"/>
              </a:rPr>
              <a:t>8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].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strategy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tailored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use the </a:t>
            </a:r>
            <a:r>
              <a:rPr lang="it-IT" sz="1400" dirty="0" err="1">
                <a:latin typeface="Consolas" panose="020B0609020204030204" pitchFamily="49" charset="0"/>
                <a:cs typeface="Arial" panose="020B0604020202020204" pitchFamily="34" charset="0"/>
              </a:rPr>
              <a:t>ReLU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like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network.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24B3B82-2D69-821D-CFB2-403AA73B5260}"/>
              </a:ext>
            </a:extLst>
          </p:cNvPr>
          <p:cNvSpPr txBox="1"/>
          <p:nvPr/>
        </p:nvSpPr>
        <p:spPr>
          <a:xfrm>
            <a:off x="311761" y="2790794"/>
            <a:ext cx="8520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Preliminary trials and </a:t>
            </a:r>
            <a:r>
              <a:rPr lang="it-IT" sz="1400" dirty="0" err="1"/>
              <a:t>constraints</a:t>
            </a:r>
            <a:r>
              <a:rPr lang="it-IT" sz="1400" dirty="0"/>
              <a:t> in </a:t>
            </a:r>
            <a:r>
              <a:rPr lang="it-IT" sz="1400" dirty="0" err="1"/>
              <a:t>terms</a:t>
            </a:r>
            <a:r>
              <a:rPr lang="it-IT" sz="1400" dirty="0"/>
              <a:t> of time and </a:t>
            </a:r>
            <a:r>
              <a:rPr lang="it-IT" sz="1400" dirty="0" err="1"/>
              <a:t>computational</a:t>
            </a:r>
            <a:r>
              <a:rPr lang="it-IT" sz="1400" dirty="0"/>
              <a:t> </a:t>
            </a:r>
            <a:r>
              <a:rPr lang="it-IT" sz="1400" dirty="0" err="1"/>
              <a:t>resources</a:t>
            </a:r>
            <a:r>
              <a:rPr lang="it-IT" sz="1400" dirty="0"/>
              <a:t> led </a:t>
            </a:r>
            <a:r>
              <a:rPr lang="it-IT" sz="1400" dirty="0" err="1"/>
              <a:t>us</a:t>
            </a:r>
            <a:r>
              <a:rPr lang="it-IT" sz="1400" dirty="0"/>
              <a:t> to make </a:t>
            </a:r>
            <a:r>
              <a:rPr lang="it-IT" sz="1400" dirty="0" err="1"/>
              <a:t>choices</a:t>
            </a:r>
            <a:r>
              <a:rPr lang="it-IT" sz="1400" dirty="0"/>
              <a:t> in </a:t>
            </a:r>
            <a:r>
              <a:rPr lang="it-IT" sz="1400" dirty="0" err="1"/>
              <a:t>model’s</a:t>
            </a:r>
            <a:r>
              <a:rPr lang="it-IT" sz="1400" dirty="0"/>
              <a:t> features. </a:t>
            </a:r>
            <a:r>
              <a:rPr lang="it-IT" sz="1400" dirty="0" err="1"/>
              <a:t>Notably</a:t>
            </a:r>
            <a:r>
              <a:rPr lang="it-IT" sz="1400" dirty="0"/>
              <a:t>, for ML23 CUP </a:t>
            </a:r>
            <a:r>
              <a:rPr lang="it-IT" sz="1400" dirty="0" err="1"/>
              <a:t>Neural</a:t>
            </a:r>
            <a:r>
              <a:rPr lang="it-IT" sz="1400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N° </a:t>
            </a:r>
            <a:r>
              <a:rPr lang="it-IT" sz="1400" dirty="0" err="1"/>
              <a:t>layers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opted</a:t>
            </a:r>
            <a:r>
              <a:rPr lang="it-IT" sz="1400" dirty="0"/>
              <a:t> for a 2 </a:t>
            </a:r>
            <a:r>
              <a:rPr lang="it-IT" sz="1400" dirty="0" err="1"/>
              <a:t>layer</a:t>
            </a:r>
            <a:r>
              <a:rPr lang="it-IT" sz="1400" dirty="0"/>
              <a:t> </a:t>
            </a:r>
            <a:r>
              <a:rPr lang="it-IT" sz="1400" dirty="0" err="1"/>
              <a:t>architecture</a:t>
            </a:r>
            <a:r>
              <a:rPr lang="it-IT" sz="1400" dirty="0"/>
              <a:t> to make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feasible</a:t>
            </a:r>
            <a:r>
              <a:rPr lang="it-IT" sz="1400" dirty="0"/>
              <a:t> (for </a:t>
            </a:r>
            <a:r>
              <a:rPr lang="it-IT" sz="1400" dirty="0" err="1"/>
              <a:t>Optuna</a:t>
            </a:r>
            <a:r>
              <a:rPr lang="it-IT" sz="1400" dirty="0"/>
              <a:t> the range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increased</a:t>
            </a:r>
            <a:r>
              <a:rPr lang="it-IT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Activation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only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ReLU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most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in state-of-the-art 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Learning </a:t>
            </a:r>
            <a:r>
              <a:rPr lang="it-IT" sz="1400" dirty="0" err="1"/>
              <a:t>algorithm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focused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effort</a:t>
            </a:r>
            <a:r>
              <a:rPr lang="it-IT" sz="1400" dirty="0"/>
              <a:t> on SGD, </a:t>
            </a:r>
            <a:r>
              <a:rPr lang="it-IT" sz="1400" dirty="0" err="1"/>
              <a:t>but</a:t>
            </a:r>
            <a:r>
              <a:rPr lang="it-IT" sz="1400" dirty="0"/>
              <a:t> </a:t>
            </a:r>
            <a:r>
              <a:rPr lang="it-IT" sz="1400" dirty="0" err="1"/>
              <a:t>varied</a:t>
            </a:r>
            <a:r>
              <a:rPr lang="it-IT" sz="1400" dirty="0"/>
              <a:t> the batch size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A99A24F-379E-489A-2FC9-E7E9EB669B19}"/>
              </a:ext>
            </a:extLst>
          </p:cNvPr>
          <p:cNvSpPr txBox="1"/>
          <p:nvPr/>
        </p:nvSpPr>
        <p:spPr>
          <a:xfrm>
            <a:off x="311761" y="4355303"/>
            <a:ext cx="787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details</a:t>
            </a:r>
            <a:r>
              <a:rPr lang="it-IT" sz="1400" dirty="0"/>
              <a:t> on design </a:t>
            </a:r>
            <a:r>
              <a:rPr lang="it-IT" sz="1400" dirty="0" err="1"/>
              <a:t>choices</a:t>
            </a:r>
            <a:r>
              <a:rPr lang="it-IT" sz="1400" dirty="0"/>
              <a:t>, </a:t>
            </a:r>
            <a:r>
              <a:rPr lang="it-IT" sz="1400" dirty="0" err="1"/>
              <a:t>see</a:t>
            </a:r>
            <a:r>
              <a:rPr lang="it-IT" sz="1400" dirty="0"/>
              <a:t> the </a:t>
            </a:r>
            <a:r>
              <a:rPr lang="it-IT" sz="1400" dirty="0" err="1">
                <a:hlinkClick r:id="rId5" action="ppaction://hlinksldjump"/>
              </a:rPr>
              <a:t>Appendix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65070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Novelties? (</a:t>
            </a:r>
            <a:r>
              <a:rPr lang="it" sz="2400" spc="-1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mi sa che si toglie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)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4838B7-0F22-3F56-E08E-14A4FF9733BD}"/>
              </a:ext>
            </a:extLst>
          </p:cNvPr>
          <p:cNvSpPr txBox="1"/>
          <p:nvPr/>
        </p:nvSpPr>
        <p:spPr>
          <a:xfrm>
            <a:off x="311760" y="1059454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Random </a:t>
            </a:r>
            <a:r>
              <a:rPr lang="it-IT" sz="1400" dirty="0" err="1"/>
              <a:t>Forests</a:t>
            </a: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A3F6CB-16B1-DE68-E4E5-BC1BB7EBA3ED}"/>
              </a:ext>
            </a:extLst>
          </p:cNvPr>
          <p:cNvSpPr txBox="1"/>
          <p:nvPr/>
        </p:nvSpPr>
        <p:spPr>
          <a:xfrm>
            <a:off x="524435" y="1781735"/>
            <a:ext cx="354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Inner </a:t>
            </a:r>
            <a:r>
              <a:rPr lang="it-IT" sz="1400" dirty="0" err="1"/>
              <a:t>loss</a:t>
            </a:r>
            <a:r>
              <a:rPr lang="it-IT" sz="1400" dirty="0"/>
              <a:t>: MSE e MEE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3EF7893-7088-5F9F-0E5C-BE15D03AAAB6}"/>
              </a:ext>
            </a:extLst>
          </p:cNvPr>
          <p:cNvSpPr txBox="1"/>
          <p:nvPr/>
        </p:nvSpPr>
        <p:spPr>
          <a:xfrm>
            <a:off x="3563471" y="1223682"/>
            <a:ext cx="2951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Come facciamo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endParaRPr lang="it-IT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B0B3484-FBD4-A3C5-44F9-133E5F224099}"/>
              </a:ext>
            </a:extLst>
          </p:cNvPr>
          <p:cNvSpPr txBox="1"/>
          <p:nvPr/>
        </p:nvSpPr>
        <p:spPr>
          <a:xfrm>
            <a:off x="3563471" y="1959410"/>
            <a:ext cx="3892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</a:t>
            </a:r>
            <a:r>
              <a:rPr lang="it-IT" sz="1400" dirty="0" err="1"/>
              <a:t>metrics</a:t>
            </a:r>
            <a:r>
              <a:rPr lang="it-IT" sz="1400" dirty="0"/>
              <a:t> to </a:t>
            </a:r>
            <a:r>
              <a:rPr lang="it-IT" sz="1400" dirty="0" err="1"/>
              <a:t>assess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(in notebooks)</a:t>
            </a:r>
          </a:p>
        </p:txBody>
      </p:sp>
    </p:spTree>
    <p:extLst>
      <p:ext uri="{BB962C8B-B14F-4D97-AF65-F5344CB8AC3E}">
        <p14:creationId xmlns:p14="http://schemas.microsoft.com/office/powerpoint/2010/main" val="427363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1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B586C46-936D-A9D0-D2B0-B40FE90ED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41379"/>
              </p:ext>
            </p:extLst>
          </p:nvPr>
        </p:nvGraphicFramePr>
        <p:xfrm>
          <a:off x="311758" y="853397"/>
          <a:ext cx="8520116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467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0.060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 0.059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</a:t>
            </a:r>
            <a:r>
              <a:rPr lang="it-IT" sz="1400" b="1" dirty="0"/>
              <a:t>1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1, MONK 1 task </a:t>
            </a:r>
            <a:endParaRPr lang="it-IT" dirty="0"/>
          </a:p>
        </p:txBody>
      </p:sp>
      <p:pic>
        <p:nvPicPr>
          <p:cNvPr id="3" name="Immagine 2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C38D1309-0DE1-9907-63EF-D7BF81EEE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7" y="2054586"/>
            <a:ext cx="6596020" cy="27031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2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2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2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2, MONK 2 task </a:t>
            </a:r>
            <a:endParaRPr lang="it-IT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CE4E31-652E-F310-8D3D-C7E291A1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3623"/>
              </p:ext>
            </p:extLst>
          </p:nvPr>
        </p:nvGraphicFramePr>
        <p:xfrm>
          <a:off x="311760" y="853393"/>
          <a:ext cx="8520116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467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0.056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 0.054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100%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AB88A280-DCF5-47AA-1C86-CF7DBEC0E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7" y="2059357"/>
            <a:ext cx="6607190" cy="26936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785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latin typeface="Arial"/>
                <a:ea typeface="Arial"/>
              </a:rPr>
              <a:t>MONK 3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3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 3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3, MONK 3 task </a:t>
            </a:r>
            <a:endParaRPr lang="it-IT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CE4E31-652E-F310-8D3D-C7E291A1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34544"/>
              </p:ext>
            </p:extLst>
          </p:nvPr>
        </p:nvGraphicFramePr>
        <p:xfrm>
          <a:off x="311753" y="853393"/>
          <a:ext cx="8520120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8312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899647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17205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55738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967568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0.093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0.106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93,32% / 91,83%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97,22%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0E9BFE46-65FD-590B-C7E5-2CC5440C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2" y="2075868"/>
            <a:ext cx="6555184" cy="26819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68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5497</TotalTime>
  <Words>5249</Words>
  <Application>Microsoft Office PowerPoint</Application>
  <PresentationFormat>Presentazione su schermo (16:9)</PresentationFormat>
  <Paragraphs>516</Paragraphs>
  <Slides>41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41</vt:i4>
      </vt:variant>
    </vt:vector>
  </HeadingPairs>
  <TitlesOfParts>
    <vt:vector size="51" baseType="lpstr">
      <vt:lpstr>Arial</vt:lpstr>
      <vt:lpstr>Arial Unicode MS</vt:lpstr>
      <vt:lpstr>Calibri</vt:lpstr>
      <vt:lpstr>Cambria Math</vt:lpstr>
      <vt:lpstr>Consolas</vt:lpstr>
      <vt:lpstr>Symbol</vt:lpstr>
      <vt:lpstr>Times New Roman</vt:lpstr>
      <vt:lpstr>Wingdings</vt:lpstr>
      <vt:lpstr>Office Theme</vt:lpstr>
      <vt:lpstr>Office Theme</vt:lpstr>
      <vt:lpstr>ML 2023 Project</vt:lpstr>
      <vt:lpstr>Presentazione standard di PowerPoint</vt:lpstr>
      <vt:lpstr>Presentazione standard di PowerPoint</vt:lpstr>
      <vt:lpstr>Models details &amp; contributions – 1</vt:lpstr>
      <vt:lpstr>Models details &amp; contributions – 2 </vt:lpstr>
      <vt:lpstr>Models Novelties? (mi sa che si toglie)</vt:lpstr>
      <vt:lpstr>MONK 1 Results</vt:lpstr>
      <vt:lpstr>MONK 2 Results</vt:lpstr>
      <vt:lpstr>MONK 3 Results</vt:lpstr>
      <vt:lpstr>CUP Dataset exploration</vt:lpstr>
      <vt:lpstr>Hardware resources &amp; Computing times[da riempire]</vt:lpstr>
      <vt:lpstr>CUP Validation schema</vt:lpstr>
      <vt:lpstr>CUP Validation schema [da riempire]</vt:lpstr>
      <vt:lpstr>Random Forest</vt:lpstr>
      <vt:lpstr>Support Vector Regressors</vt:lpstr>
      <vt:lpstr>Neural Network REVIEW</vt:lpstr>
      <vt:lpstr>CUP Results: selected grid search results</vt:lpstr>
      <vt:lpstr>CUP Results: comparisons between models</vt:lpstr>
      <vt:lpstr>CUP Results: final model – 1 </vt:lpstr>
      <vt:lpstr>CUP Results: final model – 2</vt:lpstr>
      <vt:lpstr>Discussion – 1</vt:lpstr>
      <vt:lpstr>Conclusions &amp; Acknowledgments [fare]</vt:lpstr>
      <vt:lpstr>Bibliography – 1 Aggiustare?</vt:lpstr>
      <vt:lpstr>Bibliography – 2 </vt:lpstr>
      <vt:lpstr>APPENDICES</vt:lpstr>
      <vt:lpstr>Appendix – 1 Full grid search for the MONK tasks: SVM </vt:lpstr>
      <vt:lpstr>Appendix – 2 Full grid search for the MONK tasks: Random Forests</vt:lpstr>
      <vt:lpstr>Appendix – 3 Full grid search for the MONK tasks: Neural Networks</vt:lpstr>
      <vt:lpstr>Appendix – 4 Further comparisons on MONK tasks: grid search results for RF and SVM </vt:lpstr>
      <vt:lpstr>Appendix – 5 In-depth analysis of Random Forest’s performance on MONK 1 task</vt:lpstr>
      <vt:lpstr>Appendix – 6 In-depth analysis of SVM’s performance on MONK 2 task</vt:lpstr>
      <vt:lpstr>Appendix – 7 In-depth analysis of SVM’s performance on MONK 3 task</vt:lpstr>
      <vt:lpstr>Appendix – 8 Further specifications on model details &amp; contributions</vt:lpstr>
      <vt:lpstr>Appendix – 9 Further specifications on model details &amp; contributions</vt:lpstr>
      <vt:lpstr>Appendix – 10 To complete Further specifications on model detils &amp; contributions</vt:lpstr>
      <vt:lpstr>Appendix – 11 Further specifications on model detils &amp; contributions</vt:lpstr>
      <vt:lpstr>Appendix – 12 Further details on data exploration – 1</vt:lpstr>
      <vt:lpstr>Appendix – 13 Further details on data exploration – 2</vt:lpstr>
      <vt:lpstr>Appendix – 15 Optuna model selection schema</vt:lpstr>
      <vt:lpstr>Appendix – 15 Learning curves for best SVM and best Random Forest</vt:lpstr>
      <vt:lpstr>Appendix – 15 Learning curves for best SVM and best 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2023 Project  Slides demo (V0.1) </dc:title>
  <dc:subject/>
  <dc:creator/>
  <dc:description/>
  <cp:lastModifiedBy>Andrea Marino</cp:lastModifiedBy>
  <cp:revision>138</cp:revision>
  <dcterms:modified xsi:type="dcterms:W3CDTF">2024-01-27T19:29:23Z</dcterms:modified>
  <dc:language>it-IT</dc:language>
</cp:coreProperties>
</file>