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69" r:id="rId5"/>
    <p:sldId id="258" r:id="rId6"/>
    <p:sldId id="270" r:id="rId7"/>
    <p:sldId id="259" r:id="rId8"/>
    <p:sldId id="260" r:id="rId9"/>
    <p:sldId id="271" r:id="rId10"/>
    <p:sldId id="261" r:id="rId11"/>
    <p:sldId id="276" r:id="rId12"/>
    <p:sldId id="262" r:id="rId13"/>
    <p:sldId id="263" r:id="rId14"/>
    <p:sldId id="264" r:id="rId15"/>
    <p:sldId id="274" r:id="rId16"/>
    <p:sldId id="272" r:id="rId17"/>
    <p:sldId id="275" r:id="rId18"/>
    <p:sldId id="265" r:id="rId19"/>
    <p:sldId id="266" r:id="rId20"/>
    <p:sldId id="273" r:id="rId21"/>
    <p:sldId id="277" r:id="rId22"/>
    <p:sldId id="268" r:id="rId23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18/01/2024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driangb/scikeras/commit/9ec5ca6fbebaa00c98ba52c8c56d4e7355efabb5" TargetMode="External"/><Relationship Id="rId5" Type="http://schemas.openxmlformats.org/officeDocument/2006/relationships/hyperlink" Target="https://github.com/adriangb/scikeras" TargetMode="External"/><Relationship Id="rId4" Type="http://schemas.openxmlformats.org/officeDocument/2006/relationships/hyperlink" Target="http://www.tensorflow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altra</a:t>
            </a:r>
            <a:r>
              <a:rPr lang="it" sz="126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4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2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EB1373-635A-F144-9DC0-DA7A311F4F84}"/>
              </a:ext>
            </a:extLst>
          </p:cNvPr>
          <p:cNvSpPr txBox="1"/>
          <p:nvPr/>
        </p:nvSpPr>
        <p:spPr>
          <a:xfrm>
            <a:off x="311760" y="3109813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modelli che non sono reti neurali, ci sarà qualcosa di analogo?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886A82-81A5-CFE8-5826-05F45E22A7C8}"/>
              </a:ext>
            </a:extLst>
          </p:cNvPr>
          <p:cNvSpPr txBox="1"/>
          <p:nvPr/>
        </p:nvSpPr>
        <p:spPr>
          <a:xfrm>
            <a:off x="311760" y="3774522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Ovviamente, si può andare su più slides, senza esagerare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C6A85-8DA2-EEEE-89E8-A327E42290EF}"/>
              </a:ext>
            </a:extLst>
          </p:cNvPr>
          <p:cNvSpPr txBox="1"/>
          <p:nvPr/>
        </p:nvSpPr>
        <p:spPr>
          <a:xfrm>
            <a:off x="423582" y="1694329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Siccome servono i plots anche per gli altri modelli, e non solo per le reti neurali, un’altra slide sarà senz’altro necessaria</a:t>
            </a:r>
          </a:p>
        </p:txBody>
      </p:sp>
    </p:spTree>
    <p:extLst>
      <p:ext uri="{BB962C8B-B14F-4D97-AF65-F5344CB8AC3E}">
        <p14:creationId xmlns:p14="http://schemas.microsoft.com/office/powerpoint/2010/main" val="213042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do training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940" y="863730"/>
            <a:ext cx="8435372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 full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all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three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models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considered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In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addition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to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also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optimized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neural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network’s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hyperparameters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Optuna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[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 action="ppaction://hlinksldjump"/>
              </a:rPr>
              <a:t>5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].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Stando alle istruzioni, dovremmo riportare il range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. Ma è già scritto all’inizio…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it-IT" sz="1400" dirty="0"/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it-IT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940" y="3234018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2323"/>
              </p:ext>
            </p:extLst>
          </p:nvPr>
        </p:nvGraphicFramePr>
        <p:xfrm>
          <a:off x="4729118" y="1979043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5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A. Garcia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Badaracco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SciKeras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wrapper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GitHub,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5"/>
              </a:rPr>
              <a:t>GitHub Repository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(2020)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version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6"/>
              </a:rPr>
              <a:t>0.12.0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 and contributions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59" y="2094520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9" y="1374453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is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[</a:t>
            </a:r>
            <a:r>
              <a:rPr lang="it" sz="2600" spc="-1" dirty="0">
                <a:solidFill>
                  <a:srgbClr val="FF0000"/>
                </a:solidFill>
                <a:latin typeface="Arial"/>
                <a:ea typeface="Arial"/>
              </a:rPr>
              <a:t>fare, se necessario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Articolo 1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Articolo 2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85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- not shown in the time slot</a:t>
            </a:r>
            <a:endParaRPr lang="it-IT" sz="27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(may be many slides, but still use a reasonable number) </a:t>
            </a:r>
            <a:endParaRPr lang="it-IT" sz="22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44160" y="1468800"/>
            <a:ext cx="8520120" cy="3093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Material that is complementary to your presentation, but not directly presented: </a:t>
            </a:r>
            <a:r>
              <a:rPr lang="it" sz="1100" b="0" strike="noStrike" spc="-1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lang="it" sz="7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lang="it" sz="1100" b="0" strike="noStrike" spc="-1">
                <a:solidFill>
                  <a:srgbClr val="000000"/>
                </a:solidFill>
                <a:latin typeface="Arial"/>
                <a:ea typeface="Arial"/>
              </a:rPr>
              <a:t>Use appendix for large or other tables or plots (if needed); the slides out of the limit will be not necessarily read and therefore not necessarily evaluated!!! 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Can be used to answer some questions during the oral discussion of the project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In the appendix you can use a smaller font (although readable. e.g. ≥11) and even smaller for tables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879545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RandomForestRegressor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3431974"/>
            <a:ext cx="4140741" cy="12311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N° of </a:t>
            </a:r>
            <a:r>
              <a:rPr lang="it-IT" sz="1500" i="1" dirty="0" err="1"/>
              <a:t>estimators</a:t>
            </a:r>
            <a:r>
              <a:rPr lang="it-IT" sz="1400" dirty="0"/>
              <a:t>: 100, 150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Maximum </a:t>
            </a:r>
            <a:r>
              <a:rPr lang="it-IT" sz="1500" i="1" dirty="0" err="1"/>
              <a:t>depth</a:t>
            </a:r>
            <a:r>
              <a:rPr lang="it-IT" sz="1400" dirty="0"/>
              <a:t>: 8,10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Minimum samples split</a:t>
            </a:r>
            <a:r>
              <a:rPr lang="it-IT" sz="1400" dirty="0"/>
              <a:t>: 2, 8,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1940" y="3093420"/>
            <a:ext cx="82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(for the ML23 Cup): </a:t>
            </a:r>
            <a:r>
              <a:rPr lang="it-IT" sz="1400" dirty="0">
                <a:solidFill>
                  <a:srgbClr val="FF0000"/>
                </a:solidFill>
              </a:rPr>
              <a:t>aggiustare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912127B-9353-6624-BDD1-04F619D84C30}"/>
              </a:ext>
            </a:extLst>
          </p:cNvPr>
          <p:cNvSpPr txBox="1"/>
          <p:nvPr/>
        </p:nvSpPr>
        <p:spPr>
          <a:xfrm>
            <a:off x="4452681" y="3431974"/>
            <a:ext cx="3623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Minimum samples </a:t>
            </a:r>
            <a:r>
              <a:rPr lang="it-IT" sz="1400" i="1" dirty="0" err="1"/>
              <a:t>leaves</a:t>
            </a:r>
            <a:r>
              <a:rPr lang="it-IT" sz="1400" dirty="0"/>
              <a:t>: 1, 3,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i="1" dirty="0"/>
              <a:t>Maximum features</a:t>
            </a:r>
            <a:r>
              <a:rPr lang="it-IT" sz="1400" dirty="0"/>
              <a:t>: </a:t>
            </a:r>
            <a:r>
              <a:rPr lang="it-IT" sz="1400" dirty="0" err="1"/>
              <a:t>squared_root</a:t>
            </a:r>
            <a:r>
              <a:rPr lang="it-IT" sz="1400" dirty="0"/>
              <a:t>, log2 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809730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dirty="0" err="1"/>
              <a:t>SVMs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SVC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MultiOutputRegressor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to a </a:t>
            </a:r>
            <a:r>
              <a:rPr lang="it-IT" sz="1400" dirty="0">
                <a:latin typeface="Consolas" panose="020B0609020204030204" pitchFamily="49" charset="0"/>
              </a:rPr>
              <a:t>SVR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2571750"/>
            <a:ext cx="4140741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Kernel</a:t>
            </a:r>
            <a:r>
              <a:rPr lang="it-IT" sz="1400" dirty="0"/>
              <a:t>: RBF, </a:t>
            </a:r>
            <a:r>
              <a:rPr lang="it-IT" sz="1400" dirty="0" err="1"/>
              <a:t>polynomial</a:t>
            </a:r>
            <a:r>
              <a:rPr lang="it-IT" sz="1400" dirty="0"/>
              <a:t>, </a:t>
            </a:r>
            <a:r>
              <a:rPr lang="it-IT" sz="1400" dirty="0" err="1"/>
              <a:t>sigmoid</a:t>
            </a:r>
            <a:r>
              <a:rPr lang="it-IT" sz="1400" dirty="0"/>
              <a:t> (</a:t>
            </a:r>
            <a:r>
              <a:rPr lang="it-IT" sz="1400" dirty="0" err="1"/>
              <a:t>aka</a:t>
            </a:r>
            <a:r>
              <a:rPr lang="it-IT" sz="1400" dirty="0"/>
              <a:t> </a:t>
            </a:r>
            <a:r>
              <a:rPr lang="it-IT" sz="1400" dirty="0" err="1"/>
              <a:t>two-layer</a:t>
            </a:r>
            <a:r>
              <a:rPr lang="it-IT" sz="1400" dirty="0"/>
              <a:t> </a:t>
            </a:r>
            <a:r>
              <a:rPr lang="it-IT" sz="1400" dirty="0" err="1"/>
              <a:t>perceptron</a:t>
            </a:r>
            <a:r>
              <a:rPr lang="it-IT" sz="1400" dirty="0"/>
              <a:t>), linear (</a:t>
            </a:r>
            <a:r>
              <a:rPr lang="it-IT" sz="1400" dirty="0" err="1"/>
              <a:t>only</a:t>
            </a:r>
            <a:r>
              <a:rPr lang="it-IT" sz="1400" dirty="0"/>
              <a:t> for </a:t>
            </a:r>
            <a:r>
              <a:rPr lang="it-IT" sz="1400" dirty="0" err="1"/>
              <a:t>regression</a:t>
            </a:r>
            <a:r>
              <a:rPr lang="it-IT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C </a:t>
            </a:r>
            <a:r>
              <a:rPr lang="it-IT" sz="1500" i="1" dirty="0" err="1"/>
              <a:t>regularization</a:t>
            </a:r>
            <a:r>
              <a:rPr lang="it-IT" sz="1500" i="1" dirty="0"/>
              <a:t> </a:t>
            </a:r>
            <a:r>
              <a:rPr lang="it-IT" sz="1500" i="1" dirty="0" err="1"/>
              <a:t>hyperp</a:t>
            </a:r>
            <a:r>
              <a:rPr lang="it-IT" sz="1500" i="1" dirty="0"/>
              <a:t>.</a:t>
            </a:r>
            <a:r>
              <a:rPr lang="it-IT" sz="1400" dirty="0"/>
              <a:t>: 0.1, 1, 10,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Epsilon-tube </a:t>
            </a:r>
            <a:r>
              <a:rPr lang="it-IT" sz="1500" i="1" dirty="0" err="1"/>
              <a:t>hyperp</a:t>
            </a:r>
            <a:r>
              <a:rPr lang="it-IT" sz="1500" i="1" dirty="0"/>
              <a:t>. ε</a:t>
            </a:r>
            <a:r>
              <a:rPr lang="it-IT" sz="1400" dirty="0"/>
              <a:t>: 0.01, 0.1,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1940" y="2233196"/>
            <a:ext cx="776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12127B-9353-6624-BDD1-04F619D84C30}"/>
                  </a:ext>
                </a:extLst>
              </p:cNvPr>
              <p:cNvSpPr txBox="1"/>
              <p:nvPr/>
            </p:nvSpPr>
            <p:spPr>
              <a:xfrm>
                <a:off x="4452681" y="2571750"/>
                <a:ext cx="3623984" cy="1606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i="1" dirty="0"/>
                  <a:t>Degree p</a:t>
                </a:r>
                <a:r>
                  <a:rPr lang="it-IT" sz="1400" dirty="0"/>
                  <a:t> 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polynomial</a:t>
                </a:r>
                <a:r>
                  <a:rPr lang="it-IT" sz="1400" i="1" dirty="0"/>
                  <a:t> kernel</a:t>
                </a:r>
                <a:r>
                  <a:rPr lang="it-IT" sz="1400" dirty="0"/>
                  <a:t>): 2, 3, 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i="1" dirty="0"/>
                  <a:t> </a:t>
                </a:r>
                <a:r>
                  <a:rPr lang="it-IT" sz="1400" i="1" dirty="0" err="1"/>
                  <a:t>coefficient</a:t>
                </a:r>
                <a:r>
                  <a:rPr lang="it-IT" sz="1400" i="1" dirty="0"/>
                  <a:t> </a:t>
                </a:r>
                <a:r>
                  <a:rPr lang="it-IT" sz="1400" dirty="0"/>
                  <a:t>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two-layer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perceptron</a:t>
                </a:r>
                <a:r>
                  <a:rPr lang="it-IT" sz="1400" i="1" dirty="0"/>
                  <a:t> kernel</a:t>
                </a:r>
                <a:r>
                  <a:rPr lang="it-IT" sz="1400" dirty="0"/>
                  <a:t>): 0, 1,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 err="1"/>
                  <a:t>Translation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term</a:t>
                </a:r>
                <a:r>
                  <a:rPr lang="it-IT" sz="1400" i="1" dirty="0"/>
                  <a:t> k0</a:t>
                </a:r>
                <a:r>
                  <a:rPr lang="it-IT" sz="1400" dirty="0"/>
                  <a:t> 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poly</a:t>
                </a:r>
                <a:r>
                  <a:rPr lang="it-IT" sz="1400" i="1" dirty="0"/>
                  <a:t>.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⟨"/>
                                <m:endChr m:val=""/>
                                <m:ctrlPr>
                                  <a:rPr lang="it-IT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sz="1400" dirty="0"/>
                  <a:t>): 0, 1, 2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12127B-9353-6624-BDD1-04F619D84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81" y="2571750"/>
                <a:ext cx="3623984" cy="1606274"/>
              </a:xfrm>
              <a:prstGeom prst="rect">
                <a:avLst/>
              </a:prstGeom>
              <a:blipFill>
                <a:blip r:embed="rId2"/>
                <a:stretch>
                  <a:fillRect l="-168" b="-102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C8633E0-F083-A286-F104-11FC5202D3D4}"/>
                  </a:ext>
                </a:extLst>
              </p:cNvPr>
              <p:cNvSpPr txBox="1"/>
              <p:nvPr/>
            </p:nvSpPr>
            <p:spPr>
              <a:xfrm>
                <a:off x="311940" y="3849023"/>
                <a:ext cx="77647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500" i="1" dirty="0" err="1"/>
                  <a:t>Kernel’s</a:t>
                </a:r>
                <a:r>
                  <a:rPr lang="it-IT" sz="1500" i="1" dirty="0"/>
                  <a:t> </a:t>
                </a:r>
                <a:r>
                  <a:rPr lang="it-IT" sz="1500" i="1" dirty="0" err="1"/>
                  <a:t>parameter</a:t>
                </a:r>
                <a:r>
                  <a:rPr lang="it-IT" sz="1500" i="1" dirty="0"/>
                  <a:t> γ</a:t>
                </a:r>
                <a:r>
                  <a:rPr lang="it-IT" sz="1600" i="1" dirty="0"/>
                  <a:t> </a:t>
                </a:r>
                <a:r>
                  <a:rPr lang="it-IT" sz="1500" dirty="0"/>
                  <a:t>(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it-IT" sz="1500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1500" i="1" dirty="0"/>
                  <a:t> for RBF,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⋅⟨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it-IT" sz="1500" i="1" dirty="0"/>
                  <a:t> for </a:t>
                </a:r>
                <a:r>
                  <a:rPr lang="it-IT" sz="1500" i="1" dirty="0" err="1"/>
                  <a:t>poly</a:t>
                </a:r>
                <a:r>
                  <a:rPr lang="it-IT" sz="1500" i="1" dirty="0"/>
                  <a:t> kernel,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500" i="1" dirty="0"/>
                  <a:t> for </a:t>
                </a:r>
                <a:r>
                  <a:rPr lang="it-IT" sz="1500" i="1" dirty="0" err="1"/>
                  <a:t>sigmoid</a:t>
                </a:r>
                <a:r>
                  <a:rPr lang="it-IT" sz="1500" dirty="0"/>
                  <a:t>):</a:t>
                </a:r>
                <a:r>
                  <a:rPr lang="it-IT" sz="1400" i="1" dirty="0"/>
                  <a:t> </a:t>
                </a:r>
                <a:br>
                  <a:rPr lang="it-IT" sz="1400" i="1" dirty="0"/>
                </a:br>
                <a:r>
                  <a:rPr lang="it-IT" sz="1400" dirty="0"/>
                  <a:t>0.1, 0.01, 0.001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C8633E0-F083-A286-F104-11FC5202D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0" y="3849023"/>
                <a:ext cx="7764725" cy="553998"/>
              </a:xfrm>
              <a:prstGeom prst="rect">
                <a:avLst/>
              </a:prstGeom>
              <a:blipFill>
                <a:blip r:embed="rId3"/>
                <a:stretch>
                  <a:fillRect l="-235" b="-109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Da finire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9038" y="573885"/>
            <a:ext cx="8824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dirty="0" err="1"/>
              <a:t>SciKeras</a:t>
            </a:r>
            <a:r>
              <a:rPr lang="it-IT" sz="1400" dirty="0"/>
              <a:t>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library to </a:t>
            </a:r>
            <a:r>
              <a:rPr lang="it-IT" sz="1400" dirty="0" err="1"/>
              <a:t>interface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model with </a:t>
            </a:r>
            <a:r>
              <a:rPr lang="it-IT" sz="1400" dirty="0" err="1"/>
              <a:t>Scikit-Learn</a:t>
            </a:r>
            <a:r>
              <a:rPr lang="it-IT" sz="1400" dirty="0"/>
              <a:t>. For the CUP task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in pipeline with the </a:t>
            </a:r>
            <a:r>
              <a:rPr lang="it-IT" sz="1400" dirty="0" err="1"/>
              <a:t>Neural</a:t>
            </a:r>
            <a:r>
              <a:rPr lang="it-IT" sz="1400" dirty="0"/>
              <a:t> Network.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3150636"/>
            <a:ext cx="4140741" cy="18774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Learning rate η</a:t>
            </a:r>
            <a:r>
              <a:rPr lang="it-IT" sz="1400" dirty="0"/>
              <a:t>: 0.01, 0.001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Momentum </a:t>
            </a:r>
            <a:r>
              <a:rPr lang="it-IT" sz="1500" i="1" dirty="0" err="1"/>
              <a:t>parameter</a:t>
            </a:r>
            <a:r>
              <a:rPr lang="it-IT" sz="1500" i="1" dirty="0"/>
              <a:t> α</a:t>
            </a:r>
            <a:r>
              <a:rPr lang="it-IT" sz="1400" dirty="0"/>
              <a:t>: 0.7, 0.8, 0.9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 err="1"/>
              <a:t>Usage</a:t>
            </a:r>
            <a:r>
              <a:rPr lang="it-IT" sz="1400" i="1" dirty="0"/>
              <a:t> of </a:t>
            </a:r>
            <a:r>
              <a:rPr lang="it-IT" sz="1400" i="1" dirty="0" err="1"/>
              <a:t>Nesterov’s</a:t>
            </a:r>
            <a:r>
              <a:rPr lang="it-IT" sz="1400" i="1" dirty="0"/>
              <a:t> </a:t>
            </a:r>
            <a:r>
              <a:rPr lang="it-IT" sz="1400" i="1" dirty="0" err="1"/>
              <a:t>momentum</a:t>
            </a:r>
            <a:r>
              <a:rPr lang="it-IT" sz="1400" dirty="0"/>
              <a:t>: True, False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 err="1"/>
              <a:t>Activation</a:t>
            </a:r>
            <a:r>
              <a:rPr lang="it-IT" sz="1500" i="1" dirty="0"/>
              <a:t> </a:t>
            </a:r>
            <a:r>
              <a:rPr lang="it-IT" sz="1500" i="1" dirty="0" err="1"/>
              <a:t>function</a:t>
            </a:r>
            <a:r>
              <a:rPr lang="it-IT" sz="1500" i="1" dirty="0"/>
              <a:t> for the </a:t>
            </a:r>
            <a:r>
              <a:rPr lang="it-IT" sz="1500" i="1" dirty="0" err="1"/>
              <a:t>hidden</a:t>
            </a:r>
            <a:r>
              <a:rPr lang="it-IT" sz="1500" i="1" dirty="0"/>
              <a:t> </a:t>
            </a:r>
            <a:r>
              <a:rPr lang="it-IT" sz="1500" i="1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ReLU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9038" y="2287011"/>
            <a:ext cx="82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(for the ML23 Cup): </a:t>
            </a:r>
            <a:r>
              <a:rPr lang="it-IT" sz="1400" dirty="0">
                <a:solidFill>
                  <a:srgbClr val="FF0000"/>
                </a:solidFill>
              </a:rPr>
              <a:t>aggiustare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912127B-9353-6624-BDD1-04F619D84C30}"/>
              </a:ext>
            </a:extLst>
          </p:cNvPr>
          <p:cNvSpPr txBox="1"/>
          <p:nvPr/>
        </p:nvSpPr>
        <p:spPr>
          <a:xfrm>
            <a:off x="4452680" y="3150636"/>
            <a:ext cx="4126543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Dropout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dirty="0"/>
              <a:t>(</a:t>
            </a:r>
            <a:r>
              <a:rPr lang="it-IT" sz="1400" i="1" dirty="0"/>
              <a:t>input </a:t>
            </a:r>
            <a:r>
              <a:rPr lang="it-IT" sz="1400" i="1" dirty="0" err="1"/>
              <a:t>layer</a:t>
            </a:r>
            <a:r>
              <a:rPr lang="it-IT" sz="1400" dirty="0"/>
              <a:t>): 0.1, 0.2, 0.3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Dropout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dirty="0"/>
              <a:t>(</a:t>
            </a:r>
            <a:r>
              <a:rPr lang="it-IT" sz="1400" i="1" dirty="0" err="1"/>
              <a:t>hidden</a:t>
            </a:r>
            <a:r>
              <a:rPr lang="it-IT" sz="1400" i="1" dirty="0"/>
              <a:t> </a:t>
            </a:r>
            <a:r>
              <a:rPr lang="it-IT" sz="1400" i="1" dirty="0" err="1"/>
              <a:t>layers</a:t>
            </a:r>
            <a:r>
              <a:rPr lang="it-IT" sz="1400" dirty="0"/>
              <a:t>): </a:t>
            </a:r>
            <a:br>
              <a:rPr lang="it-IT" sz="1400" dirty="0"/>
            </a:br>
            <a:r>
              <a:rPr lang="it-IT" sz="1400" dirty="0"/>
              <a:t>(0.2, 0.2), (0.3,0.3), (0.3, 0.4)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L2 </a:t>
            </a:r>
            <a:r>
              <a:rPr lang="it-IT" sz="1400" i="1" dirty="0" err="1"/>
              <a:t>regularization</a:t>
            </a:r>
            <a:r>
              <a:rPr lang="it-IT" sz="1400" i="1" dirty="0"/>
              <a:t> </a:t>
            </a:r>
            <a:r>
              <a:rPr lang="it-IT" sz="1400" i="1" dirty="0" err="1"/>
              <a:t>hyperparameter</a:t>
            </a:r>
            <a:r>
              <a:rPr lang="it-IT" sz="1400" i="1" dirty="0"/>
              <a:t> λ</a:t>
            </a:r>
            <a:r>
              <a:rPr lang="it-IT" sz="1400" dirty="0"/>
              <a:t>: 10</a:t>
            </a:r>
            <a:r>
              <a:rPr lang="it-IT" sz="1400" baseline="30000" dirty="0"/>
              <a:t>-4</a:t>
            </a:r>
            <a:r>
              <a:rPr lang="it-IT" sz="1400" dirty="0"/>
              <a:t>, 10</a:t>
            </a:r>
            <a:r>
              <a:rPr lang="it-IT" sz="1400" baseline="30000" dirty="0"/>
              <a:t>-5</a:t>
            </a:r>
          </a:p>
          <a:p>
            <a:pPr>
              <a:lnSpc>
                <a:spcPct val="150000"/>
              </a:lnSpc>
            </a:pPr>
            <a:endParaRPr lang="it-IT" sz="14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0A9BC0-A62F-B75F-9419-9C8914E4A9A0}"/>
              </a:ext>
            </a:extLst>
          </p:cNvPr>
          <p:cNvSpPr txBox="1"/>
          <p:nvPr/>
        </p:nvSpPr>
        <p:spPr>
          <a:xfrm>
            <a:off x="311939" y="2626182"/>
            <a:ext cx="826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i="1" dirty="0"/>
              <a:t>Architecture </a:t>
            </a:r>
            <a:r>
              <a:rPr lang="it-IT" sz="1400" dirty="0"/>
              <a:t>(</a:t>
            </a:r>
            <a:r>
              <a:rPr lang="it-IT" sz="1400" i="1" dirty="0" err="1"/>
              <a:t>meaning</a:t>
            </a:r>
            <a:r>
              <a:rPr lang="it-IT" sz="1400" i="1" dirty="0"/>
              <a:t> of </a:t>
            </a:r>
            <a:r>
              <a:rPr lang="it-IT" sz="1400" dirty="0"/>
              <a:t>(</a:t>
            </a:r>
            <a:r>
              <a:rPr lang="it-IT" sz="1400" i="1" dirty="0"/>
              <a:t>x</a:t>
            </a:r>
            <a:r>
              <a:rPr lang="it-IT" sz="1400" i="1" baseline="-25000" dirty="0"/>
              <a:t>1</a:t>
            </a:r>
            <a:r>
              <a:rPr lang="it-IT" sz="1400" dirty="0"/>
              <a:t>,</a:t>
            </a:r>
            <a:r>
              <a:rPr lang="it-IT" sz="1400" i="1" dirty="0"/>
              <a:t>…</a:t>
            </a:r>
            <a:r>
              <a:rPr lang="it-IT" sz="1400" dirty="0"/>
              <a:t>,</a:t>
            </a:r>
            <a:r>
              <a:rPr lang="it-IT" sz="1400" i="1" dirty="0" err="1"/>
              <a:t>x</a:t>
            </a:r>
            <a:r>
              <a:rPr lang="it-IT" sz="1400" i="1" baseline="-25000" dirty="0" err="1"/>
              <a:t>n</a:t>
            </a:r>
            <a:r>
              <a:rPr lang="it-IT" sz="1400" dirty="0"/>
              <a:t>): </a:t>
            </a:r>
            <a:r>
              <a:rPr lang="it-IT" sz="1400" i="1" dirty="0"/>
              <a:t>n </a:t>
            </a:r>
            <a:r>
              <a:rPr lang="it-IT" sz="1400" i="1" dirty="0" err="1"/>
              <a:t>hidden</a:t>
            </a:r>
            <a:r>
              <a:rPr lang="it-IT" sz="1400" i="1" dirty="0"/>
              <a:t> </a:t>
            </a:r>
            <a:r>
              <a:rPr lang="it-IT" sz="1400" i="1" dirty="0" err="1"/>
              <a:t>layers</a:t>
            </a:r>
            <a:r>
              <a:rPr lang="it-IT" sz="1400" dirty="0"/>
              <a:t>. </a:t>
            </a:r>
            <a:r>
              <a:rPr lang="it-IT" sz="1400" i="1" dirty="0"/>
              <a:t>Layer i </a:t>
            </a:r>
            <a:r>
              <a:rPr lang="it-IT" sz="1400" i="1" dirty="0" err="1"/>
              <a:t>has</a:t>
            </a:r>
            <a:r>
              <a:rPr lang="it-IT" sz="1400" i="1" dirty="0"/>
              <a:t> x</a:t>
            </a:r>
            <a:r>
              <a:rPr lang="it-IT" sz="1400" i="1" baseline="-25000" dirty="0"/>
              <a:t>i</a:t>
            </a:r>
            <a:r>
              <a:rPr lang="it-IT" sz="1400" i="1" dirty="0"/>
              <a:t> </a:t>
            </a:r>
            <a:r>
              <a:rPr lang="it-IT" sz="1400" i="1" dirty="0" err="1"/>
              <a:t>units</a:t>
            </a:r>
            <a:r>
              <a:rPr lang="it-IT" sz="1400" dirty="0"/>
              <a:t>): </a:t>
            </a:r>
            <a:br>
              <a:rPr lang="it-IT" sz="1400" dirty="0"/>
            </a:br>
            <a:r>
              <a:rPr lang="it-IT" sz="1400" dirty="0"/>
              <a:t>(64, 64), (128,64), (128,128)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4C2A88-6191-5D54-C905-398AEFCF8664}"/>
              </a:ext>
            </a:extLst>
          </p:cNvPr>
          <p:cNvSpPr txBox="1"/>
          <p:nvPr/>
        </p:nvSpPr>
        <p:spPr>
          <a:xfrm>
            <a:off x="311938" y="1390370"/>
            <a:ext cx="883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Inizializzazione dei pesi </a:t>
            </a:r>
            <a:r>
              <a:rPr lang="it-IT" sz="1400" dirty="0"/>
              <a:t>(direi si descrive nel dettaglio nella </a:t>
            </a:r>
            <a:r>
              <a:rPr lang="it-IT" sz="1400" dirty="0" err="1"/>
              <a:t>prox</a:t>
            </a:r>
            <a:r>
              <a:rPr lang="it-IT" sz="1400" dirty="0"/>
              <a:t> slide). </a:t>
            </a:r>
            <a:r>
              <a:rPr lang="it-IT" sz="1400" dirty="0" err="1"/>
              <a:t>Cfr</a:t>
            </a:r>
            <a:r>
              <a:rPr lang="it-IT" sz="1400" dirty="0"/>
              <a:t> checklist di ML-23-Report-info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392564-5232-114A-B13E-5A063453402A}"/>
              </a:ext>
            </a:extLst>
          </p:cNvPr>
          <p:cNvSpPr txBox="1"/>
          <p:nvPr/>
        </p:nvSpPr>
        <p:spPr>
          <a:xfrm>
            <a:off x="319038" y="1731016"/>
            <a:ext cx="883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Criterio di arresto </a:t>
            </a:r>
            <a:r>
              <a:rPr lang="it-IT" sz="1400" dirty="0"/>
              <a:t>(se necessario si descrive nel dettaglio nella </a:t>
            </a:r>
            <a:r>
              <a:rPr lang="it-IT" sz="1400" dirty="0" err="1"/>
              <a:t>prox</a:t>
            </a:r>
            <a:r>
              <a:rPr lang="it-IT" sz="1400" dirty="0"/>
              <a:t> slide). </a:t>
            </a:r>
            <a:r>
              <a:rPr lang="it-IT" sz="1400" dirty="0" err="1"/>
              <a:t>Cfr</a:t>
            </a:r>
            <a:r>
              <a:rPr lang="it-IT" sz="1400" dirty="0"/>
              <a:t> checklist di ML-23-Report-info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 (may be more slides)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3EB721-4ECF-8D44-AD5A-11FA73D5C8DE}"/>
              </a:ext>
            </a:extLst>
          </p:cNvPr>
          <p:cNvSpPr txBox="1"/>
          <p:nvPr/>
        </p:nvSpPr>
        <p:spPr>
          <a:xfrm>
            <a:off x="311760" y="616670"/>
            <a:ext cx="81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Qualche parola sul </a:t>
            </a:r>
            <a:r>
              <a:rPr lang="it-IT" sz="1400" dirty="0" err="1">
                <a:solidFill>
                  <a:srgbClr val="FF0000"/>
                </a:solidFill>
              </a:rPr>
              <a:t>RobustScaler</a:t>
            </a:r>
            <a:r>
              <a:rPr lang="it-IT" sz="1400" dirty="0">
                <a:solidFill>
                  <a:srgbClr val="FF0000"/>
                </a:solidFill>
              </a:rPr>
              <a:t>, e in generale sul </a:t>
            </a:r>
            <a:r>
              <a:rPr lang="it-IT" sz="1400" dirty="0" err="1">
                <a:solidFill>
                  <a:srgbClr val="FF0000"/>
                </a:solidFill>
              </a:rPr>
              <a:t>preprocessing</a:t>
            </a:r>
            <a:r>
              <a:rPr lang="it-IT" sz="1400" dirty="0">
                <a:solidFill>
                  <a:srgbClr val="FF0000"/>
                </a:solidFill>
              </a:rPr>
              <a:t> che si fa.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884534-5F12-27F6-1B5F-8149A5D5CCB6}"/>
              </a:ext>
            </a:extLst>
          </p:cNvPr>
          <p:cNvSpPr txBox="1"/>
          <p:nvPr/>
        </p:nvSpPr>
        <p:spPr>
          <a:xfrm>
            <a:off x="311760" y="1191093"/>
            <a:ext cx="7732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Abbiamo usato </a:t>
            </a:r>
            <a:r>
              <a:rPr lang="it-IT" sz="1400" dirty="0" err="1">
                <a:solidFill>
                  <a:srgbClr val="FF0000"/>
                </a:solidFill>
              </a:rPr>
              <a:t>SciKeras</a:t>
            </a:r>
            <a:r>
              <a:rPr lang="it-IT" sz="1400" dirty="0">
                <a:solidFill>
                  <a:srgbClr val="FF0000"/>
                </a:solidFill>
              </a:rPr>
              <a:t> per interfacciare con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 la NN fatta con </a:t>
            </a:r>
            <a:r>
              <a:rPr lang="it-IT" sz="1400" dirty="0" err="1">
                <a:solidFill>
                  <a:srgbClr val="FF0000"/>
                </a:solidFill>
              </a:rPr>
              <a:t>Keras</a:t>
            </a:r>
            <a:r>
              <a:rPr lang="it-IT" sz="1400" dirty="0">
                <a:solidFill>
                  <a:srgbClr val="FF0000"/>
                </a:solidFill>
              </a:rPr>
              <a:t>. Questo perché anche per le NN abbiamo usato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 per 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 e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 migliori (ottenuti dalla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311760" y="2140686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087FD7-7006-3A2A-3B0A-03880C8C49E0}"/>
              </a:ext>
            </a:extLst>
          </p:cNvPr>
          <p:cNvSpPr txBox="1"/>
          <p:nvPr/>
        </p:nvSpPr>
        <p:spPr>
          <a:xfrm>
            <a:off x="605118" y="3496235"/>
            <a:ext cx="7120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</a:t>
            </a:r>
            <a:r>
              <a:rPr lang="it-IT" sz="1400" dirty="0"/>
              <a:t>. (Be </a:t>
            </a:r>
            <a:r>
              <a:rPr lang="it-IT" sz="1400" dirty="0" err="1"/>
              <a:t>normal</a:t>
            </a:r>
            <a:r>
              <a:rPr lang="it-IT" sz="1400" dirty="0"/>
              <a:t>), dropout, </a:t>
            </a:r>
            <a:r>
              <a:rPr lang="it-IT" sz="1400" dirty="0" err="1"/>
              <a:t>robust</a:t>
            </a:r>
            <a:r>
              <a:rPr lang="it-IT" sz="1400" dirty="0"/>
              <a:t> </a:t>
            </a:r>
            <a:r>
              <a:rPr lang="it-IT" sz="1400" dirty="0" err="1"/>
              <a:t>scaler</a:t>
            </a:r>
            <a:r>
              <a:rPr lang="it-IT" sz="1400" dirty="0"/>
              <a:t>, </a:t>
            </a:r>
            <a:r>
              <a:rPr lang="it-IT" sz="1400" dirty="0" err="1"/>
              <a:t>usage</a:t>
            </a:r>
            <a:r>
              <a:rPr lang="it-IT" sz="1400" dirty="0"/>
              <a:t> of a </a:t>
            </a:r>
            <a:r>
              <a:rPr lang="it-IT" sz="1400" dirty="0" err="1"/>
              <a:t>Bayesian</a:t>
            </a:r>
            <a:r>
              <a:rPr lang="it-IT" sz="1400" dirty="0"/>
              <a:t> </a:t>
            </a:r>
            <a:r>
              <a:rPr lang="it-IT" sz="1400" dirty="0" err="1"/>
              <a:t>opt</a:t>
            </a:r>
            <a:r>
              <a:rPr lang="it-IT" sz="1400" dirty="0"/>
              <a:t>, </a:t>
            </a:r>
            <a:r>
              <a:rPr lang="it-IT" sz="1400" dirty="0" err="1"/>
              <a:t>something</a:t>
            </a:r>
            <a:r>
              <a:rPr lang="it-IT" sz="1400" dirty="0"/>
              <a:t> on the dropout? </a:t>
            </a:r>
          </a:p>
          <a:p>
            <a:r>
              <a:rPr lang="it-IT" sz="1400" dirty="0" err="1"/>
              <a:t>Why</a:t>
            </a:r>
            <a:r>
              <a:rPr lang="it-IT" sz="1400" dirty="0"/>
              <a:t> a pipeline </a:t>
            </a:r>
            <a:r>
              <a:rPr lang="it-IT" sz="1400" dirty="0" err="1"/>
              <a:t>instead</a:t>
            </a:r>
            <a:r>
              <a:rPr lang="it-IT" sz="1400" dirty="0"/>
              <a:t> of </a:t>
            </a:r>
            <a:r>
              <a:rPr lang="it-IT" sz="1400" dirty="0" err="1"/>
              <a:t>sequential</a:t>
            </a:r>
            <a:r>
              <a:rPr lang="it-IT" sz="1400" dirty="0"/>
              <a:t>?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 Selected grid search results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39151"/>
              </p:ext>
            </p:extLst>
          </p:nvPr>
        </p:nvGraphicFramePr>
        <p:xfrm>
          <a:off x="311757" y="103988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6" y="70132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2786"/>
              </p:ext>
            </p:extLst>
          </p:nvPr>
        </p:nvGraphicFramePr>
        <p:xfrm>
          <a:off x="311757" y="329589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rgbClr val="FF0000"/>
                          </a:solidFill>
                        </a:rPr>
                        <a:t>Hyperparameters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6" y="295733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 Selected grid search results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84029"/>
              </p:ext>
            </p:extLst>
          </p:nvPr>
        </p:nvGraphicFramePr>
        <p:xfrm>
          <a:off x="311758" y="1139467"/>
          <a:ext cx="8160842" cy="35364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48150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 err="1"/>
                        <a:t>optimizer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 …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80091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3665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1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4DA6D7-39AB-9E4A-2149-602BE3613606}"/>
              </a:ext>
            </a:extLst>
          </p:cNvPr>
          <p:cNvSpPr txBox="1"/>
          <p:nvPr/>
        </p:nvSpPr>
        <p:spPr>
          <a:xfrm>
            <a:off x="311760" y="921124"/>
            <a:ext cx="81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i tre task del </a:t>
            </a:r>
            <a:r>
              <a:rPr lang="it-IT" sz="1400" dirty="0" err="1"/>
              <a:t>monk</a:t>
            </a:r>
            <a:r>
              <a:rPr lang="it-IT" sz="1400" dirty="0"/>
              <a:t>, vuole la learning curve (su TR set e TS set) (MSE per epoca, nel caso di </a:t>
            </a:r>
            <a:r>
              <a:rPr lang="it-IT" sz="1400" dirty="0" err="1"/>
              <a:t>sgd</a:t>
            </a:r>
            <a:r>
              <a:rPr lang="it-IT" sz="1400" dirty="0"/>
              <a:t>/</a:t>
            </a:r>
            <a:r>
              <a:rPr lang="it-IT" sz="1400" dirty="0" err="1"/>
              <a:t>minibatch</a:t>
            </a:r>
            <a:r>
              <a:rPr lang="it-IT" sz="1400" dirty="0"/>
              <a:t> vuole che ogni punto corrisponda alla media sull’epoca a cui tale punto si riferisce. Mi sa che le librerie calcolano ciò da sole?)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58CF0-E730-C2EB-9FE8-FEF7B463973B}"/>
              </a:ext>
            </a:extLst>
          </p:cNvPr>
          <p:cNvSpPr txBox="1"/>
          <p:nvPr/>
        </p:nvSpPr>
        <p:spPr>
          <a:xfrm>
            <a:off x="311760" y="2128922"/>
            <a:ext cx="81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 tre task del </a:t>
            </a:r>
            <a:r>
              <a:rPr lang="it-IT" dirty="0" err="1"/>
              <a:t>monk</a:t>
            </a:r>
            <a:r>
              <a:rPr lang="it-IT" dirty="0"/>
              <a:t>, bisogna anche plottare l’</a:t>
            </a:r>
            <a:r>
              <a:rPr lang="it-IT" dirty="0" err="1"/>
              <a:t>accuracy</a:t>
            </a:r>
            <a:r>
              <a:rPr lang="it-IT" dirty="0"/>
              <a:t> (su TR set e TS set) ma su un grafico diverso.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1894</Words>
  <Application>Microsoft Office PowerPoint</Application>
  <PresentationFormat>Presentazione su schermo (16:9)</PresentationFormat>
  <Paragraphs>177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Random Forest</vt:lpstr>
      <vt:lpstr>Support Vector Regressors</vt:lpstr>
      <vt:lpstr>Neural Network Da finire</vt:lpstr>
      <vt:lpstr>Models novelties (may be more slides)</vt:lpstr>
      <vt:lpstr>Monk Results: Selected grid search results – 1 </vt:lpstr>
      <vt:lpstr>Monk Results: Selected grid search results – 2</vt:lpstr>
      <vt:lpstr>Monk Results: Plots – 1 DA FARE</vt:lpstr>
      <vt:lpstr>Monk Results: Plots – 2 DA FARE</vt:lpstr>
      <vt:lpstr>CUP Validation schema: data splitting Aggiungere?</vt:lpstr>
      <vt:lpstr>CUP Validation schema: model selection [da riempire]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[fare]</vt:lpstr>
      <vt:lpstr>Bibliography – 1</vt:lpstr>
      <vt:lpstr>Bibliography – 2 [fare, se necessario] </vt:lpstr>
      <vt:lpstr>Appendix - not shown in the time slot  (may be many slides, but still use a reasonable number)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28</cp:revision>
  <dcterms:modified xsi:type="dcterms:W3CDTF">2024-01-18T10:45:18Z</dcterms:modified>
  <dc:language>it-IT</dc:language>
</cp:coreProperties>
</file>