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5"/>
  </p:notesMasterIdLst>
  <p:sldIdLst>
    <p:sldId id="256" r:id="rId3"/>
    <p:sldId id="257" r:id="rId4"/>
    <p:sldId id="280" r:id="rId5"/>
    <p:sldId id="259" r:id="rId6"/>
    <p:sldId id="279" r:id="rId7"/>
    <p:sldId id="285" r:id="rId8"/>
    <p:sldId id="261" r:id="rId9"/>
    <p:sldId id="289" r:id="rId10"/>
    <p:sldId id="290" r:id="rId11"/>
    <p:sldId id="276" r:id="rId12"/>
    <p:sldId id="262" r:id="rId13"/>
    <p:sldId id="287" r:id="rId14"/>
    <p:sldId id="263" r:id="rId15"/>
    <p:sldId id="269" r:id="rId16"/>
    <p:sldId id="278" r:id="rId17"/>
    <p:sldId id="270" r:id="rId18"/>
    <p:sldId id="264" r:id="rId19"/>
    <p:sldId id="274" r:id="rId20"/>
    <p:sldId id="272" r:id="rId21"/>
    <p:sldId id="275" r:id="rId22"/>
    <p:sldId id="265" r:id="rId23"/>
    <p:sldId id="266" r:id="rId24"/>
    <p:sldId id="273" r:id="rId25"/>
    <p:sldId id="277" r:id="rId26"/>
    <p:sldId id="268" r:id="rId27"/>
    <p:sldId id="282" r:id="rId28"/>
    <p:sldId id="283" r:id="rId29"/>
    <p:sldId id="288" r:id="rId30"/>
    <p:sldId id="291" r:id="rId31"/>
    <p:sldId id="281" r:id="rId32"/>
    <p:sldId id="284" r:id="rId33"/>
    <p:sldId id="286" r:id="rId34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23/01/2024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8D799-F8DD-4F85-B15C-49884F02FB5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524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adriangb.com/scikeras/stable/index.html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cikit-learn.org/stable/modules/classes.html" TargetMode="External"/><Relationship Id="rId5" Type="http://schemas.openxmlformats.org/officeDocument/2006/relationships/hyperlink" Target="https://keras.io/api/" TargetMode="External"/><Relationship Id="rId4" Type="http://schemas.openxmlformats.org/officeDocument/2006/relationships/hyperlink" Target="http://www.tensorflow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2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C6A85-8DA2-EEEE-89E8-A327E42290EF}"/>
              </a:ext>
            </a:extLst>
          </p:cNvPr>
          <p:cNvSpPr txBox="1"/>
          <p:nvPr/>
        </p:nvSpPr>
        <p:spPr>
          <a:xfrm>
            <a:off x="423582" y="1694329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Siccome servono i plots anche per gli altri modelli, e non solo per le reti neurali, un’altra slide sarà senz’altro necessaria</a:t>
            </a:r>
          </a:p>
        </p:txBody>
      </p:sp>
    </p:spTree>
    <p:extLst>
      <p:ext uri="{BB962C8B-B14F-4D97-AF65-F5344CB8AC3E}">
        <p14:creationId xmlns:p14="http://schemas.microsoft.com/office/powerpoint/2010/main" val="213042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257285-26F0-6D40-8997-2577FA7B9D15}"/>
              </a:ext>
            </a:extLst>
          </p:cNvPr>
          <p:cNvSpPr txBox="1"/>
          <p:nvPr/>
        </p:nvSpPr>
        <p:spPr>
          <a:xfrm>
            <a:off x="311760" y="3433257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Retrainings</a:t>
            </a:r>
            <a:r>
              <a:rPr lang="it-IT" sz="14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873875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4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2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copia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2728046"/>
            <a:ext cx="8435372" cy="1027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2500" lnSpcReduction="1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4007224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8647"/>
              </p:ext>
            </p:extLst>
          </p:nvPr>
        </p:nvGraphicFramePr>
        <p:xfrm>
          <a:off x="396688" y="1478438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1170661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6" y="79866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72941" r="-40286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170930" r="-40286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45855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6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&amp; Acknowledgments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5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6"/>
              </a:rPr>
              <a:t>API </a:t>
            </a:r>
            <a:r>
              <a:rPr lang="it-IT" sz="1400" dirty="0" err="1">
                <a:hlinkClick r:id="rId6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  <a:p>
            <a:pPr marL="342900" indent="-342900">
              <a:buFont typeface="+mj-lt"/>
              <a:buAutoNum type="arabicPeriod" startAt="5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it-IT" sz="1400" dirty="0">
                <a:solidFill>
                  <a:srgbClr val="FF0000"/>
                </a:solidFill>
              </a:rPr>
              <a:t>Articolo 2</a:t>
            </a:r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  <a:p>
            <a:pPr marL="342900" indent="-342900">
              <a:buFont typeface="+mj-lt"/>
              <a:buAutoNum type="arabicPeriod" startAt="8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n+1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1062"/>
              </p:ext>
            </p:extLst>
          </p:nvPr>
        </p:nvGraphicFramePr>
        <p:xfrm>
          <a:off x="311940" y="1530722"/>
          <a:ext cx="8520120" cy="2667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39689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3012142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62443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 (</a:t>
                      </a:r>
                      <a:r>
                        <a:rPr lang="it-IT" sz="1400" i="1" dirty="0" err="1"/>
                        <a:t>not</a:t>
                      </a:r>
                      <a:r>
                        <a:rPr lang="it-IT" sz="1400" i="1" dirty="0"/>
                        <a:t> for Monk3</a:t>
                      </a:r>
                      <a:r>
                        <a:rPr lang="it-IT" sz="1400" dirty="0"/>
                        <a:t>),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r>
                        <a:rPr lang="it-IT" sz="1400" dirty="0"/>
                        <a:t>,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entropy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  <a:r>
                        <a:rPr lang="it-IT" sz="1400" i="0" dirty="0"/>
                        <a:t>, 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57837"/>
              </p:ext>
            </p:extLst>
          </p:nvPr>
        </p:nvGraphicFramePr>
        <p:xfrm>
          <a:off x="311760" y="1362507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6A41FC-3820-14C2-0C78-21C23799F429}"/>
              </a:ext>
            </a:extLst>
          </p:cNvPr>
          <p:cNvSpPr txBox="1"/>
          <p:nvPr/>
        </p:nvSpPr>
        <p:spPr>
          <a:xfrm>
            <a:off x="311760" y="1054730"/>
            <a:ext cx="8428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n+1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comparisons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tasks: grid search results for RF and SVM 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30603"/>
              </p:ext>
            </p:extLst>
          </p:nvPr>
        </p:nvGraphicFramePr>
        <p:xfrm>
          <a:off x="311758" y="1374456"/>
          <a:ext cx="8160843" cy="1249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71583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815830">
                  <a:extLst>
                    <a:ext uri="{9D8B030D-6E8A-4147-A177-3AD203B41FA5}">
                      <a16:colId xmlns:a16="http://schemas.microsoft.com/office/drawing/2014/main" val="3409676061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it-IT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80,43%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2 </a:t>
                      </a:r>
                      <a:r>
                        <a:rPr lang="it-IT" sz="1400" dirty="0"/>
                        <a:t>/ </a:t>
                      </a:r>
                      <a:r>
                        <a:rPr lang="it-IT" sz="1400" i="1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71.71%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Consolas" panose="020B0609020204030204" pitchFamily="49" charset="0"/>
                        </a:rPr>
                        <a:t>RBF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0.1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 err="1"/>
                        <a:t>n.d.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93.40%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 97.22%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103590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</a:t>
            </a:r>
            <a:r>
              <a:rPr lang="it-IT" sz="1600" b="1" dirty="0">
                <a:solidFill>
                  <a:srgbClr val="FF0000"/>
                </a:solidFill>
              </a:rPr>
              <a:t>n+3</a:t>
            </a:r>
            <a:r>
              <a:rPr lang="it-IT" sz="1600" dirty="0"/>
              <a:t>: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09378"/>
              </p:ext>
            </p:extLst>
          </p:nvPr>
        </p:nvGraphicFramePr>
        <p:xfrm>
          <a:off x="311758" y="3230520"/>
          <a:ext cx="8160844" cy="1645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1924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40610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593954">
                  <a:extLst>
                    <a:ext uri="{9D8B030D-6E8A-4147-A177-3AD203B41FA5}">
                      <a16:colId xmlns:a16="http://schemas.microsoft.com/office/drawing/2014/main" val="3320172478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trees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maxDepth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min_samples_split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min_samples_leaf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maxFeatures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bootstrap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criterion</a:t>
                      </a:r>
                      <a:endParaRPr lang="it-IT" sz="14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20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4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None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True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78,03%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95.37%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100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2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False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i="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 65,17%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81,94%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50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None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6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i="1" dirty="0"/>
                        <a:t>1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dirty="0"/>
                        <a:t> /</a:t>
                      </a:r>
                      <a:r>
                        <a:rPr lang="it-IT" sz="1400" i="1" dirty="0"/>
                        <a:t>True</a:t>
                      </a:r>
                      <a:r>
                        <a:rPr lang="it-IT" sz="1400" dirty="0"/>
                        <a:t> / </a:t>
                      </a:r>
                      <a:r>
                        <a:rPr lang="it-IT" sz="1400" dirty="0" err="1">
                          <a:latin typeface="Consolas" panose="020B0609020204030204" pitchFamily="49" charset="0"/>
                        </a:rPr>
                        <a:t>gini</a:t>
                      </a:r>
                      <a:endParaRPr lang="it-IT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93.40%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 96.99%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7" y="2891964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</a:t>
            </a:r>
            <a:r>
              <a:rPr lang="it-IT" sz="1600" b="1" dirty="0">
                <a:solidFill>
                  <a:srgbClr val="FF0000"/>
                </a:solidFill>
              </a:rPr>
              <a:t>n+4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2174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5 </a:t>
            </a:r>
            <a:r>
              <a:rPr lang="it" sz="24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FINIRE 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In-depth analysis of Random Forest’s performance on M</a:t>
            </a:r>
            <a:r>
              <a:rPr lang="it" sz="20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onk 1 task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7B8AC1D5-D205-E00E-30C5-A6528E259F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2"/>
          <a:stretch/>
        </p:blipFill>
        <p:spPr>
          <a:xfrm>
            <a:off x="2227394" y="1439101"/>
            <a:ext cx="3242158" cy="2265298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364A12D-5752-6A96-DF99-AA3BE9884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439101"/>
            <a:ext cx="1915634" cy="1825751"/>
          </a:xfrm>
          <a:prstGeom prst="rect">
            <a:avLst/>
          </a:prstGeom>
          <a:ln>
            <a:noFill/>
          </a:ln>
        </p:spPr>
      </p:pic>
      <p:pic>
        <p:nvPicPr>
          <p:cNvPr id="15" name="Immagine 1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71E0DAD-A66A-F13D-F735-F98964D9E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52" y="1439101"/>
            <a:ext cx="3242158" cy="2265298"/>
          </a:xfrm>
          <a:prstGeom prst="rect">
            <a:avLst/>
          </a:prstGeom>
          <a:ln>
            <a:noFill/>
          </a:ln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4EA9030-D49A-946A-EE82-303EA4064980}"/>
              </a:ext>
            </a:extLst>
          </p:cNvPr>
          <p:cNvSpPr txBox="1"/>
          <p:nvPr/>
        </p:nvSpPr>
        <p:spPr>
          <a:xfrm>
            <a:off x="308534" y="1131324"/>
            <a:ext cx="8403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Figure</a:t>
            </a:r>
            <a:r>
              <a:rPr lang="it-IT" sz="1400" b="1" dirty="0">
                <a:solidFill>
                  <a:srgbClr val="FF0000"/>
                </a:solidFill>
              </a:rPr>
              <a:t> k</a:t>
            </a:r>
            <a:r>
              <a:rPr lang="it-IT" sz="1400" dirty="0"/>
              <a:t>: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, learning curve and ROC curve for the Random </a:t>
            </a:r>
            <a:r>
              <a:rPr lang="it-IT" sz="1400" dirty="0" err="1"/>
              <a:t>Forest</a:t>
            </a:r>
            <a:r>
              <a:rPr lang="it-IT" sz="1400" dirty="0"/>
              <a:t>, Monk 1 task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1140F4-4D7F-79F3-B32B-4E794EAB9ADE}"/>
              </a:ext>
            </a:extLst>
          </p:cNvPr>
          <p:cNvSpPr txBox="1"/>
          <p:nvPr/>
        </p:nvSpPr>
        <p:spPr>
          <a:xfrm>
            <a:off x="308534" y="4061012"/>
            <a:ext cx="816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>
                <a:solidFill>
                  <a:srgbClr val="FF0000"/>
                </a:solidFill>
              </a:rPr>
              <a:t>Interestingly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all</a:t>
            </a:r>
            <a:r>
              <a:rPr lang="it-IT" sz="1400" dirty="0">
                <a:solidFill>
                  <a:srgbClr val="FF0000"/>
                </a:solidFill>
              </a:rPr>
              <a:t> models </a:t>
            </a:r>
            <a:r>
              <a:rPr lang="it-IT" sz="1400" dirty="0" err="1">
                <a:solidFill>
                  <a:srgbClr val="FF0000"/>
                </a:solidFill>
              </a:rPr>
              <a:t>but</a:t>
            </a:r>
            <a:r>
              <a:rPr lang="it-IT" sz="1400" dirty="0">
                <a:solidFill>
                  <a:srgbClr val="FF0000"/>
                </a:solidFill>
              </a:rPr>
              <a:t> the Random </a:t>
            </a:r>
            <a:r>
              <a:rPr lang="it-IT" sz="1400" dirty="0" err="1">
                <a:solidFill>
                  <a:srgbClr val="FF0000"/>
                </a:solidFill>
              </a:rPr>
              <a:t>Forests</a:t>
            </a:r>
            <a:r>
              <a:rPr lang="it-IT" sz="1400" dirty="0">
                <a:solidFill>
                  <a:srgbClr val="FF0000"/>
                </a:solidFill>
              </a:rPr>
              <a:t> are </a:t>
            </a:r>
            <a:r>
              <a:rPr lang="it-IT" sz="1400" dirty="0" err="1">
                <a:solidFill>
                  <a:srgbClr val="FF0000"/>
                </a:solidFill>
              </a:rPr>
              <a:t>performant</a:t>
            </a:r>
            <a:r>
              <a:rPr lang="it-IT" sz="1400" dirty="0">
                <a:solidFill>
                  <a:srgbClr val="FF0000"/>
                </a:solidFill>
              </a:rPr>
              <a:t> in the Monk 1 task.</a:t>
            </a:r>
          </a:p>
          <a:p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ran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similar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comparisons</a:t>
            </a:r>
            <a:r>
              <a:rPr lang="it-IT" sz="1400" dirty="0">
                <a:solidFill>
                  <a:srgbClr val="FF0000"/>
                </a:solidFill>
              </a:rPr>
              <a:t> in </a:t>
            </a:r>
            <a:r>
              <a:rPr lang="it-IT" sz="1400" dirty="0" err="1">
                <a:solidFill>
                  <a:srgbClr val="FF0000"/>
                </a:solidFill>
              </a:rPr>
              <a:t>our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comparison</a:t>
            </a:r>
            <a:r>
              <a:rPr lang="it-IT" sz="1400" dirty="0">
                <a:solidFill>
                  <a:srgbClr val="FF0000"/>
                </a:solidFill>
              </a:rPr>
              <a:t> notebooks for the </a:t>
            </a:r>
            <a:r>
              <a:rPr lang="it-IT" sz="1400" dirty="0" err="1">
                <a:solidFill>
                  <a:srgbClr val="FF0000"/>
                </a:solidFill>
              </a:rPr>
              <a:t>other</a:t>
            </a:r>
            <a:r>
              <a:rPr lang="it-IT" sz="1400" dirty="0">
                <a:solidFill>
                  <a:srgbClr val="FF0000"/>
                </a:solidFill>
              </a:rPr>
              <a:t> Monk tasks.</a:t>
            </a:r>
          </a:p>
        </p:txBody>
      </p:sp>
    </p:spTree>
    <p:extLst>
      <p:ext uri="{BB962C8B-B14F-4D97-AF65-F5344CB8AC3E}">
        <p14:creationId xmlns:p14="http://schemas.microsoft.com/office/powerpoint/2010/main" val="33114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Extra notebooks for data </a:t>
            </a:r>
            <a:r>
              <a:rPr lang="it-IT" sz="1400" dirty="0" err="1"/>
              <a:t>exploration</a:t>
            </a:r>
            <a:r>
              <a:rPr lang="it-IT" sz="1400" dirty="0"/>
              <a:t> and models </a:t>
            </a:r>
            <a:r>
              <a:rPr lang="it-IT" sz="1400" dirty="0" err="1"/>
              <a:t>comparison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3996932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5770F8-1FA1-1D5E-D768-E47CF7ED482A}"/>
              </a:ext>
            </a:extLst>
          </p:cNvPr>
          <p:cNvSpPr txBox="1"/>
          <p:nvPr/>
        </p:nvSpPr>
        <p:spPr>
          <a:xfrm>
            <a:off x="311760" y="2802701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and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and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 The </a:t>
            </a:r>
            <a:r>
              <a:rPr lang="it-IT" sz="1400" dirty="0" err="1">
                <a:latin typeface="Consolas" panose="020B0609020204030204" pitchFamily="49" charset="0"/>
              </a:rPr>
              <a:t>NeuralNetwork</a:t>
            </a:r>
            <a:r>
              <a:rPr lang="it-IT" sz="1400" dirty="0"/>
              <a:t> classes in </a:t>
            </a:r>
            <a:r>
              <a:rPr lang="it-IT" sz="1400" dirty="0" err="1"/>
              <a:t>our</a:t>
            </a:r>
            <a:r>
              <a:rPr lang="it-IT" sz="1400" dirty="0"/>
              <a:t> code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designed</a:t>
            </a:r>
            <a:r>
              <a:rPr lang="it-IT" sz="1400" dirty="0"/>
              <a:t> to be </a:t>
            </a:r>
            <a:r>
              <a:rPr lang="it-IT" sz="1400" dirty="0" err="1"/>
              <a:t>seamless</a:t>
            </a:r>
            <a:r>
              <a:rPr lang="it-IT" sz="1400" dirty="0"/>
              <a:t> </a:t>
            </a:r>
            <a:r>
              <a:rPr lang="it-IT" sz="1400" dirty="0" err="1"/>
              <a:t>integrated</a:t>
            </a:r>
            <a:r>
              <a:rPr lang="it-IT" sz="1400" dirty="0"/>
              <a:t> with </a:t>
            </a: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 err="1"/>
              <a:t>while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be </a:t>
            </a:r>
            <a:r>
              <a:rPr lang="it-IT" sz="1400" dirty="0" err="1"/>
              <a:t>usable</a:t>
            </a:r>
            <a:r>
              <a:rPr lang="it-IT" sz="1400" dirty="0"/>
              <a:t> </a:t>
            </a:r>
            <a:r>
              <a:rPr lang="it-IT" sz="1400" dirty="0" err="1"/>
              <a:t>without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30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details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31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=3 </a:t>
                </a:r>
                <a:r>
                  <a:rPr lang="it-IT" sz="1400" dirty="0" err="1"/>
                  <a:t>because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yielded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better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result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explorative</a:t>
                </a:r>
                <a:r>
                  <a:rPr lang="it-IT" sz="1400" dirty="0"/>
                  <a:t> trials. Due to time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we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opted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</a:t>
                </a:r>
                <a:r>
                  <a:rPr lang="it-IT" sz="1400" dirty="0"/>
                  <a:t> to do a </a:t>
                </a:r>
                <a:r>
                  <a:rPr lang="it-IT" sz="1400" dirty="0" err="1"/>
                  <a:t>grid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search</a:t>
                </a:r>
                <a:r>
                  <a:rPr lang="it-IT" sz="1400" dirty="0"/>
                  <a:t> on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value</a:t>
                </a:r>
                <a:r>
                  <a:rPr lang="it-IT" sz="1400" dirty="0"/>
                  <a:t>.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417696"/>
              </a:xfrm>
              <a:prstGeom prst="rect">
                <a:avLst/>
              </a:prstGeom>
              <a:blipFill>
                <a:blip r:embed="rId2"/>
                <a:stretch>
                  <a:fillRect l="-215" t="-429" b="-38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7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specifications on model detils &amp; contributions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1620966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3269989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on </a:t>
            </a:r>
            <a:r>
              <a:rPr lang="it-IT" sz="1400" dirty="0" err="1"/>
              <a:t>which</a:t>
            </a:r>
            <a:r>
              <a:rPr lang="it-IT" sz="1400" dirty="0"/>
              <a:t> a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.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F7FA9D0-D9D9-3286-95B8-9BAB6A10BD5D}"/>
              </a:ext>
            </a:extLst>
          </p:cNvPr>
          <p:cNvSpPr txBox="1"/>
          <p:nvPr/>
        </p:nvSpPr>
        <p:spPr>
          <a:xfrm>
            <a:off x="311760" y="83371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Monk tasks models: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SVC</a:t>
            </a:r>
            <a:r>
              <a:rPr lang="it-IT" sz="1400" dirty="0"/>
              <a:t>,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, a custom </a:t>
            </a:r>
            <a:r>
              <a:rPr lang="it-IT" sz="1400" dirty="0" err="1"/>
              <a:t>python</a:t>
            </a:r>
            <a:r>
              <a:rPr lang="it-IT" sz="1400" dirty="0"/>
              <a:t> class </a:t>
            </a:r>
            <a:r>
              <a:rPr lang="it-IT" sz="1400" dirty="0" err="1"/>
              <a:t>implementing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</a:t>
            </a:r>
            <a:r>
              <a:rPr lang="it-IT" sz="1400" dirty="0" err="1"/>
              <a:t>Neural</a:t>
            </a:r>
            <a:r>
              <a:rPr lang="it-IT" sz="1400" dirty="0"/>
              <a:t> Network with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947200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Stop </a:t>
            </a:r>
            <a:r>
              <a:rPr lang="it-IT" sz="1400" dirty="0" err="1">
                <a:solidFill>
                  <a:srgbClr val="FF0000"/>
                </a:solidFill>
              </a:rPr>
              <a:t>conditions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209632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5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8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24B3B82-2D69-821D-CFB2-403AA73B5260}"/>
              </a:ext>
            </a:extLst>
          </p:cNvPr>
          <p:cNvSpPr txBox="1"/>
          <p:nvPr/>
        </p:nvSpPr>
        <p:spPr>
          <a:xfrm>
            <a:off x="311761" y="3022959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Preliminary trials and </a:t>
            </a:r>
            <a:r>
              <a:rPr lang="it-IT" sz="1400" dirty="0" err="1"/>
              <a:t>constraints</a:t>
            </a:r>
            <a:r>
              <a:rPr lang="it-IT" sz="1400" dirty="0"/>
              <a:t> in </a:t>
            </a:r>
            <a:r>
              <a:rPr lang="it-IT" sz="1400" dirty="0" err="1"/>
              <a:t>terms</a:t>
            </a:r>
            <a:r>
              <a:rPr lang="it-IT" sz="1400" dirty="0"/>
              <a:t> of time and </a:t>
            </a:r>
            <a:r>
              <a:rPr lang="it-IT" sz="1400" dirty="0" err="1"/>
              <a:t>computational</a:t>
            </a:r>
            <a:r>
              <a:rPr lang="it-IT" sz="1400" dirty="0"/>
              <a:t> </a:t>
            </a:r>
            <a:r>
              <a:rPr lang="it-IT" sz="1400" dirty="0" err="1"/>
              <a:t>resources</a:t>
            </a:r>
            <a:r>
              <a:rPr lang="it-IT" sz="1400" dirty="0"/>
              <a:t> led </a:t>
            </a:r>
            <a:r>
              <a:rPr lang="it-IT" sz="1400" dirty="0" err="1"/>
              <a:t>us</a:t>
            </a:r>
            <a:r>
              <a:rPr lang="it-IT" sz="1400" dirty="0"/>
              <a:t> to make </a:t>
            </a:r>
            <a:r>
              <a:rPr lang="it-IT" sz="1400" dirty="0" err="1"/>
              <a:t>choices</a:t>
            </a:r>
            <a:r>
              <a:rPr lang="it-IT" sz="1400" dirty="0"/>
              <a:t> in </a:t>
            </a:r>
            <a:r>
              <a:rPr lang="it-IT" sz="1400" dirty="0" err="1"/>
              <a:t>model’s</a:t>
            </a:r>
            <a:r>
              <a:rPr lang="it-IT" sz="1400" dirty="0"/>
              <a:t> features. </a:t>
            </a:r>
            <a:r>
              <a:rPr lang="it-IT" sz="1400" dirty="0" err="1"/>
              <a:t>Notably</a:t>
            </a:r>
            <a:r>
              <a:rPr lang="it-IT" sz="1400" dirty="0"/>
              <a:t>, for ML23 CUP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N° </a:t>
            </a:r>
            <a:r>
              <a:rPr lang="it-IT" sz="1400" dirty="0" err="1"/>
              <a:t>layers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opted</a:t>
            </a:r>
            <a:r>
              <a:rPr lang="it-IT" sz="1400" dirty="0"/>
              <a:t> for a 2 </a:t>
            </a:r>
            <a:r>
              <a:rPr lang="it-IT" sz="1400" dirty="0" err="1"/>
              <a:t>layer</a:t>
            </a:r>
            <a:r>
              <a:rPr lang="it-IT" sz="1400" dirty="0"/>
              <a:t> </a:t>
            </a:r>
            <a:r>
              <a:rPr lang="it-IT" sz="1400" dirty="0" err="1"/>
              <a:t>architecture</a:t>
            </a:r>
            <a:r>
              <a:rPr lang="it-IT" sz="1400" dirty="0"/>
              <a:t> to make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feasible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Activation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ReLU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</a:t>
            </a:r>
            <a:r>
              <a:rPr lang="it-IT" sz="1400" dirty="0" err="1"/>
              <a:t>most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in state-of-the-art 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Learning </a:t>
            </a:r>
            <a:r>
              <a:rPr lang="it-IT" sz="1400" dirty="0" err="1"/>
              <a:t>algorithm</a:t>
            </a:r>
            <a:r>
              <a:rPr lang="it-IT" sz="1400" dirty="0"/>
              <a:t>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focused</a:t>
            </a:r>
            <a:r>
              <a:rPr lang="it-IT" sz="1400" dirty="0"/>
              <a:t> </a:t>
            </a:r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effort</a:t>
            </a:r>
            <a:r>
              <a:rPr lang="it-IT" sz="1400" dirty="0"/>
              <a:t> on SGD,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varied</a:t>
            </a:r>
            <a:r>
              <a:rPr lang="it-IT" sz="1400" dirty="0"/>
              <a:t> the 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contributions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540587" y="2428205"/>
            <a:ext cx="71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trike="sngStrike" dirty="0"/>
              <a:t>Weight </a:t>
            </a:r>
            <a:r>
              <a:rPr lang="it-IT" sz="1400" strike="sngStrike" dirty="0" err="1"/>
              <a:t>init</a:t>
            </a:r>
            <a:r>
              <a:rPr lang="it-IT" sz="1400" strike="sngStrike" dirty="0"/>
              <a:t>. (Be </a:t>
            </a:r>
            <a:r>
              <a:rPr lang="it-IT" sz="1400" strike="sngStrike" dirty="0" err="1"/>
              <a:t>normal</a:t>
            </a:r>
            <a:r>
              <a:rPr lang="it-IT" sz="1400" strike="sngStrike" dirty="0"/>
              <a:t>)</a:t>
            </a:r>
            <a:r>
              <a:rPr lang="it-IT" sz="1400" dirty="0"/>
              <a:t>, dropout, </a:t>
            </a:r>
            <a:r>
              <a:rPr lang="it-IT" sz="1400" strike="sngStrike" dirty="0" err="1"/>
              <a:t>robust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scaler</a:t>
            </a:r>
            <a:r>
              <a:rPr lang="it-IT" sz="1400" dirty="0"/>
              <a:t>, </a:t>
            </a:r>
            <a:r>
              <a:rPr lang="it-IT" sz="1400" strike="sngStrike" dirty="0" err="1"/>
              <a:t>usage</a:t>
            </a:r>
            <a:r>
              <a:rPr lang="it-IT" sz="1400" strike="sngStrike" dirty="0"/>
              <a:t> of a </a:t>
            </a:r>
            <a:r>
              <a:rPr lang="it-IT" sz="1400" strike="sngStrike" dirty="0" err="1"/>
              <a:t>Bayesian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  <a:r>
              <a:rPr lang="it-IT" sz="1400" strike="sngStrike" dirty="0" err="1"/>
              <a:t>Why</a:t>
            </a:r>
            <a:r>
              <a:rPr lang="it-IT" sz="1400" strike="sngStrike" dirty="0"/>
              <a:t> a pipeline </a:t>
            </a:r>
            <a:r>
              <a:rPr lang="it-IT" sz="1400" strike="sngStrike" dirty="0" err="1"/>
              <a:t>instead</a:t>
            </a:r>
            <a:r>
              <a:rPr lang="it-IT" sz="1400" strike="sngStrike" dirty="0"/>
              <a:t> of </a:t>
            </a:r>
            <a:r>
              <a:rPr lang="it-IT" sz="1400" strike="sngStrike" dirty="0" err="1"/>
              <a:t>sequential</a:t>
            </a:r>
            <a:r>
              <a:rPr lang="it-IT" sz="1400" strike="sngStrike" dirty="0"/>
              <a:t>?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3608F5-BEBE-663A-187F-F0AA1B96F5B9}"/>
              </a:ext>
            </a:extLst>
          </p:cNvPr>
          <p:cNvSpPr txBox="1"/>
          <p:nvPr/>
        </p:nvSpPr>
        <p:spPr>
          <a:xfrm>
            <a:off x="540587" y="3301253"/>
            <a:ext cx="78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>
                <a:solidFill>
                  <a:srgbClr val="FF0000"/>
                </a:solidFill>
              </a:rPr>
              <a:t>further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on design </a:t>
            </a:r>
            <a:r>
              <a:rPr lang="it-IT" sz="1400" dirty="0" err="1"/>
              <a:t>choices</a:t>
            </a:r>
            <a:r>
              <a:rPr lang="it-IT" sz="1400" dirty="0"/>
              <a:t>, </a:t>
            </a:r>
            <a:r>
              <a:rPr lang="it-IT" sz="1400" dirty="0" err="1"/>
              <a:t>see</a:t>
            </a:r>
            <a:r>
              <a:rPr lang="it-IT" sz="1400" dirty="0"/>
              <a:t> the </a:t>
            </a:r>
            <a:r>
              <a:rPr lang="it-IT" sz="1400" dirty="0" err="1">
                <a:hlinkClick r:id="rId2" action="ppaction://hlinksldjump"/>
              </a:rPr>
              <a:t>Appendix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1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586C46-936D-A9D0-D2B0-B40FE90ED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18651"/>
              </p:ext>
            </p:extLst>
          </p:nvPr>
        </p:nvGraphicFramePr>
        <p:xfrm>
          <a:off x="311758" y="853397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Figure 1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1, Monk1 task </a:t>
            </a:r>
            <a:endParaRPr lang="it-IT" dirty="0"/>
          </a:p>
        </p:txBody>
      </p:sp>
      <p:pic>
        <p:nvPicPr>
          <p:cNvPr id="12" name="Immagine 11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F15100DF-191E-2842-04EB-BADF6A272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7" y="2054586"/>
            <a:ext cx="6607190" cy="27031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2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Figure 2</a:t>
            </a:r>
            <a:r>
              <a:rPr lang="it-IT" sz="1400" dirty="0"/>
              <a:t>: </a:t>
            </a:r>
            <a:br>
              <a:rPr lang="it-IT" sz="1400" dirty="0"/>
            </a:br>
            <a:r>
              <a:rPr lang="it-IT" sz="1400" dirty="0"/>
              <a:t>MSE and </a:t>
            </a:r>
            <a:r>
              <a:rPr lang="it-IT" sz="1400" dirty="0" err="1"/>
              <a:t>accuracy</a:t>
            </a:r>
            <a:r>
              <a:rPr lang="it-IT" sz="1400" dirty="0"/>
              <a:t>  plots for the model in </a:t>
            </a:r>
            <a:r>
              <a:rPr lang="it-IT" sz="1400" dirty="0" err="1"/>
              <a:t>Table</a:t>
            </a:r>
            <a:r>
              <a:rPr lang="it-IT" sz="1400" dirty="0"/>
              <a:t> 2, Monk2 task </a:t>
            </a:r>
            <a:endParaRPr lang="it-IT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01356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(TR/VL)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0.06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 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100%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8" name="Immagine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B5723A5-AB49-FF22-DED0-8523E187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8" y="2054590"/>
            <a:ext cx="6607189" cy="2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5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Monk 3 Results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ABFE1FE-5461-7581-CC8F-0B544FA8D725}"/>
              </a:ext>
            </a:extLst>
          </p:cNvPr>
          <p:cNvSpPr txBox="1">
            <a:spLocks/>
          </p:cNvSpPr>
          <p:nvPr/>
        </p:nvSpPr>
        <p:spPr>
          <a:xfrm>
            <a:off x="311757" y="514839"/>
            <a:ext cx="8520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453C9-EB37-83F2-D7AC-5A24A96A908E}"/>
              </a:ext>
            </a:extLst>
          </p:cNvPr>
          <p:cNvSpPr txBox="1"/>
          <p:nvPr/>
        </p:nvSpPr>
        <p:spPr>
          <a:xfrm>
            <a:off x="6918947" y="2173461"/>
            <a:ext cx="19129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FF0000"/>
                </a:solidFill>
              </a:rPr>
              <a:t>Figure 3</a:t>
            </a:r>
            <a:r>
              <a:rPr lang="it-IT" sz="1400" dirty="0">
                <a:solidFill>
                  <a:srgbClr val="FF0000"/>
                </a:solidFill>
              </a:rPr>
              <a:t>: </a:t>
            </a:r>
            <a:br>
              <a:rPr lang="it-IT" sz="1400" dirty="0">
                <a:solidFill>
                  <a:srgbClr val="FF0000"/>
                </a:solidFill>
              </a:rPr>
            </a:br>
            <a:r>
              <a:rPr lang="it-IT" sz="1400" dirty="0">
                <a:solidFill>
                  <a:srgbClr val="FF0000"/>
                </a:solidFill>
              </a:rPr>
              <a:t>MSE and </a:t>
            </a:r>
            <a:r>
              <a:rPr lang="it-IT" sz="1400" dirty="0" err="1">
                <a:solidFill>
                  <a:srgbClr val="FF0000"/>
                </a:solidFill>
              </a:rPr>
              <a:t>accuracy</a:t>
            </a:r>
            <a:r>
              <a:rPr lang="it-IT" sz="1400" dirty="0">
                <a:solidFill>
                  <a:srgbClr val="FF0000"/>
                </a:solidFill>
              </a:rPr>
              <a:t>  plots for the model in </a:t>
            </a:r>
            <a:r>
              <a:rPr lang="it-IT" sz="1400" dirty="0" err="1">
                <a:solidFill>
                  <a:srgbClr val="FF0000"/>
                </a:solidFill>
              </a:rPr>
              <a:t>Table</a:t>
            </a:r>
            <a:r>
              <a:rPr lang="it-IT" sz="1400" dirty="0">
                <a:solidFill>
                  <a:srgbClr val="FF0000"/>
                </a:solidFill>
              </a:rPr>
              <a:t> 3, Monk3 task </a:t>
            </a:r>
            <a:endParaRPr lang="it-IT" dirty="0">
              <a:solidFill>
                <a:srgbClr val="FF0000"/>
              </a:solidFill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CE4E31-652E-F310-8D3D-C7E291A13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68482"/>
              </p:ext>
            </p:extLst>
          </p:nvPr>
        </p:nvGraphicFramePr>
        <p:xfrm>
          <a:off x="311760" y="853393"/>
          <a:ext cx="8520116" cy="883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770730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946712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264022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  <a:gridCol w="1126711">
                  <a:extLst>
                    <a:ext uri="{9D8B030D-6E8A-4147-A177-3AD203B41FA5}">
                      <a16:colId xmlns:a16="http://schemas.microsoft.com/office/drawing/2014/main" val="2221366948"/>
                    </a:ext>
                  </a:extLst>
                </a:gridCol>
              </a:tblGrid>
              <a:tr h="570475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Task</a:t>
                      </a:r>
                      <a:endParaRPr lang="it-IT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learning </a:t>
                      </a:r>
                      <a:r>
                        <a:rPr lang="it-IT" sz="1400" i="1" dirty="0" err="1"/>
                        <a:t>alg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act. f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it-IT" sz="1400" i="1" dirty="0" err="1">
                          <a:solidFill>
                            <a:schemeClr val="tx1"/>
                          </a:solidFill>
                        </a:rPr>
                        <a:t>patience</a:t>
                      </a:r>
                      <a:endParaRPr lang="it-IT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MSE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Accuracy</a:t>
                      </a:r>
                      <a:r>
                        <a:rPr lang="it-IT" sz="1400" dirty="0"/>
                        <a:t> (TS)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30025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8,8</a:t>
                      </a:r>
                      <a:r>
                        <a:rPr lang="it-IT" sz="1400" i="0" dirty="0"/>
                        <a:t>)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SGD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ReLU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0.6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0.01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200 </a:t>
                      </a:r>
                      <a:r>
                        <a:rPr lang="it-IT" sz="1400" i="0" dirty="0"/>
                        <a:t>/</a:t>
                      </a:r>
                      <a:r>
                        <a:rPr lang="it-IT" sz="1400" i="1" dirty="0"/>
                        <a:t> 8 </a:t>
                      </a:r>
                      <a:r>
                        <a:rPr lang="it-IT" sz="1400" i="0" dirty="0"/>
                        <a:t>/ </a:t>
                      </a:r>
                      <a:r>
                        <a:rPr lang="it-IT" sz="1400" i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0.06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it-IT" sz="1400" i="1" dirty="0">
                          <a:solidFill>
                            <a:srgbClr val="FF0000"/>
                          </a:solidFill>
                        </a:rPr>
                        <a:t>  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>
                          <a:solidFill>
                            <a:schemeClr val="tx1"/>
                          </a:solidFill>
                        </a:rPr>
                        <a:t>93,40%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97,22%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</a:tbl>
          </a:graphicData>
        </a:graphic>
      </p:graphicFrame>
      <p:pic>
        <p:nvPicPr>
          <p:cNvPr id="8" name="Immagine 7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B5723A5-AB49-FF22-DED0-8523E187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58" y="2054590"/>
            <a:ext cx="6607189" cy="270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3652</Words>
  <Application>Microsoft Office PowerPoint</Application>
  <PresentationFormat>Presentazione su schermo (16:9)</PresentationFormat>
  <Paragraphs>375</Paragraphs>
  <Slides>32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32</vt:i4>
      </vt:variant>
    </vt:vector>
  </HeadingPairs>
  <TitlesOfParts>
    <vt:vector size="42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contributions – 1</vt:lpstr>
      <vt:lpstr>Models details &amp; contributions – 2 </vt:lpstr>
      <vt:lpstr>Models details &amp; contributions – 2 </vt:lpstr>
      <vt:lpstr>Monk 1 Results</vt:lpstr>
      <vt:lpstr>Monk 2 Results</vt:lpstr>
      <vt:lpstr>Monk 3 Results</vt:lpstr>
      <vt:lpstr>Monk Results: Plots – 2 DA FARE</vt:lpstr>
      <vt:lpstr>CUP Validation schema: data splitting Aggiungere?</vt:lpstr>
      <vt:lpstr>CUP Validation schema: model selection [da riempire]</vt:lpstr>
      <vt:lpstr>CUP Validation schema: model selection [copia da riempire]</vt:lpstr>
      <vt:lpstr>Random Forest hyperparameters’ values</vt:lpstr>
      <vt:lpstr>Support Vector Regressors hyperparameters’ values</vt:lpstr>
      <vt:lpstr>Neural Network hyperparameters’ values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&amp; Acknowledgments [fare]</vt:lpstr>
      <vt:lpstr>Bibliography – 1</vt:lpstr>
      <vt:lpstr>Bibliography – 2 </vt:lpstr>
      <vt:lpstr>Appendix – 1 Full grid search for the Monk tasks: SVM </vt:lpstr>
      <vt:lpstr>Appendix – 2 Full grid search for the Monk tasks: Random Forests</vt:lpstr>
      <vt:lpstr>Appendix – 3 Full grid search for the Monk tasks: Neural Networks</vt:lpstr>
      <vt:lpstr>Appendix – 4 Further comparisons on Monk tasks: grid search results for RF and SVM </vt:lpstr>
      <vt:lpstr>Appendix – 5 DA FINIRE  In-depth analysis of Random Forest’s performance on Monk 1 task</vt:lpstr>
      <vt:lpstr>Appendix – 5 Further specifications on model details &amp; contributions</vt:lpstr>
      <vt:lpstr>Appendix – 6 Further specifications on model details &amp; contributions</vt:lpstr>
      <vt:lpstr>Appendix – 7 Further specifications on model detils &amp;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83</cp:revision>
  <dcterms:modified xsi:type="dcterms:W3CDTF">2024-01-23T17:46:45Z</dcterms:modified>
  <dc:language>it-IT</dc:language>
</cp:coreProperties>
</file>