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9"/>
  </p:notesMasterIdLst>
  <p:sldIdLst>
    <p:sldId id="256" r:id="rId2"/>
    <p:sldId id="363" r:id="rId3"/>
    <p:sldId id="347" r:id="rId4"/>
    <p:sldId id="258" r:id="rId5"/>
    <p:sldId id="272" r:id="rId6"/>
    <p:sldId id="277" r:id="rId7"/>
    <p:sldId id="261" r:id="rId8"/>
    <p:sldId id="263" r:id="rId9"/>
    <p:sldId id="264" r:id="rId10"/>
    <p:sldId id="344" r:id="rId11"/>
    <p:sldId id="345" r:id="rId12"/>
    <p:sldId id="342" r:id="rId13"/>
    <p:sldId id="346" r:id="rId14"/>
    <p:sldId id="343" r:id="rId15"/>
    <p:sldId id="364" r:id="rId16"/>
    <p:sldId id="348" r:id="rId17"/>
    <p:sldId id="279" r:id="rId18"/>
    <p:sldId id="280" r:id="rId19"/>
    <p:sldId id="371" r:id="rId20"/>
    <p:sldId id="373" r:id="rId21"/>
    <p:sldId id="287" r:id="rId22"/>
    <p:sldId id="372" r:id="rId23"/>
    <p:sldId id="365" r:id="rId24"/>
    <p:sldId id="297" r:id="rId25"/>
    <p:sldId id="339" r:id="rId26"/>
    <p:sldId id="349" r:id="rId27"/>
    <p:sldId id="352" r:id="rId28"/>
    <p:sldId id="351" r:id="rId29"/>
    <p:sldId id="355" r:id="rId30"/>
    <p:sldId id="368" r:id="rId31"/>
    <p:sldId id="350" r:id="rId32"/>
    <p:sldId id="356" r:id="rId33"/>
    <p:sldId id="369" r:id="rId34"/>
    <p:sldId id="357" r:id="rId35"/>
    <p:sldId id="358" r:id="rId36"/>
    <p:sldId id="370" r:id="rId37"/>
    <p:sldId id="362" r:id="rId38"/>
    <p:sldId id="375" r:id="rId39"/>
    <p:sldId id="376" r:id="rId40"/>
    <p:sldId id="377" r:id="rId41"/>
    <p:sldId id="366" r:id="rId42"/>
    <p:sldId id="360" r:id="rId43"/>
    <p:sldId id="337" r:id="rId44"/>
    <p:sldId id="374" r:id="rId45"/>
    <p:sldId id="367" r:id="rId46"/>
    <p:sldId id="338" r:id="rId47"/>
    <p:sldId id="270" r:id="rId4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40" autoAdjust="0"/>
  </p:normalViewPr>
  <p:slideViewPr>
    <p:cSldViewPr>
      <p:cViewPr>
        <p:scale>
          <a:sx n="75" d="100"/>
          <a:sy n="75" d="100"/>
        </p:scale>
        <p:origin x="-66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9880A-F1B3-4CDB-9EC5-822BD3AE87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2CCF402-5478-4DFA-9E20-DDE498459978}">
      <dgm:prSet phldrT="[Texto]"/>
      <dgm:spPr>
        <a:solidFill>
          <a:schemeClr val="bg2">
            <a:lumMod val="25000"/>
          </a:schemeClr>
        </a:solidFill>
        <a:ln>
          <a:solidFill>
            <a:schemeClr val="bg2"/>
          </a:solidFill>
        </a:ln>
      </dgm:spPr>
      <dgm:t>
        <a:bodyPr/>
        <a:lstStyle/>
        <a:p>
          <a:pPr algn="ctr"/>
          <a:r>
            <a:rPr lang="es-ES" dirty="0" smtClean="0">
              <a:solidFill>
                <a:schemeClr val="bg2"/>
              </a:solidFill>
            </a:rPr>
            <a:t>Causa</a:t>
          </a:r>
          <a:endParaRPr lang="es-ES" dirty="0">
            <a:solidFill>
              <a:schemeClr val="bg2"/>
            </a:solidFill>
          </a:endParaRPr>
        </a:p>
      </dgm:t>
    </dgm:pt>
    <dgm:pt modelId="{D11B6A9B-9446-4F02-8AB7-6FD902027332}" type="parTrans" cxnId="{4BD6C544-2CC6-46D2-B143-E53B88C11717}">
      <dgm:prSet/>
      <dgm:spPr/>
      <dgm:t>
        <a:bodyPr/>
        <a:lstStyle/>
        <a:p>
          <a:endParaRPr lang="es-ES"/>
        </a:p>
      </dgm:t>
    </dgm:pt>
    <dgm:pt modelId="{964C6426-4F2C-4627-BFFC-E0847B9413EF}" type="sibTrans" cxnId="{4BD6C544-2CC6-46D2-B143-E53B88C11717}">
      <dgm:prSet/>
      <dgm:spPr/>
      <dgm:t>
        <a:bodyPr/>
        <a:lstStyle/>
        <a:p>
          <a:endParaRPr lang="es-ES"/>
        </a:p>
      </dgm:t>
    </dgm:pt>
    <dgm:pt modelId="{8690E081-F91A-4139-AE08-9AFCC9DA589A}">
      <dgm:prSet phldrT="[Texto]"/>
      <dgm:spPr/>
      <dgm:t>
        <a:bodyPr/>
        <a:lstStyle/>
        <a:p>
          <a:r>
            <a:rPr lang="es-ES" dirty="0" smtClean="0">
              <a:solidFill>
                <a:schemeClr val="bg2"/>
              </a:solidFill>
            </a:rPr>
            <a:t>Diagramas</a:t>
          </a:r>
          <a:endParaRPr lang="es-ES" dirty="0">
            <a:solidFill>
              <a:schemeClr val="bg2"/>
            </a:solidFill>
          </a:endParaRPr>
        </a:p>
      </dgm:t>
    </dgm:pt>
    <dgm:pt modelId="{3643F464-C0A2-4E16-8040-57771493CF44}" type="parTrans" cxnId="{9D6C46A2-F877-49A9-A1C0-5A63B1C7E2E4}">
      <dgm:prSet/>
      <dgm:spPr/>
      <dgm:t>
        <a:bodyPr/>
        <a:lstStyle/>
        <a:p>
          <a:endParaRPr lang="es-ES"/>
        </a:p>
      </dgm:t>
    </dgm:pt>
    <dgm:pt modelId="{795D626C-1ED9-4104-8D8D-62B498DEDE98}" type="sibTrans" cxnId="{9D6C46A2-F877-49A9-A1C0-5A63B1C7E2E4}">
      <dgm:prSet/>
      <dgm:spPr/>
      <dgm:t>
        <a:bodyPr/>
        <a:lstStyle/>
        <a:p>
          <a:endParaRPr lang="es-ES"/>
        </a:p>
      </dgm:t>
    </dgm:pt>
    <dgm:pt modelId="{88ABA83D-33FC-4B83-86E5-6C7D4D5E6EC1}">
      <dgm:prSet phldrT="[Texto]"/>
      <dgm:spPr/>
      <dgm:t>
        <a:bodyPr/>
        <a:lstStyle/>
        <a:p>
          <a:endParaRPr lang="es-ES" dirty="0"/>
        </a:p>
      </dgm:t>
    </dgm:pt>
    <dgm:pt modelId="{1EA7AE99-2B98-4AE0-8046-46FAB5189B8E}" type="parTrans" cxnId="{C0CC2CC7-1FB9-43A5-9F55-777FC320FB13}">
      <dgm:prSet/>
      <dgm:spPr/>
      <dgm:t>
        <a:bodyPr/>
        <a:lstStyle/>
        <a:p>
          <a:endParaRPr lang="es-ES"/>
        </a:p>
      </dgm:t>
    </dgm:pt>
    <dgm:pt modelId="{04034CCA-907D-4193-8F6B-D959F43014FF}" type="sibTrans" cxnId="{C0CC2CC7-1FB9-43A5-9F55-777FC320FB13}">
      <dgm:prSet/>
      <dgm:spPr/>
      <dgm:t>
        <a:bodyPr/>
        <a:lstStyle/>
        <a:p>
          <a:endParaRPr lang="es-ES"/>
        </a:p>
      </dgm:t>
    </dgm:pt>
    <dgm:pt modelId="{0FB22D3E-5434-4E6A-9961-70DB75FB7B32}">
      <dgm:prSet phldrT="[Texto]"/>
      <dgm:spPr/>
      <dgm:t>
        <a:bodyPr/>
        <a:lstStyle/>
        <a:p>
          <a:r>
            <a:rPr lang="es-ES" dirty="0" smtClean="0">
              <a:solidFill>
                <a:schemeClr val="bg2"/>
              </a:solidFill>
            </a:rPr>
            <a:t>Más de un diagrama por ejercicio</a:t>
          </a:r>
          <a:endParaRPr lang="es-ES" dirty="0">
            <a:solidFill>
              <a:schemeClr val="bg2"/>
            </a:solidFill>
          </a:endParaRPr>
        </a:p>
      </dgm:t>
    </dgm:pt>
    <dgm:pt modelId="{B9631ABD-CDFC-40BA-98D6-0D78F12A6CAF}" type="parTrans" cxnId="{2D02B06D-B1FD-4B09-A389-2E0E28451ED5}">
      <dgm:prSet/>
      <dgm:spPr/>
      <dgm:t>
        <a:bodyPr/>
        <a:lstStyle/>
        <a:p>
          <a:endParaRPr lang="es-ES"/>
        </a:p>
      </dgm:t>
    </dgm:pt>
    <dgm:pt modelId="{71D27642-3893-4501-AD92-C95DA8CA7437}" type="sibTrans" cxnId="{2D02B06D-B1FD-4B09-A389-2E0E28451ED5}">
      <dgm:prSet/>
      <dgm:spPr/>
      <dgm:t>
        <a:bodyPr/>
        <a:lstStyle/>
        <a:p>
          <a:endParaRPr lang="es-ES"/>
        </a:p>
      </dgm:t>
    </dgm:pt>
    <dgm:pt modelId="{E2849146-4C1F-4574-AFFD-9F82096AC086}">
      <dgm:prSet/>
      <dgm:spPr/>
      <dgm:t>
        <a:bodyPr/>
        <a:lstStyle/>
        <a:p>
          <a:r>
            <a:rPr lang="es-BO" dirty="0" smtClean="0">
              <a:solidFill>
                <a:schemeClr val="bg2"/>
              </a:solidFill>
            </a:rPr>
            <a:t>Elaboración manual</a:t>
          </a:r>
        </a:p>
      </dgm:t>
    </dgm:pt>
    <dgm:pt modelId="{FF925BE1-E883-47CB-9DA0-97719F969889}" type="parTrans" cxnId="{891A7BA6-2CA7-42DE-A703-7673B28CC2EC}">
      <dgm:prSet/>
      <dgm:spPr/>
      <dgm:t>
        <a:bodyPr/>
        <a:lstStyle/>
        <a:p>
          <a:endParaRPr lang="es-ES"/>
        </a:p>
      </dgm:t>
    </dgm:pt>
    <dgm:pt modelId="{452F598D-62F3-4688-A43F-723B0D1D4163}" type="sibTrans" cxnId="{891A7BA6-2CA7-42DE-A703-7673B28CC2EC}">
      <dgm:prSet/>
      <dgm:spPr/>
      <dgm:t>
        <a:bodyPr/>
        <a:lstStyle/>
        <a:p>
          <a:endParaRPr lang="es-ES"/>
        </a:p>
      </dgm:t>
    </dgm:pt>
    <dgm:pt modelId="{A79D9B21-AFF0-4138-840C-97ED4C3CCC7D}">
      <dgm:prSet/>
      <dgm:spPr/>
      <dgm:t>
        <a:bodyPr/>
        <a:lstStyle/>
        <a:p>
          <a:r>
            <a:rPr lang="es-BO" dirty="0" smtClean="0">
              <a:solidFill>
                <a:schemeClr val="bg2"/>
              </a:solidFill>
            </a:rPr>
            <a:t>Errores se ven la siguiente clase</a:t>
          </a:r>
        </a:p>
      </dgm:t>
    </dgm:pt>
    <dgm:pt modelId="{EBA12628-1499-435A-937B-B6504E48F066}" type="parTrans" cxnId="{B1D9A5D2-4610-4DA2-B21A-C6BBD61BC772}">
      <dgm:prSet/>
      <dgm:spPr/>
      <dgm:t>
        <a:bodyPr/>
        <a:lstStyle/>
        <a:p>
          <a:endParaRPr lang="es-ES"/>
        </a:p>
      </dgm:t>
    </dgm:pt>
    <dgm:pt modelId="{3A21A6B4-B23C-4D61-B0F2-E1655A6EF647}" type="sibTrans" cxnId="{B1D9A5D2-4610-4DA2-B21A-C6BBD61BC772}">
      <dgm:prSet/>
      <dgm:spPr/>
      <dgm:t>
        <a:bodyPr/>
        <a:lstStyle/>
        <a:p>
          <a:endParaRPr lang="es-ES"/>
        </a:p>
      </dgm:t>
    </dgm:pt>
    <dgm:pt modelId="{529A0060-15C9-404C-B490-1F0ED6FB1C8B}" type="pres">
      <dgm:prSet presAssocID="{9769880A-F1B3-4CDB-9EC5-822BD3AE87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75B2C94-8049-4D71-8FC7-9FC2B2FD0067}" type="pres">
      <dgm:prSet presAssocID="{32CCF402-5478-4DFA-9E20-DDE4984599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ADB8DA-A46B-4EEF-BD64-6ED093B57E9B}" type="pres">
      <dgm:prSet presAssocID="{32CCF402-5478-4DFA-9E20-DDE49845997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25FCD31-F059-460C-84E6-F134F645F373}" type="presOf" srcId="{A79D9B21-AFF0-4138-840C-97ED4C3CCC7D}" destId="{34ADB8DA-A46B-4EEF-BD64-6ED093B57E9B}" srcOrd="0" destOrd="4" presId="urn:microsoft.com/office/officeart/2005/8/layout/vList2"/>
    <dgm:cxn modelId="{CD920CAC-C437-45AB-8485-08B3F47AFF24}" type="presOf" srcId="{8690E081-F91A-4139-AE08-9AFCC9DA589A}" destId="{34ADB8DA-A46B-4EEF-BD64-6ED093B57E9B}" srcOrd="0" destOrd="0" presId="urn:microsoft.com/office/officeart/2005/8/layout/vList2"/>
    <dgm:cxn modelId="{2D02B06D-B1FD-4B09-A389-2E0E28451ED5}" srcId="{32CCF402-5478-4DFA-9E20-DDE498459978}" destId="{0FB22D3E-5434-4E6A-9961-70DB75FB7B32}" srcOrd="2" destOrd="0" parTransId="{B9631ABD-CDFC-40BA-98D6-0D78F12A6CAF}" sibTransId="{71D27642-3893-4501-AD92-C95DA8CA7437}"/>
    <dgm:cxn modelId="{02B91830-E771-436A-B81A-CB81A37BCE26}" type="presOf" srcId="{9769880A-F1B3-4CDB-9EC5-822BD3AE8780}" destId="{529A0060-15C9-404C-B490-1F0ED6FB1C8B}" srcOrd="0" destOrd="0" presId="urn:microsoft.com/office/officeart/2005/8/layout/vList2"/>
    <dgm:cxn modelId="{C175AD07-19E1-44E1-A4E1-926214EA6A44}" type="presOf" srcId="{88ABA83D-33FC-4B83-86E5-6C7D4D5E6EC1}" destId="{34ADB8DA-A46B-4EEF-BD64-6ED093B57E9B}" srcOrd="0" destOrd="1" presId="urn:microsoft.com/office/officeart/2005/8/layout/vList2"/>
    <dgm:cxn modelId="{891A7BA6-2CA7-42DE-A703-7673B28CC2EC}" srcId="{32CCF402-5478-4DFA-9E20-DDE498459978}" destId="{E2849146-4C1F-4574-AFFD-9F82096AC086}" srcOrd="3" destOrd="0" parTransId="{FF925BE1-E883-47CB-9DA0-97719F969889}" sibTransId="{452F598D-62F3-4688-A43F-723B0D1D4163}"/>
    <dgm:cxn modelId="{E4C2D899-EE1B-41AC-84F5-ABAF4A8281BB}" type="presOf" srcId="{E2849146-4C1F-4574-AFFD-9F82096AC086}" destId="{34ADB8DA-A46B-4EEF-BD64-6ED093B57E9B}" srcOrd="0" destOrd="3" presId="urn:microsoft.com/office/officeart/2005/8/layout/vList2"/>
    <dgm:cxn modelId="{C0CC2CC7-1FB9-43A5-9F55-777FC320FB13}" srcId="{32CCF402-5478-4DFA-9E20-DDE498459978}" destId="{88ABA83D-33FC-4B83-86E5-6C7D4D5E6EC1}" srcOrd="1" destOrd="0" parTransId="{1EA7AE99-2B98-4AE0-8046-46FAB5189B8E}" sibTransId="{04034CCA-907D-4193-8F6B-D959F43014FF}"/>
    <dgm:cxn modelId="{4BD6C544-2CC6-46D2-B143-E53B88C11717}" srcId="{9769880A-F1B3-4CDB-9EC5-822BD3AE8780}" destId="{32CCF402-5478-4DFA-9E20-DDE498459978}" srcOrd="0" destOrd="0" parTransId="{D11B6A9B-9446-4F02-8AB7-6FD902027332}" sibTransId="{964C6426-4F2C-4627-BFFC-E0847B9413EF}"/>
    <dgm:cxn modelId="{D377F195-26CB-47D6-87E7-6B0515621804}" type="presOf" srcId="{32CCF402-5478-4DFA-9E20-DDE498459978}" destId="{375B2C94-8049-4D71-8FC7-9FC2B2FD0067}" srcOrd="0" destOrd="0" presId="urn:microsoft.com/office/officeart/2005/8/layout/vList2"/>
    <dgm:cxn modelId="{FEFF8D79-AF36-4783-9EB5-2C2804278817}" type="presOf" srcId="{0FB22D3E-5434-4E6A-9961-70DB75FB7B32}" destId="{34ADB8DA-A46B-4EEF-BD64-6ED093B57E9B}" srcOrd="0" destOrd="2" presId="urn:microsoft.com/office/officeart/2005/8/layout/vList2"/>
    <dgm:cxn modelId="{9D6C46A2-F877-49A9-A1C0-5A63B1C7E2E4}" srcId="{32CCF402-5478-4DFA-9E20-DDE498459978}" destId="{8690E081-F91A-4139-AE08-9AFCC9DA589A}" srcOrd="0" destOrd="0" parTransId="{3643F464-C0A2-4E16-8040-57771493CF44}" sibTransId="{795D626C-1ED9-4104-8D8D-62B498DEDE98}"/>
    <dgm:cxn modelId="{B1D9A5D2-4610-4DA2-B21A-C6BBD61BC772}" srcId="{32CCF402-5478-4DFA-9E20-DDE498459978}" destId="{A79D9B21-AFF0-4138-840C-97ED4C3CCC7D}" srcOrd="4" destOrd="0" parTransId="{EBA12628-1499-435A-937B-B6504E48F066}" sibTransId="{3A21A6B4-B23C-4D61-B0F2-E1655A6EF647}"/>
    <dgm:cxn modelId="{798CE69F-FD55-480C-8D42-E1D03AA7F52A}" type="presParOf" srcId="{529A0060-15C9-404C-B490-1F0ED6FB1C8B}" destId="{375B2C94-8049-4D71-8FC7-9FC2B2FD0067}" srcOrd="0" destOrd="0" presId="urn:microsoft.com/office/officeart/2005/8/layout/vList2"/>
    <dgm:cxn modelId="{EFA78A5F-0F66-4089-B5B1-A84E3AF8861F}" type="presParOf" srcId="{529A0060-15C9-404C-B490-1F0ED6FB1C8B}" destId="{34ADB8DA-A46B-4EEF-BD64-6ED093B57E9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69880A-F1B3-4CDB-9EC5-822BD3AE87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2CCF402-5478-4DFA-9E20-DDE498459978}">
      <dgm:prSet phldrT="[Texto]"/>
      <dgm:spPr>
        <a:solidFill>
          <a:schemeClr val="accent6"/>
        </a:solidFill>
        <a:ln>
          <a:solidFill>
            <a:schemeClr val="bg2"/>
          </a:solidFill>
        </a:ln>
      </dgm:spPr>
      <dgm:t>
        <a:bodyPr/>
        <a:lstStyle/>
        <a:p>
          <a:pPr algn="ctr"/>
          <a:r>
            <a:rPr lang="es-ES" dirty="0" smtClean="0">
              <a:solidFill>
                <a:schemeClr val="bg2"/>
              </a:solidFill>
            </a:rPr>
            <a:t>Efecto</a:t>
          </a:r>
          <a:endParaRPr lang="es-ES" dirty="0">
            <a:solidFill>
              <a:schemeClr val="bg2"/>
            </a:solidFill>
          </a:endParaRPr>
        </a:p>
      </dgm:t>
    </dgm:pt>
    <dgm:pt modelId="{D11B6A9B-9446-4F02-8AB7-6FD902027332}" type="parTrans" cxnId="{4BD6C544-2CC6-46D2-B143-E53B88C11717}">
      <dgm:prSet/>
      <dgm:spPr/>
      <dgm:t>
        <a:bodyPr/>
        <a:lstStyle/>
        <a:p>
          <a:endParaRPr lang="es-ES"/>
        </a:p>
      </dgm:t>
    </dgm:pt>
    <dgm:pt modelId="{964C6426-4F2C-4627-BFFC-E0847B9413EF}" type="sibTrans" cxnId="{4BD6C544-2CC6-46D2-B143-E53B88C11717}">
      <dgm:prSet/>
      <dgm:spPr/>
      <dgm:t>
        <a:bodyPr/>
        <a:lstStyle/>
        <a:p>
          <a:endParaRPr lang="es-ES"/>
        </a:p>
      </dgm:t>
    </dgm:pt>
    <dgm:pt modelId="{8690E081-F91A-4139-AE08-9AFCC9DA589A}">
      <dgm:prSet phldrT="[Texto]"/>
      <dgm:spPr>
        <a:noFill/>
        <a:ln>
          <a:solidFill>
            <a:schemeClr val="bg2"/>
          </a:solidFill>
        </a:ln>
      </dgm:spPr>
      <dgm:t>
        <a:bodyPr/>
        <a:lstStyle/>
        <a:p>
          <a:r>
            <a:rPr lang="es-ES" dirty="0" smtClean="0">
              <a:solidFill>
                <a:schemeClr val="bg2"/>
              </a:solidFill>
            </a:rPr>
            <a:t>Incrementa el tiempo.</a:t>
          </a:r>
          <a:endParaRPr lang="es-ES" dirty="0">
            <a:solidFill>
              <a:schemeClr val="bg2"/>
            </a:solidFill>
          </a:endParaRPr>
        </a:p>
      </dgm:t>
    </dgm:pt>
    <dgm:pt modelId="{3643F464-C0A2-4E16-8040-57771493CF44}" type="parTrans" cxnId="{9D6C46A2-F877-49A9-A1C0-5A63B1C7E2E4}">
      <dgm:prSet/>
      <dgm:spPr/>
      <dgm:t>
        <a:bodyPr/>
        <a:lstStyle/>
        <a:p>
          <a:endParaRPr lang="es-ES"/>
        </a:p>
      </dgm:t>
    </dgm:pt>
    <dgm:pt modelId="{795D626C-1ED9-4104-8D8D-62B498DEDE98}" type="sibTrans" cxnId="{9D6C46A2-F877-49A9-A1C0-5A63B1C7E2E4}">
      <dgm:prSet/>
      <dgm:spPr/>
      <dgm:t>
        <a:bodyPr/>
        <a:lstStyle/>
        <a:p>
          <a:endParaRPr lang="es-ES"/>
        </a:p>
      </dgm:t>
    </dgm:pt>
    <dgm:pt modelId="{27B5A364-77BA-4601-BADB-D77C7D09A653}">
      <dgm:prSet/>
      <dgm:spPr>
        <a:noFill/>
        <a:ln>
          <a:solidFill>
            <a:schemeClr val="bg2"/>
          </a:solidFill>
        </a:ln>
      </dgm:spPr>
      <dgm:t>
        <a:bodyPr/>
        <a:lstStyle/>
        <a:p>
          <a:r>
            <a:rPr lang="es-ES" dirty="0" smtClean="0">
              <a:solidFill>
                <a:schemeClr val="bg2"/>
              </a:solidFill>
            </a:rPr>
            <a:t>Resolución mecánica.</a:t>
          </a:r>
        </a:p>
      </dgm:t>
    </dgm:pt>
    <dgm:pt modelId="{036CC52B-25DA-42B0-92F5-EBB98291E576}" type="parTrans" cxnId="{D61278EB-23D0-476B-9D38-33730E529968}">
      <dgm:prSet/>
      <dgm:spPr/>
      <dgm:t>
        <a:bodyPr/>
        <a:lstStyle/>
        <a:p>
          <a:endParaRPr lang="es-ES"/>
        </a:p>
      </dgm:t>
    </dgm:pt>
    <dgm:pt modelId="{B1252B91-7D3F-4BAD-9465-81F58A46CF0A}" type="sibTrans" cxnId="{D61278EB-23D0-476B-9D38-33730E529968}">
      <dgm:prSet/>
      <dgm:spPr/>
      <dgm:t>
        <a:bodyPr/>
        <a:lstStyle/>
        <a:p>
          <a:endParaRPr lang="es-ES"/>
        </a:p>
      </dgm:t>
    </dgm:pt>
    <dgm:pt modelId="{1290AD76-2510-4495-8A0D-7254769F9C79}">
      <dgm:prSet/>
      <dgm:spPr>
        <a:noFill/>
        <a:ln>
          <a:solidFill>
            <a:schemeClr val="bg2"/>
          </a:solidFill>
        </a:ln>
      </dgm:spPr>
      <dgm:t>
        <a:bodyPr/>
        <a:lstStyle/>
        <a:p>
          <a:r>
            <a:rPr lang="es-ES" dirty="0" smtClean="0">
              <a:solidFill>
                <a:schemeClr val="bg2"/>
              </a:solidFill>
            </a:rPr>
            <a:t>No se ve claramente interacción CPU-RAM.</a:t>
          </a:r>
        </a:p>
      </dgm:t>
    </dgm:pt>
    <dgm:pt modelId="{E0F6493B-2CCD-421C-8968-E50B9AF87CA5}" type="parTrans" cxnId="{779207E1-DB56-444D-AA4F-AF3BEBC733FF}">
      <dgm:prSet/>
      <dgm:spPr/>
      <dgm:t>
        <a:bodyPr/>
        <a:lstStyle/>
        <a:p>
          <a:endParaRPr lang="es-ES"/>
        </a:p>
      </dgm:t>
    </dgm:pt>
    <dgm:pt modelId="{23504C36-1621-4CA8-99E5-9C7767646305}" type="sibTrans" cxnId="{779207E1-DB56-444D-AA4F-AF3BEBC733FF}">
      <dgm:prSet/>
      <dgm:spPr/>
      <dgm:t>
        <a:bodyPr/>
        <a:lstStyle/>
        <a:p>
          <a:endParaRPr lang="es-ES"/>
        </a:p>
      </dgm:t>
    </dgm:pt>
    <dgm:pt modelId="{A74795F9-B1CA-4A31-8B58-94B413E62D93}">
      <dgm:prSet/>
      <dgm:spPr>
        <a:noFill/>
        <a:ln>
          <a:solidFill>
            <a:schemeClr val="bg2"/>
          </a:solidFill>
        </a:ln>
      </dgm:spPr>
      <dgm:t>
        <a:bodyPr/>
        <a:lstStyle/>
        <a:p>
          <a:r>
            <a:rPr lang="es-ES" dirty="0" smtClean="0">
              <a:solidFill>
                <a:schemeClr val="bg2"/>
              </a:solidFill>
            </a:rPr>
            <a:t>Errores.</a:t>
          </a:r>
        </a:p>
      </dgm:t>
    </dgm:pt>
    <dgm:pt modelId="{492BBA5F-A54D-4C8B-9923-1822D73A2620}" type="parTrans" cxnId="{D8385565-6064-41A0-8DA7-D1ED3FF7156A}">
      <dgm:prSet/>
      <dgm:spPr/>
      <dgm:t>
        <a:bodyPr/>
        <a:lstStyle/>
        <a:p>
          <a:endParaRPr lang="es-ES"/>
        </a:p>
      </dgm:t>
    </dgm:pt>
    <dgm:pt modelId="{12240114-2F30-4C0A-8B6A-7CCE1E2149AD}" type="sibTrans" cxnId="{D8385565-6064-41A0-8DA7-D1ED3FF7156A}">
      <dgm:prSet/>
      <dgm:spPr/>
      <dgm:t>
        <a:bodyPr/>
        <a:lstStyle/>
        <a:p>
          <a:endParaRPr lang="es-ES"/>
        </a:p>
      </dgm:t>
    </dgm:pt>
    <dgm:pt modelId="{50C18E6A-4CE2-4654-93FA-3895165C7D6B}">
      <dgm:prSet/>
      <dgm:spPr>
        <a:noFill/>
        <a:ln>
          <a:solidFill>
            <a:schemeClr val="bg2"/>
          </a:solidFill>
        </a:ln>
      </dgm:spPr>
      <dgm:t>
        <a:bodyPr/>
        <a:lstStyle/>
        <a:p>
          <a:r>
            <a:rPr lang="es-ES" dirty="0" smtClean="0">
              <a:solidFill>
                <a:schemeClr val="bg2"/>
              </a:solidFill>
            </a:rPr>
            <a:t>Dificulta </a:t>
          </a:r>
          <a:r>
            <a:rPr lang="es-BO" dirty="0" smtClean="0">
              <a:solidFill>
                <a:schemeClr val="bg2"/>
              </a:solidFill>
            </a:rPr>
            <a:t> el auto-aprendizaje.</a:t>
          </a:r>
          <a:endParaRPr lang="es-ES" dirty="0">
            <a:solidFill>
              <a:schemeClr val="bg2"/>
            </a:solidFill>
          </a:endParaRPr>
        </a:p>
      </dgm:t>
    </dgm:pt>
    <dgm:pt modelId="{0FB7BFCB-6C87-4E95-91BA-3DAD62EDB307}" type="parTrans" cxnId="{92523AC0-AA16-4D2E-A90A-A9867C45C6C4}">
      <dgm:prSet/>
      <dgm:spPr/>
      <dgm:t>
        <a:bodyPr/>
        <a:lstStyle/>
        <a:p>
          <a:endParaRPr lang="es-ES"/>
        </a:p>
      </dgm:t>
    </dgm:pt>
    <dgm:pt modelId="{925600F1-9000-4082-B055-37C2A931D037}" type="sibTrans" cxnId="{92523AC0-AA16-4D2E-A90A-A9867C45C6C4}">
      <dgm:prSet/>
      <dgm:spPr/>
      <dgm:t>
        <a:bodyPr/>
        <a:lstStyle/>
        <a:p>
          <a:endParaRPr lang="es-ES"/>
        </a:p>
      </dgm:t>
    </dgm:pt>
    <dgm:pt modelId="{529A0060-15C9-404C-B490-1F0ED6FB1C8B}" type="pres">
      <dgm:prSet presAssocID="{9769880A-F1B3-4CDB-9EC5-822BD3AE87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75B2C94-8049-4D71-8FC7-9FC2B2FD0067}" type="pres">
      <dgm:prSet presAssocID="{32CCF402-5478-4DFA-9E20-DDE49845997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ADB8DA-A46B-4EEF-BD64-6ED093B57E9B}" type="pres">
      <dgm:prSet presAssocID="{32CCF402-5478-4DFA-9E20-DDE498459978}" presName="childText" presStyleLbl="revTx" presStyleIdx="0" presStyleCnt="1" custLinFactNeighborY="719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2523AC0-AA16-4D2E-A90A-A9867C45C6C4}" srcId="{32CCF402-5478-4DFA-9E20-DDE498459978}" destId="{50C18E6A-4CE2-4654-93FA-3895165C7D6B}" srcOrd="4" destOrd="0" parTransId="{0FB7BFCB-6C87-4E95-91BA-3DAD62EDB307}" sibTransId="{925600F1-9000-4082-B055-37C2A931D037}"/>
    <dgm:cxn modelId="{CDB218B9-5961-4DFD-8CD6-1E5FFA989CC6}" type="presOf" srcId="{32CCF402-5478-4DFA-9E20-DDE498459978}" destId="{375B2C94-8049-4D71-8FC7-9FC2B2FD0067}" srcOrd="0" destOrd="0" presId="urn:microsoft.com/office/officeart/2005/8/layout/vList2"/>
    <dgm:cxn modelId="{D8385565-6064-41A0-8DA7-D1ED3FF7156A}" srcId="{32CCF402-5478-4DFA-9E20-DDE498459978}" destId="{A74795F9-B1CA-4A31-8B58-94B413E62D93}" srcOrd="3" destOrd="0" parTransId="{492BBA5F-A54D-4C8B-9923-1822D73A2620}" sibTransId="{12240114-2F30-4C0A-8B6A-7CCE1E2149AD}"/>
    <dgm:cxn modelId="{00C26817-14B1-49D2-A591-EC427D4279F9}" type="presOf" srcId="{A74795F9-B1CA-4A31-8B58-94B413E62D93}" destId="{34ADB8DA-A46B-4EEF-BD64-6ED093B57E9B}" srcOrd="0" destOrd="3" presId="urn:microsoft.com/office/officeart/2005/8/layout/vList2"/>
    <dgm:cxn modelId="{8199E3F3-E7A1-4A2A-86AF-5766613FD6E2}" type="presOf" srcId="{50C18E6A-4CE2-4654-93FA-3895165C7D6B}" destId="{34ADB8DA-A46B-4EEF-BD64-6ED093B57E9B}" srcOrd="0" destOrd="4" presId="urn:microsoft.com/office/officeart/2005/8/layout/vList2"/>
    <dgm:cxn modelId="{A26C74F2-73F3-4451-9F9F-70AF106BD363}" type="presOf" srcId="{27B5A364-77BA-4601-BADB-D77C7D09A653}" destId="{34ADB8DA-A46B-4EEF-BD64-6ED093B57E9B}" srcOrd="0" destOrd="1" presId="urn:microsoft.com/office/officeart/2005/8/layout/vList2"/>
    <dgm:cxn modelId="{785B4503-CE90-4C01-AA53-1B7808A0BD7C}" type="presOf" srcId="{9769880A-F1B3-4CDB-9EC5-822BD3AE8780}" destId="{529A0060-15C9-404C-B490-1F0ED6FB1C8B}" srcOrd="0" destOrd="0" presId="urn:microsoft.com/office/officeart/2005/8/layout/vList2"/>
    <dgm:cxn modelId="{779207E1-DB56-444D-AA4F-AF3BEBC733FF}" srcId="{32CCF402-5478-4DFA-9E20-DDE498459978}" destId="{1290AD76-2510-4495-8A0D-7254769F9C79}" srcOrd="2" destOrd="0" parTransId="{E0F6493B-2CCD-421C-8968-E50B9AF87CA5}" sibTransId="{23504C36-1621-4CA8-99E5-9C7767646305}"/>
    <dgm:cxn modelId="{D61278EB-23D0-476B-9D38-33730E529968}" srcId="{32CCF402-5478-4DFA-9E20-DDE498459978}" destId="{27B5A364-77BA-4601-BADB-D77C7D09A653}" srcOrd="1" destOrd="0" parTransId="{036CC52B-25DA-42B0-92F5-EBB98291E576}" sibTransId="{B1252B91-7D3F-4BAD-9465-81F58A46CF0A}"/>
    <dgm:cxn modelId="{4BD6C544-2CC6-46D2-B143-E53B88C11717}" srcId="{9769880A-F1B3-4CDB-9EC5-822BD3AE8780}" destId="{32CCF402-5478-4DFA-9E20-DDE498459978}" srcOrd="0" destOrd="0" parTransId="{D11B6A9B-9446-4F02-8AB7-6FD902027332}" sibTransId="{964C6426-4F2C-4627-BFFC-E0847B9413EF}"/>
    <dgm:cxn modelId="{9D6C46A2-F877-49A9-A1C0-5A63B1C7E2E4}" srcId="{32CCF402-5478-4DFA-9E20-DDE498459978}" destId="{8690E081-F91A-4139-AE08-9AFCC9DA589A}" srcOrd="0" destOrd="0" parTransId="{3643F464-C0A2-4E16-8040-57771493CF44}" sibTransId="{795D626C-1ED9-4104-8D8D-62B498DEDE98}"/>
    <dgm:cxn modelId="{7976A2C2-7A36-4C20-B74B-E4B859B04B54}" type="presOf" srcId="{8690E081-F91A-4139-AE08-9AFCC9DA589A}" destId="{34ADB8DA-A46B-4EEF-BD64-6ED093B57E9B}" srcOrd="0" destOrd="0" presId="urn:microsoft.com/office/officeart/2005/8/layout/vList2"/>
    <dgm:cxn modelId="{14824866-902B-42BE-8E0C-2C238AD59F8A}" type="presOf" srcId="{1290AD76-2510-4495-8A0D-7254769F9C79}" destId="{34ADB8DA-A46B-4EEF-BD64-6ED093B57E9B}" srcOrd="0" destOrd="2" presId="urn:microsoft.com/office/officeart/2005/8/layout/vList2"/>
    <dgm:cxn modelId="{238CCD3C-D724-4D0E-867A-CCD1421C6068}" type="presParOf" srcId="{529A0060-15C9-404C-B490-1F0ED6FB1C8B}" destId="{375B2C94-8049-4D71-8FC7-9FC2B2FD0067}" srcOrd="0" destOrd="0" presId="urn:microsoft.com/office/officeart/2005/8/layout/vList2"/>
    <dgm:cxn modelId="{1EC135F3-A018-4E63-B645-95C91F978B37}" type="presParOf" srcId="{529A0060-15C9-404C-B490-1F0ED6FB1C8B}" destId="{34ADB8DA-A46B-4EEF-BD64-6ED093B57E9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69880A-F1B3-4CDB-9EC5-822BD3AE87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2CCF402-5478-4DFA-9E20-DDE498459978}">
      <dgm:prSet phldrT="[Texto]"/>
      <dgm:spPr>
        <a:solidFill>
          <a:schemeClr val="bg2">
            <a:lumMod val="25000"/>
          </a:schemeClr>
        </a:solidFill>
        <a:ln>
          <a:solidFill>
            <a:schemeClr val="bg2"/>
          </a:solidFill>
        </a:ln>
      </dgm:spPr>
      <dgm:t>
        <a:bodyPr/>
        <a:lstStyle/>
        <a:p>
          <a:pPr algn="ctr"/>
          <a:r>
            <a:rPr lang="es-ES" dirty="0" smtClean="0">
              <a:solidFill>
                <a:schemeClr val="bg2"/>
              </a:solidFill>
            </a:rPr>
            <a:t>Causa</a:t>
          </a:r>
          <a:endParaRPr lang="es-ES" dirty="0">
            <a:solidFill>
              <a:schemeClr val="bg2"/>
            </a:solidFill>
          </a:endParaRPr>
        </a:p>
      </dgm:t>
    </dgm:pt>
    <dgm:pt modelId="{D11B6A9B-9446-4F02-8AB7-6FD902027332}" type="parTrans" cxnId="{4BD6C544-2CC6-46D2-B143-E53B88C11717}">
      <dgm:prSet/>
      <dgm:spPr/>
      <dgm:t>
        <a:bodyPr/>
        <a:lstStyle/>
        <a:p>
          <a:endParaRPr lang="es-ES"/>
        </a:p>
      </dgm:t>
    </dgm:pt>
    <dgm:pt modelId="{964C6426-4F2C-4627-BFFC-E0847B9413EF}" type="sibTrans" cxnId="{4BD6C544-2CC6-46D2-B143-E53B88C11717}">
      <dgm:prSet/>
      <dgm:spPr/>
      <dgm:t>
        <a:bodyPr/>
        <a:lstStyle/>
        <a:p>
          <a:endParaRPr lang="es-ES"/>
        </a:p>
      </dgm:t>
    </dgm:pt>
    <dgm:pt modelId="{8690E081-F91A-4139-AE08-9AFCC9DA589A}">
      <dgm:prSet phldrT="[Texto]"/>
      <dgm:spPr>
        <a:noFill/>
        <a:ln>
          <a:solidFill>
            <a:schemeClr val="bg2"/>
          </a:solidFill>
        </a:ln>
      </dgm:spPr>
      <dgm:t>
        <a:bodyPr/>
        <a:lstStyle/>
        <a:p>
          <a:r>
            <a:rPr lang="es-ES" dirty="0" smtClean="0">
              <a:solidFill>
                <a:schemeClr val="bg2"/>
              </a:solidFill>
            </a:rPr>
            <a:t>Simuladores poco  intuitivos</a:t>
          </a:r>
          <a:endParaRPr lang="es-ES" dirty="0">
            <a:solidFill>
              <a:schemeClr val="bg2"/>
            </a:solidFill>
          </a:endParaRPr>
        </a:p>
      </dgm:t>
    </dgm:pt>
    <dgm:pt modelId="{3643F464-C0A2-4E16-8040-57771493CF44}" type="parTrans" cxnId="{9D6C46A2-F877-49A9-A1C0-5A63B1C7E2E4}">
      <dgm:prSet/>
      <dgm:spPr/>
      <dgm:t>
        <a:bodyPr/>
        <a:lstStyle/>
        <a:p>
          <a:endParaRPr lang="es-ES"/>
        </a:p>
      </dgm:t>
    </dgm:pt>
    <dgm:pt modelId="{795D626C-1ED9-4104-8D8D-62B498DEDE98}" type="sibTrans" cxnId="{9D6C46A2-F877-49A9-A1C0-5A63B1C7E2E4}">
      <dgm:prSet/>
      <dgm:spPr/>
      <dgm:t>
        <a:bodyPr/>
        <a:lstStyle/>
        <a:p>
          <a:endParaRPr lang="es-ES"/>
        </a:p>
      </dgm:t>
    </dgm:pt>
    <dgm:pt modelId="{EB633533-49D8-46CB-B8EE-343BB21B7B66}">
      <dgm:prSet phldrT="[Texto]"/>
      <dgm:spPr>
        <a:noFill/>
        <a:ln>
          <a:solidFill>
            <a:schemeClr val="bg2"/>
          </a:solidFill>
        </a:ln>
      </dgm:spPr>
      <dgm:t>
        <a:bodyPr/>
        <a:lstStyle/>
        <a:p>
          <a:r>
            <a:rPr lang="es-ES" dirty="0" smtClean="0">
              <a:solidFill>
                <a:schemeClr val="bg2"/>
              </a:solidFill>
            </a:rPr>
            <a:t>Simuladores realizan todo el trabajo</a:t>
          </a:r>
          <a:endParaRPr lang="es-ES" dirty="0">
            <a:solidFill>
              <a:schemeClr val="bg2"/>
            </a:solidFill>
          </a:endParaRPr>
        </a:p>
      </dgm:t>
    </dgm:pt>
    <dgm:pt modelId="{F38CC2BC-F2A2-4418-B89C-3B8F42723342}" type="parTrans" cxnId="{52C5A613-BFB1-4392-8B61-2574342AA043}">
      <dgm:prSet/>
      <dgm:spPr/>
      <dgm:t>
        <a:bodyPr/>
        <a:lstStyle/>
        <a:p>
          <a:endParaRPr lang="es-ES"/>
        </a:p>
      </dgm:t>
    </dgm:pt>
    <dgm:pt modelId="{AF21C0A5-3362-43A0-B177-34AF018FAC66}" type="sibTrans" cxnId="{52C5A613-BFB1-4392-8B61-2574342AA043}">
      <dgm:prSet/>
      <dgm:spPr/>
      <dgm:t>
        <a:bodyPr/>
        <a:lstStyle/>
        <a:p>
          <a:endParaRPr lang="es-ES"/>
        </a:p>
      </dgm:t>
    </dgm:pt>
    <dgm:pt modelId="{E473A85F-9D3D-4DB0-A94D-2C69175314EC}">
      <dgm:prSet phldrT="[Texto]"/>
      <dgm:spPr>
        <a:noFill/>
        <a:ln>
          <a:solidFill>
            <a:schemeClr val="bg2"/>
          </a:solidFill>
        </a:ln>
      </dgm:spPr>
      <dgm:t>
        <a:bodyPr/>
        <a:lstStyle/>
        <a:p>
          <a:r>
            <a:rPr lang="es-ES" dirty="0" smtClean="0">
              <a:solidFill>
                <a:schemeClr val="bg2"/>
              </a:solidFill>
            </a:rPr>
            <a:t>Tutorial estático</a:t>
          </a:r>
          <a:endParaRPr lang="es-ES" dirty="0">
            <a:solidFill>
              <a:schemeClr val="bg2"/>
            </a:solidFill>
          </a:endParaRPr>
        </a:p>
      </dgm:t>
    </dgm:pt>
    <dgm:pt modelId="{9FCC26ED-B9A5-4E7B-80D8-BC70EF377610}" type="parTrans" cxnId="{4EC4A384-5136-45DB-BC68-3AC3EDB6B4DE}">
      <dgm:prSet/>
      <dgm:spPr/>
      <dgm:t>
        <a:bodyPr/>
        <a:lstStyle/>
        <a:p>
          <a:endParaRPr lang="es-ES"/>
        </a:p>
      </dgm:t>
    </dgm:pt>
    <dgm:pt modelId="{01B9D0CD-E0EE-4072-9D7A-981C3172CADA}" type="sibTrans" cxnId="{4EC4A384-5136-45DB-BC68-3AC3EDB6B4DE}">
      <dgm:prSet/>
      <dgm:spPr/>
      <dgm:t>
        <a:bodyPr/>
        <a:lstStyle/>
        <a:p>
          <a:endParaRPr lang="es-ES"/>
        </a:p>
      </dgm:t>
    </dgm:pt>
    <dgm:pt modelId="{5A13D012-3725-441A-ABB3-C9619A629D1B}">
      <dgm:prSet phldrT="[Texto]"/>
      <dgm:spPr>
        <a:noFill/>
        <a:ln>
          <a:solidFill>
            <a:schemeClr val="bg2"/>
          </a:solidFill>
        </a:ln>
      </dgm:spPr>
      <dgm:t>
        <a:bodyPr/>
        <a:lstStyle/>
        <a:p>
          <a:r>
            <a:rPr lang="es-ES" dirty="0" smtClean="0">
              <a:solidFill>
                <a:schemeClr val="bg2"/>
              </a:solidFill>
            </a:rPr>
            <a:t>Una sola arquitectura</a:t>
          </a:r>
          <a:endParaRPr lang="es-ES" dirty="0">
            <a:solidFill>
              <a:schemeClr val="bg2"/>
            </a:solidFill>
          </a:endParaRPr>
        </a:p>
      </dgm:t>
    </dgm:pt>
    <dgm:pt modelId="{219B74C6-5C43-4E8F-8577-0A14E4AA50A1}" type="parTrans" cxnId="{8391BF57-FBD7-4BAA-AE8F-BF9272642EE0}">
      <dgm:prSet/>
      <dgm:spPr/>
      <dgm:t>
        <a:bodyPr/>
        <a:lstStyle/>
        <a:p>
          <a:endParaRPr lang="es-ES"/>
        </a:p>
      </dgm:t>
    </dgm:pt>
    <dgm:pt modelId="{A6FA037F-3932-48B4-8C64-48CD0A375381}" type="sibTrans" cxnId="{8391BF57-FBD7-4BAA-AE8F-BF9272642EE0}">
      <dgm:prSet/>
      <dgm:spPr/>
      <dgm:t>
        <a:bodyPr/>
        <a:lstStyle/>
        <a:p>
          <a:endParaRPr lang="es-ES"/>
        </a:p>
      </dgm:t>
    </dgm:pt>
    <dgm:pt modelId="{67C33ED6-A0CB-4086-8070-9A99FD875006}">
      <dgm:prSet phldrT="[Texto]"/>
      <dgm:spPr>
        <a:noFill/>
        <a:ln>
          <a:solidFill>
            <a:schemeClr val="bg2"/>
          </a:solidFill>
        </a:ln>
      </dgm:spPr>
      <dgm:t>
        <a:bodyPr/>
        <a:lstStyle/>
        <a:p>
          <a:endParaRPr lang="es-ES" dirty="0">
            <a:solidFill>
              <a:schemeClr val="bg2"/>
            </a:solidFill>
          </a:endParaRPr>
        </a:p>
      </dgm:t>
    </dgm:pt>
    <dgm:pt modelId="{23A45DFA-511B-4A3C-8488-113961AD87E3}" type="sibTrans" cxnId="{45BD022B-DEB6-4B12-904C-5536D19BC6C0}">
      <dgm:prSet/>
      <dgm:spPr/>
      <dgm:t>
        <a:bodyPr/>
        <a:lstStyle/>
        <a:p>
          <a:endParaRPr lang="es-ES"/>
        </a:p>
      </dgm:t>
    </dgm:pt>
    <dgm:pt modelId="{C8675A9F-2ECA-4D62-84CB-46BCEA1D1417}" type="parTrans" cxnId="{45BD022B-DEB6-4B12-904C-5536D19BC6C0}">
      <dgm:prSet/>
      <dgm:spPr/>
      <dgm:t>
        <a:bodyPr/>
        <a:lstStyle/>
        <a:p>
          <a:endParaRPr lang="es-ES"/>
        </a:p>
      </dgm:t>
    </dgm:pt>
    <dgm:pt modelId="{529A0060-15C9-404C-B490-1F0ED6FB1C8B}" type="pres">
      <dgm:prSet presAssocID="{9769880A-F1B3-4CDB-9EC5-822BD3AE87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75B2C94-8049-4D71-8FC7-9FC2B2FD0067}" type="pres">
      <dgm:prSet presAssocID="{32CCF402-5478-4DFA-9E20-DDE498459978}" presName="parentText" presStyleLbl="node1" presStyleIdx="0" presStyleCnt="1" custLinFactNeighborY="8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ADB8DA-A46B-4EEF-BD64-6ED093B57E9B}" type="pres">
      <dgm:prSet presAssocID="{32CCF402-5478-4DFA-9E20-DDE498459978}" presName="childText" presStyleLbl="revTx" presStyleIdx="0" presStyleCnt="1" custLinFactNeighborY="761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47A7215-4EA5-4C13-A4D1-042DE0441A7D}" type="presOf" srcId="{32CCF402-5478-4DFA-9E20-DDE498459978}" destId="{375B2C94-8049-4D71-8FC7-9FC2B2FD0067}" srcOrd="0" destOrd="0" presId="urn:microsoft.com/office/officeart/2005/8/layout/vList2"/>
    <dgm:cxn modelId="{8C670982-57F5-4F89-A990-407CD4F55E9A}" type="presOf" srcId="{8690E081-F91A-4139-AE08-9AFCC9DA589A}" destId="{34ADB8DA-A46B-4EEF-BD64-6ED093B57E9B}" srcOrd="0" destOrd="0" presId="urn:microsoft.com/office/officeart/2005/8/layout/vList2"/>
    <dgm:cxn modelId="{2D64BD00-A0F6-460C-967B-D778AB62DC87}" type="presOf" srcId="{EB633533-49D8-46CB-B8EE-343BB21B7B66}" destId="{34ADB8DA-A46B-4EEF-BD64-6ED093B57E9B}" srcOrd="0" destOrd="1" presId="urn:microsoft.com/office/officeart/2005/8/layout/vList2"/>
    <dgm:cxn modelId="{4EC4A384-5136-45DB-BC68-3AC3EDB6B4DE}" srcId="{32CCF402-5478-4DFA-9E20-DDE498459978}" destId="{E473A85F-9D3D-4DB0-A94D-2C69175314EC}" srcOrd="2" destOrd="0" parTransId="{9FCC26ED-B9A5-4E7B-80D8-BC70EF377610}" sibTransId="{01B9D0CD-E0EE-4072-9D7A-981C3172CADA}"/>
    <dgm:cxn modelId="{8391BF57-FBD7-4BAA-AE8F-BF9272642EE0}" srcId="{32CCF402-5478-4DFA-9E20-DDE498459978}" destId="{5A13D012-3725-441A-ABB3-C9619A629D1B}" srcOrd="3" destOrd="0" parTransId="{219B74C6-5C43-4E8F-8577-0A14E4AA50A1}" sibTransId="{A6FA037F-3932-48B4-8C64-48CD0A375381}"/>
    <dgm:cxn modelId="{9D6C46A2-F877-49A9-A1C0-5A63B1C7E2E4}" srcId="{32CCF402-5478-4DFA-9E20-DDE498459978}" destId="{8690E081-F91A-4139-AE08-9AFCC9DA589A}" srcOrd="0" destOrd="0" parTransId="{3643F464-C0A2-4E16-8040-57771493CF44}" sibTransId="{795D626C-1ED9-4104-8D8D-62B498DEDE98}"/>
    <dgm:cxn modelId="{4BD6C544-2CC6-46D2-B143-E53B88C11717}" srcId="{9769880A-F1B3-4CDB-9EC5-822BD3AE8780}" destId="{32CCF402-5478-4DFA-9E20-DDE498459978}" srcOrd="0" destOrd="0" parTransId="{D11B6A9B-9446-4F02-8AB7-6FD902027332}" sibTransId="{964C6426-4F2C-4627-BFFC-E0847B9413EF}"/>
    <dgm:cxn modelId="{A5A72032-C1DE-49CC-8004-03D653089F87}" type="presOf" srcId="{67C33ED6-A0CB-4086-8070-9A99FD875006}" destId="{34ADB8DA-A46B-4EEF-BD64-6ED093B57E9B}" srcOrd="0" destOrd="4" presId="urn:microsoft.com/office/officeart/2005/8/layout/vList2"/>
    <dgm:cxn modelId="{45BD022B-DEB6-4B12-904C-5536D19BC6C0}" srcId="{32CCF402-5478-4DFA-9E20-DDE498459978}" destId="{67C33ED6-A0CB-4086-8070-9A99FD875006}" srcOrd="4" destOrd="0" parTransId="{C8675A9F-2ECA-4D62-84CB-46BCEA1D1417}" sibTransId="{23A45DFA-511B-4A3C-8488-113961AD87E3}"/>
    <dgm:cxn modelId="{864EB44B-DF5C-45D0-80A9-3AD0A7C0F1F3}" type="presOf" srcId="{E473A85F-9D3D-4DB0-A94D-2C69175314EC}" destId="{34ADB8DA-A46B-4EEF-BD64-6ED093B57E9B}" srcOrd="0" destOrd="2" presId="urn:microsoft.com/office/officeart/2005/8/layout/vList2"/>
    <dgm:cxn modelId="{A48407E3-1A4B-4D6E-B6AC-5199A8F142CB}" type="presOf" srcId="{5A13D012-3725-441A-ABB3-C9619A629D1B}" destId="{34ADB8DA-A46B-4EEF-BD64-6ED093B57E9B}" srcOrd="0" destOrd="3" presId="urn:microsoft.com/office/officeart/2005/8/layout/vList2"/>
    <dgm:cxn modelId="{52C5A613-BFB1-4392-8B61-2574342AA043}" srcId="{32CCF402-5478-4DFA-9E20-DDE498459978}" destId="{EB633533-49D8-46CB-B8EE-343BB21B7B66}" srcOrd="1" destOrd="0" parTransId="{F38CC2BC-F2A2-4418-B89C-3B8F42723342}" sibTransId="{AF21C0A5-3362-43A0-B177-34AF018FAC66}"/>
    <dgm:cxn modelId="{42F0DEDC-471D-4FAC-9BBD-0EC37185C3BF}" type="presOf" srcId="{9769880A-F1B3-4CDB-9EC5-822BD3AE8780}" destId="{529A0060-15C9-404C-B490-1F0ED6FB1C8B}" srcOrd="0" destOrd="0" presId="urn:microsoft.com/office/officeart/2005/8/layout/vList2"/>
    <dgm:cxn modelId="{57CA5868-6F54-42AD-A89B-A08455915A26}" type="presParOf" srcId="{529A0060-15C9-404C-B490-1F0ED6FB1C8B}" destId="{375B2C94-8049-4D71-8FC7-9FC2B2FD0067}" srcOrd="0" destOrd="0" presId="urn:microsoft.com/office/officeart/2005/8/layout/vList2"/>
    <dgm:cxn modelId="{2BFBA5CC-F383-47E9-BA04-6912C492871A}" type="presParOf" srcId="{529A0060-15C9-404C-B490-1F0ED6FB1C8B}" destId="{34ADB8DA-A46B-4EEF-BD64-6ED093B57E9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69880A-F1B3-4CDB-9EC5-822BD3AE87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2CCF402-5478-4DFA-9E20-DDE498459978}">
      <dgm:prSet phldrT="[Texto]" custT="1"/>
      <dgm:spPr>
        <a:solidFill>
          <a:schemeClr val="accent6"/>
        </a:solidFill>
        <a:ln>
          <a:solidFill>
            <a:schemeClr val="bg2"/>
          </a:solidFill>
        </a:ln>
      </dgm:spPr>
      <dgm:t>
        <a:bodyPr/>
        <a:lstStyle/>
        <a:p>
          <a:pPr algn="ctr"/>
          <a:r>
            <a:rPr lang="es-ES" sz="3100" dirty="0" smtClean="0">
              <a:solidFill>
                <a:schemeClr val="bg2"/>
              </a:solidFill>
            </a:rPr>
            <a:t>Efecto</a:t>
          </a:r>
          <a:endParaRPr lang="es-ES" sz="3100" dirty="0">
            <a:solidFill>
              <a:schemeClr val="bg2"/>
            </a:solidFill>
          </a:endParaRPr>
        </a:p>
      </dgm:t>
    </dgm:pt>
    <dgm:pt modelId="{D11B6A9B-9446-4F02-8AB7-6FD902027332}" type="parTrans" cxnId="{4BD6C544-2CC6-46D2-B143-E53B88C11717}">
      <dgm:prSet/>
      <dgm:spPr/>
      <dgm:t>
        <a:bodyPr/>
        <a:lstStyle/>
        <a:p>
          <a:endParaRPr lang="es-ES"/>
        </a:p>
      </dgm:t>
    </dgm:pt>
    <dgm:pt modelId="{964C6426-4F2C-4627-BFFC-E0847B9413EF}" type="sibTrans" cxnId="{4BD6C544-2CC6-46D2-B143-E53B88C11717}">
      <dgm:prSet/>
      <dgm:spPr/>
      <dgm:t>
        <a:bodyPr/>
        <a:lstStyle/>
        <a:p>
          <a:endParaRPr lang="es-ES"/>
        </a:p>
      </dgm:t>
    </dgm:pt>
    <dgm:pt modelId="{8690E081-F91A-4139-AE08-9AFCC9DA589A}">
      <dgm:prSet phldrT="[Texto]" custT="1"/>
      <dgm:spPr>
        <a:noFill/>
        <a:ln>
          <a:solidFill>
            <a:schemeClr val="bg2"/>
          </a:solidFill>
        </a:ln>
      </dgm:spPr>
      <dgm:t>
        <a:bodyPr/>
        <a:lstStyle/>
        <a:p>
          <a:r>
            <a:rPr lang="es-ES" sz="2400" dirty="0" smtClean="0">
              <a:solidFill>
                <a:schemeClr val="bg2"/>
              </a:solidFill>
            </a:rPr>
            <a:t>Dificultan proceso de autoaprendizaje.</a:t>
          </a:r>
          <a:endParaRPr lang="es-ES" sz="2400" dirty="0">
            <a:solidFill>
              <a:schemeClr val="bg2"/>
            </a:solidFill>
          </a:endParaRPr>
        </a:p>
      </dgm:t>
    </dgm:pt>
    <dgm:pt modelId="{3643F464-C0A2-4E16-8040-57771493CF44}" type="parTrans" cxnId="{9D6C46A2-F877-49A9-A1C0-5A63B1C7E2E4}">
      <dgm:prSet/>
      <dgm:spPr/>
      <dgm:t>
        <a:bodyPr/>
        <a:lstStyle/>
        <a:p>
          <a:endParaRPr lang="es-ES"/>
        </a:p>
      </dgm:t>
    </dgm:pt>
    <dgm:pt modelId="{795D626C-1ED9-4104-8D8D-62B498DEDE98}" type="sibTrans" cxnId="{9D6C46A2-F877-49A9-A1C0-5A63B1C7E2E4}">
      <dgm:prSet/>
      <dgm:spPr/>
      <dgm:t>
        <a:bodyPr/>
        <a:lstStyle/>
        <a:p>
          <a:endParaRPr lang="es-ES"/>
        </a:p>
      </dgm:t>
    </dgm:pt>
    <dgm:pt modelId="{427AD98C-FF3C-4546-942E-FD1869A31129}">
      <dgm:prSet custT="1"/>
      <dgm:spPr>
        <a:noFill/>
        <a:ln>
          <a:solidFill>
            <a:schemeClr val="bg2"/>
          </a:solidFill>
        </a:ln>
      </dgm:spPr>
      <dgm:t>
        <a:bodyPr/>
        <a:lstStyle/>
        <a:p>
          <a:r>
            <a:rPr lang="es-ES" sz="2400" dirty="0" smtClean="0">
              <a:solidFill>
                <a:schemeClr val="bg2"/>
              </a:solidFill>
            </a:rPr>
            <a:t>No satisfacen las necesidades.</a:t>
          </a:r>
          <a:endParaRPr lang="es-ES" sz="2400" dirty="0">
            <a:solidFill>
              <a:schemeClr val="bg2"/>
            </a:solidFill>
          </a:endParaRPr>
        </a:p>
      </dgm:t>
    </dgm:pt>
    <dgm:pt modelId="{5B8E119A-A9F7-4911-9BD1-3300477127D2}" type="sibTrans" cxnId="{1916FD9B-E602-4C77-A8C1-B4B92FD11D91}">
      <dgm:prSet/>
      <dgm:spPr/>
      <dgm:t>
        <a:bodyPr/>
        <a:lstStyle/>
        <a:p>
          <a:endParaRPr lang="es-ES"/>
        </a:p>
      </dgm:t>
    </dgm:pt>
    <dgm:pt modelId="{20E77E40-CEF0-4981-9515-945BC4517F11}" type="parTrans" cxnId="{1916FD9B-E602-4C77-A8C1-B4B92FD11D91}">
      <dgm:prSet/>
      <dgm:spPr/>
      <dgm:t>
        <a:bodyPr/>
        <a:lstStyle/>
        <a:p>
          <a:endParaRPr lang="es-ES"/>
        </a:p>
      </dgm:t>
    </dgm:pt>
    <dgm:pt modelId="{6F880340-56F7-4F1F-84FE-E1EBEB8A0C51}">
      <dgm:prSet custT="1"/>
      <dgm:spPr>
        <a:noFill/>
        <a:ln>
          <a:solidFill>
            <a:schemeClr val="bg2"/>
          </a:solidFill>
        </a:ln>
      </dgm:spPr>
      <dgm:t>
        <a:bodyPr/>
        <a:lstStyle/>
        <a:p>
          <a:r>
            <a:rPr lang="es-ES" sz="2400" dirty="0" smtClean="0">
              <a:solidFill>
                <a:schemeClr val="bg2"/>
              </a:solidFill>
            </a:rPr>
            <a:t>No ejercicios propios.</a:t>
          </a:r>
        </a:p>
      </dgm:t>
    </dgm:pt>
    <dgm:pt modelId="{363B9709-8862-4EBB-A780-DFBD0DAB2DE9}" type="sibTrans" cxnId="{F0E22CDD-B043-4F72-BE41-DA697D73CC13}">
      <dgm:prSet/>
      <dgm:spPr/>
      <dgm:t>
        <a:bodyPr/>
        <a:lstStyle/>
        <a:p>
          <a:endParaRPr lang="es-ES"/>
        </a:p>
      </dgm:t>
    </dgm:pt>
    <dgm:pt modelId="{F51FAEF0-A28F-453E-8A56-1FE6F4FE03E9}" type="parTrans" cxnId="{F0E22CDD-B043-4F72-BE41-DA697D73CC13}">
      <dgm:prSet/>
      <dgm:spPr/>
      <dgm:t>
        <a:bodyPr/>
        <a:lstStyle/>
        <a:p>
          <a:endParaRPr lang="es-ES"/>
        </a:p>
      </dgm:t>
    </dgm:pt>
    <dgm:pt modelId="{F111EC25-7000-42BC-957C-490AA4D96B33}">
      <dgm:prSet custT="1"/>
      <dgm:spPr>
        <a:noFill/>
        <a:ln>
          <a:solidFill>
            <a:schemeClr val="bg2"/>
          </a:solidFill>
        </a:ln>
      </dgm:spPr>
      <dgm:t>
        <a:bodyPr/>
        <a:lstStyle/>
        <a:p>
          <a:r>
            <a:rPr lang="es-ES" sz="2400" dirty="0" smtClean="0">
              <a:solidFill>
                <a:schemeClr val="bg2"/>
              </a:solidFill>
            </a:rPr>
            <a:t>Estudiante en estado pasivo.</a:t>
          </a:r>
        </a:p>
      </dgm:t>
    </dgm:pt>
    <dgm:pt modelId="{BFA3F97A-AF3C-4CDB-86DF-E1999B4C06EC}" type="sibTrans" cxnId="{67BD4BD0-1109-4257-AE19-835A8CE1BED9}">
      <dgm:prSet/>
      <dgm:spPr/>
      <dgm:t>
        <a:bodyPr/>
        <a:lstStyle/>
        <a:p>
          <a:endParaRPr lang="es-ES"/>
        </a:p>
      </dgm:t>
    </dgm:pt>
    <dgm:pt modelId="{44C5E4F8-DB5C-4550-8F7B-BFF15C4D0652}" type="parTrans" cxnId="{67BD4BD0-1109-4257-AE19-835A8CE1BED9}">
      <dgm:prSet/>
      <dgm:spPr/>
      <dgm:t>
        <a:bodyPr/>
        <a:lstStyle/>
        <a:p>
          <a:endParaRPr lang="es-ES"/>
        </a:p>
      </dgm:t>
    </dgm:pt>
    <dgm:pt modelId="{529A0060-15C9-404C-B490-1F0ED6FB1C8B}" type="pres">
      <dgm:prSet presAssocID="{9769880A-F1B3-4CDB-9EC5-822BD3AE87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75B2C94-8049-4D71-8FC7-9FC2B2FD0067}" type="pres">
      <dgm:prSet presAssocID="{32CCF402-5478-4DFA-9E20-DDE498459978}" presName="parentText" presStyleLbl="node1" presStyleIdx="0" presStyleCnt="1" custScaleY="72787" custLinFactNeighborY="-59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ADB8DA-A46B-4EEF-BD64-6ED093B57E9B}" type="pres">
      <dgm:prSet presAssocID="{32CCF402-5478-4DFA-9E20-DDE498459978}" presName="childText" presStyleLbl="revTx" presStyleIdx="0" presStyleCnt="1" custScaleY="104428" custLinFactNeighborY="430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3AB58DE-150B-47FC-8A54-4C7343DA9495}" type="presOf" srcId="{9769880A-F1B3-4CDB-9EC5-822BD3AE8780}" destId="{529A0060-15C9-404C-B490-1F0ED6FB1C8B}" srcOrd="0" destOrd="0" presId="urn:microsoft.com/office/officeart/2005/8/layout/vList2"/>
    <dgm:cxn modelId="{67BD4BD0-1109-4257-AE19-835A8CE1BED9}" srcId="{32CCF402-5478-4DFA-9E20-DDE498459978}" destId="{F111EC25-7000-42BC-957C-490AA4D96B33}" srcOrd="1" destOrd="0" parTransId="{44C5E4F8-DB5C-4550-8F7B-BFF15C4D0652}" sibTransId="{BFA3F97A-AF3C-4CDB-86DF-E1999B4C06EC}"/>
    <dgm:cxn modelId="{01D10F1D-3A40-438C-8855-B840FCF9ED07}" type="presOf" srcId="{32CCF402-5478-4DFA-9E20-DDE498459978}" destId="{375B2C94-8049-4D71-8FC7-9FC2B2FD0067}" srcOrd="0" destOrd="0" presId="urn:microsoft.com/office/officeart/2005/8/layout/vList2"/>
    <dgm:cxn modelId="{F0E22CDD-B043-4F72-BE41-DA697D73CC13}" srcId="{32CCF402-5478-4DFA-9E20-DDE498459978}" destId="{6F880340-56F7-4F1F-84FE-E1EBEB8A0C51}" srcOrd="2" destOrd="0" parTransId="{F51FAEF0-A28F-453E-8A56-1FE6F4FE03E9}" sibTransId="{363B9709-8862-4EBB-A780-DFBD0DAB2DE9}"/>
    <dgm:cxn modelId="{48D89815-EC61-4C9C-B3A1-2D3B0FDD8E5B}" type="presOf" srcId="{427AD98C-FF3C-4546-942E-FD1869A31129}" destId="{34ADB8DA-A46B-4EEF-BD64-6ED093B57E9B}" srcOrd="0" destOrd="3" presId="urn:microsoft.com/office/officeart/2005/8/layout/vList2"/>
    <dgm:cxn modelId="{4BD6C544-2CC6-46D2-B143-E53B88C11717}" srcId="{9769880A-F1B3-4CDB-9EC5-822BD3AE8780}" destId="{32CCF402-5478-4DFA-9E20-DDE498459978}" srcOrd="0" destOrd="0" parTransId="{D11B6A9B-9446-4F02-8AB7-6FD902027332}" sibTransId="{964C6426-4F2C-4627-BFFC-E0847B9413EF}"/>
    <dgm:cxn modelId="{9E8999E6-3230-4C5D-8636-95CC792F09D5}" type="presOf" srcId="{6F880340-56F7-4F1F-84FE-E1EBEB8A0C51}" destId="{34ADB8DA-A46B-4EEF-BD64-6ED093B57E9B}" srcOrd="0" destOrd="2" presId="urn:microsoft.com/office/officeart/2005/8/layout/vList2"/>
    <dgm:cxn modelId="{85A28DC0-3207-4189-ACD3-AD8359D3C026}" type="presOf" srcId="{F111EC25-7000-42BC-957C-490AA4D96B33}" destId="{34ADB8DA-A46B-4EEF-BD64-6ED093B57E9B}" srcOrd="0" destOrd="1" presId="urn:microsoft.com/office/officeart/2005/8/layout/vList2"/>
    <dgm:cxn modelId="{4C9F333F-EE25-40A8-9806-F1AFFC65FF4B}" type="presOf" srcId="{8690E081-F91A-4139-AE08-9AFCC9DA589A}" destId="{34ADB8DA-A46B-4EEF-BD64-6ED093B57E9B}" srcOrd="0" destOrd="0" presId="urn:microsoft.com/office/officeart/2005/8/layout/vList2"/>
    <dgm:cxn modelId="{9D6C46A2-F877-49A9-A1C0-5A63B1C7E2E4}" srcId="{32CCF402-5478-4DFA-9E20-DDE498459978}" destId="{8690E081-F91A-4139-AE08-9AFCC9DA589A}" srcOrd="0" destOrd="0" parTransId="{3643F464-C0A2-4E16-8040-57771493CF44}" sibTransId="{795D626C-1ED9-4104-8D8D-62B498DEDE98}"/>
    <dgm:cxn modelId="{1916FD9B-E602-4C77-A8C1-B4B92FD11D91}" srcId="{32CCF402-5478-4DFA-9E20-DDE498459978}" destId="{427AD98C-FF3C-4546-942E-FD1869A31129}" srcOrd="3" destOrd="0" parTransId="{20E77E40-CEF0-4981-9515-945BC4517F11}" sibTransId="{5B8E119A-A9F7-4911-9BD1-3300477127D2}"/>
    <dgm:cxn modelId="{451164F0-F0DD-4417-9568-55F477A4979C}" type="presParOf" srcId="{529A0060-15C9-404C-B490-1F0ED6FB1C8B}" destId="{375B2C94-8049-4D71-8FC7-9FC2B2FD0067}" srcOrd="0" destOrd="0" presId="urn:microsoft.com/office/officeart/2005/8/layout/vList2"/>
    <dgm:cxn modelId="{139EA2D5-48C1-40BD-AA19-9CBE0156B1EC}" type="presParOf" srcId="{529A0060-15C9-404C-B490-1F0ED6FB1C8B}" destId="{34ADB8DA-A46B-4EEF-BD64-6ED093B57E9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B2C94-8049-4D71-8FC7-9FC2B2FD0067}">
      <dsp:nvSpPr>
        <dsp:cNvPr id="0" name=""/>
        <dsp:cNvSpPr/>
      </dsp:nvSpPr>
      <dsp:spPr>
        <a:xfrm>
          <a:off x="0" y="66240"/>
          <a:ext cx="3826768" cy="870480"/>
        </a:xfrm>
        <a:prstGeom prst="roundRect">
          <a:avLst/>
        </a:prstGeom>
        <a:solidFill>
          <a:schemeClr val="bg2">
            <a:lumMod val="25000"/>
          </a:schemeClr>
        </a:solidFill>
        <a:ln w="55000" cap="flat" cmpd="thickThin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>
              <a:solidFill>
                <a:schemeClr val="bg2"/>
              </a:solidFill>
            </a:rPr>
            <a:t>Causa</a:t>
          </a:r>
          <a:endParaRPr lang="es-ES" sz="3100" kern="1200" dirty="0">
            <a:solidFill>
              <a:schemeClr val="bg2"/>
            </a:solidFill>
          </a:endParaRPr>
        </a:p>
      </dsp:txBody>
      <dsp:txXfrm>
        <a:off x="42493" y="108733"/>
        <a:ext cx="3741782" cy="785494"/>
      </dsp:txXfrm>
    </dsp:sp>
    <dsp:sp modelId="{34ADB8DA-A46B-4EEF-BD64-6ED093B57E9B}">
      <dsp:nvSpPr>
        <dsp:cNvPr id="0" name=""/>
        <dsp:cNvSpPr/>
      </dsp:nvSpPr>
      <dsp:spPr>
        <a:xfrm>
          <a:off x="0" y="936721"/>
          <a:ext cx="3826768" cy="3465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0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>
              <a:solidFill>
                <a:schemeClr val="bg2"/>
              </a:solidFill>
            </a:rPr>
            <a:t>Diagramas</a:t>
          </a:r>
          <a:endParaRPr lang="es-ES" sz="2400" kern="1200" dirty="0">
            <a:solidFill>
              <a:schemeClr val="bg2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>
              <a:solidFill>
                <a:schemeClr val="bg2"/>
              </a:solidFill>
            </a:rPr>
            <a:t>Más de un diagrama por ejercicio</a:t>
          </a:r>
          <a:endParaRPr lang="es-ES" sz="2400" kern="1200" dirty="0">
            <a:solidFill>
              <a:schemeClr val="bg2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BO" sz="2400" kern="1200" dirty="0" smtClean="0">
              <a:solidFill>
                <a:schemeClr val="bg2"/>
              </a:solidFill>
            </a:rPr>
            <a:t>Elaboración manual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BO" sz="2400" kern="1200" dirty="0" smtClean="0">
              <a:solidFill>
                <a:schemeClr val="bg2"/>
              </a:solidFill>
            </a:rPr>
            <a:t>Errores se ven la siguiente clase</a:t>
          </a:r>
        </a:p>
      </dsp:txBody>
      <dsp:txXfrm>
        <a:off x="0" y="936721"/>
        <a:ext cx="3826768" cy="3465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B2C94-8049-4D71-8FC7-9FC2B2FD0067}">
      <dsp:nvSpPr>
        <dsp:cNvPr id="0" name=""/>
        <dsp:cNvSpPr/>
      </dsp:nvSpPr>
      <dsp:spPr>
        <a:xfrm>
          <a:off x="0" y="66240"/>
          <a:ext cx="3826768" cy="870480"/>
        </a:xfrm>
        <a:prstGeom prst="roundRect">
          <a:avLst/>
        </a:prstGeom>
        <a:solidFill>
          <a:schemeClr val="accent6"/>
        </a:solidFill>
        <a:ln w="55000" cap="flat" cmpd="thickThin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>
              <a:solidFill>
                <a:schemeClr val="bg2"/>
              </a:solidFill>
            </a:rPr>
            <a:t>Efecto</a:t>
          </a:r>
          <a:endParaRPr lang="es-ES" sz="3100" kern="1200" dirty="0">
            <a:solidFill>
              <a:schemeClr val="bg2"/>
            </a:solidFill>
          </a:endParaRPr>
        </a:p>
      </dsp:txBody>
      <dsp:txXfrm>
        <a:off x="42493" y="108733"/>
        <a:ext cx="3741782" cy="785494"/>
      </dsp:txXfrm>
    </dsp:sp>
    <dsp:sp modelId="{34ADB8DA-A46B-4EEF-BD64-6ED093B57E9B}">
      <dsp:nvSpPr>
        <dsp:cNvPr id="0" name=""/>
        <dsp:cNvSpPr/>
      </dsp:nvSpPr>
      <dsp:spPr>
        <a:xfrm>
          <a:off x="0" y="999317"/>
          <a:ext cx="3826768" cy="3465180"/>
        </a:xfrm>
        <a:prstGeom prst="rect">
          <a:avLst/>
        </a:prstGeom>
        <a:noFill/>
        <a:ln>
          <a:solidFill>
            <a:schemeClr val="bg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0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>
              <a:solidFill>
                <a:schemeClr val="bg2"/>
              </a:solidFill>
            </a:rPr>
            <a:t>Incrementa el tiempo.</a:t>
          </a:r>
          <a:endParaRPr lang="es-ES" sz="2400" kern="1200" dirty="0">
            <a:solidFill>
              <a:schemeClr val="bg2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>
              <a:solidFill>
                <a:schemeClr val="bg2"/>
              </a:solidFill>
            </a:rPr>
            <a:t>Resolución mecánica.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>
              <a:solidFill>
                <a:schemeClr val="bg2"/>
              </a:solidFill>
            </a:rPr>
            <a:t>No se ve claramente interacción CPU-RAM.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>
              <a:solidFill>
                <a:schemeClr val="bg2"/>
              </a:solidFill>
            </a:rPr>
            <a:t>Errores.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>
              <a:solidFill>
                <a:schemeClr val="bg2"/>
              </a:solidFill>
            </a:rPr>
            <a:t>Dificulta </a:t>
          </a:r>
          <a:r>
            <a:rPr lang="es-BO" sz="2400" kern="1200" dirty="0" smtClean="0">
              <a:solidFill>
                <a:schemeClr val="bg2"/>
              </a:solidFill>
            </a:rPr>
            <a:t> el auto-aprendizaje.</a:t>
          </a:r>
          <a:endParaRPr lang="es-ES" sz="2400" kern="1200" dirty="0">
            <a:solidFill>
              <a:schemeClr val="bg2"/>
            </a:solidFill>
          </a:endParaRPr>
        </a:p>
      </dsp:txBody>
      <dsp:txXfrm>
        <a:off x="0" y="999317"/>
        <a:ext cx="3826768" cy="3465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B2C94-8049-4D71-8FC7-9FC2B2FD0067}">
      <dsp:nvSpPr>
        <dsp:cNvPr id="0" name=""/>
        <dsp:cNvSpPr/>
      </dsp:nvSpPr>
      <dsp:spPr>
        <a:xfrm>
          <a:off x="0" y="69255"/>
          <a:ext cx="3826768" cy="870480"/>
        </a:xfrm>
        <a:prstGeom prst="roundRect">
          <a:avLst/>
        </a:prstGeom>
        <a:solidFill>
          <a:schemeClr val="bg2">
            <a:lumMod val="25000"/>
          </a:schemeClr>
        </a:solidFill>
        <a:ln w="55000" cap="flat" cmpd="thickThin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>
              <a:solidFill>
                <a:schemeClr val="bg2"/>
              </a:solidFill>
            </a:rPr>
            <a:t>Causa</a:t>
          </a:r>
          <a:endParaRPr lang="es-ES" sz="3100" kern="1200" dirty="0">
            <a:solidFill>
              <a:schemeClr val="bg2"/>
            </a:solidFill>
          </a:endParaRPr>
        </a:p>
      </dsp:txBody>
      <dsp:txXfrm>
        <a:off x="42493" y="111748"/>
        <a:ext cx="3741782" cy="785494"/>
      </dsp:txXfrm>
    </dsp:sp>
    <dsp:sp modelId="{34ADB8DA-A46B-4EEF-BD64-6ED093B57E9B}">
      <dsp:nvSpPr>
        <dsp:cNvPr id="0" name=""/>
        <dsp:cNvSpPr/>
      </dsp:nvSpPr>
      <dsp:spPr>
        <a:xfrm>
          <a:off x="0" y="1002962"/>
          <a:ext cx="3826768" cy="3465180"/>
        </a:xfrm>
        <a:prstGeom prst="rect">
          <a:avLst/>
        </a:prstGeom>
        <a:noFill/>
        <a:ln>
          <a:solidFill>
            <a:schemeClr val="bg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0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>
              <a:solidFill>
                <a:schemeClr val="bg2"/>
              </a:solidFill>
            </a:rPr>
            <a:t>Simuladores poco  intuitivos</a:t>
          </a:r>
          <a:endParaRPr lang="es-ES" sz="2400" kern="1200" dirty="0">
            <a:solidFill>
              <a:schemeClr val="bg2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>
              <a:solidFill>
                <a:schemeClr val="bg2"/>
              </a:solidFill>
            </a:rPr>
            <a:t>Simuladores realizan todo el trabajo</a:t>
          </a:r>
          <a:endParaRPr lang="es-ES" sz="2400" kern="1200" dirty="0">
            <a:solidFill>
              <a:schemeClr val="bg2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>
              <a:solidFill>
                <a:schemeClr val="bg2"/>
              </a:solidFill>
            </a:rPr>
            <a:t>Tutorial estático</a:t>
          </a:r>
          <a:endParaRPr lang="es-ES" sz="2400" kern="1200" dirty="0">
            <a:solidFill>
              <a:schemeClr val="bg2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>
              <a:solidFill>
                <a:schemeClr val="bg2"/>
              </a:solidFill>
            </a:rPr>
            <a:t>Una sola arquitectura</a:t>
          </a:r>
          <a:endParaRPr lang="es-ES" sz="2400" kern="1200" dirty="0">
            <a:solidFill>
              <a:schemeClr val="bg2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ES" sz="2400" kern="1200" dirty="0">
            <a:solidFill>
              <a:schemeClr val="bg2"/>
            </a:solidFill>
          </a:endParaRPr>
        </a:p>
      </dsp:txBody>
      <dsp:txXfrm>
        <a:off x="0" y="1002962"/>
        <a:ext cx="3826768" cy="3465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B2C94-8049-4D71-8FC7-9FC2B2FD0067}">
      <dsp:nvSpPr>
        <dsp:cNvPr id="0" name=""/>
        <dsp:cNvSpPr/>
      </dsp:nvSpPr>
      <dsp:spPr>
        <a:xfrm>
          <a:off x="0" y="50432"/>
          <a:ext cx="3826768" cy="885672"/>
        </a:xfrm>
        <a:prstGeom prst="roundRect">
          <a:avLst/>
        </a:prstGeom>
        <a:solidFill>
          <a:schemeClr val="accent6"/>
        </a:solidFill>
        <a:ln w="55000" cap="flat" cmpd="thickThin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>
              <a:solidFill>
                <a:schemeClr val="bg2"/>
              </a:solidFill>
            </a:rPr>
            <a:t>Efecto</a:t>
          </a:r>
          <a:endParaRPr lang="es-ES" sz="3100" kern="1200" dirty="0">
            <a:solidFill>
              <a:schemeClr val="bg2"/>
            </a:solidFill>
          </a:endParaRPr>
        </a:p>
      </dsp:txBody>
      <dsp:txXfrm>
        <a:off x="43235" y="93667"/>
        <a:ext cx="3740298" cy="799202"/>
      </dsp:txXfrm>
    </dsp:sp>
    <dsp:sp modelId="{34ADB8DA-A46B-4EEF-BD64-6ED093B57E9B}">
      <dsp:nvSpPr>
        <dsp:cNvPr id="0" name=""/>
        <dsp:cNvSpPr/>
      </dsp:nvSpPr>
      <dsp:spPr>
        <a:xfrm>
          <a:off x="0" y="1008117"/>
          <a:ext cx="3826768" cy="3442442"/>
        </a:xfrm>
        <a:prstGeom prst="rect">
          <a:avLst/>
        </a:prstGeom>
        <a:noFill/>
        <a:ln>
          <a:solidFill>
            <a:schemeClr val="bg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50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>
              <a:solidFill>
                <a:schemeClr val="bg2"/>
              </a:solidFill>
            </a:rPr>
            <a:t>Dificultan proceso de autoaprendizaje.</a:t>
          </a:r>
          <a:endParaRPr lang="es-ES" sz="2400" kern="1200" dirty="0">
            <a:solidFill>
              <a:schemeClr val="bg2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>
              <a:solidFill>
                <a:schemeClr val="bg2"/>
              </a:solidFill>
            </a:rPr>
            <a:t>Estudiante en estado pasivo.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>
              <a:solidFill>
                <a:schemeClr val="bg2"/>
              </a:solidFill>
            </a:rPr>
            <a:t>No ejercicios propios.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400" kern="1200" dirty="0" smtClean="0">
              <a:solidFill>
                <a:schemeClr val="bg2"/>
              </a:solidFill>
            </a:rPr>
            <a:t>No satisfacen las necesidades.</a:t>
          </a:r>
          <a:endParaRPr lang="es-ES" sz="2400" kern="1200" dirty="0">
            <a:solidFill>
              <a:schemeClr val="bg2"/>
            </a:solidFill>
          </a:endParaRPr>
        </a:p>
      </dsp:txBody>
      <dsp:txXfrm>
        <a:off x="0" y="1008117"/>
        <a:ext cx="3826768" cy="3442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DAD8B-7596-4D0C-A264-4665760EDFF9}" type="datetimeFigureOut">
              <a:rPr lang="es-ES" smtClean="0"/>
              <a:t>22/09/2015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2240C-4B32-44F2-BC50-E57930ECA2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331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2240C-4B32-44F2-BC50-E57930ECA28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062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2240C-4B32-44F2-BC50-E57930ECA28E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74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F9FF157-AA5F-4351-9916-79093B81A11E}" type="datetimeFigureOut">
              <a:rPr lang="es-ES" smtClean="0"/>
              <a:pPr/>
              <a:t>22/09/2015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E27AF85-8E06-4FDE-ADF2-B35785D753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9FF157-AA5F-4351-9916-79093B81A11E}" type="datetimeFigureOut">
              <a:rPr lang="es-ES" smtClean="0"/>
              <a:pPr/>
              <a:t>22/09/2015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AF85-8E06-4FDE-ADF2-B35785D753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9FF157-AA5F-4351-9916-79093B81A11E}" type="datetimeFigureOut">
              <a:rPr lang="es-ES" smtClean="0"/>
              <a:pPr/>
              <a:t>22/09/2015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AF85-8E06-4FDE-ADF2-B35785D753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9FF157-AA5F-4351-9916-79093B81A11E}" type="datetimeFigureOut">
              <a:rPr lang="es-ES" smtClean="0"/>
              <a:pPr/>
              <a:t>22/09/2015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AF85-8E06-4FDE-ADF2-B35785D753F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9FF157-AA5F-4351-9916-79093B81A11E}" type="datetimeFigureOut">
              <a:rPr lang="es-ES" smtClean="0"/>
              <a:pPr/>
              <a:t>22/09/2015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AF85-8E06-4FDE-ADF2-B35785D753F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9FF157-AA5F-4351-9916-79093B81A11E}" type="datetimeFigureOut">
              <a:rPr lang="es-ES" smtClean="0"/>
              <a:pPr/>
              <a:t>22/09/2015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AF85-8E06-4FDE-ADF2-B35785D753F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9FF157-AA5F-4351-9916-79093B81A11E}" type="datetimeFigureOut">
              <a:rPr lang="es-ES" smtClean="0"/>
              <a:pPr/>
              <a:t>22/09/2015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AF85-8E06-4FDE-ADF2-B35785D753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9FF157-AA5F-4351-9916-79093B81A11E}" type="datetimeFigureOut">
              <a:rPr lang="es-ES" smtClean="0"/>
              <a:pPr/>
              <a:t>22/09/2015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AF85-8E06-4FDE-ADF2-B35785D753F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9FF157-AA5F-4351-9916-79093B81A11E}" type="datetimeFigureOut">
              <a:rPr lang="es-ES" smtClean="0"/>
              <a:pPr/>
              <a:t>22/09/2015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AF85-8E06-4FDE-ADF2-B35785D753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F9FF157-AA5F-4351-9916-79093B81A11E}" type="datetimeFigureOut">
              <a:rPr lang="es-ES" smtClean="0"/>
              <a:pPr/>
              <a:t>22/09/2015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E27AF85-8E06-4FDE-ADF2-B35785D753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F9FF157-AA5F-4351-9916-79093B81A11E}" type="datetimeFigureOut">
              <a:rPr lang="es-ES" smtClean="0"/>
              <a:pPr/>
              <a:t>22/09/2015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E27AF85-8E06-4FDE-ADF2-B35785D753F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F9FF157-AA5F-4351-9916-79093B81A11E}" type="datetimeFigureOut">
              <a:rPr lang="es-ES" smtClean="0"/>
              <a:pPr/>
              <a:t>22/09/2015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E27AF85-8E06-4FDE-ADF2-B35785D753F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63015" y="3399439"/>
            <a:ext cx="7772400" cy="1037673"/>
          </a:xfrm>
        </p:spPr>
        <p:txBody>
          <a:bodyPr>
            <a:noAutofit/>
          </a:bodyPr>
          <a:lstStyle/>
          <a:p>
            <a:pPr algn="ctr"/>
            <a:r>
              <a:rPr lang="es-ES" sz="3000" dirty="0" smtClean="0"/>
              <a:t>Herramienta interactiva de apoyo al PEA del ciclo de instrucción del procesador</a:t>
            </a:r>
            <a:endParaRPr lang="es-ES" sz="3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8032" y="4677568"/>
            <a:ext cx="7772400" cy="1703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BO" sz="1800" b="1" i="1" dirty="0" smtClean="0">
                <a:solidFill>
                  <a:schemeClr val="accent6"/>
                </a:solidFill>
              </a:rPr>
              <a:t>Proyecto </a:t>
            </a:r>
            <a:r>
              <a:rPr lang="es-BO" sz="1800" b="1" i="1" dirty="0">
                <a:solidFill>
                  <a:schemeClr val="accent6"/>
                </a:solidFill>
              </a:rPr>
              <a:t>de Grado de Licenciatura en Ingeniería de </a:t>
            </a:r>
            <a:r>
              <a:rPr lang="es-BO" sz="1800" b="1" i="1" dirty="0" smtClean="0">
                <a:solidFill>
                  <a:schemeClr val="accent6"/>
                </a:solidFill>
              </a:rPr>
              <a:t>Sistemas</a:t>
            </a:r>
          </a:p>
          <a:p>
            <a:pPr>
              <a:lnSpc>
                <a:spcPct val="150000"/>
              </a:lnSpc>
            </a:pPr>
            <a:endParaRPr lang="es-ES" sz="1800" b="1" dirty="0" smtClean="0">
              <a:solidFill>
                <a:schemeClr val="accent6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ES" sz="2800" b="1" dirty="0" smtClean="0">
                <a:solidFill>
                  <a:schemeClr val="accent6"/>
                </a:solidFill>
              </a:rPr>
              <a:t>Paolo </a:t>
            </a:r>
            <a:r>
              <a:rPr lang="es-ES" sz="2800" b="1" dirty="0" err="1" smtClean="0">
                <a:solidFill>
                  <a:schemeClr val="accent6"/>
                </a:solidFill>
              </a:rPr>
              <a:t>Adrian</a:t>
            </a:r>
            <a:r>
              <a:rPr lang="es-ES" sz="2800" b="1" dirty="0" smtClean="0">
                <a:solidFill>
                  <a:schemeClr val="accent6"/>
                </a:solidFill>
              </a:rPr>
              <a:t> </a:t>
            </a:r>
            <a:r>
              <a:rPr lang="es-ES" sz="2800" b="1" dirty="0" err="1" smtClean="0">
                <a:solidFill>
                  <a:schemeClr val="accent6"/>
                </a:solidFill>
              </a:rPr>
              <a:t>Fernandez</a:t>
            </a:r>
            <a:r>
              <a:rPr lang="es-ES" sz="2800" b="1" dirty="0" smtClean="0">
                <a:solidFill>
                  <a:schemeClr val="accent6"/>
                </a:solidFill>
              </a:rPr>
              <a:t> </a:t>
            </a:r>
            <a:r>
              <a:rPr lang="es-ES" sz="2800" b="1" dirty="0" err="1" smtClean="0">
                <a:solidFill>
                  <a:schemeClr val="accent6"/>
                </a:solidFill>
              </a:rPr>
              <a:t>Roman</a:t>
            </a:r>
            <a:endParaRPr lang="es-ES" sz="2800" b="1" dirty="0" smtClean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endParaRPr lang="es-ES" dirty="0" smtClean="0">
              <a:solidFill>
                <a:schemeClr val="accent6"/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88032" y="332656"/>
            <a:ext cx="7772400" cy="648072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s-BO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Universidad Católica Boliviana “San Pablo</a:t>
            </a:r>
            <a:r>
              <a:rPr lang="es-BO" sz="28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s-BO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ripehp.files.wordpress.com/2013/07/logo_ucb_grand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052736"/>
            <a:ext cx="1656184" cy="221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Situación Problemática</a:t>
            </a:r>
            <a:endParaRPr lang="es-ES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94885"/>
              </p:ext>
            </p:extLst>
          </p:nvPr>
        </p:nvGraphicFramePr>
        <p:xfrm>
          <a:off x="518864" y="1481138"/>
          <a:ext cx="3826768" cy="4468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555973"/>
              </p:ext>
            </p:extLst>
          </p:nvPr>
        </p:nvGraphicFramePr>
        <p:xfrm>
          <a:off x="4777680" y="1484784"/>
          <a:ext cx="3826768" cy="4468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8" name="7 Conector recto de flecha"/>
          <p:cNvCxnSpPr/>
          <p:nvPr/>
        </p:nvCxnSpPr>
        <p:spPr>
          <a:xfrm>
            <a:off x="2555776" y="2708920"/>
            <a:ext cx="23762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2555776" y="2708920"/>
            <a:ext cx="2376264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3851920" y="4005064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3851920" y="4653136"/>
            <a:ext cx="108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3347864" y="5445224"/>
            <a:ext cx="161536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77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1968"/>
          </a:xfrm>
        </p:spPr>
        <p:txBody>
          <a:bodyPr numCol="2">
            <a:normAutofit/>
          </a:bodyPr>
          <a:lstStyle/>
          <a:p>
            <a:pPr marL="109728" lvl="0" indent="0" algn="ctr">
              <a:lnSpc>
                <a:spcPct val="170000"/>
              </a:lnSpc>
              <a:buNone/>
            </a:pPr>
            <a:r>
              <a:rPr lang="es-ES" sz="35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Situación Problemática</a:t>
            </a:r>
            <a:endParaRPr lang="es-ES" dirty="0"/>
          </a:p>
        </p:txBody>
      </p:sp>
      <p:graphicFrame>
        <p:nvGraphicFramePr>
          <p:cNvPr id="7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2763613"/>
              </p:ext>
            </p:extLst>
          </p:nvPr>
        </p:nvGraphicFramePr>
        <p:xfrm>
          <a:off x="518864" y="1481138"/>
          <a:ext cx="3826768" cy="4468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047924"/>
              </p:ext>
            </p:extLst>
          </p:nvPr>
        </p:nvGraphicFramePr>
        <p:xfrm>
          <a:off x="4777680" y="1484784"/>
          <a:ext cx="3826768" cy="4468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9" name="8 Conector recto de flecha"/>
          <p:cNvCxnSpPr/>
          <p:nvPr/>
        </p:nvCxnSpPr>
        <p:spPr>
          <a:xfrm>
            <a:off x="3563888" y="2924944"/>
            <a:ext cx="13681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995936" y="4005064"/>
            <a:ext cx="9361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3347864" y="4581128"/>
            <a:ext cx="15841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108760" y="5157192"/>
            <a:ext cx="8232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8232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11 Grupo"/>
          <p:cNvGrpSpPr/>
          <p:nvPr/>
        </p:nvGrpSpPr>
        <p:grpSpPr>
          <a:xfrm>
            <a:off x="2987824" y="4365104"/>
            <a:ext cx="5937059" cy="2210544"/>
            <a:chOff x="1047716" y="2701776"/>
            <a:chExt cx="5937059" cy="2210544"/>
          </a:xfrm>
          <a:solidFill>
            <a:schemeClr val="accent6"/>
          </a:solidFill>
        </p:grpSpPr>
        <p:sp>
          <p:nvSpPr>
            <p:cNvPr id="13" name="12 Rectángulo redondeado"/>
            <p:cNvSpPr/>
            <p:nvPr/>
          </p:nvSpPr>
          <p:spPr>
            <a:xfrm>
              <a:off x="1047716" y="2701776"/>
              <a:ext cx="5937059" cy="2210544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4" name="13 Rectángulo"/>
            <p:cNvSpPr/>
            <p:nvPr/>
          </p:nvSpPr>
          <p:spPr>
            <a:xfrm>
              <a:off x="3629373" y="2766521"/>
              <a:ext cx="3250991" cy="20810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BO" sz="1900" kern="1200" dirty="0" smtClean="0">
                  <a:solidFill>
                    <a:schemeClr val="bg1"/>
                  </a:solidFill>
                </a:rPr>
                <a:t>dificultan el proceso de autoaprendizaje respecto a la dependencia entre las prestaciones del procesador y su diseño arquitectónico</a:t>
              </a:r>
              <a:r>
                <a:rPr lang="es-ES" sz="1900" kern="1200" dirty="0" smtClean="0">
                  <a:solidFill>
                    <a:schemeClr val="bg1"/>
                  </a:solidFill>
                </a:rPr>
                <a:t>.</a:t>
              </a:r>
              <a:endParaRPr lang="es-ES" sz="1900" u="none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596" y="260648"/>
            <a:ext cx="8229600" cy="1143000"/>
          </a:xfrm>
        </p:spPr>
        <p:txBody>
          <a:bodyPr/>
          <a:lstStyle/>
          <a:p>
            <a:r>
              <a:rPr lang="es-BO" dirty="0" smtClean="0"/>
              <a:t>Formulación del Problema</a:t>
            </a:r>
            <a:endParaRPr lang="es-BO" dirty="0"/>
          </a:p>
        </p:txBody>
      </p:sp>
      <p:grpSp>
        <p:nvGrpSpPr>
          <p:cNvPr id="5" name="4 Grupo"/>
          <p:cNvGrpSpPr/>
          <p:nvPr/>
        </p:nvGrpSpPr>
        <p:grpSpPr>
          <a:xfrm>
            <a:off x="219117" y="1290464"/>
            <a:ext cx="5937059" cy="2210544"/>
            <a:chOff x="0" y="109488"/>
            <a:chExt cx="5937059" cy="2210544"/>
          </a:xfrm>
          <a:solidFill>
            <a:schemeClr val="bg2">
              <a:lumMod val="25000"/>
            </a:schemeClr>
          </a:solidFill>
        </p:grpSpPr>
        <p:sp>
          <p:nvSpPr>
            <p:cNvPr id="6" name="5 Rectángulo redondeado"/>
            <p:cNvSpPr/>
            <p:nvPr/>
          </p:nvSpPr>
          <p:spPr>
            <a:xfrm>
              <a:off x="0" y="109488"/>
              <a:ext cx="5937059" cy="2210544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7" name="6 Rectángulo"/>
            <p:cNvSpPr/>
            <p:nvPr/>
          </p:nvSpPr>
          <p:spPr>
            <a:xfrm>
              <a:off x="64745" y="174233"/>
              <a:ext cx="3463647" cy="20810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342900" lvl="0" indent="-34290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s-BO" sz="1900" kern="1200" dirty="0" smtClean="0">
                  <a:solidFill>
                    <a:schemeClr val="bg1"/>
                  </a:solidFill>
                </a:rPr>
                <a:t>La elaboración manual de los diagramas</a:t>
              </a:r>
            </a:p>
            <a:p>
              <a:pPr marL="342900" lvl="0" indent="-34290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s-BO" sz="1900" kern="1200" dirty="0" smtClean="0">
                  <a:solidFill>
                    <a:schemeClr val="bg1"/>
                  </a:solidFill>
                </a:rPr>
                <a:t>Las limitaciones conceptuales y técnicas de las herramientas</a:t>
              </a:r>
              <a:endParaRPr lang="es-ES" sz="1900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2847699" y="2636912"/>
            <a:ext cx="3236469" cy="2999184"/>
            <a:chOff x="3672413" y="792103"/>
            <a:chExt cx="3236469" cy="3184110"/>
          </a:xfrm>
        </p:grpSpPr>
        <p:sp>
          <p:nvSpPr>
            <p:cNvPr id="10" name="9 Flecha abajo"/>
            <p:cNvSpPr/>
            <p:nvPr/>
          </p:nvSpPr>
          <p:spPr>
            <a:xfrm>
              <a:off x="3672413" y="792103"/>
              <a:ext cx="3236469" cy="318411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lecha abajo 4"/>
            <p:cNvSpPr/>
            <p:nvPr/>
          </p:nvSpPr>
          <p:spPr>
            <a:xfrm>
              <a:off x="4400619" y="792103"/>
              <a:ext cx="1780057" cy="2396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900" u="none" kern="1200" dirty="0" smtClean="0">
                  <a:solidFill>
                    <a:schemeClr val="bg1"/>
                  </a:solidFill>
                </a:rPr>
                <a:t>proceso de enseñanza-aprendizaje del ciclo de instrucción del procesador</a:t>
              </a:r>
              <a:endParaRPr lang="es-ES" sz="1900" u="none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61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pPr marL="109728" indent="0">
              <a:lnSpc>
                <a:spcPct val="150000"/>
              </a:lnSpc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s-BO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General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606332" y="2807706"/>
            <a:ext cx="4433555" cy="1773422"/>
            <a:chOff x="6244" y="1921600"/>
            <a:chExt cx="4433555" cy="1773422"/>
          </a:xfrm>
        </p:grpSpPr>
        <p:sp>
          <p:nvSpPr>
            <p:cNvPr id="12" name="11 Pentágono"/>
            <p:cNvSpPr/>
            <p:nvPr/>
          </p:nvSpPr>
          <p:spPr>
            <a:xfrm>
              <a:off x="6244" y="1921600"/>
              <a:ext cx="4433555" cy="1773422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Pentágono 4"/>
            <p:cNvSpPr/>
            <p:nvPr/>
          </p:nvSpPr>
          <p:spPr>
            <a:xfrm>
              <a:off x="6244" y="1921600"/>
              <a:ext cx="3990200" cy="17734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80010" rIns="40005" bIns="8001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100" dirty="0">
                  <a:solidFill>
                    <a:schemeClr val="bg1"/>
                  </a:solidFill>
                </a:rPr>
                <a:t>Desarrollar una herramienta interactiva para el apoyo</a:t>
              </a:r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4153176" y="2807706"/>
            <a:ext cx="4433555" cy="1773422"/>
            <a:chOff x="3553088" y="1921600"/>
            <a:chExt cx="4433555" cy="1773422"/>
          </a:xfrm>
          <a:noFill/>
        </p:grpSpPr>
        <p:sp>
          <p:nvSpPr>
            <p:cNvPr id="15" name="14 Cheurón"/>
            <p:cNvSpPr/>
            <p:nvPr/>
          </p:nvSpPr>
          <p:spPr>
            <a:xfrm>
              <a:off x="3553088" y="1921600"/>
              <a:ext cx="4433555" cy="1773422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heurón 6"/>
            <p:cNvSpPr/>
            <p:nvPr/>
          </p:nvSpPr>
          <p:spPr>
            <a:xfrm>
              <a:off x="4439799" y="1921600"/>
              <a:ext cx="2844481" cy="17734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80010" rIns="40005" bIns="8001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100" dirty="0"/>
                <a:t>al proceso de enseñanza-aprendizaje del ciclo de instrucción del procesador.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5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525963"/>
          </a:xfrm>
        </p:spPr>
        <p:txBody>
          <a:bodyPr/>
          <a:lstStyle/>
          <a:p>
            <a:pPr marL="109728" indent="0">
              <a:buNone/>
            </a:pPr>
            <a:endParaRPr lang="es-BO" dirty="0" smtClean="0"/>
          </a:p>
          <a:p>
            <a:pPr marL="109728" indent="0">
              <a:buNone/>
            </a:pPr>
            <a:endParaRPr lang="es-BO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Específicos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4 Grupo"/>
          <p:cNvGrpSpPr/>
          <p:nvPr/>
        </p:nvGrpSpPr>
        <p:grpSpPr>
          <a:xfrm>
            <a:off x="1175792" y="1717300"/>
            <a:ext cx="6792416" cy="984555"/>
            <a:chOff x="0" y="196154"/>
            <a:chExt cx="6792416" cy="984555"/>
          </a:xfrm>
        </p:grpSpPr>
        <p:sp>
          <p:nvSpPr>
            <p:cNvPr id="16" name="15 Rectángulo redondeado"/>
            <p:cNvSpPr/>
            <p:nvPr/>
          </p:nvSpPr>
          <p:spPr>
            <a:xfrm>
              <a:off x="0" y="196154"/>
              <a:ext cx="6792416" cy="98455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16 Rectángulo"/>
            <p:cNvSpPr/>
            <p:nvPr/>
          </p:nvSpPr>
          <p:spPr>
            <a:xfrm>
              <a:off x="48062" y="244216"/>
              <a:ext cx="6696292" cy="8884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BO" sz="3400" kern="1200" dirty="0" smtClean="0"/>
                <a:t>Componentes de arquitectura.</a:t>
              </a:r>
              <a:endParaRPr lang="es-ES" sz="3400" kern="1200" dirty="0"/>
            </a:p>
          </p:txBody>
        </p:sp>
      </p:grpSp>
      <p:grpSp>
        <p:nvGrpSpPr>
          <p:cNvPr id="7" name="6 Grupo"/>
          <p:cNvGrpSpPr/>
          <p:nvPr/>
        </p:nvGrpSpPr>
        <p:grpSpPr>
          <a:xfrm>
            <a:off x="1175792" y="2799775"/>
            <a:ext cx="6792416" cy="984555"/>
            <a:chOff x="0" y="1278629"/>
            <a:chExt cx="6792416" cy="984555"/>
          </a:xfrm>
        </p:grpSpPr>
        <p:sp>
          <p:nvSpPr>
            <p:cNvPr id="14" name="13 Rectángulo redondeado"/>
            <p:cNvSpPr/>
            <p:nvPr/>
          </p:nvSpPr>
          <p:spPr>
            <a:xfrm>
              <a:off x="0" y="1278629"/>
              <a:ext cx="6792416" cy="98455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14 Rectángulo"/>
            <p:cNvSpPr/>
            <p:nvPr/>
          </p:nvSpPr>
          <p:spPr>
            <a:xfrm>
              <a:off x="48062" y="1326691"/>
              <a:ext cx="6696292" cy="8884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BO" sz="3400" kern="1200" dirty="0" smtClean="0"/>
                <a:t>Módulo en binario.</a:t>
              </a:r>
              <a:endParaRPr lang="es-ES" sz="3400" kern="1200" dirty="0"/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1175792" y="3882250"/>
            <a:ext cx="6792416" cy="984555"/>
            <a:chOff x="0" y="2361104"/>
            <a:chExt cx="6792416" cy="984555"/>
          </a:xfrm>
        </p:grpSpPr>
        <p:sp>
          <p:nvSpPr>
            <p:cNvPr id="12" name="11 Rectángulo redondeado"/>
            <p:cNvSpPr/>
            <p:nvPr/>
          </p:nvSpPr>
          <p:spPr>
            <a:xfrm>
              <a:off x="0" y="2361104"/>
              <a:ext cx="6792416" cy="98455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48062" y="2409166"/>
              <a:ext cx="6696292" cy="8884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BO" sz="3400" kern="1200" dirty="0" smtClean="0"/>
                <a:t>Módulo en hexadecimal.</a:t>
              </a:r>
              <a:endParaRPr lang="es-ES" sz="3400" kern="1200" dirty="0"/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1175792" y="4964725"/>
            <a:ext cx="6792416" cy="984555"/>
            <a:chOff x="0" y="3443579"/>
            <a:chExt cx="6792416" cy="984555"/>
          </a:xfrm>
        </p:grpSpPr>
        <p:sp>
          <p:nvSpPr>
            <p:cNvPr id="10" name="9 Rectángulo redondeado"/>
            <p:cNvSpPr/>
            <p:nvPr/>
          </p:nvSpPr>
          <p:spPr>
            <a:xfrm>
              <a:off x="0" y="3443579"/>
              <a:ext cx="6792416" cy="98455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10 Rectángulo"/>
            <p:cNvSpPr/>
            <p:nvPr/>
          </p:nvSpPr>
          <p:spPr>
            <a:xfrm>
              <a:off x="48062" y="3491641"/>
              <a:ext cx="6696292" cy="8884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BO" sz="3400" kern="1200" dirty="0" smtClean="0"/>
                <a:t>Módulo en ensamblador.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93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5"/>
          <p:cNvSpPr>
            <a:spLocks/>
          </p:cNvSpPr>
          <p:nvPr/>
        </p:nvSpPr>
        <p:spPr bwMode="auto">
          <a:xfrm>
            <a:off x="2859810" y="817948"/>
            <a:ext cx="3440382" cy="1440000"/>
          </a:xfrm>
          <a:custGeom>
            <a:avLst/>
            <a:gdLst>
              <a:gd name="T0" fmla="*/ 1 w 1571"/>
              <a:gd name="T1" fmla="*/ 0 h 662"/>
              <a:gd name="T2" fmla="*/ 1571 w 1571"/>
              <a:gd name="T3" fmla="*/ 0 h 662"/>
              <a:gd name="T4" fmla="*/ 1571 w 1571"/>
              <a:gd name="T5" fmla="*/ 392 h 662"/>
              <a:gd name="T6" fmla="*/ 789 w 1571"/>
              <a:gd name="T7" fmla="*/ 662 h 662"/>
              <a:gd name="T8" fmla="*/ 0 w 1571"/>
              <a:gd name="T9" fmla="*/ 394 h 662"/>
              <a:gd name="T10" fmla="*/ 1 w 1571"/>
              <a:gd name="T11" fmla="*/ 0 h 662"/>
              <a:gd name="T12" fmla="*/ 1 w 1571"/>
              <a:gd name="T13" fmla="*/ 0 h 662"/>
              <a:gd name="T14" fmla="*/ 1 w 1571"/>
              <a:gd name="T15" fmla="*/ 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71" h="662">
                <a:moveTo>
                  <a:pt x="1" y="0"/>
                </a:moveTo>
                <a:lnTo>
                  <a:pt x="1571" y="0"/>
                </a:lnTo>
                <a:lnTo>
                  <a:pt x="1571" y="392"/>
                </a:lnTo>
                <a:lnTo>
                  <a:pt x="789" y="662"/>
                </a:lnTo>
                <a:lnTo>
                  <a:pt x="0" y="394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ES" sz="2000" dirty="0">
                <a:solidFill>
                  <a:schemeClr val="bg2"/>
                </a:solidFill>
              </a:rPr>
              <a:t>Introducción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8" name="Freeform 6"/>
          <p:cNvSpPr>
            <a:spLocks/>
          </p:cNvSpPr>
          <p:nvPr/>
        </p:nvSpPr>
        <p:spPr bwMode="auto">
          <a:xfrm>
            <a:off x="2859810" y="1844984"/>
            <a:ext cx="3440382" cy="1440000"/>
          </a:xfrm>
          <a:custGeom>
            <a:avLst/>
            <a:gdLst>
              <a:gd name="T0" fmla="*/ 1571 w 1571"/>
              <a:gd name="T1" fmla="*/ 0 h 622"/>
              <a:gd name="T2" fmla="*/ 789 w 1571"/>
              <a:gd name="T3" fmla="*/ 270 h 622"/>
              <a:gd name="T4" fmla="*/ 1 w 1571"/>
              <a:gd name="T5" fmla="*/ 3 h 622"/>
              <a:gd name="T6" fmla="*/ 0 w 1571"/>
              <a:gd name="T7" fmla="*/ 355 h 622"/>
              <a:gd name="T8" fmla="*/ 789 w 1571"/>
              <a:gd name="T9" fmla="*/ 622 h 622"/>
              <a:gd name="T10" fmla="*/ 1571 w 1571"/>
              <a:gd name="T11" fmla="*/ 352 h 622"/>
              <a:gd name="T12" fmla="*/ 1571 w 1571"/>
              <a:gd name="T13" fmla="*/ 0 h 622"/>
              <a:gd name="T14" fmla="*/ 1571 w 1571"/>
              <a:gd name="T15" fmla="*/ 0 h 622"/>
              <a:gd name="T16" fmla="*/ 1571 w 1571"/>
              <a:gd name="T17" fmla="*/ 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1" h="622">
                <a:moveTo>
                  <a:pt x="1571" y="0"/>
                </a:moveTo>
                <a:lnTo>
                  <a:pt x="789" y="270"/>
                </a:lnTo>
                <a:lnTo>
                  <a:pt x="1" y="3"/>
                </a:lnTo>
                <a:lnTo>
                  <a:pt x="0" y="355"/>
                </a:lnTo>
                <a:lnTo>
                  <a:pt x="789" y="622"/>
                </a:lnTo>
                <a:lnTo>
                  <a:pt x="1571" y="352"/>
                </a:lnTo>
                <a:lnTo>
                  <a:pt x="1571" y="0"/>
                </a:lnTo>
                <a:lnTo>
                  <a:pt x="1571" y="0"/>
                </a:lnTo>
                <a:lnTo>
                  <a:pt x="15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s-ES" sz="2000" dirty="0" smtClean="0">
              <a:solidFill>
                <a:schemeClr val="bg2"/>
              </a:solidFill>
            </a:endParaRPr>
          </a:p>
          <a:p>
            <a:pPr algn="ctr"/>
            <a:r>
              <a:rPr lang="es-ES" sz="2000" dirty="0" smtClean="0">
                <a:solidFill>
                  <a:schemeClr val="bg2"/>
                </a:solidFill>
              </a:rPr>
              <a:t>Marco </a:t>
            </a:r>
            <a:r>
              <a:rPr lang="es-ES" sz="2000" dirty="0">
                <a:solidFill>
                  <a:schemeClr val="bg2"/>
                </a:solidFill>
              </a:rPr>
              <a:t>Teórico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2859810" y="2853096"/>
            <a:ext cx="3440382" cy="1440000"/>
          </a:xfrm>
          <a:custGeom>
            <a:avLst/>
            <a:gdLst>
              <a:gd name="T0" fmla="*/ 1571 w 1571"/>
              <a:gd name="T1" fmla="*/ 0 h 623"/>
              <a:gd name="T2" fmla="*/ 789 w 1571"/>
              <a:gd name="T3" fmla="*/ 271 h 623"/>
              <a:gd name="T4" fmla="*/ 1 w 1571"/>
              <a:gd name="T5" fmla="*/ 4 h 623"/>
              <a:gd name="T6" fmla="*/ 0 w 1571"/>
              <a:gd name="T7" fmla="*/ 355 h 623"/>
              <a:gd name="T8" fmla="*/ 789 w 1571"/>
              <a:gd name="T9" fmla="*/ 623 h 623"/>
              <a:gd name="T10" fmla="*/ 1571 w 1571"/>
              <a:gd name="T11" fmla="*/ 352 h 623"/>
              <a:gd name="T12" fmla="*/ 1571 w 1571"/>
              <a:gd name="T13" fmla="*/ 0 h 623"/>
              <a:gd name="T14" fmla="*/ 1571 w 1571"/>
              <a:gd name="T15" fmla="*/ 0 h 623"/>
              <a:gd name="T16" fmla="*/ 1571 w 1571"/>
              <a:gd name="T17" fmla="*/ 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1" h="623">
                <a:moveTo>
                  <a:pt x="1571" y="0"/>
                </a:moveTo>
                <a:lnTo>
                  <a:pt x="789" y="271"/>
                </a:lnTo>
                <a:lnTo>
                  <a:pt x="1" y="4"/>
                </a:lnTo>
                <a:lnTo>
                  <a:pt x="0" y="355"/>
                </a:lnTo>
                <a:lnTo>
                  <a:pt x="789" y="623"/>
                </a:lnTo>
                <a:lnTo>
                  <a:pt x="1571" y="352"/>
                </a:lnTo>
                <a:lnTo>
                  <a:pt x="1571" y="0"/>
                </a:lnTo>
                <a:lnTo>
                  <a:pt x="1571" y="0"/>
                </a:lnTo>
                <a:lnTo>
                  <a:pt x="157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s-ES" sz="2000" dirty="0" smtClean="0">
              <a:solidFill>
                <a:schemeClr val="bg2"/>
              </a:solidFill>
            </a:endParaRPr>
          </a:p>
          <a:p>
            <a:pPr algn="ctr"/>
            <a:endParaRPr lang="es-ES" sz="2000" dirty="0" smtClean="0">
              <a:solidFill>
                <a:schemeClr val="bg2"/>
              </a:solidFill>
            </a:endParaRPr>
          </a:p>
          <a:p>
            <a:pPr algn="ctr"/>
            <a:r>
              <a:rPr lang="es-ES" sz="2000" dirty="0" smtClean="0">
                <a:solidFill>
                  <a:schemeClr val="bg2"/>
                </a:solidFill>
              </a:rPr>
              <a:t>Ingeniería del</a:t>
            </a:r>
          </a:p>
          <a:p>
            <a:pPr algn="ctr"/>
            <a:r>
              <a:rPr lang="es-ES" sz="2000" dirty="0" smtClean="0">
                <a:solidFill>
                  <a:schemeClr val="bg2"/>
                </a:solidFill>
              </a:rPr>
              <a:t>Proyecto</a:t>
            </a:r>
            <a:endParaRPr lang="es-ES" sz="1200" dirty="0">
              <a:solidFill>
                <a:schemeClr val="bg2"/>
              </a:solidFill>
            </a:endParaRPr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2859810" y="3861048"/>
            <a:ext cx="3440382" cy="1440160"/>
          </a:xfrm>
          <a:custGeom>
            <a:avLst/>
            <a:gdLst>
              <a:gd name="T0" fmla="*/ 1571 w 1571"/>
              <a:gd name="T1" fmla="*/ 0 h 620"/>
              <a:gd name="T2" fmla="*/ 789 w 1571"/>
              <a:gd name="T3" fmla="*/ 270 h 620"/>
              <a:gd name="T4" fmla="*/ 1 w 1571"/>
              <a:gd name="T5" fmla="*/ 2 h 620"/>
              <a:gd name="T6" fmla="*/ 0 w 1571"/>
              <a:gd name="T7" fmla="*/ 354 h 620"/>
              <a:gd name="T8" fmla="*/ 789 w 1571"/>
              <a:gd name="T9" fmla="*/ 620 h 620"/>
              <a:gd name="T10" fmla="*/ 1571 w 1571"/>
              <a:gd name="T11" fmla="*/ 350 h 620"/>
              <a:gd name="T12" fmla="*/ 1571 w 1571"/>
              <a:gd name="T13" fmla="*/ 0 h 620"/>
              <a:gd name="T14" fmla="*/ 1571 w 1571"/>
              <a:gd name="T15" fmla="*/ 0 h 620"/>
              <a:gd name="T16" fmla="*/ 1571 w 1571"/>
              <a:gd name="T17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1" h="620">
                <a:moveTo>
                  <a:pt x="1571" y="0"/>
                </a:moveTo>
                <a:lnTo>
                  <a:pt x="789" y="270"/>
                </a:lnTo>
                <a:lnTo>
                  <a:pt x="1" y="2"/>
                </a:lnTo>
                <a:lnTo>
                  <a:pt x="0" y="354"/>
                </a:lnTo>
                <a:lnTo>
                  <a:pt x="789" y="620"/>
                </a:lnTo>
                <a:lnTo>
                  <a:pt x="1571" y="350"/>
                </a:lnTo>
                <a:lnTo>
                  <a:pt x="1571" y="0"/>
                </a:lnTo>
                <a:lnTo>
                  <a:pt x="1571" y="0"/>
                </a:lnTo>
                <a:lnTo>
                  <a:pt x="157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s-ES" sz="2000" dirty="0" smtClean="0">
              <a:solidFill>
                <a:schemeClr val="bg2"/>
              </a:solidFill>
            </a:endParaRPr>
          </a:p>
          <a:p>
            <a:pPr algn="ctr"/>
            <a:r>
              <a:rPr lang="es-ES" sz="2000" dirty="0" smtClean="0">
                <a:solidFill>
                  <a:schemeClr val="bg2"/>
                </a:solidFill>
              </a:rPr>
              <a:t>Conclusiones</a:t>
            </a:r>
            <a:endParaRPr lang="es-ES" sz="2000" dirty="0">
              <a:solidFill>
                <a:schemeClr val="bg2"/>
              </a:solidFill>
            </a:endParaRPr>
          </a:p>
        </p:txBody>
      </p:sp>
      <p:sp>
        <p:nvSpPr>
          <p:cNvPr id="51" name="Freeform 8"/>
          <p:cNvSpPr>
            <a:spLocks/>
          </p:cNvSpPr>
          <p:nvPr/>
        </p:nvSpPr>
        <p:spPr bwMode="auto">
          <a:xfrm>
            <a:off x="2859810" y="4869160"/>
            <a:ext cx="3440382" cy="1440000"/>
          </a:xfrm>
          <a:custGeom>
            <a:avLst/>
            <a:gdLst>
              <a:gd name="T0" fmla="*/ 1571 w 1571"/>
              <a:gd name="T1" fmla="*/ 0 h 620"/>
              <a:gd name="T2" fmla="*/ 789 w 1571"/>
              <a:gd name="T3" fmla="*/ 270 h 620"/>
              <a:gd name="T4" fmla="*/ 1 w 1571"/>
              <a:gd name="T5" fmla="*/ 2 h 620"/>
              <a:gd name="T6" fmla="*/ 0 w 1571"/>
              <a:gd name="T7" fmla="*/ 354 h 620"/>
              <a:gd name="T8" fmla="*/ 789 w 1571"/>
              <a:gd name="T9" fmla="*/ 620 h 620"/>
              <a:gd name="T10" fmla="*/ 1571 w 1571"/>
              <a:gd name="T11" fmla="*/ 350 h 620"/>
              <a:gd name="T12" fmla="*/ 1571 w 1571"/>
              <a:gd name="T13" fmla="*/ 0 h 620"/>
              <a:gd name="T14" fmla="*/ 1571 w 1571"/>
              <a:gd name="T15" fmla="*/ 0 h 620"/>
              <a:gd name="T16" fmla="*/ 1571 w 1571"/>
              <a:gd name="T17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1" h="620">
                <a:moveTo>
                  <a:pt x="1571" y="0"/>
                </a:moveTo>
                <a:lnTo>
                  <a:pt x="789" y="270"/>
                </a:lnTo>
                <a:lnTo>
                  <a:pt x="1" y="2"/>
                </a:lnTo>
                <a:lnTo>
                  <a:pt x="0" y="354"/>
                </a:lnTo>
                <a:lnTo>
                  <a:pt x="789" y="620"/>
                </a:lnTo>
                <a:lnTo>
                  <a:pt x="1571" y="350"/>
                </a:lnTo>
                <a:lnTo>
                  <a:pt x="1571" y="0"/>
                </a:lnTo>
                <a:lnTo>
                  <a:pt x="1571" y="0"/>
                </a:lnTo>
                <a:lnTo>
                  <a:pt x="157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s-ES" sz="2000" dirty="0" smtClean="0">
              <a:solidFill>
                <a:schemeClr val="bg2"/>
              </a:solidFill>
            </a:endParaRPr>
          </a:p>
          <a:p>
            <a:pPr algn="ctr"/>
            <a:r>
              <a:rPr lang="es-ES" sz="2000" dirty="0" smtClean="0">
                <a:solidFill>
                  <a:schemeClr val="bg2"/>
                </a:solidFill>
              </a:rPr>
              <a:t>Recomendaciones</a:t>
            </a:r>
            <a:endParaRPr lang="en-GB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2977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 dirty="0" smtClean="0"/>
          </a:p>
          <a:p>
            <a:endParaRPr lang="es-BO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es-BO" dirty="0" smtClean="0"/>
              <a:t>MARCO TEÓRICO</a:t>
            </a:r>
            <a:endParaRPr lang="es-ES" dirty="0"/>
          </a:p>
        </p:txBody>
      </p:sp>
      <p:grpSp>
        <p:nvGrpSpPr>
          <p:cNvPr id="5" name="4 Grupo"/>
          <p:cNvGrpSpPr/>
          <p:nvPr/>
        </p:nvGrpSpPr>
        <p:grpSpPr>
          <a:xfrm>
            <a:off x="1115616" y="1769763"/>
            <a:ext cx="6984776" cy="955597"/>
            <a:chOff x="0" y="610541"/>
            <a:chExt cx="6984776" cy="955597"/>
          </a:xfrm>
        </p:grpSpPr>
        <p:sp>
          <p:nvSpPr>
            <p:cNvPr id="15" name="14 Rectángulo redondeado"/>
            <p:cNvSpPr/>
            <p:nvPr/>
          </p:nvSpPr>
          <p:spPr>
            <a:xfrm>
              <a:off x="0" y="610541"/>
              <a:ext cx="6984776" cy="9555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15 Rectángulo"/>
            <p:cNvSpPr/>
            <p:nvPr/>
          </p:nvSpPr>
          <p:spPr>
            <a:xfrm>
              <a:off x="46648" y="657189"/>
              <a:ext cx="6891480" cy="8623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BO" sz="3300" kern="1200" dirty="0" smtClean="0"/>
                <a:t>Arquitectura de Computadoras.</a:t>
              </a:r>
              <a:endParaRPr lang="es-ES" sz="3300" kern="1200" dirty="0"/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1115616" y="2820400"/>
            <a:ext cx="6984776" cy="955597"/>
            <a:chOff x="0" y="1661178"/>
            <a:chExt cx="6984776" cy="955597"/>
          </a:xfrm>
        </p:grpSpPr>
        <p:sp>
          <p:nvSpPr>
            <p:cNvPr id="13" name="12 Rectángulo redondeado"/>
            <p:cNvSpPr/>
            <p:nvPr/>
          </p:nvSpPr>
          <p:spPr>
            <a:xfrm>
              <a:off x="0" y="1661178"/>
              <a:ext cx="6984776" cy="9555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13 Rectángulo"/>
            <p:cNvSpPr/>
            <p:nvPr/>
          </p:nvSpPr>
          <p:spPr>
            <a:xfrm>
              <a:off x="46648" y="1707826"/>
              <a:ext cx="6891480" cy="8623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BO" sz="3300" kern="1200" dirty="0" smtClean="0"/>
                <a:t>Software educativo.</a:t>
              </a:r>
              <a:endParaRPr lang="es-ES" sz="3300" kern="1200" dirty="0"/>
            </a:p>
          </p:txBody>
        </p:sp>
      </p:grpSp>
      <p:grpSp>
        <p:nvGrpSpPr>
          <p:cNvPr id="7" name="6 Grupo"/>
          <p:cNvGrpSpPr/>
          <p:nvPr/>
        </p:nvGrpSpPr>
        <p:grpSpPr>
          <a:xfrm>
            <a:off x="1115616" y="3871038"/>
            <a:ext cx="6984776" cy="955597"/>
            <a:chOff x="0" y="2711816"/>
            <a:chExt cx="6984776" cy="955597"/>
          </a:xfrm>
        </p:grpSpPr>
        <p:sp>
          <p:nvSpPr>
            <p:cNvPr id="11" name="10 Rectángulo redondeado"/>
            <p:cNvSpPr/>
            <p:nvPr/>
          </p:nvSpPr>
          <p:spPr>
            <a:xfrm>
              <a:off x="0" y="2711816"/>
              <a:ext cx="6984776" cy="9555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11 Rectángulo"/>
            <p:cNvSpPr/>
            <p:nvPr/>
          </p:nvSpPr>
          <p:spPr>
            <a:xfrm>
              <a:off x="46648" y="2758464"/>
              <a:ext cx="6891480" cy="8623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BO" sz="3300" kern="1200" dirty="0" smtClean="0"/>
                <a:t>Metodologías de desarrollo.</a:t>
              </a:r>
              <a:endParaRPr lang="es-ES" sz="3300" kern="1200" dirty="0"/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1115616" y="4921675"/>
            <a:ext cx="6984776" cy="955597"/>
            <a:chOff x="0" y="3762453"/>
            <a:chExt cx="6984776" cy="955597"/>
          </a:xfrm>
        </p:grpSpPr>
        <p:sp>
          <p:nvSpPr>
            <p:cNvPr id="9" name="8 Rectángulo redondeado"/>
            <p:cNvSpPr/>
            <p:nvPr/>
          </p:nvSpPr>
          <p:spPr>
            <a:xfrm>
              <a:off x="0" y="3762453"/>
              <a:ext cx="6984776" cy="9555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9 Rectángulo"/>
            <p:cNvSpPr/>
            <p:nvPr/>
          </p:nvSpPr>
          <p:spPr>
            <a:xfrm>
              <a:off x="46648" y="3809101"/>
              <a:ext cx="6891480" cy="8623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BO" sz="3300" kern="1200" dirty="0" smtClean="0"/>
                <a:t>Tecnologías de desarrollo.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0652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s-BO" b="1" dirty="0" smtClean="0">
                <a:solidFill>
                  <a:schemeClr val="bg2"/>
                </a:solidFill>
              </a:rPr>
              <a:t>Ciclo de instrucción</a:t>
            </a:r>
            <a:endParaRPr lang="es-ES" sz="1400" dirty="0" smtClean="0">
              <a:solidFill>
                <a:schemeClr val="bg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Arquitectura de Computadoras</a:t>
            </a:r>
            <a:endParaRPr lang="es-ES" dirty="0"/>
          </a:p>
        </p:txBody>
      </p:sp>
      <p:grpSp>
        <p:nvGrpSpPr>
          <p:cNvPr id="14" name="13 Grupo"/>
          <p:cNvGrpSpPr/>
          <p:nvPr/>
        </p:nvGrpSpPr>
        <p:grpSpPr>
          <a:xfrm>
            <a:off x="1527051" y="2317328"/>
            <a:ext cx="2934890" cy="4064000"/>
            <a:chOff x="3050" y="0"/>
            <a:chExt cx="2934890" cy="4064000"/>
          </a:xfrm>
        </p:grpSpPr>
        <p:sp>
          <p:nvSpPr>
            <p:cNvPr id="33" name="32 Rectángulo redondeado"/>
            <p:cNvSpPr/>
            <p:nvPr/>
          </p:nvSpPr>
          <p:spPr>
            <a:xfrm>
              <a:off x="3050" y="0"/>
              <a:ext cx="2934890" cy="4064000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33 Rectángulo"/>
            <p:cNvSpPr/>
            <p:nvPr/>
          </p:nvSpPr>
          <p:spPr>
            <a:xfrm>
              <a:off x="3050" y="0"/>
              <a:ext cx="2934890" cy="1219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3400" dirty="0" smtClean="0">
                  <a:solidFill>
                    <a:schemeClr val="bg2"/>
                  </a:solidFill>
                </a:rPr>
                <a:t>Depende </a:t>
              </a:r>
              <a:r>
                <a:rPr lang="es-ES" sz="3400" dirty="0">
                  <a:solidFill>
                    <a:schemeClr val="bg2"/>
                  </a:solidFill>
                </a:rPr>
                <a:t>de</a:t>
              </a:r>
              <a:r>
                <a:rPr lang="es-ES" sz="3400" dirty="0" smtClean="0">
                  <a:solidFill>
                    <a:schemeClr val="bg2"/>
                  </a:solidFill>
                </a:rPr>
                <a:t>:</a:t>
              </a:r>
              <a:endParaRPr lang="es-ES" sz="34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1820541" y="3536875"/>
            <a:ext cx="2347912" cy="798413"/>
            <a:chOff x="296540" y="1219547"/>
            <a:chExt cx="2347912" cy="798413"/>
          </a:xfrm>
        </p:grpSpPr>
        <p:sp>
          <p:nvSpPr>
            <p:cNvPr id="31" name="30 Rectángulo redondeado"/>
            <p:cNvSpPr/>
            <p:nvPr/>
          </p:nvSpPr>
          <p:spPr>
            <a:xfrm>
              <a:off x="296540" y="1219547"/>
              <a:ext cx="2347912" cy="79841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31 Rectángulo"/>
            <p:cNvSpPr/>
            <p:nvPr/>
          </p:nvSpPr>
          <p:spPr>
            <a:xfrm>
              <a:off x="319925" y="1242932"/>
              <a:ext cx="2301142" cy="7516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260" tIns="36195" rIns="48260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000" kern="1200" dirty="0" smtClean="0">
                  <a:solidFill>
                    <a:schemeClr val="bg2"/>
                  </a:solidFill>
                </a:rPr>
                <a:t>Formato de instrucción.</a:t>
              </a:r>
              <a:endParaRPr lang="es-ES" sz="2000" kern="1200" dirty="0"/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1820541" y="4458121"/>
            <a:ext cx="2347912" cy="798413"/>
            <a:chOff x="296540" y="2140793"/>
            <a:chExt cx="2347912" cy="798413"/>
          </a:xfrm>
        </p:grpSpPr>
        <p:sp>
          <p:nvSpPr>
            <p:cNvPr id="29" name="28 Rectángulo redondeado"/>
            <p:cNvSpPr/>
            <p:nvPr/>
          </p:nvSpPr>
          <p:spPr>
            <a:xfrm>
              <a:off x="296540" y="2140793"/>
              <a:ext cx="2347912" cy="79841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29 Rectángulo"/>
            <p:cNvSpPr/>
            <p:nvPr/>
          </p:nvSpPr>
          <p:spPr>
            <a:xfrm>
              <a:off x="319925" y="2164178"/>
              <a:ext cx="2301142" cy="7516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260" tIns="36195" rIns="48260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000" kern="1200" dirty="0" smtClean="0">
                  <a:solidFill>
                    <a:schemeClr val="bg2"/>
                  </a:solidFill>
                </a:rPr>
                <a:t>Arquitectura del CPU.</a:t>
              </a:r>
              <a:endParaRPr lang="es-ES" sz="2000" kern="1200" dirty="0"/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1820541" y="5379367"/>
            <a:ext cx="2347912" cy="798413"/>
            <a:chOff x="296540" y="3062039"/>
            <a:chExt cx="2347912" cy="798413"/>
          </a:xfrm>
        </p:grpSpPr>
        <p:sp>
          <p:nvSpPr>
            <p:cNvPr id="27" name="26 Rectángulo redondeado"/>
            <p:cNvSpPr/>
            <p:nvPr/>
          </p:nvSpPr>
          <p:spPr>
            <a:xfrm>
              <a:off x="296540" y="3062039"/>
              <a:ext cx="2347912" cy="79841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27 Rectángulo"/>
            <p:cNvSpPr/>
            <p:nvPr/>
          </p:nvSpPr>
          <p:spPr>
            <a:xfrm>
              <a:off x="319925" y="3085424"/>
              <a:ext cx="2301142" cy="7516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260" tIns="36195" rIns="48260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000" kern="1200" dirty="0" smtClean="0">
                  <a:solidFill>
                    <a:schemeClr val="bg2"/>
                  </a:solidFill>
                </a:rPr>
                <a:t>Código de operación.</a:t>
              </a:r>
              <a:endParaRPr lang="es-ES" sz="2000" kern="1200" dirty="0"/>
            </a:p>
          </p:txBody>
        </p:sp>
      </p:grpSp>
      <p:grpSp>
        <p:nvGrpSpPr>
          <p:cNvPr id="18" name="17 Grupo"/>
          <p:cNvGrpSpPr/>
          <p:nvPr/>
        </p:nvGrpSpPr>
        <p:grpSpPr>
          <a:xfrm>
            <a:off x="4682059" y="2317328"/>
            <a:ext cx="2934890" cy="4064000"/>
            <a:chOff x="3158058" y="0"/>
            <a:chExt cx="2934890" cy="4064000"/>
          </a:xfrm>
        </p:grpSpPr>
        <p:sp>
          <p:nvSpPr>
            <p:cNvPr id="25" name="24 Rectángulo redondeado"/>
            <p:cNvSpPr/>
            <p:nvPr/>
          </p:nvSpPr>
          <p:spPr>
            <a:xfrm>
              <a:off x="3158058" y="0"/>
              <a:ext cx="2934890" cy="4064000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25 Rectángulo"/>
            <p:cNvSpPr/>
            <p:nvPr/>
          </p:nvSpPr>
          <p:spPr>
            <a:xfrm>
              <a:off x="3158058" y="0"/>
              <a:ext cx="2934890" cy="1219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3400" dirty="0">
                  <a:solidFill>
                    <a:schemeClr val="bg2"/>
                  </a:solidFill>
                </a:rPr>
                <a:t>Se divide en:</a:t>
              </a:r>
              <a:endParaRPr lang="es-ES" sz="3400" kern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" name="18 Grupo"/>
          <p:cNvGrpSpPr/>
          <p:nvPr/>
        </p:nvGrpSpPr>
        <p:grpSpPr>
          <a:xfrm>
            <a:off x="4975548" y="3537718"/>
            <a:ext cx="2347912" cy="1225351"/>
            <a:chOff x="3451547" y="1220390"/>
            <a:chExt cx="2347912" cy="1225351"/>
          </a:xfrm>
        </p:grpSpPr>
        <p:sp>
          <p:nvSpPr>
            <p:cNvPr id="23" name="22 Rectángulo redondeado"/>
            <p:cNvSpPr/>
            <p:nvPr/>
          </p:nvSpPr>
          <p:spPr>
            <a:xfrm>
              <a:off x="3451547" y="1220390"/>
              <a:ext cx="2347912" cy="122535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23 Rectángulo"/>
            <p:cNvSpPr/>
            <p:nvPr/>
          </p:nvSpPr>
          <p:spPr>
            <a:xfrm>
              <a:off x="3487436" y="1256279"/>
              <a:ext cx="2276134" cy="11535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260" tIns="36195" rIns="48260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000" kern="1200" dirty="0" smtClean="0">
                  <a:solidFill>
                    <a:schemeClr val="bg2"/>
                  </a:solidFill>
                </a:rPr>
                <a:t>Ciclo de captación.</a:t>
              </a:r>
              <a:endParaRPr lang="es-ES" sz="2000" kern="1200" dirty="0"/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4975548" y="4951585"/>
            <a:ext cx="2347912" cy="1225351"/>
            <a:chOff x="3451547" y="2634257"/>
            <a:chExt cx="2347912" cy="1225351"/>
          </a:xfrm>
        </p:grpSpPr>
        <p:sp>
          <p:nvSpPr>
            <p:cNvPr id="21" name="20 Rectángulo redondeado"/>
            <p:cNvSpPr/>
            <p:nvPr/>
          </p:nvSpPr>
          <p:spPr>
            <a:xfrm>
              <a:off x="3451547" y="2634257"/>
              <a:ext cx="2347912" cy="122535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21 Rectángulo"/>
            <p:cNvSpPr/>
            <p:nvPr/>
          </p:nvSpPr>
          <p:spPr>
            <a:xfrm>
              <a:off x="3487436" y="2670146"/>
              <a:ext cx="2276134" cy="11535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260" tIns="36195" rIns="48260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000" kern="1200" dirty="0" smtClean="0">
                  <a:solidFill>
                    <a:schemeClr val="bg2"/>
                  </a:solidFill>
                </a:rPr>
                <a:t>Ciclo de ejecución.</a:t>
              </a:r>
              <a:endParaRPr lang="es-ES" sz="2000" kern="12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s-BO" b="1" dirty="0" smtClean="0">
                <a:solidFill>
                  <a:schemeClr val="bg2"/>
                </a:solidFill>
              </a:rPr>
              <a:t>Arquitectura del Procesador</a:t>
            </a:r>
            <a:endParaRPr lang="es-BO" sz="1400" b="1" dirty="0" smtClean="0">
              <a:solidFill>
                <a:schemeClr val="bg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Arquitectura de Computadoras</a:t>
            </a:r>
            <a:endParaRPr lang="es-ES" dirty="0"/>
          </a:p>
        </p:txBody>
      </p:sp>
      <p:grpSp>
        <p:nvGrpSpPr>
          <p:cNvPr id="11" name="10 Grupo"/>
          <p:cNvGrpSpPr/>
          <p:nvPr/>
        </p:nvGrpSpPr>
        <p:grpSpPr>
          <a:xfrm>
            <a:off x="4661446" y="2317328"/>
            <a:ext cx="2934890" cy="4064000"/>
            <a:chOff x="3050" y="0"/>
            <a:chExt cx="2934890" cy="4064000"/>
          </a:xfrm>
        </p:grpSpPr>
        <p:sp>
          <p:nvSpPr>
            <p:cNvPr id="12" name="11 Rectángulo redondeado"/>
            <p:cNvSpPr/>
            <p:nvPr/>
          </p:nvSpPr>
          <p:spPr>
            <a:xfrm>
              <a:off x="3050" y="0"/>
              <a:ext cx="2934890" cy="4064000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3050" y="0"/>
              <a:ext cx="2934890" cy="1219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3400" dirty="0" smtClean="0">
                  <a:solidFill>
                    <a:schemeClr val="bg2"/>
                  </a:solidFill>
                </a:rPr>
                <a:t>Formato de instrucción</a:t>
              </a:r>
              <a:r>
                <a:rPr lang="es-ES" sz="3400" kern="1200" dirty="0" smtClean="0">
                  <a:solidFill>
                    <a:schemeClr val="bg2"/>
                  </a:solidFill>
                </a:rPr>
                <a:t>:</a:t>
              </a:r>
              <a:endParaRPr lang="es-ES" sz="3400" kern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22 Grupo"/>
          <p:cNvGrpSpPr/>
          <p:nvPr/>
        </p:nvGrpSpPr>
        <p:grpSpPr>
          <a:xfrm>
            <a:off x="1510532" y="2317328"/>
            <a:ext cx="2934890" cy="4064000"/>
            <a:chOff x="3158058" y="0"/>
            <a:chExt cx="2934890" cy="4064000"/>
          </a:xfrm>
        </p:grpSpPr>
        <p:sp>
          <p:nvSpPr>
            <p:cNvPr id="24" name="23 Rectángulo redondeado"/>
            <p:cNvSpPr/>
            <p:nvPr/>
          </p:nvSpPr>
          <p:spPr>
            <a:xfrm>
              <a:off x="3158058" y="0"/>
              <a:ext cx="2934890" cy="4064000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24 Rectángulo"/>
            <p:cNvSpPr/>
            <p:nvPr/>
          </p:nvSpPr>
          <p:spPr>
            <a:xfrm>
              <a:off x="3158058" y="0"/>
              <a:ext cx="2934890" cy="1219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3400" kern="1200" dirty="0" smtClean="0">
                  <a:solidFill>
                    <a:schemeClr val="bg2"/>
                  </a:solidFill>
                </a:rPr>
                <a:t>Tipos:</a:t>
              </a:r>
              <a:endParaRPr lang="es-ES" sz="3400" kern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1804021" y="3537718"/>
            <a:ext cx="2347912" cy="1225351"/>
            <a:chOff x="3451547" y="1220390"/>
            <a:chExt cx="2347912" cy="1225351"/>
          </a:xfrm>
        </p:grpSpPr>
        <p:sp>
          <p:nvSpPr>
            <p:cNvPr id="27" name="26 Rectángulo redondeado"/>
            <p:cNvSpPr/>
            <p:nvPr/>
          </p:nvSpPr>
          <p:spPr>
            <a:xfrm>
              <a:off x="3451547" y="1220390"/>
              <a:ext cx="2347912" cy="122535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27 Rectángulo"/>
            <p:cNvSpPr/>
            <p:nvPr/>
          </p:nvSpPr>
          <p:spPr>
            <a:xfrm>
              <a:off x="3487436" y="1256279"/>
              <a:ext cx="2276134" cy="11535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260" tIns="36195" rIns="48260" bIns="36195" numCol="1" spcCol="1270" anchor="ctr" anchorCtr="0">
              <a:noAutofit/>
            </a:bodyPr>
            <a:lstStyle/>
            <a:p>
              <a:pPr lvl="1"/>
              <a:r>
                <a:rPr lang="es-ES" sz="2000" dirty="0" smtClean="0">
                  <a:solidFill>
                    <a:schemeClr val="bg2"/>
                  </a:solidFill>
                </a:rPr>
                <a:t>Registros </a:t>
              </a:r>
              <a:r>
                <a:rPr lang="es-ES" sz="2000" dirty="0">
                  <a:solidFill>
                    <a:schemeClr val="bg2"/>
                  </a:solidFill>
                </a:rPr>
                <a:t>específicos.</a:t>
              </a:r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1804021" y="4951585"/>
            <a:ext cx="2347912" cy="1225351"/>
            <a:chOff x="3451547" y="2634257"/>
            <a:chExt cx="2347912" cy="1225351"/>
          </a:xfrm>
        </p:grpSpPr>
        <p:sp>
          <p:nvSpPr>
            <p:cNvPr id="30" name="29 Rectángulo redondeado"/>
            <p:cNvSpPr/>
            <p:nvPr/>
          </p:nvSpPr>
          <p:spPr>
            <a:xfrm>
              <a:off x="3451547" y="2634257"/>
              <a:ext cx="2347912" cy="122535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30 Rectángulo"/>
            <p:cNvSpPr/>
            <p:nvPr/>
          </p:nvSpPr>
          <p:spPr>
            <a:xfrm>
              <a:off x="3487436" y="2670146"/>
              <a:ext cx="2276134" cy="11535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260" tIns="36195" rIns="48260" bIns="36195" numCol="1" spcCol="1270" anchor="ctr" anchorCtr="0">
              <a:noAutofit/>
            </a:bodyPr>
            <a:lstStyle/>
            <a:p>
              <a:pPr lvl="1"/>
              <a:r>
                <a:rPr lang="es-ES" sz="2000" dirty="0" smtClean="0">
                  <a:solidFill>
                    <a:schemeClr val="bg2"/>
                  </a:solidFill>
                </a:rPr>
                <a:t>Registros </a:t>
              </a:r>
              <a:r>
                <a:rPr lang="es-ES" sz="2000" dirty="0">
                  <a:solidFill>
                    <a:schemeClr val="bg2"/>
                  </a:solidFill>
                </a:rPr>
                <a:t>de uso general.</a:t>
              </a:r>
            </a:p>
          </p:txBody>
        </p:sp>
      </p:grpSp>
      <p:grpSp>
        <p:nvGrpSpPr>
          <p:cNvPr id="32" name="31 Grupo"/>
          <p:cNvGrpSpPr/>
          <p:nvPr/>
        </p:nvGrpSpPr>
        <p:grpSpPr>
          <a:xfrm>
            <a:off x="4954935" y="3537718"/>
            <a:ext cx="2347912" cy="1225351"/>
            <a:chOff x="3451547" y="1220390"/>
            <a:chExt cx="2347912" cy="1225351"/>
          </a:xfrm>
        </p:grpSpPr>
        <p:sp>
          <p:nvSpPr>
            <p:cNvPr id="33" name="32 Rectángulo redondeado"/>
            <p:cNvSpPr/>
            <p:nvPr/>
          </p:nvSpPr>
          <p:spPr>
            <a:xfrm>
              <a:off x="3451547" y="1220390"/>
              <a:ext cx="2347912" cy="122535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33 Rectángulo"/>
            <p:cNvSpPr/>
            <p:nvPr/>
          </p:nvSpPr>
          <p:spPr>
            <a:xfrm>
              <a:off x="3487436" y="1256279"/>
              <a:ext cx="2276134" cy="11535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260" tIns="36195" rIns="48260" bIns="36195" numCol="1" spcCol="1270" anchor="ctr" anchorCtr="0">
              <a:noAutofit/>
            </a:bodyPr>
            <a:lstStyle/>
            <a:p>
              <a:pPr lvl="1"/>
              <a:r>
                <a:rPr lang="es-ES" sz="2000" dirty="0" smtClean="0">
                  <a:solidFill>
                    <a:schemeClr val="bg2"/>
                  </a:solidFill>
                </a:rPr>
                <a:t>1 dirección.</a:t>
              </a:r>
              <a:endParaRPr lang="es-E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4954935" y="4951585"/>
            <a:ext cx="2347912" cy="1225351"/>
            <a:chOff x="3451547" y="2634257"/>
            <a:chExt cx="2347912" cy="1225351"/>
          </a:xfrm>
        </p:grpSpPr>
        <p:sp>
          <p:nvSpPr>
            <p:cNvPr id="36" name="35 Rectángulo redondeado"/>
            <p:cNvSpPr/>
            <p:nvPr/>
          </p:nvSpPr>
          <p:spPr>
            <a:xfrm>
              <a:off x="3451547" y="2634257"/>
              <a:ext cx="2347912" cy="122535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36 Rectángulo"/>
            <p:cNvSpPr/>
            <p:nvPr/>
          </p:nvSpPr>
          <p:spPr>
            <a:xfrm>
              <a:off x="3487436" y="2670146"/>
              <a:ext cx="2276134" cy="11535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260" tIns="36195" rIns="48260" bIns="36195" numCol="1" spcCol="1270" anchor="ctr" anchorCtr="0">
              <a:noAutofit/>
            </a:bodyPr>
            <a:lstStyle/>
            <a:p>
              <a:pPr lvl="1"/>
              <a:r>
                <a:rPr lang="es-ES" sz="2000" dirty="0" smtClean="0">
                  <a:solidFill>
                    <a:schemeClr val="bg2"/>
                  </a:solidFill>
                </a:rPr>
                <a:t>2 direcciones.</a:t>
              </a:r>
              <a:endParaRPr lang="es-ES" sz="2000" dirty="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Software educativo</a:t>
            </a:r>
            <a:endParaRPr lang="es-ES" dirty="0"/>
          </a:p>
        </p:txBody>
      </p:sp>
      <p:grpSp>
        <p:nvGrpSpPr>
          <p:cNvPr id="21" name="20 Grupo"/>
          <p:cNvGrpSpPr/>
          <p:nvPr/>
        </p:nvGrpSpPr>
        <p:grpSpPr>
          <a:xfrm>
            <a:off x="1979712" y="1548087"/>
            <a:ext cx="5328592" cy="868725"/>
            <a:chOff x="0" y="39539"/>
            <a:chExt cx="4896544" cy="868725"/>
          </a:xfrm>
        </p:grpSpPr>
        <p:sp>
          <p:nvSpPr>
            <p:cNvPr id="34" name="33 Rectángulo redondeado"/>
            <p:cNvSpPr/>
            <p:nvPr/>
          </p:nvSpPr>
          <p:spPr>
            <a:xfrm>
              <a:off x="0" y="39539"/>
              <a:ext cx="4896544" cy="8687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34 Rectángulo"/>
            <p:cNvSpPr/>
            <p:nvPr/>
          </p:nvSpPr>
          <p:spPr>
            <a:xfrm>
              <a:off x="42408" y="81947"/>
              <a:ext cx="4811728" cy="7839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BO" sz="3000" kern="1200" dirty="0" smtClean="0">
                  <a:solidFill>
                    <a:schemeClr val="bg2"/>
                  </a:solidFill>
                </a:rPr>
                <a:t>Programas tutoriales.</a:t>
              </a:r>
              <a:endParaRPr lang="es-ES" sz="3000" kern="1200" dirty="0"/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1979712" y="2503212"/>
            <a:ext cx="5328592" cy="868725"/>
            <a:chOff x="0" y="994664"/>
            <a:chExt cx="4896544" cy="868725"/>
          </a:xfrm>
        </p:grpSpPr>
        <p:sp>
          <p:nvSpPr>
            <p:cNvPr id="32" name="31 Rectángulo redondeado"/>
            <p:cNvSpPr/>
            <p:nvPr/>
          </p:nvSpPr>
          <p:spPr>
            <a:xfrm>
              <a:off x="0" y="994664"/>
              <a:ext cx="4896544" cy="8687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32 Rectángulo"/>
            <p:cNvSpPr/>
            <p:nvPr/>
          </p:nvSpPr>
          <p:spPr>
            <a:xfrm>
              <a:off x="42408" y="1037072"/>
              <a:ext cx="4811728" cy="7839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BO" sz="3000" kern="1200" dirty="0" smtClean="0">
                  <a:solidFill>
                    <a:schemeClr val="bg2"/>
                  </a:solidFill>
                </a:rPr>
                <a:t>Bases de datos.</a:t>
              </a:r>
              <a:endParaRPr lang="es-ES" sz="3000" kern="1200" dirty="0"/>
            </a:p>
          </p:txBody>
        </p:sp>
      </p:grpSp>
      <p:grpSp>
        <p:nvGrpSpPr>
          <p:cNvPr id="23" name="22 Grupo"/>
          <p:cNvGrpSpPr/>
          <p:nvPr/>
        </p:nvGrpSpPr>
        <p:grpSpPr>
          <a:xfrm>
            <a:off x="1979712" y="3458337"/>
            <a:ext cx="5328592" cy="868725"/>
            <a:chOff x="0" y="1949789"/>
            <a:chExt cx="4896544" cy="868725"/>
          </a:xfrm>
        </p:grpSpPr>
        <p:sp>
          <p:nvSpPr>
            <p:cNvPr id="30" name="29 Rectángulo redondeado"/>
            <p:cNvSpPr/>
            <p:nvPr/>
          </p:nvSpPr>
          <p:spPr>
            <a:xfrm>
              <a:off x="0" y="1949789"/>
              <a:ext cx="4896544" cy="8687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30 Rectángulo"/>
            <p:cNvSpPr/>
            <p:nvPr/>
          </p:nvSpPr>
          <p:spPr>
            <a:xfrm>
              <a:off x="42408" y="1992197"/>
              <a:ext cx="4811728" cy="7839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BO" sz="3000" kern="1200" dirty="0" smtClean="0">
                  <a:solidFill>
                    <a:schemeClr val="bg2"/>
                  </a:solidFill>
                </a:rPr>
                <a:t>Simuladores.</a:t>
              </a: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1979712" y="4413462"/>
            <a:ext cx="5328592" cy="868725"/>
            <a:chOff x="0" y="2904914"/>
            <a:chExt cx="4896544" cy="868725"/>
          </a:xfrm>
        </p:grpSpPr>
        <p:sp>
          <p:nvSpPr>
            <p:cNvPr id="28" name="27 Rectángulo redondeado"/>
            <p:cNvSpPr/>
            <p:nvPr/>
          </p:nvSpPr>
          <p:spPr>
            <a:xfrm>
              <a:off x="0" y="2904914"/>
              <a:ext cx="4896544" cy="8687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28 Rectángulo"/>
            <p:cNvSpPr/>
            <p:nvPr/>
          </p:nvSpPr>
          <p:spPr>
            <a:xfrm>
              <a:off x="42408" y="2947322"/>
              <a:ext cx="4811728" cy="7839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BO" sz="3000" kern="1200" dirty="0" smtClean="0">
                  <a:solidFill>
                    <a:schemeClr val="bg2"/>
                  </a:solidFill>
                </a:rPr>
                <a:t>Constructores.</a:t>
              </a:r>
            </a:p>
          </p:txBody>
        </p:sp>
      </p:grpSp>
      <p:grpSp>
        <p:nvGrpSpPr>
          <p:cNvPr id="25" name="24 Grupo"/>
          <p:cNvGrpSpPr/>
          <p:nvPr/>
        </p:nvGrpSpPr>
        <p:grpSpPr>
          <a:xfrm>
            <a:off x="1979712" y="5368587"/>
            <a:ext cx="5328592" cy="868725"/>
            <a:chOff x="0" y="3860039"/>
            <a:chExt cx="4896544" cy="868725"/>
          </a:xfrm>
        </p:grpSpPr>
        <p:sp>
          <p:nvSpPr>
            <p:cNvPr id="26" name="25 Rectángulo redondeado"/>
            <p:cNvSpPr/>
            <p:nvPr/>
          </p:nvSpPr>
          <p:spPr>
            <a:xfrm>
              <a:off x="0" y="3860039"/>
              <a:ext cx="4896544" cy="8687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26 Rectángulo"/>
            <p:cNvSpPr/>
            <p:nvPr/>
          </p:nvSpPr>
          <p:spPr>
            <a:xfrm>
              <a:off x="42408" y="3902447"/>
              <a:ext cx="4811728" cy="7839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BO" sz="3000" kern="1200" dirty="0" smtClean="0">
                  <a:solidFill>
                    <a:schemeClr val="bg2"/>
                  </a:solidFill>
                </a:rPr>
                <a:t>Herramientas interactivas.</a:t>
              </a:r>
              <a:endParaRPr lang="es-ES" sz="3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091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5"/>
          <p:cNvSpPr>
            <a:spLocks/>
          </p:cNvSpPr>
          <p:nvPr/>
        </p:nvSpPr>
        <p:spPr bwMode="auto">
          <a:xfrm>
            <a:off x="2859810" y="817948"/>
            <a:ext cx="3440382" cy="1440000"/>
          </a:xfrm>
          <a:custGeom>
            <a:avLst/>
            <a:gdLst>
              <a:gd name="T0" fmla="*/ 1 w 1571"/>
              <a:gd name="T1" fmla="*/ 0 h 662"/>
              <a:gd name="T2" fmla="*/ 1571 w 1571"/>
              <a:gd name="T3" fmla="*/ 0 h 662"/>
              <a:gd name="T4" fmla="*/ 1571 w 1571"/>
              <a:gd name="T5" fmla="*/ 392 h 662"/>
              <a:gd name="T6" fmla="*/ 789 w 1571"/>
              <a:gd name="T7" fmla="*/ 662 h 662"/>
              <a:gd name="T8" fmla="*/ 0 w 1571"/>
              <a:gd name="T9" fmla="*/ 394 h 662"/>
              <a:gd name="T10" fmla="*/ 1 w 1571"/>
              <a:gd name="T11" fmla="*/ 0 h 662"/>
              <a:gd name="T12" fmla="*/ 1 w 1571"/>
              <a:gd name="T13" fmla="*/ 0 h 662"/>
              <a:gd name="T14" fmla="*/ 1 w 1571"/>
              <a:gd name="T15" fmla="*/ 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71" h="662">
                <a:moveTo>
                  <a:pt x="1" y="0"/>
                </a:moveTo>
                <a:lnTo>
                  <a:pt x="1571" y="0"/>
                </a:lnTo>
                <a:lnTo>
                  <a:pt x="1571" y="392"/>
                </a:lnTo>
                <a:lnTo>
                  <a:pt x="789" y="662"/>
                </a:lnTo>
                <a:lnTo>
                  <a:pt x="0" y="394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ES" sz="2000" dirty="0">
                <a:solidFill>
                  <a:schemeClr val="bg2"/>
                </a:solidFill>
              </a:rPr>
              <a:t>Introducción</a:t>
            </a:r>
            <a:endParaRPr lang="en-GB" dirty="0"/>
          </a:p>
        </p:txBody>
      </p:sp>
      <p:sp>
        <p:nvSpPr>
          <p:cNvPr id="28" name="Freeform 6"/>
          <p:cNvSpPr>
            <a:spLocks/>
          </p:cNvSpPr>
          <p:nvPr/>
        </p:nvSpPr>
        <p:spPr bwMode="auto">
          <a:xfrm>
            <a:off x="2859810" y="1844984"/>
            <a:ext cx="3440382" cy="1440000"/>
          </a:xfrm>
          <a:custGeom>
            <a:avLst/>
            <a:gdLst>
              <a:gd name="T0" fmla="*/ 1571 w 1571"/>
              <a:gd name="T1" fmla="*/ 0 h 622"/>
              <a:gd name="T2" fmla="*/ 789 w 1571"/>
              <a:gd name="T3" fmla="*/ 270 h 622"/>
              <a:gd name="T4" fmla="*/ 1 w 1571"/>
              <a:gd name="T5" fmla="*/ 3 h 622"/>
              <a:gd name="T6" fmla="*/ 0 w 1571"/>
              <a:gd name="T7" fmla="*/ 355 h 622"/>
              <a:gd name="T8" fmla="*/ 789 w 1571"/>
              <a:gd name="T9" fmla="*/ 622 h 622"/>
              <a:gd name="T10" fmla="*/ 1571 w 1571"/>
              <a:gd name="T11" fmla="*/ 352 h 622"/>
              <a:gd name="T12" fmla="*/ 1571 w 1571"/>
              <a:gd name="T13" fmla="*/ 0 h 622"/>
              <a:gd name="T14" fmla="*/ 1571 w 1571"/>
              <a:gd name="T15" fmla="*/ 0 h 622"/>
              <a:gd name="T16" fmla="*/ 1571 w 1571"/>
              <a:gd name="T17" fmla="*/ 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1" h="622">
                <a:moveTo>
                  <a:pt x="1571" y="0"/>
                </a:moveTo>
                <a:lnTo>
                  <a:pt x="789" y="270"/>
                </a:lnTo>
                <a:lnTo>
                  <a:pt x="1" y="3"/>
                </a:lnTo>
                <a:lnTo>
                  <a:pt x="0" y="355"/>
                </a:lnTo>
                <a:lnTo>
                  <a:pt x="789" y="622"/>
                </a:lnTo>
                <a:lnTo>
                  <a:pt x="1571" y="352"/>
                </a:lnTo>
                <a:lnTo>
                  <a:pt x="1571" y="0"/>
                </a:lnTo>
                <a:lnTo>
                  <a:pt x="1571" y="0"/>
                </a:lnTo>
                <a:lnTo>
                  <a:pt x="157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s-ES" sz="2000" dirty="0" smtClean="0">
              <a:solidFill>
                <a:schemeClr val="bg2"/>
              </a:solidFill>
            </a:endParaRPr>
          </a:p>
          <a:p>
            <a:pPr algn="ctr"/>
            <a:r>
              <a:rPr lang="es-ES" sz="2000" dirty="0" smtClean="0">
                <a:solidFill>
                  <a:schemeClr val="bg2"/>
                </a:solidFill>
              </a:rPr>
              <a:t>Marco </a:t>
            </a:r>
            <a:r>
              <a:rPr lang="es-ES" sz="2000" dirty="0">
                <a:solidFill>
                  <a:schemeClr val="bg2"/>
                </a:solidFill>
              </a:rPr>
              <a:t>Teórico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2859810" y="2853096"/>
            <a:ext cx="3440382" cy="1440000"/>
          </a:xfrm>
          <a:custGeom>
            <a:avLst/>
            <a:gdLst>
              <a:gd name="T0" fmla="*/ 1571 w 1571"/>
              <a:gd name="T1" fmla="*/ 0 h 623"/>
              <a:gd name="T2" fmla="*/ 789 w 1571"/>
              <a:gd name="T3" fmla="*/ 271 h 623"/>
              <a:gd name="T4" fmla="*/ 1 w 1571"/>
              <a:gd name="T5" fmla="*/ 4 h 623"/>
              <a:gd name="T6" fmla="*/ 0 w 1571"/>
              <a:gd name="T7" fmla="*/ 355 h 623"/>
              <a:gd name="T8" fmla="*/ 789 w 1571"/>
              <a:gd name="T9" fmla="*/ 623 h 623"/>
              <a:gd name="T10" fmla="*/ 1571 w 1571"/>
              <a:gd name="T11" fmla="*/ 352 h 623"/>
              <a:gd name="T12" fmla="*/ 1571 w 1571"/>
              <a:gd name="T13" fmla="*/ 0 h 623"/>
              <a:gd name="T14" fmla="*/ 1571 w 1571"/>
              <a:gd name="T15" fmla="*/ 0 h 623"/>
              <a:gd name="T16" fmla="*/ 1571 w 1571"/>
              <a:gd name="T17" fmla="*/ 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1" h="623">
                <a:moveTo>
                  <a:pt x="1571" y="0"/>
                </a:moveTo>
                <a:lnTo>
                  <a:pt x="789" y="271"/>
                </a:lnTo>
                <a:lnTo>
                  <a:pt x="1" y="4"/>
                </a:lnTo>
                <a:lnTo>
                  <a:pt x="0" y="355"/>
                </a:lnTo>
                <a:lnTo>
                  <a:pt x="789" y="623"/>
                </a:lnTo>
                <a:lnTo>
                  <a:pt x="1571" y="352"/>
                </a:lnTo>
                <a:lnTo>
                  <a:pt x="1571" y="0"/>
                </a:lnTo>
                <a:lnTo>
                  <a:pt x="1571" y="0"/>
                </a:lnTo>
                <a:lnTo>
                  <a:pt x="157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s-ES" sz="2000" dirty="0" smtClean="0">
              <a:solidFill>
                <a:schemeClr val="bg2"/>
              </a:solidFill>
            </a:endParaRPr>
          </a:p>
          <a:p>
            <a:pPr algn="ctr"/>
            <a:endParaRPr lang="es-ES" sz="2000" dirty="0" smtClean="0">
              <a:solidFill>
                <a:schemeClr val="bg2"/>
              </a:solidFill>
            </a:endParaRPr>
          </a:p>
          <a:p>
            <a:pPr algn="ctr"/>
            <a:r>
              <a:rPr lang="es-ES" sz="2000" dirty="0" smtClean="0">
                <a:solidFill>
                  <a:schemeClr val="bg2"/>
                </a:solidFill>
              </a:rPr>
              <a:t>Ingeniería del</a:t>
            </a:r>
          </a:p>
          <a:p>
            <a:pPr algn="ctr"/>
            <a:r>
              <a:rPr lang="es-ES" sz="2000" dirty="0" smtClean="0">
                <a:solidFill>
                  <a:schemeClr val="bg2"/>
                </a:solidFill>
              </a:rPr>
              <a:t>Proyecto</a:t>
            </a:r>
            <a:endParaRPr lang="es-ES" sz="1200" dirty="0">
              <a:solidFill>
                <a:schemeClr val="bg2"/>
              </a:solidFill>
            </a:endParaRPr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2859810" y="3861048"/>
            <a:ext cx="3440382" cy="1440160"/>
          </a:xfrm>
          <a:custGeom>
            <a:avLst/>
            <a:gdLst>
              <a:gd name="T0" fmla="*/ 1571 w 1571"/>
              <a:gd name="T1" fmla="*/ 0 h 620"/>
              <a:gd name="T2" fmla="*/ 789 w 1571"/>
              <a:gd name="T3" fmla="*/ 270 h 620"/>
              <a:gd name="T4" fmla="*/ 1 w 1571"/>
              <a:gd name="T5" fmla="*/ 2 h 620"/>
              <a:gd name="T6" fmla="*/ 0 w 1571"/>
              <a:gd name="T7" fmla="*/ 354 h 620"/>
              <a:gd name="T8" fmla="*/ 789 w 1571"/>
              <a:gd name="T9" fmla="*/ 620 h 620"/>
              <a:gd name="T10" fmla="*/ 1571 w 1571"/>
              <a:gd name="T11" fmla="*/ 350 h 620"/>
              <a:gd name="T12" fmla="*/ 1571 w 1571"/>
              <a:gd name="T13" fmla="*/ 0 h 620"/>
              <a:gd name="T14" fmla="*/ 1571 w 1571"/>
              <a:gd name="T15" fmla="*/ 0 h 620"/>
              <a:gd name="T16" fmla="*/ 1571 w 1571"/>
              <a:gd name="T17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1" h="620">
                <a:moveTo>
                  <a:pt x="1571" y="0"/>
                </a:moveTo>
                <a:lnTo>
                  <a:pt x="789" y="270"/>
                </a:lnTo>
                <a:lnTo>
                  <a:pt x="1" y="2"/>
                </a:lnTo>
                <a:lnTo>
                  <a:pt x="0" y="354"/>
                </a:lnTo>
                <a:lnTo>
                  <a:pt x="789" y="620"/>
                </a:lnTo>
                <a:lnTo>
                  <a:pt x="1571" y="350"/>
                </a:lnTo>
                <a:lnTo>
                  <a:pt x="1571" y="0"/>
                </a:lnTo>
                <a:lnTo>
                  <a:pt x="1571" y="0"/>
                </a:lnTo>
                <a:lnTo>
                  <a:pt x="157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s-ES" sz="2000" dirty="0" smtClean="0">
              <a:solidFill>
                <a:schemeClr val="bg2"/>
              </a:solidFill>
            </a:endParaRPr>
          </a:p>
          <a:p>
            <a:pPr algn="ctr"/>
            <a:r>
              <a:rPr lang="es-ES" sz="2000" dirty="0" smtClean="0">
                <a:solidFill>
                  <a:schemeClr val="bg2"/>
                </a:solidFill>
              </a:rPr>
              <a:t>Conclusiones</a:t>
            </a:r>
            <a:endParaRPr lang="es-ES" sz="2000" dirty="0">
              <a:solidFill>
                <a:schemeClr val="bg2"/>
              </a:solidFill>
            </a:endParaRPr>
          </a:p>
        </p:txBody>
      </p:sp>
      <p:sp>
        <p:nvSpPr>
          <p:cNvPr id="51" name="Freeform 8"/>
          <p:cNvSpPr>
            <a:spLocks/>
          </p:cNvSpPr>
          <p:nvPr/>
        </p:nvSpPr>
        <p:spPr bwMode="auto">
          <a:xfrm>
            <a:off x="2859810" y="4869160"/>
            <a:ext cx="3440382" cy="1440000"/>
          </a:xfrm>
          <a:custGeom>
            <a:avLst/>
            <a:gdLst>
              <a:gd name="T0" fmla="*/ 1571 w 1571"/>
              <a:gd name="T1" fmla="*/ 0 h 620"/>
              <a:gd name="T2" fmla="*/ 789 w 1571"/>
              <a:gd name="T3" fmla="*/ 270 h 620"/>
              <a:gd name="T4" fmla="*/ 1 w 1571"/>
              <a:gd name="T5" fmla="*/ 2 h 620"/>
              <a:gd name="T6" fmla="*/ 0 w 1571"/>
              <a:gd name="T7" fmla="*/ 354 h 620"/>
              <a:gd name="T8" fmla="*/ 789 w 1571"/>
              <a:gd name="T9" fmla="*/ 620 h 620"/>
              <a:gd name="T10" fmla="*/ 1571 w 1571"/>
              <a:gd name="T11" fmla="*/ 350 h 620"/>
              <a:gd name="T12" fmla="*/ 1571 w 1571"/>
              <a:gd name="T13" fmla="*/ 0 h 620"/>
              <a:gd name="T14" fmla="*/ 1571 w 1571"/>
              <a:gd name="T15" fmla="*/ 0 h 620"/>
              <a:gd name="T16" fmla="*/ 1571 w 1571"/>
              <a:gd name="T17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1" h="620">
                <a:moveTo>
                  <a:pt x="1571" y="0"/>
                </a:moveTo>
                <a:lnTo>
                  <a:pt x="789" y="270"/>
                </a:lnTo>
                <a:lnTo>
                  <a:pt x="1" y="2"/>
                </a:lnTo>
                <a:lnTo>
                  <a:pt x="0" y="354"/>
                </a:lnTo>
                <a:lnTo>
                  <a:pt x="789" y="620"/>
                </a:lnTo>
                <a:lnTo>
                  <a:pt x="1571" y="350"/>
                </a:lnTo>
                <a:lnTo>
                  <a:pt x="1571" y="0"/>
                </a:lnTo>
                <a:lnTo>
                  <a:pt x="1571" y="0"/>
                </a:lnTo>
                <a:lnTo>
                  <a:pt x="157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s-ES" sz="2000" dirty="0" smtClean="0">
              <a:solidFill>
                <a:schemeClr val="bg2"/>
              </a:solidFill>
            </a:endParaRPr>
          </a:p>
          <a:p>
            <a:pPr algn="ctr"/>
            <a:r>
              <a:rPr lang="es-ES" sz="2000" dirty="0" smtClean="0">
                <a:solidFill>
                  <a:schemeClr val="bg2"/>
                </a:solidFill>
              </a:rPr>
              <a:t>Recomendaciones</a:t>
            </a:r>
            <a:endParaRPr lang="en-GB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3848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5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s-BO" b="1" dirty="0" smtClean="0">
                <a:solidFill>
                  <a:schemeClr val="bg2"/>
                </a:solidFill>
              </a:rPr>
              <a:t>Características del Proyecto</a:t>
            </a:r>
            <a:endParaRPr lang="es-BO" sz="1400" b="1" dirty="0" smtClean="0">
              <a:solidFill>
                <a:schemeClr val="bg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Metodología de desarrollo</a:t>
            </a:r>
            <a:endParaRPr lang="es-ES" dirty="0"/>
          </a:p>
        </p:txBody>
      </p:sp>
      <p:grpSp>
        <p:nvGrpSpPr>
          <p:cNvPr id="20" name="19 Grupo"/>
          <p:cNvGrpSpPr/>
          <p:nvPr/>
        </p:nvGrpSpPr>
        <p:grpSpPr>
          <a:xfrm>
            <a:off x="611560" y="2173317"/>
            <a:ext cx="7920880" cy="752895"/>
            <a:chOff x="0" y="416274"/>
            <a:chExt cx="7920880" cy="752895"/>
          </a:xfrm>
        </p:grpSpPr>
        <p:sp>
          <p:nvSpPr>
            <p:cNvPr id="33" name="32 Rectángulo redondeado"/>
            <p:cNvSpPr/>
            <p:nvPr/>
          </p:nvSpPr>
          <p:spPr>
            <a:xfrm>
              <a:off x="0" y="416274"/>
              <a:ext cx="7920880" cy="7528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33 Rectángulo"/>
            <p:cNvSpPr/>
            <p:nvPr/>
          </p:nvSpPr>
          <p:spPr>
            <a:xfrm>
              <a:off x="36753" y="453027"/>
              <a:ext cx="7847374" cy="679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BO" sz="2600" kern="1200" dirty="0" smtClean="0">
                  <a:solidFill>
                    <a:schemeClr val="bg2"/>
                  </a:solidFill>
                </a:rPr>
                <a:t>Requerimientos ambiguos.</a:t>
              </a:r>
              <a:endParaRPr lang="es-ES" sz="2600" kern="1200" dirty="0"/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611560" y="3001092"/>
            <a:ext cx="7920880" cy="752895"/>
            <a:chOff x="0" y="1244049"/>
            <a:chExt cx="7920880" cy="752895"/>
          </a:xfrm>
        </p:grpSpPr>
        <p:sp>
          <p:nvSpPr>
            <p:cNvPr id="31" name="30 Rectángulo redondeado"/>
            <p:cNvSpPr/>
            <p:nvPr/>
          </p:nvSpPr>
          <p:spPr>
            <a:xfrm>
              <a:off x="0" y="1244049"/>
              <a:ext cx="7920880" cy="7528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31 Rectángulo"/>
            <p:cNvSpPr/>
            <p:nvPr/>
          </p:nvSpPr>
          <p:spPr>
            <a:xfrm>
              <a:off x="36753" y="1280802"/>
              <a:ext cx="7847374" cy="679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BO" sz="2600" kern="1200" dirty="0" smtClean="0">
                  <a:solidFill>
                    <a:schemeClr val="bg2"/>
                  </a:solidFill>
                </a:rPr>
                <a:t>Necesidad de retroalimentación.</a:t>
              </a:r>
              <a:endParaRPr lang="es-ES" sz="2600" kern="1200" dirty="0" smtClean="0">
                <a:solidFill>
                  <a:schemeClr val="bg2"/>
                </a:solidFill>
              </a:endParaRPr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611560" y="3828867"/>
            <a:ext cx="7920880" cy="752895"/>
            <a:chOff x="0" y="2071824"/>
            <a:chExt cx="7920880" cy="752895"/>
          </a:xfrm>
        </p:grpSpPr>
        <p:sp>
          <p:nvSpPr>
            <p:cNvPr id="29" name="28 Rectángulo redondeado"/>
            <p:cNvSpPr/>
            <p:nvPr/>
          </p:nvSpPr>
          <p:spPr>
            <a:xfrm>
              <a:off x="0" y="2071824"/>
              <a:ext cx="7920880" cy="7528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29 Rectángulo"/>
            <p:cNvSpPr/>
            <p:nvPr/>
          </p:nvSpPr>
          <p:spPr>
            <a:xfrm>
              <a:off x="36753" y="2108577"/>
              <a:ext cx="7847374" cy="679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BO" sz="2600" kern="1200" dirty="0" smtClean="0">
                  <a:solidFill>
                    <a:schemeClr val="bg2"/>
                  </a:solidFill>
                </a:rPr>
                <a:t>Riesgo alto de insatisfacción.</a:t>
              </a:r>
              <a:endParaRPr lang="es-ES" sz="2600" kern="1200" dirty="0" smtClean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22 Grupo"/>
          <p:cNvGrpSpPr/>
          <p:nvPr/>
        </p:nvGrpSpPr>
        <p:grpSpPr>
          <a:xfrm>
            <a:off x="611560" y="4656642"/>
            <a:ext cx="7920880" cy="752895"/>
            <a:chOff x="0" y="2899599"/>
            <a:chExt cx="7920880" cy="752895"/>
          </a:xfrm>
        </p:grpSpPr>
        <p:sp>
          <p:nvSpPr>
            <p:cNvPr id="27" name="26 Rectángulo redondeado"/>
            <p:cNvSpPr/>
            <p:nvPr/>
          </p:nvSpPr>
          <p:spPr>
            <a:xfrm>
              <a:off x="0" y="2899599"/>
              <a:ext cx="7920880" cy="7528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27 Rectángulo"/>
            <p:cNvSpPr/>
            <p:nvPr/>
          </p:nvSpPr>
          <p:spPr>
            <a:xfrm>
              <a:off x="36753" y="2936352"/>
              <a:ext cx="7847374" cy="679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BO" sz="2600" kern="1200" smtClean="0">
                  <a:solidFill>
                    <a:schemeClr val="bg2"/>
                  </a:solidFill>
                </a:rPr>
                <a:t>Disponibilidad de recursos reducidos.</a:t>
              </a:r>
              <a:endParaRPr lang="es-ES" sz="2600" kern="1200" dirty="0" smtClean="0">
                <a:solidFill>
                  <a:schemeClr val="bg2"/>
                </a:solidFill>
              </a:endParaRP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611560" y="5484417"/>
            <a:ext cx="7920880" cy="752895"/>
            <a:chOff x="0" y="3727374"/>
            <a:chExt cx="7920880" cy="752895"/>
          </a:xfrm>
        </p:grpSpPr>
        <p:sp>
          <p:nvSpPr>
            <p:cNvPr id="25" name="24 Rectángulo redondeado"/>
            <p:cNvSpPr/>
            <p:nvPr/>
          </p:nvSpPr>
          <p:spPr>
            <a:xfrm>
              <a:off x="0" y="3727374"/>
              <a:ext cx="7920880" cy="75289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25 Rectángulo"/>
            <p:cNvSpPr/>
            <p:nvPr/>
          </p:nvSpPr>
          <p:spPr>
            <a:xfrm>
              <a:off x="36753" y="3764127"/>
              <a:ext cx="7847374" cy="679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BO" sz="2600" kern="1200" dirty="0" smtClean="0">
                  <a:solidFill>
                    <a:schemeClr val="bg2"/>
                  </a:solidFill>
                </a:rPr>
                <a:t>Necesidad de contar con versiones funcionales.</a:t>
              </a:r>
              <a:endParaRPr lang="es-ES" sz="2600" kern="12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24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BO" b="1" dirty="0" smtClean="0"/>
              <a:t>Prototipado</a:t>
            </a:r>
          </a:p>
          <a:p>
            <a:endParaRPr lang="es-BO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Metodología de desarrollo</a:t>
            </a:r>
            <a:endParaRPr lang="es-ES" dirty="0"/>
          </a:p>
        </p:txBody>
      </p:sp>
      <p:pic>
        <p:nvPicPr>
          <p:cNvPr id="4" name="3 Imagen"/>
          <p:cNvPicPr/>
          <p:nvPr/>
        </p:nvPicPr>
        <p:blipFill>
          <a:blip r:embed="rId2" cstate="print"/>
          <a:srcRect l="48419" t="24169" r="21170" b="22961"/>
          <a:stretch>
            <a:fillRect/>
          </a:stretch>
        </p:blipFill>
        <p:spPr bwMode="auto">
          <a:xfrm>
            <a:off x="899592" y="2132856"/>
            <a:ext cx="3888432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/>
          <p:cNvPicPr/>
          <p:nvPr/>
        </p:nvPicPr>
        <p:blipFill>
          <a:blip r:embed="rId3" cstate="print"/>
          <a:srcRect l="47017" t="27726" r="35439" b="8100"/>
          <a:stretch>
            <a:fillRect/>
          </a:stretch>
        </p:blipFill>
        <p:spPr bwMode="auto">
          <a:xfrm>
            <a:off x="5076056" y="1196752"/>
            <a:ext cx="309634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Tecnologías de desarrollo</a:t>
            </a:r>
            <a:endParaRPr lang="es-ES" dirty="0"/>
          </a:p>
        </p:txBody>
      </p:sp>
      <p:grpSp>
        <p:nvGrpSpPr>
          <p:cNvPr id="8" name="7 Grupo"/>
          <p:cNvGrpSpPr/>
          <p:nvPr/>
        </p:nvGrpSpPr>
        <p:grpSpPr>
          <a:xfrm>
            <a:off x="4698578" y="1844824"/>
            <a:ext cx="2934890" cy="4064000"/>
            <a:chOff x="3050" y="0"/>
            <a:chExt cx="2934890" cy="4064000"/>
          </a:xfrm>
        </p:grpSpPr>
        <p:sp>
          <p:nvSpPr>
            <p:cNvPr id="9" name="8 Rectángulo redondeado"/>
            <p:cNvSpPr/>
            <p:nvPr/>
          </p:nvSpPr>
          <p:spPr>
            <a:xfrm>
              <a:off x="3050" y="0"/>
              <a:ext cx="2934890" cy="4064000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9 Rectángulo"/>
            <p:cNvSpPr/>
            <p:nvPr/>
          </p:nvSpPr>
          <p:spPr>
            <a:xfrm>
              <a:off x="3050" y="0"/>
              <a:ext cx="2934890" cy="1219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3400" dirty="0" smtClean="0">
                  <a:solidFill>
                    <a:schemeClr val="bg2"/>
                  </a:solidFill>
                </a:rPr>
                <a:t>Web</a:t>
              </a:r>
              <a:endParaRPr lang="es-ES" sz="3400" kern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1" name="10 Grupo"/>
          <p:cNvGrpSpPr/>
          <p:nvPr/>
        </p:nvGrpSpPr>
        <p:grpSpPr>
          <a:xfrm>
            <a:off x="4992068" y="3064371"/>
            <a:ext cx="2347912" cy="798413"/>
            <a:chOff x="296540" y="1219547"/>
            <a:chExt cx="2347912" cy="798413"/>
          </a:xfrm>
        </p:grpSpPr>
        <p:sp>
          <p:nvSpPr>
            <p:cNvPr id="12" name="11 Rectángulo redondeado"/>
            <p:cNvSpPr/>
            <p:nvPr/>
          </p:nvSpPr>
          <p:spPr>
            <a:xfrm>
              <a:off x="296540" y="1219547"/>
              <a:ext cx="2347912" cy="79841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319925" y="1242932"/>
              <a:ext cx="2301142" cy="7516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260" tIns="36195" rIns="48260" bIns="36195" numCol="1" spcCol="1270" anchor="ctr" anchorCtr="0">
              <a:noAutofit/>
            </a:bodyPr>
            <a:lstStyle/>
            <a:p>
              <a:pPr lvl="0" algn="ctr" defTabSz="844550">
                <a:spcBef>
                  <a:spcPct val="0"/>
                </a:spcBef>
                <a:spcAft>
                  <a:spcPct val="35000"/>
                </a:spcAft>
              </a:pPr>
              <a:r>
                <a:rPr lang="es-ES" sz="2000" kern="1200" dirty="0" smtClean="0">
                  <a:solidFill>
                    <a:schemeClr val="bg2"/>
                  </a:solidFill>
                </a:rPr>
                <a:t>Ruby</a:t>
              </a:r>
              <a:endParaRPr lang="es-ES" sz="2000" kern="1200" dirty="0"/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4992068" y="3985617"/>
            <a:ext cx="2347912" cy="798413"/>
            <a:chOff x="296540" y="2140793"/>
            <a:chExt cx="2347912" cy="798413"/>
          </a:xfrm>
        </p:grpSpPr>
        <p:sp>
          <p:nvSpPr>
            <p:cNvPr id="15" name="14 Rectángulo redondeado"/>
            <p:cNvSpPr/>
            <p:nvPr/>
          </p:nvSpPr>
          <p:spPr>
            <a:xfrm>
              <a:off x="296540" y="2140793"/>
              <a:ext cx="2347912" cy="79841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15 Rectángulo"/>
            <p:cNvSpPr/>
            <p:nvPr/>
          </p:nvSpPr>
          <p:spPr>
            <a:xfrm>
              <a:off x="319925" y="2164178"/>
              <a:ext cx="2301142" cy="7516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260" tIns="36195" rIns="48260" bIns="36195" numCol="1" spcCol="1270" anchor="ctr" anchorCtr="0">
              <a:noAutofit/>
            </a:bodyPr>
            <a:lstStyle/>
            <a:p>
              <a:pPr lvl="0" algn="ctr" defTabSz="844550">
                <a:spcBef>
                  <a:spcPct val="0"/>
                </a:spcBef>
                <a:spcAft>
                  <a:spcPct val="35000"/>
                </a:spcAft>
              </a:pPr>
              <a:r>
                <a:rPr lang="es-ES" sz="2000" dirty="0" smtClean="0">
                  <a:solidFill>
                    <a:schemeClr val="bg2"/>
                  </a:solidFill>
                </a:rPr>
                <a:t>Ruby </a:t>
              </a:r>
              <a:r>
                <a:rPr lang="es-ES" sz="2000" dirty="0" err="1" smtClean="0">
                  <a:solidFill>
                    <a:schemeClr val="bg2"/>
                  </a:solidFill>
                </a:rPr>
                <a:t>on</a:t>
              </a:r>
              <a:r>
                <a:rPr lang="es-ES" sz="2000" dirty="0" smtClean="0">
                  <a:solidFill>
                    <a:schemeClr val="bg2"/>
                  </a:solidFill>
                </a:rPr>
                <a:t> </a:t>
              </a:r>
              <a:r>
                <a:rPr lang="es-ES" sz="2000" dirty="0" err="1" smtClean="0">
                  <a:solidFill>
                    <a:schemeClr val="bg2"/>
                  </a:solidFill>
                </a:rPr>
                <a:t>Rails</a:t>
              </a:r>
              <a:endParaRPr lang="es-ES" sz="2000" kern="1200" dirty="0"/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4992068" y="4906863"/>
            <a:ext cx="2347912" cy="798413"/>
            <a:chOff x="296540" y="3062039"/>
            <a:chExt cx="2347912" cy="798413"/>
          </a:xfrm>
        </p:grpSpPr>
        <p:sp>
          <p:nvSpPr>
            <p:cNvPr id="18" name="17 Rectángulo redondeado"/>
            <p:cNvSpPr/>
            <p:nvPr/>
          </p:nvSpPr>
          <p:spPr>
            <a:xfrm>
              <a:off x="296540" y="3062039"/>
              <a:ext cx="2347912" cy="79841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18 Rectángulo"/>
            <p:cNvSpPr/>
            <p:nvPr/>
          </p:nvSpPr>
          <p:spPr>
            <a:xfrm>
              <a:off x="319925" y="3085424"/>
              <a:ext cx="2301142" cy="7516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260" tIns="36195" rIns="48260" bIns="36195" numCol="1" spcCol="1270" anchor="ctr" anchorCtr="0">
              <a:noAutofit/>
            </a:bodyPr>
            <a:lstStyle/>
            <a:p>
              <a:pPr lvl="0" algn="ctr" defTabSz="844550">
                <a:spcBef>
                  <a:spcPct val="0"/>
                </a:spcBef>
                <a:spcAft>
                  <a:spcPct val="35000"/>
                </a:spcAft>
              </a:pPr>
              <a:r>
                <a:rPr lang="es-ES" sz="2000" kern="1200" dirty="0" err="1" smtClean="0">
                  <a:solidFill>
                    <a:schemeClr val="bg2"/>
                  </a:solidFill>
                </a:rPr>
                <a:t>JavaScripts</a:t>
              </a:r>
              <a:endParaRPr lang="es-ES" sz="2000" kern="1200" dirty="0"/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1547664" y="1844824"/>
            <a:ext cx="2934890" cy="4064000"/>
            <a:chOff x="3158058" y="0"/>
            <a:chExt cx="2934890" cy="4064000"/>
          </a:xfrm>
        </p:grpSpPr>
        <p:sp>
          <p:nvSpPr>
            <p:cNvPr id="21" name="20 Rectángulo redondeado"/>
            <p:cNvSpPr/>
            <p:nvPr/>
          </p:nvSpPr>
          <p:spPr>
            <a:xfrm>
              <a:off x="3158058" y="0"/>
              <a:ext cx="2934890" cy="4064000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21 Rectángulo"/>
            <p:cNvSpPr/>
            <p:nvPr/>
          </p:nvSpPr>
          <p:spPr>
            <a:xfrm>
              <a:off x="3158058" y="0"/>
              <a:ext cx="2934890" cy="1219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3400" kern="1200" dirty="0" smtClean="0">
                  <a:solidFill>
                    <a:schemeClr val="bg2"/>
                  </a:solidFill>
                </a:rPr>
                <a:t>Escritorio</a:t>
              </a:r>
              <a:endParaRPr lang="es-ES" sz="3400" kern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22 Grupo"/>
          <p:cNvGrpSpPr/>
          <p:nvPr/>
        </p:nvGrpSpPr>
        <p:grpSpPr>
          <a:xfrm>
            <a:off x="1841153" y="3065214"/>
            <a:ext cx="2347912" cy="1225351"/>
            <a:chOff x="3451547" y="1220390"/>
            <a:chExt cx="2347912" cy="1225351"/>
          </a:xfrm>
        </p:grpSpPr>
        <p:sp>
          <p:nvSpPr>
            <p:cNvPr id="24" name="23 Rectángulo redondeado"/>
            <p:cNvSpPr/>
            <p:nvPr/>
          </p:nvSpPr>
          <p:spPr>
            <a:xfrm>
              <a:off x="3451547" y="1220390"/>
              <a:ext cx="2347912" cy="122535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24 Rectángulo"/>
            <p:cNvSpPr/>
            <p:nvPr/>
          </p:nvSpPr>
          <p:spPr>
            <a:xfrm>
              <a:off x="3487436" y="1256279"/>
              <a:ext cx="2276134" cy="11535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260" tIns="36195" rIns="48260" bIns="36195" numCol="1" spcCol="1270" anchor="ctr" anchorCtr="0">
              <a:noAutofit/>
            </a:bodyPr>
            <a:lstStyle/>
            <a:p>
              <a:pPr lvl="1"/>
              <a:r>
                <a:rPr lang="es-ES" sz="2000" dirty="0" smtClean="0">
                  <a:solidFill>
                    <a:schemeClr val="bg2"/>
                  </a:solidFill>
                </a:rPr>
                <a:t>C#</a:t>
              </a:r>
              <a:endParaRPr lang="es-E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25 Grupo"/>
          <p:cNvGrpSpPr/>
          <p:nvPr/>
        </p:nvGrpSpPr>
        <p:grpSpPr>
          <a:xfrm>
            <a:off x="1841153" y="4479081"/>
            <a:ext cx="2347912" cy="1225351"/>
            <a:chOff x="3451547" y="2634257"/>
            <a:chExt cx="2347912" cy="1225351"/>
          </a:xfrm>
        </p:grpSpPr>
        <p:sp>
          <p:nvSpPr>
            <p:cNvPr id="27" name="26 Rectángulo redondeado"/>
            <p:cNvSpPr/>
            <p:nvPr/>
          </p:nvSpPr>
          <p:spPr>
            <a:xfrm>
              <a:off x="3451547" y="2634257"/>
              <a:ext cx="2347912" cy="122535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27 Rectángulo"/>
            <p:cNvSpPr/>
            <p:nvPr/>
          </p:nvSpPr>
          <p:spPr>
            <a:xfrm>
              <a:off x="3487436" y="2670146"/>
              <a:ext cx="2276134" cy="11535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260" tIns="36195" rIns="48260" bIns="36195" numCol="1" spcCol="1270" anchor="ctr" anchorCtr="0">
              <a:noAutofit/>
            </a:bodyPr>
            <a:lstStyle/>
            <a:p>
              <a:pPr lvl="1"/>
              <a:r>
                <a:rPr lang="es-ES" sz="2000" dirty="0">
                  <a:solidFill>
                    <a:schemeClr val="bg2"/>
                  </a:solidFill>
                </a:rPr>
                <a:t>Visual Studio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0194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5"/>
          <p:cNvSpPr>
            <a:spLocks/>
          </p:cNvSpPr>
          <p:nvPr/>
        </p:nvSpPr>
        <p:spPr bwMode="auto">
          <a:xfrm>
            <a:off x="2859810" y="817948"/>
            <a:ext cx="3440382" cy="1440000"/>
          </a:xfrm>
          <a:custGeom>
            <a:avLst/>
            <a:gdLst>
              <a:gd name="T0" fmla="*/ 1 w 1571"/>
              <a:gd name="T1" fmla="*/ 0 h 662"/>
              <a:gd name="T2" fmla="*/ 1571 w 1571"/>
              <a:gd name="T3" fmla="*/ 0 h 662"/>
              <a:gd name="T4" fmla="*/ 1571 w 1571"/>
              <a:gd name="T5" fmla="*/ 392 h 662"/>
              <a:gd name="T6" fmla="*/ 789 w 1571"/>
              <a:gd name="T7" fmla="*/ 662 h 662"/>
              <a:gd name="T8" fmla="*/ 0 w 1571"/>
              <a:gd name="T9" fmla="*/ 394 h 662"/>
              <a:gd name="T10" fmla="*/ 1 w 1571"/>
              <a:gd name="T11" fmla="*/ 0 h 662"/>
              <a:gd name="T12" fmla="*/ 1 w 1571"/>
              <a:gd name="T13" fmla="*/ 0 h 662"/>
              <a:gd name="T14" fmla="*/ 1 w 1571"/>
              <a:gd name="T15" fmla="*/ 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71" h="662">
                <a:moveTo>
                  <a:pt x="1" y="0"/>
                </a:moveTo>
                <a:lnTo>
                  <a:pt x="1571" y="0"/>
                </a:lnTo>
                <a:lnTo>
                  <a:pt x="1571" y="392"/>
                </a:lnTo>
                <a:lnTo>
                  <a:pt x="789" y="662"/>
                </a:lnTo>
                <a:lnTo>
                  <a:pt x="0" y="394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ES" sz="2000" dirty="0">
                <a:solidFill>
                  <a:schemeClr val="bg2"/>
                </a:solidFill>
              </a:rPr>
              <a:t>Introducción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8" name="Freeform 6"/>
          <p:cNvSpPr>
            <a:spLocks/>
          </p:cNvSpPr>
          <p:nvPr/>
        </p:nvSpPr>
        <p:spPr bwMode="auto">
          <a:xfrm>
            <a:off x="2859810" y="1844984"/>
            <a:ext cx="3440382" cy="1440000"/>
          </a:xfrm>
          <a:custGeom>
            <a:avLst/>
            <a:gdLst>
              <a:gd name="T0" fmla="*/ 1571 w 1571"/>
              <a:gd name="T1" fmla="*/ 0 h 622"/>
              <a:gd name="T2" fmla="*/ 789 w 1571"/>
              <a:gd name="T3" fmla="*/ 270 h 622"/>
              <a:gd name="T4" fmla="*/ 1 w 1571"/>
              <a:gd name="T5" fmla="*/ 3 h 622"/>
              <a:gd name="T6" fmla="*/ 0 w 1571"/>
              <a:gd name="T7" fmla="*/ 355 h 622"/>
              <a:gd name="T8" fmla="*/ 789 w 1571"/>
              <a:gd name="T9" fmla="*/ 622 h 622"/>
              <a:gd name="T10" fmla="*/ 1571 w 1571"/>
              <a:gd name="T11" fmla="*/ 352 h 622"/>
              <a:gd name="T12" fmla="*/ 1571 w 1571"/>
              <a:gd name="T13" fmla="*/ 0 h 622"/>
              <a:gd name="T14" fmla="*/ 1571 w 1571"/>
              <a:gd name="T15" fmla="*/ 0 h 622"/>
              <a:gd name="T16" fmla="*/ 1571 w 1571"/>
              <a:gd name="T17" fmla="*/ 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1" h="622">
                <a:moveTo>
                  <a:pt x="1571" y="0"/>
                </a:moveTo>
                <a:lnTo>
                  <a:pt x="789" y="270"/>
                </a:lnTo>
                <a:lnTo>
                  <a:pt x="1" y="3"/>
                </a:lnTo>
                <a:lnTo>
                  <a:pt x="0" y="355"/>
                </a:lnTo>
                <a:lnTo>
                  <a:pt x="789" y="622"/>
                </a:lnTo>
                <a:lnTo>
                  <a:pt x="1571" y="352"/>
                </a:lnTo>
                <a:lnTo>
                  <a:pt x="1571" y="0"/>
                </a:lnTo>
                <a:lnTo>
                  <a:pt x="1571" y="0"/>
                </a:lnTo>
                <a:lnTo>
                  <a:pt x="157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s-ES" sz="2000" dirty="0" smtClean="0">
              <a:solidFill>
                <a:schemeClr val="bg2"/>
              </a:solidFill>
            </a:endParaRPr>
          </a:p>
          <a:p>
            <a:pPr algn="ctr"/>
            <a:r>
              <a:rPr lang="es-ES" sz="2000" dirty="0" smtClean="0">
                <a:solidFill>
                  <a:schemeClr val="bg2"/>
                </a:solidFill>
              </a:rPr>
              <a:t>Marco </a:t>
            </a:r>
            <a:r>
              <a:rPr lang="es-ES" sz="2000" dirty="0">
                <a:solidFill>
                  <a:schemeClr val="bg2"/>
                </a:solidFill>
              </a:rPr>
              <a:t>Teórico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2859810" y="2853096"/>
            <a:ext cx="3440382" cy="1440000"/>
          </a:xfrm>
          <a:custGeom>
            <a:avLst/>
            <a:gdLst>
              <a:gd name="T0" fmla="*/ 1571 w 1571"/>
              <a:gd name="T1" fmla="*/ 0 h 623"/>
              <a:gd name="T2" fmla="*/ 789 w 1571"/>
              <a:gd name="T3" fmla="*/ 271 h 623"/>
              <a:gd name="T4" fmla="*/ 1 w 1571"/>
              <a:gd name="T5" fmla="*/ 4 h 623"/>
              <a:gd name="T6" fmla="*/ 0 w 1571"/>
              <a:gd name="T7" fmla="*/ 355 h 623"/>
              <a:gd name="T8" fmla="*/ 789 w 1571"/>
              <a:gd name="T9" fmla="*/ 623 h 623"/>
              <a:gd name="T10" fmla="*/ 1571 w 1571"/>
              <a:gd name="T11" fmla="*/ 352 h 623"/>
              <a:gd name="T12" fmla="*/ 1571 w 1571"/>
              <a:gd name="T13" fmla="*/ 0 h 623"/>
              <a:gd name="T14" fmla="*/ 1571 w 1571"/>
              <a:gd name="T15" fmla="*/ 0 h 623"/>
              <a:gd name="T16" fmla="*/ 1571 w 1571"/>
              <a:gd name="T17" fmla="*/ 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1" h="623">
                <a:moveTo>
                  <a:pt x="1571" y="0"/>
                </a:moveTo>
                <a:lnTo>
                  <a:pt x="789" y="271"/>
                </a:lnTo>
                <a:lnTo>
                  <a:pt x="1" y="4"/>
                </a:lnTo>
                <a:lnTo>
                  <a:pt x="0" y="355"/>
                </a:lnTo>
                <a:lnTo>
                  <a:pt x="789" y="623"/>
                </a:lnTo>
                <a:lnTo>
                  <a:pt x="1571" y="352"/>
                </a:lnTo>
                <a:lnTo>
                  <a:pt x="1571" y="0"/>
                </a:lnTo>
                <a:lnTo>
                  <a:pt x="1571" y="0"/>
                </a:lnTo>
                <a:lnTo>
                  <a:pt x="15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s-ES" sz="2000" dirty="0" smtClean="0">
              <a:solidFill>
                <a:schemeClr val="bg2"/>
              </a:solidFill>
            </a:endParaRPr>
          </a:p>
          <a:p>
            <a:pPr algn="ctr"/>
            <a:endParaRPr lang="es-ES" sz="2000" dirty="0" smtClean="0">
              <a:solidFill>
                <a:schemeClr val="bg2"/>
              </a:solidFill>
            </a:endParaRPr>
          </a:p>
          <a:p>
            <a:pPr algn="ctr"/>
            <a:r>
              <a:rPr lang="es-ES" sz="2000" dirty="0" smtClean="0">
                <a:solidFill>
                  <a:schemeClr val="bg2"/>
                </a:solidFill>
              </a:rPr>
              <a:t>Ingeniería del</a:t>
            </a:r>
          </a:p>
          <a:p>
            <a:pPr algn="ctr"/>
            <a:r>
              <a:rPr lang="es-ES" sz="2000" dirty="0" smtClean="0">
                <a:solidFill>
                  <a:schemeClr val="bg2"/>
                </a:solidFill>
              </a:rPr>
              <a:t>Proyecto</a:t>
            </a:r>
            <a:endParaRPr lang="es-ES" sz="1200" dirty="0">
              <a:solidFill>
                <a:schemeClr val="bg2"/>
              </a:solidFill>
            </a:endParaRPr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2859810" y="3861048"/>
            <a:ext cx="3440382" cy="1440160"/>
          </a:xfrm>
          <a:custGeom>
            <a:avLst/>
            <a:gdLst>
              <a:gd name="T0" fmla="*/ 1571 w 1571"/>
              <a:gd name="T1" fmla="*/ 0 h 620"/>
              <a:gd name="T2" fmla="*/ 789 w 1571"/>
              <a:gd name="T3" fmla="*/ 270 h 620"/>
              <a:gd name="T4" fmla="*/ 1 w 1571"/>
              <a:gd name="T5" fmla="*/ 2 h 620"/>
              <a:gd name="T6" fmla="*/ 0 w 1571"/>
              <a:gd name="T7" fmla="*/ 354 h 620"/>
              <a:gd name="T8" fmla="*/ 789 w 1571"/>
              <a:gd name="T9" fmla="*/ 620 h 620"/>
              <a:gd name="T10" fmla="*/ 1571 w 1571"/>
              <a:gd name="T11" fmla="*/ 350 h 620"/>
              <a:gd name="T12" fmla="*/ 1571 w 1571"/>
              <a:gd name="T13" fmla="*/ 0 h 620"/>
              <a:gd name="T14" fmla="*/ 1571 w 1571"/>
              <a:gd name="T15" fmla="*/ 0 h 620"/>
              <a:gd name="T16" fmla="*/ 1571 w 1571"/>
              <a:gd name="T17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1" h="620">
                <a:moveTo>
                  <a:pt x="1571" y="0"/>
                </a:moveTo>
                <a:lnTo>
                  <a:pt x="789" y="270"/>
                </a:lnTo>
                <a:lnTo>
                  <a:pt x="1" y="2"/>
                </a:lnTo>
                <a:lnTo>
                  <a:pt x="0" y="354"/>
                </a:lnTo>
                <a:lnTo>
                  <a:pt x="789" y="620"/>
                </a:lnTo>
                <a:lnTo>
                  <a:pt x="1571" y="350"/>
                </a:lnTo>
                <a:lnTo>
                  <a:pt x="1571" y="0"/>
                </a:lnTo>
                <a:lnTo>
                  <a:pt x="1571" y="0"/>
                </a:lnTo>
                <a:lnTo>
                  <a:pt x="157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s-ES" sz="2000" dirty="0" smtClean="0">
              <a:solidFill>
                <a:schemeClr val="bg2"/>
              </a:solidFill>
            </a:endParaRPr>
          </a:p>
          <a:p>
            <a:pPr algn="ctr"/>
            <a:r>
              <a:rPr lang="es-ES" sz="2000" dirty="0" smtClean="0">
                <a:solidFill>
                  <a:schemeClr val="bg2"/>
                </a:solidFill>
              </a:rPr>
              <a:t>Conclusiones</a:t>
            </a:r>
            <a:endParaRPr lang="es-ES" sz="2000" dirty="0">
              <a:solidFill>
                <a:schemeClr val="bg2"/>
              </a:solidFill>
            </a:endParaRPr>
          </a:p>
        </p:txBody>
      </p:sp>
      <p:sp>
        <p:nvSpPr>
          <p:cNvPr id="51" name="Freeform 8"/>
          <p:cNvSpPr>
            <a:spLocks/>
          </p:cNvSpPr>
          <p:nvPr/>
        </p:nvSpPr>
        <p:spPr bwMode="auto">
          <a:xfrm>
            <a:off x="2859810" y="4869160"/>
            <a:ext cx="3440382" cy="1440000"/>
          </a:xfrm>
          <a:custGeom>
            <a:avLst/>
            <a:gdLst>
              <a:gd name="T0" fmla="*/ 1571 w 1571"/>
              <a:gd name="T1" fmla="*/ 0 h 620"/>
              <a:gd name="T2" fmla="*/ 789 w 1571"/>
              <a:gd name="T3" fmla="*/ 270 h 620"/>
              <a:gd name="T4" fmla="*/ 1 w 1571"/>
              <a:gd name="T5" fmla="*/ 2 h 620"/>
              <a:gd name="T6" fmla="*/ 0 w 1571"/>
              <a:gd name="T7" fmla="*/ 354 h 620"/>
              <a:gd name="T8" fmla="*/ 789 w 1571"/>
              <a:gd name="T9" fmla="*/ 620 h 620"/>
              <a:gd name="T10" fmla="*/ 1571 w 1571"/>
              <a:gd name="T11" fmla="*/ 350 h 620"/>
              <a:gd name="T12" fmla="*/ 1571 w 1571"/>
              <a:gd name="T13" fmla="*/ 0 h 620"/>
              <a:gd name="T14" fmla="*/ 1571 w 1571"/>
              <a:gd name="T15" fmla="*/ 0 h 620"/>
              <a:gd name="T16" fmla="*/ 1571 w 1571"/>
              <a:gd name="T17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1" h="620">
                <a:moveTo>
                  <a:pt x="1571" y="0"/>
                </a:moveTo>
                <a:lnTo>
                  <a:pt x="789" y="270"/>
                </a:lnTo>
                <a:lnTo>
                  <a:pt x="1" y="2"/>
                </a:lnTo>
                <a:lnTo>
                  <a:pt x="0" y="354"/>
                </a:lnTo>
                <a:lnTo>
                  <a:pt x="789" y="620"/>
                </a:lnTo>
                <a:lnTo>
                  <a:pt x="1571" y="350"/>
                </a:lnTo>
                <a:lnTo>
                  <a:pt x="1571" y="0"/>
                </a:lnTo>
                <a:lnTo>
                  <a:pt x="1571" y="0"/>
                </a:lnTo>
                <a:lnTo>
                  <a:pt x="157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s-ES" sz="2000" dirty="0" smtClean="0">
              <a:solidFill>
                <a:schemeClr val="bg2"/>
              </a:solidFill>
            </a:endParaRPr>
          </a:p>
          <a:p>
            <a:pPr algn="ctr"/>
            <a:r>
              <a:rPr lang="es-ES" sz="2000" dirty="0" smtClean="0">
                <a:solidFill>
                  <a:schemeClr val="bg2"/>
                </a:solidFill>
              </a:rPr>
              <a:t>Recomendaciones</a:t>
            </a:r>
            <a:endParaRPr lang="en-GB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2977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5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BO" b="1" dirty="0" smtClean="0">
                <a:solidFill>
                  <a:schemeClr val="bg2"/>
                </a:solidFill>
              </a:rPr>
              <a:t>Cantidad de Prototipos: </a:t>
            </a:r>
            <a:r>
              <a:rPr lang="es-BO" dirty="0" smtClean="0">
                <a:solidFill>
                  <a:schemeClr val="bg2"/>
                </a:solidFill>
              </a:rPr>
              <a:t>16.</a:t>
            </a:r>
          </a:p>
          <a:p>
            <a:pPr>
              <a:lnSpc>
                <a:spcPct val="150000"/>
              </a:lnSpc>
            </a:pPr>
            <a:r>
              <a:rPr lang="es-BO" b="1" dirty="0" smtClean="0">
                <a:solidFill>
                  <a:schemeClr val="bg2"/>
                </a:solidFill>
              </a:rPr>
              <a:t>Descartados: </a:t>
            </a:r>
            <a:r>
              <a:rPr lang="es-BO" dirty="0">
                <a:solidFill>
                  <a:schemeClr val="bg2"/>
                </a:solidFill>
              </a:rPr>
              <a:t>7</a:t>
            </a:r>
            <a:r>
              <a:rPr lang="es-BO" dirty="0" smtClean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BO" b="1" dirty="0" smtClean="0">
                <a:solidFill>
                  <a:schemeClr val="bg2"/>
                </a:solidFill>
              </a:rPr>
              <a:t>Módulos: </a:t>
            </a:r>
            <a:r>
              <a:rPr lang="es-BO" dirty="0">
                <a:solidFill>
                  <a:schemeClr val="bg2"/>
                </a:solidFill>
              </a:rPr>
              <a:t>4</a:t>
            </a:r>
            <a:r>
              <a:rPr lang="es-BO" dirty="0" smtClean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BO" dirty="0" smtClean="0">
                <a:solidFill>
                  <a:schemeClr val="bg2"/>
                </a:solidFill>
              </a:rPr>
              <a:t>Retroalimentación:</a:t>
            </a:r>
          </a:p>
          <a:p>
            <a:pPr lvl="1">
              <a:lnSpc>
                <a:spcPct val="150000"/>
              </a:lnSpc>
            </a:pPr>
            <a:r>
              <a:rPr lang="es-BO" dirty="0" smtClean="0">
                <a:solidFill>
                  <a:schemeClr val="bg2"/>
                </a:solidFill>
              </a:rPr>
              <a:t>Docente.</a:t>
            </a:r>
          </a:p>
          <a:p>
            <a:pPr lvl="1">
              <a:lnSpc>
                <a:spcPct val="150000"/>
              </a:lnSpc>
            </a:pPr>
            <a:r>
              <a:rPr lang="es-BO" dirty="0" smtClean="0">
                <a:solidFill>
                  <a:schemeClr val="bg2"/>
                </a:solidFill>
              </a:rPr>
              <a:t>Alumnos.</a:t>
            </a:r>
          </a:p>
          <a:p>
            <a:pPr lvl="1">
              <a:lnSpc>
                <a:spcPct val="150000"/>
              </a:lnSpc>
            </a:pPr>
            <a:r>
              <a:rPr lang="es-BO" dirty="0" smtClean="0">
                <a:solidFill>
                  <a:schemeClr val="bg2"/>
                </a:solidFill>
              </a:rPr>
              <a:t>Exalumnos.</a:t>
            </a:r>
          </a:p>
          <a:p>
            <a:endParaRPr lang="es-BO" b="1" dirty="0" smtClean="0">
              <a:solidFill>
                <a:schemeClr val="bg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INGENIERÍA DEL PROYECTO</a:t>
            </a: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8744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BO" b="1" dirty="0" smtClean="0">
                <a:solidFill>
                  <a:schemeClr val="bg2"/>
                </a:solidFill>
              </a:rPr>
              <a:t>Cantidad de Prototipos: </a:t>
            </a:r>
            <a:r>
              <a:rPr lang="es-BO" dirty="0">
                <a:solidFill>
                  <a:schemeClr val="bg2"/>
                </a:solidFill>
              </a:rPr>
              <a:t>2</a:t>
            </a:r>
            <a:r>
              <a:rPr lang="es-BO" dirty="0" smtClean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BO" b="1" dirty="0" smtClean="0">
                <a:solidFill>
                  <a:schemeClr val="bg2"/>
                </a:solidFill>
              </a:rPr>
              <a:t>Descartados: </a:t>
            </a:r>
            <a:r>
              <a:rPr lang="es-BO" dirty="0">
                <a:solidFill>
                  <a:schemeClr val="bg2"/>
                </a:solidFill>
              </a:rPr>
              <a:t>1</a:t>
            </a:r>
            <a:r>
              <a:rPr lang="es-BO" dirty="0" smtClean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s-BO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endParaRPr lang="es-BO" b="1" dirty="0" smtClean="0">
              <a:solidFill>
                <a:schemeClr val="bg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 fontScale="90000"/>
          </a:bodyPr>
          <a:lstStyle/>
          <a:p>
            <a:r>
              <a:rPr lang="es-BO" dirty="0">
                <a:effectLst/>
              </a:rPr>
              <a:t>Diseño de componentes de interfaz para visualizar arquitectura del </a:t>
            </a:r>
            <a:r>
              <a:rPr lang="es-BO" dirty="0" smtClean="0">
                <a:effectLst/>
              </a:rPr>
              <a:t>CPU</a:t>
            </a:r>
            <a:endParaRPr lang="es-ES" dirty="0"/>
          </a:p>
        </p:txBody>
      </p:sp>
      <p:pic>
        <p:nvPicPr>
          <p:cNvPr id="4" name="3 Imagen" descr="C:\Users\HP\Documents\CATO\SemestreXX\Seminario\imagenes documento\interfaz completa con reg esp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573016"/>
            <a:ext cx="547260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843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8744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BO" b="1" dirty="0" smtClean="0">
                <a:solidFill>
                  <a:schemeClr val="bg2"/>
                </a:solidFill>
              </a:rPr>
              <a:t>Cantidad de Prototipos: </a:t>
            </a:r>
            <a:r>
              <a:rPr lang="es-BO" dirty="0" smtClean="0">
                <a:solidFill>
                  <a:schemeClr val="bg2"/>
                </a:solidFill>
              </a:rPr>
              <a:t>11.</a:t>
            </a:r>
          </a:p>
          <a:p>
            <a:pPr>
              <a:lnSpc>
                <a:spcPct val="150000"/>
              </a:lnSpc>
            </a:pPr>
            <a:r>
              <a:rPr lang="es-BO" b="1" dirty="0" smtClean="0">
                <a:solidFill>
                  <a:schemeClr val="bg2"/>
                </a:solidFill>
              </a:rPr>
              <a:t>Descartados: </a:t>
            </a:r>
            <a:r>
              <a:rPr lang="es-BO" dirty="0">
                <a:solidFill>
                  <a:schemeClr val="bg2"/>
                </a:solidFill>
              </a:rPr>
              <a:t>5</a:t>
            </a:r>
            <a:r>
              <a:rPr lang="es-BO" dirty="0" smtClean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s-BO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s-BO" dirty="0" smtClean="0">
                <a:solidFill>
                  <a:schemeClr val="bg2"/>
                </a:solidFill>
              </a:rPr>
              <a:t>Escritorio   			Web</a:t>
            </a:r>
          </a:p>
          <a:p>
            <a:pPr>
              <a:lnSpc>
                <a:spcPct val="150000"/>
              </a:lnSpc>
            </a:pPr>
            <a:endParaRPr lang="es-BO" b="1" dirty="0" smtClean="0">
              <a:solidFill>
                <a:schemeClr val="bg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786210"/>
          </a:xfrm>
        </p:spPr>
        <p:txBody>
          <a:bodyPr>
            <a:normAutofit fontScale="90000"/>
          </a:bodyPr>
          <a:lstStyle/>
          <a:p>
            <a:r>
              <a:rPr lang="es-BO" dirty="0">
                <a:effectLst/>
              </a:rPr>
              <a:t>Desarrollo del módulo interactivo para trabajar con lenguaje binario</a:t>
            </a:r>
            <a:endParaRPr lang="es-ES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2771800" y="4509120"/>
            <a:ext cx="201622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5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387443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s-BO" b="1" dirty="0" smtClean="0"/>
          </a:p>
          <a:p>
            <a:pPr>
              <a:lnSpc>
                <a:spcPct val="150000"/>
              </a:lnSpc>
            </a:pPr>
            <a:endParaRPr lang="es-BO" b="1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786210"/>
          </a:xfrm>
        </p:spPr>
        <p:txBody>
          <a:bodyPr>
            <a:normAutofit fontScale="90000"/>
          </a:bodyPr>
          <a:lstStyle/>
          <a:p>
            <a:r>
              <a:rPr lang="es-BO" dirty="0">
                <a:effectLst/>
              </a:rPr>
              <a:t>Desarrollo del módulo interactivo para trabajar con lenguaje binario</a:t>
            </a:r>
            <a:endParaRPr lang="es-ES" dirty="0"/>
          </a:p>
        </p:txBody>
      </p:sp>
      <p:pic>
        <p:nvPicPr>
          <p:cNvPr id="6" name="5 Imagen" descr="C:\Users\HP\Documents\CATO\SemestreXX\Seminario\imagenes documento\prepara RAM bi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44824"/>
            <a:ext cx="604867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949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387443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s-BO" b="1" dirty="0" smtClean="0"/>
          </a:p>
          <a:p>
            <a:pPr>
              <a:lnSpc>
                <a:spcPct val="150000"/>
              </a:lnSpc>
            </a:pPr>
            <a:endParaRPr lang="es-BO" b="1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786210"/>
          </a:xfrm>
        </p:spPr>
        <p:txBody>
          <a:bodyPr>
            <a:normAutofit fontScale="90000"/>
          </a:bodyPr>
          <a:lstStyle/>
          <a:p>
            <a:r>
              <a:rPr lang="es-BO" dirty="0">
                <a:effectLst/>
              </a:rPr>
              <a:t>Desarrollo del módulo interactivo para trabajar con lenguaje binario</a:t>
            </a:r>
            <a:endParaRPr lang="es-ES" dirty="0"/>
          </a:p>
        </p:txBody>
      </p:sp>
      <p:pic>
        <p:nvPicPr>
          <p:cNvPr id="5" name="4 Imagen" descr="C:\Users\HP\Documents\CATO\Semestre Final\Taller de Grado\Proyecto\Documentacion\imagenes documento\prototipo1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844824"/>
            <a:ext cx="727280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449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C:\Users\HP\Documents\CATO\Semestre Final\Taller de Grado\Proyecto\Documentacion\imagenes documento\diseño prototipo 12 - binario.bmp"/>
          <p:cNvPicPr/>
          <p:nvPr/>
        </p:nvPicPr>
        <p:blipFill>
          <a:blip r:embed="rId2" cstate="print"/>
          <a:srcRect l="3018" t="4294" r="2638" b="2886"/>
          <a:stretch>
            <a:fillRect/>
          </a:stretch>
        </p:blipFill>
        <p:spPr bwMode="auto">
          <a:xfrm>
            <a:off x="1403648" y="44624"/>
            <a:ext cx="6480720" cy="669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480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 dirty="0" smtClean="0"/>
          </a:p>
          <a:p>
            <a:endParaRPr lang="es-BO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/>
          </a:bodyPr>
          <a:lstStyle/>
          <a:p>
            <a:r>
              <a:rPr lang="es-BO" dirty="0" smtClean="0"/>
              <a:t>INTRODUCCIÓN</a:t>
            </a:r>
            <a:endParaRPr lang="es-ES" dirty="0"/>
          </a:p>
        </p:txBody>
      </p:sp>
      <p:pic>
        <p:nvPicPr>
          <p:cNvPr id="1029" name="Picture 5" descr="D:\Paolo\TallerDeGrado\Proyecto\Documentacion\imagenes presentacion\capacitacion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268760"/>
            <a:ext cx="3168351" cy="240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Más"/>
          <p:cNvSpPr/>
          <p:nvPr/>
        </p:nvSpPr>
        <p:spPr>
          <a:xfrm>
            <a:off x="4190545" y="2016718"/>
            <a:ext cx="813503" cy="908226"/>
          </a:xfrm>
          <a:prstGeom prst="mathPl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Igual que"/>
          <p:cNvSpPr/>
          <p:nvPr/>
        </p:nvSpPr>
        <p:spPr>
          <a:xfrm>
            <a:off x="4212104" y="3349662"/>
            <a:ext cx="863952" cy="647762"/>
          </a:xfrm>
          <a:prstGeom prst="mathEqua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031" name="Picture 7" descr="D:\Paolo\TallerDeGrado\Proyecto\Documentacion\imagenes presentacion\ensec3b1anz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997424"/>
            <a:ext cx="4291993" cy="255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nformatica2univia.files.wordpress.com/2012/04/18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731393"/>
            <a:ext cx="2644897" cy="291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109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C:\Users\HP\Documents\CATO\Semestre Final\Taller de Grado\Proyecto\Documentacion\imagenes documento\diseño prototipo 16 - binario.bmp"/>
          <p:cNvPicPr/>
          <p:nvPr/>
        </p:nvPicPr>
        <p:blipFill rotWithShape="1">
          <a:blip r:embed="rId2" cstate="print"/>
          <a:srcRect l="3379" t="5258" r="2835" b="3689"/>
          <a:stretch/>
        </p:blipFill>
        <p:spPr bwMode="auto">
          <a:xfrm>
            <a:off x="1403648" y="44624"/>
            <a:ext cx="6408712" cy="676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3991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8744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BO" b="1" dirty="0" smtClean="0">
                <a:solidFill>
                  <a:schemeClr val="bg2"/>
                </a:solidFill>
              </a:rPr>
              <a:t>Cantidad de Prototipos: 3</a:t>
            </a:r>
            <a:r>
              <a:rPr lang="es-BO" dirty="0" smtClean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BO" b="1" dirty="0" smtClean="0">
                <a:solidFill>
                  <a:schemeClr val="bg2"/>
                </a:solidFill>
              </a:rPr>
              <a:t>Descartados: </a:t>
            </a:r>
            <a:r>
              <a:rPr lang="es-BO" dirty="0">
                <a:solidFill>
                  <a:schemeClr val="bg2"/>
                </a:solidFill>
              </a:rPr>
              <a:t>2</a:t>
            </a:r>
            <a:r>
              <a:rPr lang="es-BO" dirty="0" smtClean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s-BO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s-BO" dirty="0" smtClean="0">
                <a:solidFill>
                  <a:schemeClr val="bg2"/>
                </a:solidFill>
              </a:rPr>
              <a:t>Básicamente incremental.</a:t>
            </a:r>
          </a:p>
          <a:p>
            <a:pPr>
              <a:lnSpc>
                <a:spcPct val="150000"/>
              </a:lnSpc>
            </a:pPr>
            <a:endParaRPr lang="es-BO" b="1" dirty="0" smtClean="0">
              <a:solidFill>
                <a:schemeClr val="bg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 fontScale="90000"/>
          </a:bodyPr>
          <a:lstStyle/>
          <a:p>
            <a:r>
              <a:rPr lang="es-BO" dirty="0">
                <a:effectLst/>
              </a:rPr>
              <a:t>Desarrollo del módulo interactivo para trabajar con lenguaje hexadecimal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67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C:\Users\HP\Documents\CATO\Semestre Final\Taller de Grado\Proyecto\Documentacion\imagenes documento\diseño prototipo 13 - hexa.bmp"/>
          <p:cNvPicPr/>
          <p:nvPr/>
        </p:nvPicPr>
        <p:blipFill rotWithShape="1">
          <a:blip r:embed="rId2" cstate="print"/>
          <a:srcRect l="3503" t="4431" r="3302" b="3185"/>
          <a:stretch/>
        </p:blipFill>
        <p:spPr bwMode="auto">
          <a:xfrm>
            <a:off x="1547664" y="44624"/>
            <a:ext cx="6048672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262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C:\Users\HP\Documents\CATO\Semestre Final\Taller de Grado\Proyecto\Documentacion\imagenes documento\diseño prototipo 16 - hexa.bmp"/>
          <p:cNvPicPr/>
          <p:nvPr/>
        </p:nvPicPr>
        <p:blipFill rotWithShape="1">
          <a:blip r:embed="rId2" cstate="print"/>
          <a:srcRect l="3820" t="5325" r="3576" b="3270"/>
          <a:stretch/>
        </p:blipFill>
        <p:spPr bwMode="auto">
          <a:xfrm>
            <a:off x="1475656" y="53628"/>
            <a:ext cx="6048672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0059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8744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BO" b="1" dirty="0" smtClean="0">
                <a:solidFill>
                  <a:schemeClr val="bg2"/>
                </a:solidFill>
              </a:rPr>
              <a:t>Cantidad de Prototipos: 4</a:t>
            </a:r>
            <a:r>
              <a:rPr lang="es-BO" dirty="0" smtClean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BO" b="1" dirty="0" smtClean="0">
                <a:solidFill>
                  <a:schemeClr val="bg2"/>
                </a:solidFill>
              </a:rPr>
              <a:t>Descartados: </a:t>
            </a:r>
            <a:r>
              <a:rPr lang="es-BO" dirty="0">
                <a:solidFill>
                  <a:schemeClr val="bg2"/>
                </a:solidFill>
              </a:rPr>
              <a:t>2</a:t>
            </a:r>
            <a:r>
              <a:rPr lang="es-BO" dirty="0" smtClean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s-BO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r>
              <a:rPr lang="es-BO" dirty="0" smtClean="0">
                <a:solidFill>
                  <a:schemeClr val="bg2"/>
                </a:solidFill>
              </a:rPr>
              <a:t>Básicamente incremental.</a:t>
            </a:r>
          </a:p>
          <a:p>
            <a:pPr>
              <a:lnSpc>
                <a:spcPct val="150000"/>
              </a:lnSpc>
            </a:pPr>
            <a:r>
              <a:rPr lang="es-BO" dirty="0">
                <a:solidFill>
                  <a:schemeClr val="bg2"/>
                </a:solidFill>
              </a:rPr>
              <a:t>Pocos algoritmos reutilizados</a:t>
            </a:r>
            <a:r>
              <a:rPr lang="es-BO" dirty="0" smtClean="0">
                <a:solidFill>
                  <a:schemeClr val="bg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s-BO" b="1" dirty="0" smtClean="0">
              <a:solidFill>
                <a:schemeClr val="bg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>
            <a:normAutofit fontScale="90000"/>
          </a:bodyPr>
          <a:lstStyle/>
          <a:p>
            <a:r>
              <a:rPr lang="es-BO" dirty="0">
                <a:effectLst/>
              </a:rPr>
              <a:t>Desarrollo del módulo interactivo para trabajar con lenguaje ensamblador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256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C:\Users\HP\Documents\CATO\Semestre Final\Taller de Grado\Proyecto\Documentacion\imagenes documento\diseño prototipo 15.bmp"/>
          <p:cNvPicPr/>
          <p:nvPr/>
        </p:nvPicPr>
        <p:blipFill rotWithShape="1">
          <a:blip r:embed="rId2" cstate="print"/>
          <a:srcRect l="2964" t="3802" r="2694" b="2653"/>
          <a:stretch/>
        </p:blipFill>
        <p:spPr bwMode="auto">
          <a:xfrm>
            <a:off x="1331640" y="44624"/>
            <a:ext cx="64807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82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C:\Users\HP\Documents\CATO\Semestre Final\Taller de Grado\Proyecto\Documentacion\imagenes documento\diseño prototipo 16 - assembler.bmp"/>
          <p:cNvPicPr/>
          <p:nvPr/>
        </p:nvPicPr>
        <p:blipFill rotWithShape="1">
          <a:blip r:embed="rId2" cstate="print"/>
          <a:srcRect l="3312" t="5169" r="2931" b="3497"/>
          <a:stretch/>
        </p:blipFill>
        <p:spPr bwMode="auto">
          <a:xfrm>
            <a:off x="1331640" y="44624"/>
            <a:ext cx="6552728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8921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Sistema Final</a:t>
            </a:r>
            <a:endParaRPr lang="es-ES" dirty="0"/>
          </a:p>
        </p:txBody>
      </p:sp>
      <p:grpSp>
        <p:nvGrpSpPr>
          <p:cNvPr id="20" name="19 Grupo"/>
          <p:cNvGrpSpPr/>
          <p:nvPr/>
        </p:nvGrpSpPr>
        <p:grpSpPr>
          <a:xfrm>
            <a:off x="1331640" y="1476079"/>
            <a:ext cx="6480720" cy="868725"/>
            <a:chOff x="0" y="67655"/>
            <a:chExt cx="6480720" cy="868725"/>
          </a:xfrm>
        </p:grpSpPr>
        <p:sp>
          <p:nvSpPr>
            <p:cNvPr id="33" name="32 Rectángulo redondeado"/>
            <p:cNvSpPr/>
            <p:nvPr/>
          </p:nvSpPr>
          <p:spPr>
            <a:xfrm>
              <a:off x="0" y="67655"/>
              <a:ext cx="6480720" cy="8687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33 Rectángulo"/>
            <p:cNvSpPr/>
            <p:nvPr/>
          </p:nvSpPr>
          <p:spPr>
            <a:xfrm>
              <a:off x="42408" y="110063"/>
              <a:ext cx="6395904" cy="7839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BO" sz="3000" kern="1200" dirty="0" smtClean="0"/>
                <a:t>Arreglos de interfaz.</a:t>
              </a:r>
              <a:endParaRPr lang="es-ES" sz="3000" kern="1200" dirty="0"/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1331640" y="2431204"/>
            <a:ext cx="6480720" cy="868725"/>
            <a:chOff x="0" y="1022780"/>
            <a:chExt cx="6480720" cy="868725"/>
          </a:xfrm>
        </p:grpSpPr>
        <p:sp>
          <p:nvSpPr>
            <p:cNvPr id="31" name="30 Rectángulo redondeado"/>
            <p:cNvSpPr/>
            <p:nvPr/>
          </p:nvSpPr>
          <p:spPr>
            <a:xfrm>
              <a:off x="0" y="1022780"/>
              <a:ext cx="6480720" cy="8687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31 Rectángulo"/>
            <p:cNvSpPr/>
            <p:nvPr/>
          </p:nvSpPr>
          <p:spPr>
            <a:xfrm>
              <a:off x="42408" y="1065188"/>
              <a:ext cx="6395904" cy="7839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3000" kern="1200" dirty="0" smtClean="0"/>
                <a:t>Cuentas de usuario.</a:t>
              </a:r>
              <a:endParaRPr lang="es-ES" sz="3000" kern="1200" dirty="0"/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1331640" y="3386329"/>
            <a:ext cx="6480720" cy="868725"/>
            <a:chOff x="0" y="1977905"/>
            <a:chExt cx="6480720" cy="868725"/>
          </a:xfrm>
        </p:grpSpPr>
        <p:sp>
          <p:nvSpPr>
            <p:cNvPr id="29" name="28 Rectángulo redondeado"/>
            <p:cNvSpPr/>
            <p:nvPr/>
          </p:nvSpPr>
          <p:spPr>
            <a:xfrm>
              <a:off x="0" y="1977905"/>
              <a:ext cx="6480720" cy="8687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29 Rectángulo"/>
            <p:cNvSpPr/>
            <p:nvPr/>
          </p:nvSpPr>
          <p:spPr>
            <a:xfrm>
              <a:off x="42408" y="2020313"/>
              <a:ext cx="6395904" cy="7839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BO" sz="3000" kern="1200" dirty="0" smtClean="0"/>
                <a:t>Almacenamiento de </a:t>
              </a:r>
              <a:r>
                <a:rPr lang="es-BO" sz="3000" kern="1200" dirty="0" smtClean="0"/>
                <a:t>ejercicios.</a:t>
              </a:r>
              <a:endParaRPr lang="es-ES" sz="3000" kern="1200" dirty="0"/>
            </a:p>
          </p:txBody>
        </p:sp>
      </p:grpSp>
      <p:grpSp>
        <p:nvGrpSpPr>
          <p:cNvPr id="23" name="22 Grupo"/>
          <p:cNvGrpSpPr/>
          <p:nvPr/>
        </p:nvGrpSpPr>
        <p:grpSpPr>
          <a:xfrm>
            <a:off x="1331640" y="4341454"/>
            <a:ext cx="6480720" cy="868725"/>
            <a:chOff x="0" y="2933030"/>
            <a:chExt cx="6480720" cy="868725"/>
          </a:xfrm>
        </p:grpSpPr>
        <p:sp>
          <p:nvSpPr>
            <p:cNvPr id="27" name="26 Rectángulo redondeado"/>
            <p:cNvSpPr/>
            <p:nvPr/>
          </p:nvSpPr>
          <p:spPr>
            <a:xfrm>
              <a:off x="0" y="2933030"/>
              <a:ext cx="6480720" cy="8687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27 Rectángulo"/>
            <p:cNvSpPr/>
            <p:nvPr/>
          </p:nvSpPr>
          <p:spPr>
            <a:xfrm>
              <a:off x="42408" y="2975438"/>
              <a:ext cx="6395904" cy="7839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BO" sz="3000" kern="1200" dirty="0" smtClean="0"/>
                <a:t>Puntuaciones.</a:t>
              </a: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1331640" y="5296579"/>
            <a:ext cx="6480720" cy="868725"/>
            <a:chOff x="0" y="3888155"/>
            <a:chExt cx="6480720" cy="868725"/>
          </a:xfrm>
        </p:grpSpPr>
        <p:sp>
          <p:nvSpPr>
            <p:cNvPr id="25" name="24 Rectángulo redondeado"/>
            <p:cNvSpPr/>
            <p:nvPr/>
          </p:nvSpPr>
          <p:spPr>
            <a:xfrm>
              <a:off x="0" y="3888155"/>
              <a:ext cx="6480720" cy="8687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25 Rectángulo"/>
            <p:cNvSpPr/>
            <p:nvPr/>
          </p:nvSpPr>
          <p:spPr>
            <a:xfrm>
              <a:off x="42408" y="3930563"/>
              <a:ext cx="6395904" cy="7839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lvl="0" algn="l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BO" sz="3000" kern="1200" dirty="0" smtClean="0"/>
                <a:t>Refactorización de código.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2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C:\Users\HP\Documents\CATO\Semestre Final\Taller de Grado\Proyecto\Documentacion\imagenes documento\sistema final - binario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0"/>
            <a:ext cx="712879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1305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C:\Users\HP\Documents\CATO\Semestre Final\Taller de Grado\Proyecto\Documentacion\imagenes documento\sistema final - hexa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0"/>
            <a:ext cx="712879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5900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 smtClean="0">
                <a:solidFill>
                  <a:schemeClr val="bg2"/>
                </a:solidFill>
              </a:rPr>
              <a:t>Objetivo </a:t>
            </a:r>
            <a:r>
              <a:rPr lang="es-E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s-ES" dirty="0" smtClean="0">
                <a:solidFill>
                  <a:schemeClr val="accent1"/>
                </a:solidFill>
              </a:rPr>
              <a:t> </a:t>
            </a:r>
            <a:r>
              <a:rPr lang="es-ES" dirty="0" smtClean="0">
                <a:solidFill>
                  <a:schemeClr val="bg2"/>
                </a:solidFill>
              </a:rPr>
              <a:t>Interacción CPU </a:t>
            </a:r>
            <a:r>
              <a:rPr lang="es-E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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RAM.</a:t>
            </a:r>
          </a:p>
          <a:p>
            <a:pPr>
              <a:lnSpc>
                <a:spcPct val="150000"/>
              </a:lnSpc>
            </a:pPr>
            <a:r>
              <a:rPr lang="es-BO" dirty="0" smtClean="0">
                <a:solidFill>
                  <a:schemeClr val="bg2"/>
                </a:solidFill>
              </a:rPr>
              <a:t>Tema de la materia de Arquitectura de Computadoras.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solidFill>
                  <a:schemeClr val="bg2"/>
                </a:solidFill>
              </a:rPr>
              <a:t>Ejercicios en:</a:t>
            </a:r>
          </a:p>
          <a:p>
            <a:pPr lvl="1">
              <a:lnSpc>
                <a:spcPct val="150000"/>
              </a:lnSpc>
            </a:pPr>
            <a:r>
              <a:rPr lang="es-ES" dirty="0" smtClean="0">
                <a:solidFill>
                  <a:schemeClr val="bg2"/>
                </a:solidFill>
              </a:rPr>
              <a:t>Binario. </a:t>
            </a:r>
          </a:p>
          <a:p>
            <a:pPr lvl="1">
              <a:lnSpc>
                <a:spcPct val="150000"/>
              </a:lnSpc>
            </a:pPr>
            <a:r>
              <a:rPr lang="es-ES" dirty="0" smtClean="0">
                <a:solidFill>
                  <a:schemeClr val="bg2"/>
                </a:solidFill>
              </a:rPr>
              <a:t>Hexadecimal.</a:t>
            </a:r>
          </a:p>
          <a:p>
            <a:pPr lvl="1">
              <a:lnSpc>
                <a:spcPct val="150000"/>
              </a:lnSpc>
            </a:pPr>
            <a:r>
              <a:rPr lang="es-ES" dirty="0" smtClean="0">
                <a:solidFill>
                  <a:schemeClr val="bg2"/>
                </a:solidFill>
              </a:rPr>
              <a:t>Ensamblador.</a:t>
            </a:r>
          </a:p>
          <a:p>
            <a:endParaRPr lang="es-ES" dirty="0" smtClean="0">
              <a:solidFill>
                <a:schemeClr val="bg2"/>
              </a:solidFill>
            </a:endParaRPr>
          </a:p>
          <a:p>
            <a:endParaRPr lang="es-ES" dirty="0">
              <a:solidFill>
                <a:schemeClr val="bg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Antecedentes</a:t>
            </a:r>
            <a:endParaRPr lang="es-ES" dirty="0"/>
          </a:p>
        </p:txBody>
      </p:sp>
      <p:pic>
        <p:nvPicPr>
          <p:cNvPr id="7" name="Picture 2" descr="C:\Users\HP\Documents\CATO\SemestreXX\Seminario\imagenes presentación\b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293" y="3159224"/>
            <a:ext cx="3432043" cy="257403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C:\Users\HP\Documents\CATO\Semestre Final\Taller de Grado\Proyecto\Documentacion\imagenes documento\sistema final - assembler.b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688"/>
            <a:ext cx="7560840" cy="685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552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5"/>
          <p:cNvSpPr>
            <a:spLocks/>
          </p:cNvSpPr>
          <p:nvPr/>
        </p:nvSpPr>
        <p:spPr bwMode="auto">
          <a:xfrm>
            <a:off x="2859810" y="817948"/>
            <a:ext cx="3440382" cy="1440000"/>
          </a:xfrm>
          <a:custGeom>
            <a:avLst/>
            <a:gdLst>
              <a:gd name="T0" fmla="*/ 1 w 1571"/>
              <a:gd name="T1" fmla="*/ 0 h 662"/>
              <a:gd name="T2" fmla="*/ 1571 w 1571"/>
              <a:gd name="T3" fmla="*/ 0 h 662"/>
              <a:gd name="T4" fmla="*/ 1571 w 1571"/>
              <a:gd name="T5" fmla="*/ 392 h 662"/>
              <a:gd name="T6" fmla="*/ 789 w 1571"/>
              <a:gd name="T7" fmla="*/ 662 h 662"/>
              <a:gd name="T8" fmla="*/ 0 w 1571"/>
              <a:gd name="T9" fmla="*/ 394 h 662"/>
              <a:gd name="T10" fmla="*/ 1 w 1571"/>
              <a:gd name="T11" fmla="*/ 0 h 662"/>
              <a:gd name="T12" fmla="*/ 1 w 1571"/>
              <a:gd name="T13" fmla="*/ 0 h 662"/>
              <a:gd name="T14" fmla="*/ 1 w 1571"/>
              <a:gd name="T15" fmla="*/ 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71" h="662">
                <a:moveTo>
                  <a:pt x="1" y="0"/>
                </a:moveTo>
                <a:lnTo>
                  <a:pt x="1571" y="0"/>
                </a:lnTo>
                <a:lnTo>
                  <a:pt x="1571" y="392"/>
                </a:lnTo>
                <a:lnTo>
                  <a:pt x="789" y="662"/>
                </a:lnTo>
                <a:lnTo>
                  <a:pt x="0" y="394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ES" sz="2000" dirty="0">
                <a:solidFill>
                  <a:schemeClr val="bg2"/>
                </a:solidFill>
              </a:rPr>
              <a:t>Introducción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8" name="Freeform 6"/>
          <p:cNvSpPr>
            <a:spLocks/>
          </p:cNvSpPr>
          <p:nvPr/>
        </p:nvSpPr>
        <p:spPr bwMode="auto">
          <a:xfrm>
            <a:off x="2859810" y="1844984"/>
            <a:ext cx="3440382" cy="1440000"/>
          </a:xfrm>
          <a:custGeom>
            <a:avLst/>
            <a:gdLst>
              <a:gd name="T0" fmla="*/ 1571 w 1571"/>
              <a:gd name="T1" fmla="*/ 0 h 622"/>
              <a:gd name="T2" fmla="*/ 789 w 1571"/>
              <a:gd name="T3" fmla="*/ 270 h 622"/>
              <a:gd name="T4" fmla="*/ 1 w 1571"/>
              <a:gd name="T5" fmla="*/ 3 h 622"/>
              <a:gd name="T6" fmla="*/ 0 w 1571"/>
              <a:gd name="T7" fmla="*/ 355 h 622"/>
              <a:gd name="T8" fmla="*/ 789 w 1571"/>
              <a:gd name="T9" fmla="*/ 622 h 622"/>
              <a:gd name="T10" fmla="*/ 1571 w 1571"/>
              <a:gd name="T11" fmla="*/ 352 h 622"/>
              <a:gd name="T12" fmla="*/ 1571 w 1571"/>
              <a:gd name="T13" fmla="*/ 0 h 622"/>
              <a:gd name="T14" fmla="*/ 1571 w 1571"/>
              <a:gd name="T15" fmla="*/ 0 h 622"/>
              <a:gd name="T16" fmla="*/ 1571 w 1571"/>
              <a:gd name="T17" fmla="*/ 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1" h="622">
                <a:moveTo>
                  <a:pt x="1571" y="0"/>
                </a:moveTo>
                <a:lnTo>
                  <a:pt x="789" y="270"/>
                </a:lnTo>
                <a:lnTo>
                  <a:pt x="1" y="3"/>
                </a:lnTo>
                <a:lnTo>
                  <a:pt x="0" y="355"/>
                </a:lnTo>
                <a:lnTo>
                  <a:pt x="789" y="622"/>
                </a:lnTo>
                <a:lnTo>
                  <a:pt x="1571" y="352"/>
                </a:lnTo>
                <a:lnTo>
                  <a:pt x="1571" y="0"/>
                </a:lnTo>
                <a:lnTo>
                  <a:pt x="1571" y="0"/>
                </a:lnTo>
                <a:lnTo>
                  <a:pt x="157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s-ES" sz="2000" dirty="0" smtClean="0">
              <a:solidFill>
                <a:schemeClr val="bg2"/>
              </a:solidFill>
            </a:endParaRPr>
          </a:p>
          <a:p>
            <a:pPr algn="ctr"/>
            <a:r>
              <a:rPr lang="es-ES" sz="2000" dirty="0" smtClean="0">
                <a:solidFill>
                  <a:schemeClr val="bg2"/>
                </a:solidFill>
              </a:rPr>
              <a:t>Marco </a:t>
            </a:r>
            <a:r>
              <a:rPr lang="es-ES" sz="2000" dirty="0">
                <a:solidFill>
                  <a:schemeClr val="bg2"/>
                </a:solidFill>
              </a:rPr>
              <a:t>Teórico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2859810" y="2853096"/>
            <a:ext cx="3440382" cy="1440000"/>
          </a:xfrm>
          <a:custGeom>
            <a:avLst/>
            <a:gdLst>
              <a:gd name="T0" fmla="*/ 1571 w 1571"/>
              <a:gd name="T1" fmla="*/ 0 h 623"/>
              <a:gd name="T2" fmla="*/ 789 w 1571"/>
              <a:gd name="T3" fmla="*/ 271 h 623"/>
              <a:gd name="T4" fmla="*/ 1 w 1571"/>
              <a:gd name="T5" fmla="*/ 4 h 623"/>
              <a:gd name="T6" fmla="*/ 0 w 1571"/>
              <a:gd name="T7" fmla="*/ 355 h 623"/>
              <a:gd name="T8" fmla="*/ 789 w 1571"/>
              <a:gd name="T9" fmla="*/ 623 h 623"/>
              <a:gd name="T10" fmla="*/ 1571 w 1571"/>
              <a:gd name="T11" fmla="*/ 352 h 623"/>
              <a:gd name="T12" fmla="*/ 1571 w 1571"/>
              <a:gd name="T13" fmla="*/ 0 h 623"/>
              <a:gd name="T14" fmla="*/ 1571 w 1571"/>
              <a:gd name="T15" fmla="*/ 0 h 623"/>
              <a:gd name="T16" fmla="*/ 1571 w 1571"/>
              <a:gd name="T17" fmla="*/ 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1" h="623">
                <a:moveTo>
                  <a:pt x="1571" y="0"/>
                </a:moveTo>
                <a:lnTo>
                  <a:pt x="789" y="271"/>
                </a:lnTo>
                <a:lnTo>
                  <a:pt x="1" y="4"/>
                </a:lnTo>
                <a:lnTo>
                  <a:pt x="0" y="355"/>
                </a:lnTo>
                <a:lnTo>
                  <a:pt x="789" y="623"/>
                </a:lnTo>
                <a:lnTo>
                  <a:pt x="1571" y="352"/>
                </a:lnTo>
                <a:lnTo>
                  <a:pt x="1571" y="0"/>
                </a:lnTo>
                <a:lnTo>
                  <a:pt x="1571" y="0"/>
                </a:lnTo>
                <a:lnTo>
                  <a:pt x="157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s-ES" sz="2000" dirty="0" smtClean="0">
              <a:solidFill>
                <a:schemeClr val="bg2"/>
              </a:solidFill>
            </a:endParaRPr>
          </a:p>
          <a:p>
            <a:pPr algn="ctr"/>
            <a:endParaRPr lang="es-ES" sz="2000" dirty="0" smtClean="0">
              <a:solidFill>
                <a:schemeClr val="bg2"/>
              </a:solidFill>
            </a:endParaRPr>
          </a:p>
          <a:p>
            <a:pPr algn="ctr"/>
            <a:r>
              <a:rPr lang="es-ES" sz="2000" dirty="0" smtClean="0">
                <a:solidFill>
                  <a:schemeClr val="bg2"/>
                </a:solidFill>
              </a:rPr>
              <a:t>Ingeniería del</a:t>
            </a:r>
          </a:p>
          <a:p>
            <a:pPr algn="ctr"/>
            <a:r>
              <a:rPr lang="es-ES" sz="2000" dirty="0" smtClean="0">
                <a:solidFill>
                  <a:schemeClr val="bg2"/>
                </a:solidFill>
              </a:rPr>
              <a:t>Proyecto</a:t>
            </a:r>
            <a:endParaRPr lang="es-ES" sz="1200" dirty="0">
              <a:solidFill>
                <a:schemeClr val="bg2"/>
              </a:solidFill>
            </a:endParaRPr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2859810" y="3861048"/>
            <a:ext cx="3440382" cy="1440160"/>
          </a:xfrm>
          <a:custGeom>
            <a:avLst/>
            <a:gdLst>
              <a:gd name="T0" fmla="*/ 1571 w 1571"/>
              <a:gd name="T1" fmla="*/ 0 h 620"/>
              <a:gd name="T2" fmla="*/ 789 w 1571"/>
              <a:gd name="T3" fmla="*/ 270 h 620"/>
              <a:gd name="T4" fmla="*/ 1 w 1571"/>
              <a:gd name="T5" fmla="*/ 2 h 620"/>
              <a:gd name="T6" fmla="*/ 0 w 1571"/>
              <a:gd name="T7" fmla="*/ 354 h 620"/>
              <a:gd name="T8" fmla="*/ 789 w 1571"/>
              <a:gd name="T9" fmla="*/ 620 h 620"/>
              <a:gd name="T10" fmla="*/ 1571 w 1571"/>
              <a:gd name="T11" fmla="*/ 350 h 620"/>
              <a:gd name="T12" fmla="*/ 1571 w 1571"/>
              <a:gd name="T13" fmla="*/ 0 h 620"/>
              <a:gd name="T14" fmla="*/ 1571 w 1571"/>
              <a:gd name="T15" fmla="*/ 0 h 620"/>
              <a:gd name="T16" fmla="*/ 1571 w 1571"/>
              <a:gd name="T17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1" h="620">
                <a:moveTo>
                  <a:pt x="1571" y="0"/>
                </a:moveTo>
                <a:lnTo>
                  <a:pt x="789" y="270"/>
                </a:lnTo>
                <a:lnTo>
                  <a:pt x="1" y="2"/>
                </a:lnTo>
                <a:lnTo>
                  <a:pt x="0" y="354"/>
                </a:lnTo>
                <a:lnTo>
                  <a:pt x="789" y="620"/>
                </a:lnTo>
                <a:lnTo>
                  <a:pt x="1571" y="350"/>
                </a:lnTo>
                <a:lnTo>
                  <a:pt x="1571" y="0"/>
                </a:lnTo>
                <a:lnTo>
                  <a:pt x="1571" y="0"/>
                </a:lnTo>
                <a:lnTo>
                  <a:pt x="15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s-ES" sz="2000" dirty="0" smtClean="0">
              <a:solidFill>
                <a:schemeClr val="bg2"/>
              </a:solidFill>
            </a:endParaRPr>
          </a:p>
          <a:p>
            <a:pPr algn="ctr"/>
            <a:r>
              <a:rPr lang="es-ES" sz="2000" dirty="0" smtClean="0">
                <a:solidFill>
                  <a:schemeClr val="bg2"/>
                </a:solidFill>
              </a:rPr>
              <a:t>Conclusiones</a:t>
            </a:r>
            <a:endParaRPr lang="es-ES" sz="2000" dirty="0">
              <a:solidFill>
                <a:schemeClr val="bg2"/>
              </a:solidFill>
            </a:endParaRPr>
          </a:p>
        </p:txBody>
      </p:sp>
      <p:sp>
        <p:nvSpPr>
          <p:cNvPr id="51" name="Freeform 8"/>
          <p:cNvSpPr>
            <a:spLocks/>
          </p:cNvSpPr>
          <p:nvPr/>
        </p:nvSpPr>
        <p:spPr bwMode="auto">
          <a:xfrm>
            <a:off x="2859810" y="4869160"/>
            <a:ext cx="3440382" cy="1440000"/>
          </a:xfrm>
          <a:custGeom>
            <a:avLst/>
            <a:gdLst>
              <a:gd name="T0" fmla="*/ 1571 w 1571"/>
              <a:gd name="T1" fmla="*/ 0 h 620"/>
              <a:gd name="T2" fmla="*/ 789 w 1571"/>
              <a:gd name="T3" fmla="*/ 270 h 620"/>
              <a:gd name="T4" fmla="*/ 1 w 1571"/>
              <a:gd name="T5" fmla="*/ 2 h 620"/>
              <a:gd name="T6" fmla="*/ 0 w 1571"/>
              <a:gd name="T7" fmla="*/ 354 h 620"/>
              <a:gd name="T8" fmla="*/ 789 w 1571"/>
              <a:gd name="T9" fmla="*/ 620 h 620"/>
              <a:gd name="T10" fmla="*/ 1571 w 1571"/>
              <a:gd name="T11" fmla="*/ 350 h 620"/>
              <a:gd name="T12" fmla="*/ 1571 w 1571"/>
              <a:gd name="T13" fmla="*/ 0 h 620"/>
              <a:gd name="T14" fmla="*/ 1571 w 1571"/>
              <a:gd name="T15" fmla="*/ 0 h 620"/>
              <a:gd name="T16" fmla="*/ 1571 w 1571"/>
              <a:gd name="T17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1" h="620">
                <a:moveTo>
                  <a:pt x="1571" y="0"/>
                </a:moveTo>
                <a:lnTo>
                  <a:pt x="789" y="270"/>
                </a:lnTo>
                <a:lnTo>
                  <a:pt x="1" y="2"/>
                </a:lnTo>
                <a:lnTo>
                  <a:pt x="0" y="354"/>
                </a:lnTo>
                <a:lnTo>
                  <a:pt x="789" y="620"/>
                </a:lnTo>
                <a:lnTo>
                  <a:pt x="1571" y="350"/>
                </a:lnTo>
                <a:lnTo>
                  <a:pt x="1571" y="0"/>
                </a:lnTo>
                <a:lnTo>
                  <a:pt x="1571" y="0"/>
                </a:lnTo>
                <a:lnTo>
                  <a:pt x="157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s-ES" sz="2000" dirty="0" smtClean="0">
              <a:solidFill>
                <a:schemeClr val="bg2"/>
              </a:solidFill>
            </a:endParaRPr>
          </a:p>
          <a:p>
            <a:pPr algn="ctr"/>
            <a:r>
              <a:rPr lang="es-ES" sz="2000" dirty="0" smtClean="0">
                <a:solidFill>
                  <a:schemeClr val="bg2"/>
                </a:solidFill>
              </a:rPr>
              <a:t>Recomendaciones</a:t>
            </a:r>
            <a:endParaRPr lang="en-GB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2977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5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cap="all" dirty="0" smtClean="0"/>
              <a:t>Conclusiones</a:t>
            </a:r>
            <a:endParaRPr lang="es-ES" dirty="0"/>
          </a:p>
        </p:txBody>
      </p:sp>
      <p:sp>
        <p:nvSpPr>
          <p:cNvPr id="5" name="Freeform 20"/>
          <p:cNvSpPr>
            <a:spLocks noEditPoints="1"/>
          </p:cNvSpPr>
          <p:nvPr/>
        </p:nvSpPr>
        <p:spPr bwMode="auto">
          <a:xfrm>
            <a:off x="3710638" y="2360613"/>
            <a:ext cx="1871737" cy="1877308"/>
          </a:xfrm>
          <a:custGeom>
            <a:avLst/>
            <a:gdLst>
              <a:gd name="T0" fmla="*/ 700 w 1360"/>
              <a:gd name="T1" fmla="*/ 971 h 1362"/>
              <a:gd name="T2" fmla="*/ 390 w 1360"/>
              <a:gd name="T3" fmla="*/ 702 h 1362"/>
              <a:gd name="T4" fmla="*/ 660 w 1360"/>
              <a:gd name="T5" fmla="*/ 392 h 1362"/>
              <a:gd name="T6" fmla="*/ 970 w 1360"/>
              <a:gd name="T7" fmla="*/ 661 h 1362"/>
              <a:gd name="T8" fmla="*/ 700 w 1360"/>
              <a:gd name="T9" fmla="*/ 971 h 1362"/>
              <a:gd name="T10" fmla="*/ 1218 w 1360"/>
              <a:gd name="T11" fmla="*/ 644 h 1362"/>
              <a:gd name="T12" fmla="*/ 1333 w 1360"/>
              <a:gd name="T13" fmla="*/ 441 h 1362"/>
              <a:gd name="T14" fmla="*/ 1269 w 1360"/>
              <a:gd name="T15" fmla="*/ 312 h 1362"/>
              <a:gd name="T16" fmla="*/ 1049 w 1360"/>
              <a:gd name="T17" fmla="*/ 257 h 1362"/>
              <a:gd name="T18" fmla="*/ 979 w 1360"/>
              <a:gd name="T19" fmla="*/ 46 h 1362"/>
              <a:gd name="T20" fmla="*/ 843 w 1360"/>
              <a:gd name="T21" fmla="*/ 0 h 1362"/>
              <a:gd name="T22" fmla="*/ 642 w 1360"/>
              <a:gd name="T23" fmla="*/ 143 h 1362"/>
              <a:gd name="T24" fmla="*/ 424 w 1360"/>
              <a:gd name="T25" fmla="*/ 30 h 1362"/>
              <a:gd name="T26" fmla="*/ 295 w 1360"/>
              <a:gd name="T27" fmla="*/ 94 h 1362"/>
              <a:gd name="T28" fmla="*/ 256 w 1360"/>
              <a:gd name="T29" fmla="*/ 313 h 1362"/>
              <a:gd name="T30" fmla="*/ 46 w 1360"/>
              <a:gd name="T31" fmla="*/ 398 h 1362"/>
              <a:gd name="T32" fmla="*/ 0 w 1360"/>
              <a:gd name="T33" fmla="*/ 534 h 1362"/>
              <a:gd name="T34" fmla="*/ 142 w 1360"/>
              <a:gd name="T35" fmla="*/ 719 h 1362"/>
              <a:gd name="T36" fmla="*/ 29 w 1360"/>
              <a:gd name="T37" fmla="*/ 937 h 1362"/>
              <a:gd name="T38" fmla="*/ 93 w 1360"/>
              <a:gd name="T39" fmla="*/ 1066 h 1362"/>
              <a:gd name="T40" fmla="*/ 311 w 1360"/>
              <a:gd name="T41" fmla="*/ 1105 h 1362"/>
              <a:gd name="T42" fmla="*/ 381 w 1360"/>
              <a:gd name="T43" fmla="*/ 1316 h 1362"/>
              <a:gd name="T44" fmla="*/ 517 w 1360"/>
              <a:gd name="T45" fmla="*/ 1362 h 1362"/>
              <a:gd name="T46" fmla="*/ 718 w 1360"/>
              <a:gd name="T47" fmla="*/ 1219 h 1362"/>
              <a:gd name="T48" fmla="*/ 936 w 1360"/>
              <a:gd name="T49" fmla="*/ 1333 h 1362"/>
              <a:gd name="T50" fmla="*/ 1065 w 1360"/>
              <a:gd name="T51" fmla="*/ 1269 h 1362"/>
              <a:gd name="T52" fmla="*/ 1104 w 1360"/>
              <a:gd name="T53" fmla="*/ 1050 h 1362"/>
              <a:gd name="T54" fmla="*/ 1314 w 1360"/>
              <a:gd name="T55" fmla="*/ 965 h 1362"/>
              <a:gd name="T56" fmla="*/ 1360 w 1360"/>
              <a:gd name="T57" fmla="*/ 828 h 1362"/>
              <a:gd name="T58" fmla="*/ 1218 w 1360"/>
              <a:gd name="T59" fmla="*/ 644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0" h="1362">
                <a:moveTo>
                  <a:pt x="700" y="971"/>
                </a:moveTo>
                <a:cubicBezTo>
                  <a:pt x="540" y="982"/>
                  <a:pt x="402" y="861"/>
                  <a:pt x="390" y="702"/>
                </a:cubicBezTo>
                <a:cubicBezTo>
                  <a:pt x="379" y="541"/>
                  <a:pt x="500" y="403"/>
                  <a:pt x="660" y="392"/>
                </a:cubicBezTo>
                <a:cubicBezTo>
                  <a:pt x="820" y="380"/>
                  <a:pt x="959" y="501"/>
                  <a:pt x="970" y="661"/>
                </a:cubicBezTo>
                <a:cubicBezTo>
                  <a:pt x="981" y="821"/>
                  <a:pt x="860" y="960"/>
                  <a:pt x="700" y="971"/>
                </a:cubicBezTo>
                <a:close/>
                <a:moveTo>
                  <a:pt x="1218" y="644"/>
                </a:moveTo>
                <a:cubicBezTo>
                  <a:pt x="1212" y="561"/>
                  <a:pt x="1259" y="491"/>
                  <a:pt x="1333" y="441"/>
                </a:cubicBezTo>
                <a:cubicBezTo>
                  <a:pt x="1316" y="396"/>
                  <a:pt x="1294" y="352"/>
                  <a:pt x="1269" y="312"/>
                </a:cubicBezTo>
                <a:cubicBezTo>
                  <a:pt x="1184" y="341"/>
                  <a:pt x="1111" y="312"/>
                  <a:pt x="1049" y="257"/>
                </a:cubicBezTo>
                <a:cubicBezTo>
                  <a:pt x="986" y="203"/>
                  <a:pt x="963" y="134"/>
                  <a:pt x="979" y="46"/>
                </a:cubicBezTo>
                <a:cubicBezTo>
                  <a:pt x="936" y="26"/>
                  <a:pt x="890" y="11"/>
                  <a:pt x="843" y="0"/>
                </a:cubicBezTo>
                <a:cubicBezTo>
                  <a:pt x="803" y="81"/>
                  <a:pt x="726" y="137"/>
                  <a:pt x="642" y="143"/>
                </a:cubicBezTo>
                <a:cubicBezTo>
                  <a:pt x="559" y="149"/>
                  <a:pt x="474" y="104"/>
                  <a:pt x="424" y="30"/>
                </a:cubicBezTo>
                <a:cubicBezTo>
                  <a:pt x="379" y="47"/>
                  <a:pt x="335" y="68"/>
                  <a:pt x="295" y="94"/>
                </a:cubicBezTo>
                <a:cubicBezTo>
                  <a:pt x="324" y="179"/>
                  <a:pt x="311" y="250"/>
                  <a:pt x="256" y="313"/>
                </a:cubicBezTo>
                <a:cubicBezTo>
                  <a:pt x="201" y="376"/>
                  <a:pt x="134" y="414"/>
                  <a:pt x="46" y="398"/>
                </a:cubicBezTo>
                <a:cubicBezTo>
                  <a:pt x="26" y="441"/>
                  <a:pt x="11" y="487"/>
                  <a:pt x="0" y="534"/>
                </a:cubicBezTo>
                <a:cubicBezTo>
                  <a:pt x="81" y="574"/>
                  <a:pt x="136" y="636"/>
                  <a:pt x="142" y="719"/>
                </a:cubicBezTo>
                <a:cubicBezTo>
                  <a:pt x="148" y="802"/>
                  <a:pt x="102" y="887"/>
                  <a:pt x="29" y="937"/>
                </a:cubicBezTo>
                <a:cubicBezTo>
                  <a:pt x="46" y="983"/>
                  <a:pt x="67" y="1026"/>
                  <a:pt x="93" y="1066"/>
                </a:cubicBezTo>
                <a:cubicBezTo>
                  <a:pt x="178" y="1037"/>
                  <a:pt x="249" y="1050"/>
                  <a:pt x="311" y="1105"/>
                </a:cubicBezTo>
                <a:cubicBezTo>
                  <a:pt x="374" y="1160"/>
                  <a:pt x="397" y="1229"/>
                  <a:pt x="381" y="1316"/>
                </a:cubicBezTo>
                <a:cubicBezTo>
                  <a:pt x="424" y="1336"/>
                  <a:pt x="470" y="1351"/>
                  <a:pt x="517" y="1362"/>
                </a:cubicBezTo>
                <a:cubicBezTo>
                  <a:pt x="557" y="1282"/>
                  <a:pt x="635" y="1225"/>
                  <a:pt x="718" y="1219"/>
                </a:cubicBezTo>
                <a:cubicBezTo>
                  <a:pt x="801" y="1213"/>
                  <a:pt x="886" y="1259"/>
                  <a:pt x="936" y="1333"/>
                </a:cubicBezTo>
                <a:cubicBezTo>
                  <a:pt x="982" y="1316"/>
                  <a:pt x="1025" y="1294"/>
                  <a:pt x="1065" y="1269"/>
                </a:cubicBezTo>
                <a:cubicBezTo>
                  <a:pt x="1036" y="1184"/>
                  <a:pt x="1049" y="1113"/>
                  <a:pt x="1104" y="1050"/>
                </a:cubicBezTo>
                <a:cubicBezTo>
                  <a:pt x="1159" y="987"/>
                  <a:pt x="1226" y="948"/>
                  <a:pt x="1314" y="965"/>
                </a:cubicBezTo>
                <a:cubicBezTo>
                  <a:pt x="1334" y="921"/>
                  <a:pt x="1349" y="876"/>
                  <a:pt x="1360" y="828"/>
                </a:cubicBezTo>
                <a:cubicBezTo>
                  <a:pt x="1280" y="789"/>
                  <a:pt x="1224" y="727"/>
                  <a:pt x="1218" y="6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Freeform 21"/>
          <p:cNvSpPr>
            <a:spLocks/>
          </p:cNvSpPr>
          <p:nvPr/>
        </p:nvSpPr>
        <p:spPr bwMode="auto">
          <a:xfrm>
            <a:off x="4008668" y="2660035"/>
            <a:ext cx="1277071" cy="1279857"/>
          </a:xfrm>
          <a:custGeom>
            <a:avLst/>
            <a:gdLst>
              <a:gd name="T0" fmla="*/ 763 w 928"/>
              <a:gd name="T1" fmla="*/ 165 h 929"/>
              <a:gd name="T2" fmla="*/ 763 w 928"/>
              <a:gd name="T3" fmla="*/ 763 h 929"/>
              <a:gd name="T4" fmla="*/ 165 w 928"/>
              <a:gd name="T5" fmla="*/ 763 h 929"/>
              <a:gd name="T6" fmla="*/ 165 w 928"/>
              <a:gd name="T7" fmla="*/ 165 h 929"/>
              <a:gd name="T8" fmla="*/ 763 w 928"/>
              <a:gd name="T9" fmla="*/ 165 h 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929">
                <a:moveTo>
                  <a:pt x="763" y="165"/>
                </a:moveTo>
                <a:cubicBezTo>
                  <a:pt x="928" y="330"/>
                  <a:pt x="928" y="598"/>
                  <a:pt x="763" y="763"/>
                </a:cubicBezTo>
                <a:cubicBezTo>
                  <a:pt x="598" y="929"/>
                  <a:pt x="330" y="929"/>
                  <a:pt x="165" y="763"/>
                </a:cubicBezTo>
                <a:cubicBezTo>
                  <a:pt x="0" y="598"/>
                  <a:pt x="0" y="330"/>
                  <a:pt x="165" y="165"/>
                </a:cubicBezTo>
                <a:cubicBezTo>
                  <a:pt x="330" y="0"/>
                  <a:pt x="598" y="0"/>
                  <a:pt x="763" y="1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100"/>
          </a:p>
        </p:txBody>
      </p:sp>
      <p:sp>
        <p:nvSpPr>
          <p:cNvPr id="7" name="Freeform 22"/>
          <p:cNvSpPr>
            <a:spLocks noEditPoints="1"/>
          </p:cNvSpPr>
          <p:nvPr/>
        </p:nvSpPr>
        <p:spPr bwMode="auto">
          <a:xfrm>
            <a:off x="1837508" y="3307623"/>
            <a:ext cx="814708" cy="816100"/>
          </a:xfrm>
          <a:custGeom>
            <a:avLst/>
            <a:gdLst>
              <a:gd name="T0" fmla="*/ 296 w 592"/>
              <a:gd name="T1" fmla="*/ 425 h 592"/>
              <a:gd name="T2" fmla="*/ 167 w 592"/>
              <a:gd name="T3" fmla="*/ 296 h 592"/>
              <a:gd name="T4" fmla="*/ 296 w 592"/>
              <a:gd name="T5" fmla="*/ 167 h 592"/>
              <a:gd name="T6" fmla="*/ 425 w 592"/>
              <a:gd name="T7" fmla="*/ 296 h 592"/>
              <a:gd name="T8" fmla="*/ 296 w 592"/>
              <a:gd name="T9" fmla="*/ 425 h 592"/>
              <a:gd name="T10" fmla="*/ 535 w 592"/>
              <a:gd name="T11" fmla="*/ 296 h 592"/>
              <a:gd name="T12" fmla="*/ 592 w 592"/>
              <a:gd name="T13" fmla="*/ 210 h 592"/>
              <a:gd name="T14" fmla="*/ 568 w 592"/>
              <a:gd name="T15" fmla="*/ 151 h 592"/>
              <a:gd name="T16" fmla="*/ 472 w 592"/>
              <a:gd name="T17" fmla="*/ 120 h 592"/>
              <a:gd name="T18" fmla="*/ 448 w 592"/>
              <a:gd name="T19" fmla="*/ 24 h 592"/>
              <a:gd name="T20" fmla="*/ 389 w 592"/>
              <a:gd name="T21" fmla="*/ 0 h 592"/>
              <a:gd name="T22" fmla="*/ 296 w 592"/>
              <a:gd name="T23" fmla="*/ 57 h 592"/>
              <a:gd name="T24" fmla="*/ 203 w 592"/>
              <a:gd name="T25" fmla="*/ 0 h 592"/>
              <a:gd name="T26" fmla="*/ 144 w 592"/>
              <a:gd name="T27" fmla="*/ 24 h 592"/>
              <a:gd name="T28" fmla="*/ 120 w 592"/>
              <a:gd name="T29" fmla="*/ 120 h 592"/>
              <a:gd name="T30" fmla="*/ 24 w 592"/>
              <a:gd name="T31" fmla="*/ 151 h 592"/>
              <a:gd name="T32" fmla="*/ 0 w 592"/>
              <a:gd name="T33" fmla="*/ 210 h 592"/>
              <a:gd name="T34" fmla="*/ 57 w 592"/>
              <a:gd name="T35" fmla="*/ 296 h 592"/>
              <a:gd name="T36" fmla="*/ 0 w 592"/>
              <a:gd name="T37" fmla="*/ 389 h 592"/>
              <a:gd name="T38" fmla="*/ 24 w 592"/>
              <a:gd name="T39" fmla="*/ 448 h 592"/>
              <a:gd name="T40" fmla="*/ 120 w 592"/>
              <a:gd name="T41" fmla="*/ 472 h 592"/>
              <a:gd name="T42" fmla="*/ 144 w 592"/>
              <a:gd name="T43" fmla="*/ 568 h 592"/>
              <a:gd name="T44" fmla="*/ 203 w 592"/>
              <a:gd name="T45" fmla="*/ 592 h 592"/>
              <a:gd name="T46" fmla="*/ 296 w 592"/>
              <a:gd name="T47" fmla="*/ 535 h 592"/>
              <a:gd name="T48" fmla="*/ 389 w 592"/>
              <a:gd name="T49" fmla="*/ 592 h 592"/>
              <a:gd name="T50" fmla="*/ 448 w 592"/>
              <a:gd name="T51" fmla="*/ 568 h 592"/>
              <a:gd name="T52" fmla="*/ 472 w 592"/>
              <a:gd name="T53" fmla="*/ 472 h 592"/>
              <a:gd name="T54" fmla="*/ 568 w 592"/>
              <a:gd name="T55" fmla="*/ 441 h 592"/>
              <a:gd name="T56" fmla="*/ 592 w 592"/>
              <a:gd name="T57" fmla="*/ 382 h 592"/>
              <a:gd name="T58" fmla="*/ 535 w 592"/>
              <a:gd name="T59" fmla="*/ 296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2" h="592">
                <a:moveTo>
                  <a:pt x="296" y="425"/>
                </a:moveTo>
                <a:cubicBezTo>
                  <a:pt x="225" y="425"/>
                  <a:pt x="167" y="367"/>
                  <a:pt x="167" y="296"/>
                </a:cubicBezTo>
                <a:cubicBezTo>
                  <a:pt x="167" y="225"/>
                  <a:pt x="225" y="167"/>
                  <a:pt x="296" y="167"/>
                </a:cubicBezTo>
                <a:cubicBezTo>
                  <a:pt x="367" y="167"/>
                  <a:pt x="425" y="225"/>
                  <a:pt x="425" y="296"/>
                </a:cubicBezTo>
                <a:cubicBezTo>
                  <a:pt x="425" y="367"/>
                  <a:pt x="367" y="425"/>
                  <a:pt x="296" y="425"/>
                </a:cubicBezTo>
                <a:close/>
                <a:moveTo>
                  <a:pt x="535" y="296"/>
                </a:moveTo>
                <a:cubicBezTo>
                  <a:pt x="535" y="259"/>
                  <a:pt x="558" y="230"/>
                  <a:pt x="592" y="210"/>
                </a:cubicBezTo>
                <a:cubicBezTo>
                  <a:pt x="586" y="189"/>
                  <a:pt x="578" y="169"/>
                  <a:pt x="568" y="151"/>
                </a:cubicBezTo>
                <a:cubicBezTo>
                  <a:pt x="529" y="161"/>
                  <a:pt x="498" y="146"/>
                  <a:pt x="472" y="120"/>
                </a:cubicBezTo>
                <a:cubicBezTo>
                  <a:pt x="446" y="94"/>
                  <a:pt x="438" y="63"/>
                  <a:pt x="448" y="24"/>
                </a:cubicBezTo>
                <a:cubicBezTo>
                  <a:pt x="429" y="14"/>
                  <a:pt x="410" y="6"/>
                  <a:pt x="389" y="0"/>
                </a:cubicBezTo>
                <a:cubicBezTo>
                  <a:pt x="369" y="34"/>
                  <a:pt x="333" y="57"/>
                  <a:pt x="296" y="57"/>
                </a:cubicBezTo>
                <a:cubicBezTo>
                  <a:pt x="259" y="57"/>
                  <a:pt x="223" y="34"/>
                  <a:pt x="203" y="0"/>
                </a:cubicBezTo>
                <a:cubicBezTo>
                  <a:pt x="182" y="6"/>
                  <a:pt x="162" y="14"/>
                  <a:pt x="144" y="24"/>
                </a:cubicBezTo>
                <a:cubicBezTo>
                  <a:pt x="154" y="63"/>
                  <a:pt x="146" y="94"/>
                  <a:pt x="120" y="120"/>
                </a:cubicBezTo>
                <a:cubicBezTo>
                  <a:pt x="93" y="146"/>
                  <a:pt x="62" y="161"/>
                  <a:pt x="24" y="151"/>
                </a:cubicBezTo>
                <a:cubicBezTo>
                  <a:pt x="14" y="169"/>
                  <a:pt x="6" y="189"/>
                  <a:pt x="0" y="210"/>
                </a:cubicBezTo>
                <a:cubicBezTo>
                  <a:pt x="34" y="230"/>
                  <a:pt x="57" y="259"/>
                  <a:pt x="57" y="296"/>
                </a:cubicBezTo>
                <a:cubicBezTo>
                  <a:pt x="57" y="333"/>
                  <a:pt x="34" y="369"/>
                  <a:pt x="0" y="389"/>
                </a:cubicBezTo>
                <a:cubicBezTo>
                  <a:pt x="6" y="410"/>
                  <a:pt x="14" y="429"/>
                  <a:pt x="24" y="448"/>
                </a:cubicBezTo>
                <a:cubicBezTo>
                  <a:pt x="62" y="438"/>
                  <a:pt x="93" y="446"/>
                  <a:pt x="120" y="472"/>
                </a:cubicBezTo>
                <a:cubicBezTo>
                  <a:pt x="146" y="498"/>
                  <a:pt x="154" y="529"/>
                  <a:pt x="144" y="568"/>
                </a:cubicBezTo>
                <a:cubicBezTo>
                  <a:pt x="162" y="578"/>
                  <a:pt x="182" y="586"/>
                  <a:pt x="203" y="592"/>
                </a:cubicBezTo>
                <a:cubicBezTo>
                  <a:pt x="223" y="558"/>
                  <a:pt x="259" y="535"/>
                  <a:pt x="296" y="535"/>
                </a:cubicBezTo>
                <a:cubicBezTo>
                  <a:pt x="333" y="535"/>
                  <a:pt x="369" y="558"/>
                  <a:pt x="389" y="592"/>
                </a:cubicBezTo>
                <a:cubicBezTo>
                  <a:pt x="410" y="586"/>
                  <a:pt x="429" y="578"/>
                  <a:pt x="448" y="568"/>
                </a:cubicBezTo>
                <a:cubicBezTo>
                  <a:pt x="438" y="529"/>
                  <a:pt x="446" y="498"/>
                  <a:pt x="472" y="472"/>
                </a:cubicBezTo>
                <a:cubicBezTo>
                  <a:pt x="498" y="446"/>
                  <a:pt x="529" y="431"/>
                  <a:pt x="568" y="441"/>
                </a:cubicBezTo>
                <a:cubicBezTo>
                  <a:pt x="578" y="422"/>
                  <a:pt x="586" y="403"/>
                  <a:pt x="592" y="382"/>
                </a:cubicBezTo>
                <a:cubicBezTo>
                  <a:pt x="558" y="362"/>
                  <a:pt x="535" y="333"/>
                  <a:pt x="535" y="29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Freeform 23"/>
          <p:cNvSpPr>
            <a:spLocks/>
          </p:cNvSpPr>
          <p:nvPr/>
        </p:nvSpPr>
        <p:spPr bwMode="auto">
          <a:xfrm>
            <a:off x="1961455" y="3431570"/>
            <a:ext cx="566814" cy="568206"/>
          </a:xfrm>
          <a:custGeom>
            <a:avLst/>
            <a:gdLst>
              <a:gd name="T0" fmla="*/ 338 w 412"/>
              <a:gd name="T1" fmla="*/ 73 h 412"/>
              <a:gd name="T2" fmla="*/ 338 w 412"/>
              <a:gd name="T3" fmla="*/ 339 h 412"/>
              <a:gd name="T4" fmla="*/ 73 w 412"/>
              <a:gd name="T5" fmla="*/ 339 h 412"/>
              <a:gd name="T6" fmla="*/ 73 w 412"/>
              <a:gd name="T7" fmla="*/ 73 h 412"/>
              <a:gd name="T8" fmla="*/ 338 w 412"/>
              <a:gd name="T9" fmla="*/ 7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12">
                <a:moveTo>
                  <a:pt x="338" y="73"/>
                </a:moveTo>
                <a:cubicBezTo>
                  <a:pt x="412" y="147"/>
                  <a:pt x="412" y="265"/>
                  <a:pt x="338" y="339"/>
                </a:cubicBezTo>
                <a:cubicBezTo>
                  <a:pt x="265" y="412"/>
                  <a:pt x="146" y="412"/>
                  <a:pt x="73" y="339"/>
                </a:cubicBezTo>
                <a:cubicBezTo>
                  <a:pt x="0" y="265"/>
                  <a:pt x="0" y="147"/>
                  <a:pt x="73" y="73"/>
                </a:cubicBezTo>
                <a:cubicBezTo>
                  <a:pt x="146" y="0"/>
                  <a:pt x="265" y="0"/>
                  <a:pt x="338" y="7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Freeform 24"/>
          <p:cNvSpPr>
            <a:spLocks noEditPoints="1"/>
          </p:cNvSpPr>
          <p:nvPr/>
        </p:nvSpPr>
        <p:spPr bwMode="auto">
          <a:xfrm>
            <a:off x="2555776" y="2531910"/>
            <a:ext cx="1168444" cy="1172621"/>
          </a:xfrm>
          <a:custGeom>
            <a:avLst/>
            <a:gdLst>
              <a:gd name="T0" fmla="*/ 437 w 849"/>
              <a:gd name="T1" fmla="*/ 606 h 851"/>
              <a:gd name="T2" fmla="*/ 243 w 849"/>
              <a:gd name="T3" fmla="*/ 438 h 851"/>
              <a:gd name="T4" fmla="*/ 411 w 849"/>
              <a:gd name="T5" fmla="*/ 245 h 851"/>
              <a:gd name="T6" fmla="*/ 605 w 849"/>
              <a:gd name="T7" fmla="*/ 413 h 851"/>
              <a:gd name="T8" fmla="*/ 437 w 849"/>
              <a:gd name="T9" fmla="*/ 606 h 851"/>
              <a:gd name="T10" fmla="*/ 760 w 849"/>
              <a:gd name="T11" fmla="*/ 402 h 851"/>
              <a:gd name="T12" fmla="*/ 832 w 849"/>
              <a:gd name="T13" fmla="*/ 275 h 851"/>
              <a:gd name="T14" fmla="*/ 792 w 849"/>
              <a:gd name="T15" fmla="*/ 195 h 851"/>
              <a:gd name="T16" fmla="*/ 654 w 849"/>
              <a:gd name="T17" fmla="*/ 161 h 851"/>
              <a:gd name="T18" fmla="*/ 611 w 849"/>
              <a:gd name="T19" fmla="*/ 29 h 851"/>
              <a:gd name="T20" fmla="*/ 526 w 849"/>
              <a:gd name="T21" fmla="*/ 0 h 851"/>
              <a:gd name="T22" fmla="*/ 401 w 849"/>
              <a:gd name="T23" fmla="*/ 89 h 851"/>
              <a:gd name="T24" fmla="*/ 264 w 849"/>
              <a:gd name="T25" fmla="*/ 19 h 851"/>
              <a:gd name="T26" fmla="*/ 184 w 849"/>
              <a:gd name="T27" fmla="*/ 59 h 851"/>
              <a:gd name="T28" fmla="*/ 159 w 849"/>
              <a:gd name="T29" fmla="*/ 195 h 851"/>
              <a:gd name="T30" fmla="*/ 28 w 849"/>
              <a:gd name="T31" fmla="*/ 248 h 851"/>
              <a:gd name="T32" fmla="*/ 0 w 849"/>
              <a:gd name="T33" fmla="*/ 334 h 851"/>
              <a:gd name="T34" fmla="*/ 88 w 849"/>
              <a:gd name="T35" fmla="*/ 449 h 851"/>
              <a:gd name="T36" fmla="*/ 17 w 849"/>
              <a:gd name="T37" fmla="*/ 586 h 851"/>
              <a:gd name="T38" fmla="*/ 57 w 849"/>
              <a:gd name="T39" fmla="*/ 666 h 851"/>
              <a:gd name="T40" fmla="*/ 194 w 849"/>
              <a:gd name="T41" fmla="*/ 690 h 851"/>
              <a:gd name="T42" fmla="*/ 237 w 849"/>
              <a:gd name="T43" fmla="*/ 822 h 851"/>
              <a:gd name="T44" fmla="*/ 322 w 849"/>
              <a:gd name="T45" fmla="*/ 851 h 851"/>
              <a:gd name="T46" fmla="*/ 448 w 849"/>
              <a:gd name="T47" fmla="*/ 762 h 851"/>
              <a:gd name="T48" fmla="*/ 584 w 849"/>
              <a:gd name="T49" fmla="*/ 832 h 851"/>
              <a:gd name="T50" fmla="*/ 665 w 849"/>
              <a:gd name="T51" fmla="*/ 792 h 851"/>
              <a:gd name="T52" fmla="*/ 689 w 849"/>
              <a:gd name="T53" fmla="*/ 656 h 851"/>
              <a:gd name="T54" fmla="*/ 820 w 849"/>
              <a:gd name="T55" fmla="*/ 603 h 851"/>
              <a:gd name="T56" fmla="*/ 849 w 849"/>
              <a:gd name="T57" fmla="*/ 517 h 851"/>
              <a:gd name="T58" fmla="*/ 760 w 849"/>
              <a:gd name="T59" fmla="*/ 402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49" h="851">
                <a:moveTo>
                  <a:pt x="437" y="606"/>
                </a:moveTo>
                <a:cubicBezTo>
                  <a:pt x="337" y="613"/>
                  <a:pt x="250" y="538"/>
                  <a:pt x="243" y="438"/>
                </a:cubicBezTo>
                <a:cubicBezTo>
                  <a:pt x="236" y="338"/>
                  <a:pt x="312" y="252"/>
                  <a:pt x="411" y="245"/>
                </a:cubicBezTo>
                <a:cubicBezTo>
                  <a:pt x="511" y="238"/>
                  <a:pt x="598" y="313"/>
                  <a:pt x="605" y="413"/>
                </a:cubicBezTo>
                <a:cubicBezTo>
                  <a:pt x="612" y="513"/>
                  <a:pt x="537" y="599"/>
                  <a:pt x="437" y="606"/>
                </a:cubicBezTo>
                <a:close/>
                <a:moveTo>
                  <a:pt x="760" y="402"/>
                </a:moveTo>
                <a:cubicBezTo>
                  <a:pt x="757" y="350"/>
                  <a:pt x="786" y="307"/>
                  <a:pt x="832" y="275"/>
                </a:cubicBezTo>
                <a:cubicBezTo>
                  <a:pt x="821" y="247"/>
                  <a:pt x="808" y="220"/>
                  <a:pt x="792" y="195"/>
                </a:cubicBezTo>
                <a:cubicBezTo>
                  <a:pt x="739" y="213"/>
                  <a:pt x="694" y="195"/>
                  <a:pt x="654" y="161"/>
                </a:cubicBezTo>
                <a:cubicBezTo>
                  <a:pt x="615" y="127"/>
                  <a:pt x="601" y="84"/>
                  <a:pt x="611" y="29"/>
                </a:cubicBezTo>
                <a:cubicBezTo>
                  <a:pt x="584" y="16"/>
                  <a:pt x="556" y="7"/>
                  <a:pt x="526" y="0"/>
                </a:cubicBezTo>
                <a:cubicBezTo>
                  <a:pt x="501" y="50"/>
                  <a:pt x="453" y="86"/>
                  <a:pt x="401" y="89"/>
                </a:cubicBezTo>
                <a:cubicBezTo>
                  <a:pt x="349" y="93"/>
                  <a:pt x="296" y="65"/>
                  <a:pt x="264" y="19"/>
                </a:cubicBezTo>
                <a:cubicBezTo>
                  <a:pt x="236" y="29"/>
                  <a:pt x="209" y="43"/>
                  <a:pt x="184" y="59"/>
                </a:cubicBezTo>
                <a:cubicBezTo>
                  <a:pt x="202" y="111"/>
                  <a:pt x="193" y="156"/>
                  <a:pt x="159" y="195"/>
                </a:cubicBezTo>
                <a:cubicBezTo>
                  <a:pt x="125" y="235"/>
                  <a:pt x="83" y="259"/>
                  <a:pt x="28" y="248"/>
                </a:cubicBezTo>
                <a:cubicBezTo>
                  <a:pt x="16" y="275"/>
                  <a:pt x="6" y="304"/>
                  <a:pt x="0" y="334"/>
                </a:cubicBezTo>
                <a:cubicBezTo>
                  <a:pt x="50" y="358"/>
                  <a:pt x="84" y="397"/>
                  <a:pt x="88" y="449"/>
                </a:cubicBezTo>
                <a:cubicBezTo>
                  <a:pt x="92" y="501"/>
                  <a:pt x="63" y="554"/>
                  <a:pt x="17" y="586"/>
                </a:cubicBezTo>
                <a:cubicBezTo>
                  <a:pt x="28" y="614"/>
                  <a:pt x="41" y="641"/>
                  <a:pt x="57" y="666"/>
                </a:cubicBezTo>
                <a:cubicBezTo>
                  <a:pt x="110" y="648"/>
                  <a:pt x="155" y="656"/>
                  <a:pt x="194" y="690"/>
                </a:cubicBezTo>
                <a:cubicBezTo>
                  <a:pt x="233" y="725"/>
                  <a:pt x="247" y="767"/>
                  <a:pt x="237" y="822"/>
                </a:cubicBezTo>
                <a:cubicBezTo>
                  <a:pt x="264" y="835"/>
                  <a:pt x="293" y="844"/>
                  <a:pt x="322" y="851"/>
                </a:cubicBezTo>
                <a:cubicBezTo>
                  <a:pt x="347" y="801"/>
                  <a:pt x="396" y="765"/>
                  <a:pt x="448" y="762"/>
                </a:cubicBezTo>
                <a:cubicBezTo>
                  <a:pt x="500" y="758"/>
                  <a:pt x="553" y="786"/>
                  <a:pt x="584" y="832"/>
                </a:cubicBezTo>
                <a:cubicBezTo>
                  <a:pt x="613" y="822"/>
                  <a:pt x="640" y="808"/>
                  <a:pt x="665" y="792"/>
                </a:cubicBezTo>
                <a:cubicBezTo>
                  <a:pt x="647" y="740"/>
                  <a:pt x="655" y="695"/>
                  <a:pt x="689" y="656"/>
                </a:cubicBezTo>
                <a:cubicBezTo>
                  <a:pt x="723" y="616"/>
                  <a:pt x="765" y="592"/>
                  <a:pt x="820" y="603"/>
                </a:cubicBezTo>
                <a:cubicBezTo>
                  <a:pt x="833" y="576"/>
                  <a:pt x="842" y="547"/>
                  <a:pt x="849" y="517"/>
                </a:cubicBezTo>
                <a:cubicBezTo>
                  <a:pt x="799" y="493"/>
                  <a:pt x="764" y="454"/>
                  <a:pt x="760" y="40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Freeform 25"/>
          <p:cNvSpPr>
            <a:spLocks/>
          </p:cNvSpPr>
          <p:nvPr/>
        </p:nvSpPr>
        <p:spPr bwMode="auto">
          <a:xfrm>
            <a:off x="2710707" y="2717134"/>
            <a:ext cx="797996" cy="800781"/>
          </a:xfrm>
          <a:custGeom>
            <a:avLst/>
            <a:gdLst>
              <a:gd name="T0" fmla="*/ 477 w 580"/>
              <a:gd name="T1" fmla="*/ 103 h 581"/>
              <a:gd name="T2" fmla="*/ 477 w 580"/>
              <a:gd name="T3" fmla="*/ 477 h 581"/>
              <a:gd name="T4" fmla="*/ 103 w 580"/>
              <a:gd name="T5" fmla="*/ 477 h 581"/>
              <a:gd name="T6" fmla="*/ 103 w 580"/>
              <a:gd name="T7" fmla="*/ 103 h 581"/>
              <a:gd name="T8" fmla="*/ 477 w 580"/>
              <a:gd name="T9" fmla="*/ 103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" h="581">
                <a:moveTo>
                  <a:pt x="477" y="103"/>
                </a:moveTo>
                <a:cubicBezTo>
                  <a:pt x="580" y="207"/>
                  <a:pt x="580" y="374"/>
                  <a:pt x="477" y="477"/>
                </a:cubicBezTo>
                <a:cubicBezTo>
                  <a:pt x="374" y="581"/>
                  <a:pt x="207" y="581"/>
                  <a:pt x="103" y="477"/>
                </a:cubicBezTo>
                <a:cubicBezTo>
                  <a:pt x="0" y="374"/>
                  <a:pt x="0" y="207"/>
                  <a:pt x="103" y="103"/>
                </a:cubicBezTo>
                <a:cubicBezTo>
                  <a:pt x="207" y="0"/>
                  <a:pt x="374" y="0"/>
                  <a:pt x="477" y="1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Freeform 26"/>
          <p:cNvSpPr>
            <a:spLocks noEditPoints="1"/>
          </p:cNvSpPr>
          <p:nvPr/>
        </p:nvSpPr>
        <p:spPr bwMode="auto">
          <a:xfrm>
            <a:off x="2834654" y="3689213"/>
            <a:ext cx="1169836" cy="1172621"/>
          </a:xfrm>
          <a:custGeom>
            <a:avLst/>
            <a:gdLst>
              <a:gd name="T0" fmla="*/ 438 w 850"/>
              <a:gd name="T1" fmla="*/ 607 h 851"/>
              <a:gd name="T2" fmla="*/ 244 w 850"/>
              <a:gd name="T3" fmla="*/ 438 h 851"/>
              <a:gd name="T4" fmla="*/ 412 w 850"/>
              <a:gd name="T5" fmla="*/ 245 h 851"/>
              <a:gd name="T6" fmla="*/ 606 w 850"/>
              <a:gd name="T7" fmla="*/ 413 h 851"/>
              <a:gd name="T8" fmla="*/ 438 w 850"/>
              <a:gd name="T9" fmla="*/ 607 h 851"/>
              <a:gd name="T10" fmla="*/ 761 w 850"/>
              <a:gd name="T11" fmla="*/ 402 h 851"/>
              <a:gd name="T12" fmla="*/ 833 w 850"/>
              <a:gd name="T13" fmla="*/ 275 h 851"/>
              <a:gd name="T14" fmla="*/ 793 w 850"/>
              <a:gd name="T15" fmla="*/ 195 h 851"/>
              <a:gd name="T16" fmla="*/ 655 w 850"/>
              <a:gd name="T17" fmla="*/ 161 h 851"/>
              <a:gd name="T18" fmla="*/ 612 w 850"/>
              <a:gd name="T19" fmla="*/ 29 h 851"/>
              <a:gd name="T20" fmla="*/ 527 w 850"/>
              <a:gd name="T21" fmla="*/ 0 h 851"/>
              <a:gd name="T22" fmla="*/ 402 w 850"/>
              <a:gd name="T23" fmla="*/ 90 h 851"/>
              <a:gd name="T24" fmla="*/ 265 w 850"/>
              <a:gd name="T25" fmla="*/ 19 h 851"/>
              <a:gd name="T26" fmla="*/ 185 w 850"/>
              <a:gd name="T27" fmla="*/ 59 h 851"/>
              <a:gd name="T28" fmla="*/ 160 w 850"/>
              <a:gd name="T29" fmla="*/ 195 h 851"/>
              <a:gd name="T30" fmla="*/ 29 w 850"/>
              <a:gd name="T31" fmla="*/ 248 h 851"/>
              <a:gd name="T32" fmla="*/ 0 w 850"/>
              <a:gd name="T33" fmla="*/ 334 h 851"/>
              <a:gd name="T34" fmla="*/ 89 w 850"/>
              <a:gd name="T35" fmla="*/ 449 h 851"/>
              <a:gd name="T36" fmla="*/ 18 w 850"/>
              <a:gd name="T37" fmla="*/ 586 h 851"/>
              <a:gd name="T38" fmla="*/ 58 w 850"/>
              <a:gd name="T39" fmla="*/ 666 h 851"/>
              <a:gd name="T40" fmla="*/ 195 w 850"/>
              <a:gd name="T41" fmla="*/ 691 h 851"/>
              <a:gd name="T42" fmla="*/ 238 w 850"/>
              <a:gd name="T43" fmla="*/ 822 h 851"/>
              <a:gd name="T44" fmla="*/ 323 w 850"/>
              <a:gd name="T45" fmla="*/ 851 h 851"/>
              <a:gd name="T46" fmla="*/ 449 w 850"/>
              <a:gd name="T47" fmla="*/ 762 h 851"/>
              <a:gd name="T48" fmla="*/ 585 w 850"/>
              <a:gd name="T49" fmla="*/ 833 h 851"/>
              <a:gd name="T50" fmla="*/ 666 w 850"/>
              <a:gd name="T51" fmla="*/ 793 h 851"/>
              <a:gd name="T52" fmla="*/ 690 w 850"/>
              <a:gd name="T53" fmla="*/ 656 h 851"/>
              <a:gd name="T54" fmla="*/ 821 w 850"/>
              <a:gd name="T55" fmla="*/ 603 h 851"/>
              <a:gd name="T56" fmla="*/ 850 w 850"/>
              <a:gd name="T57" fmla="*/ 518 h 851"/>
              <a:gd name="T58" fmla="*/ 761 w 850"/>
              <a:gd name="T59" fmla="*/ 402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50" h="851">
                <a:moveTo>
                  <a:pt x="438" y="607"/>
                </a:moveTo>
                <a:cubicBezTo>
                  <a:pt x="338" y="614"/>
                  <a:pt x="251" y="538"/>
                  <a:pt x="244" y="438"/>
                </a:cubicBezTo>
                <a:cubicBezTo>
                  <a:pt x="237" y="338"/>
                  <a:pt x="312" y="252"/>
                  <a:pt x="412" y="245"/>
                </a:cubicBezTo>
                <a:cubicBezTo>
                  <a:pt x="512" y="238"/>
                  <a:pt x="599" y="313"/>
                  <a:pt x="606" y="413"/>
                </a:cubicBezTo>
                <a:cubicBezTo>
                  <a:pt x="613" y="513"/>
                  <a:pt x="538" y="600"/>
                  <a:pt x="438" y="607"/>
                </a:cubicBezTo>
                <a:close/>
                <a:moveTo>
                  <a:pt x="761" y="402"/>
                </a:moveTo>
                <a:cubicBezTo>
                  <a:pt x="758" y="350"/>
                  <a:pt x="787" y="307"/>
                  <a:pt x="833" y="275"/>
                </a:cubicBezTo>
                <a:cubicBezTo>
                  <a:pt x="822" y="247"/>
                  <a:pt x="809" y="220"/>
                  <a:pt x="793" y="195"/>
                </a:cubicBezTo>
                <a:cubicBezTo>
                  <a:pt x="740" y="213"/>
                  <a:pt x="695" y="195"/>
                  <a:pt x="655" y="161"/>
                </a:cubicBezTo>
                <a:cubicBezTo>
                  <a:pt x="616" y="127"/>
                  <a:pt x="602" y="84"/>
                  <a:pt x="612" y="29"/>
                </a:cubicBezTo>
                <a:cubicBezTo>
                  <a:pt x="585" y="16"/>
                  <a:pt x="557" y="7"/>
                  <a:pt x="527" y="0"/>
                </a:cubicBezTo>
                <a:cubicBezTo>
                  <a:pt x="502" y="50"/>
                  <a:pt x="453" y="86"/>
                  <a:pt x="402" y="90"/>
                </a:cubicBezTo>
                <a:cubicBezTo>
                  <a:pt x="350" y="93"/>
                  <a:pt x="297" y="65"/>
                  <a:pt x="265" y="19"/>
                </a:cubicBezTo>
                <a:cubicBezTo>
                  <a:pt x="237" y="29"/>
                  <a:pt x="210" y="43"/>
                  <a:pt x="185" y="59"/>
                </a:cubicBezTo>
                <a:cubicBezTo>
                  <a:pt x="202" y="112"/>
                  <a:pt x="194" y="156"/>
                  <a:pt x="160" y="195"/>
                </a:cubicBezTo>
                <a:cubicBezTo>
                  <a:pt x="126" y="235"/>
                  <a:pt x="84" y="259"/>
                  <a:pt x="29" y="248"/>
                </a:cubicBezTo>
                <a:cubicBezTo>
                  <a:pt x="17" y="276"/>
                  <a:pt x="7" y="304"/>
                  <a:pt x="0" y="334"/>
                </a:cubicBezTo>
                <a:cubicBezTo>
                  <a:pt x="51" y="358"/>
                  <a:pt x="85" y="397"/>
                  <a:pt x="89" y="449"/>
                </a:cubicBezTo>
                <a:cubicBezTo>
                  <a:pt x="93" y="501"/>
                  <a:pt x="64" y="554"/>
                  <a:pt x="18" y="586"/>
                </a:cubicBezTo>
                <a:cubicBezTo>
                  <a:pt x="29" y="614"/>
                  <a:pt x="42" y="641"/>
                  <a:pt x="58" y="666"/>
                </a:cubicBezTo>
                <a:cubicBezTo>
                  <a:pt x="111" y="648"/>
                  <a:pt x="156" y="656"/>
                  <a:pt x="195" y="691"/>
                </a:cubicBezTo>
                <a:cubicBezTo>
                  <a:pt x="234" y="725"/>
                  <a:pt x="248" y="768"/>
                  <a:pt x="238" y="822"/>
                </a:cubicBezTo>
                <a:cubicBezTo>
                  <a:pt x="265" y="835"/>
                  <a:pt x="294" y="844"/>
                  <a:pt x="323" y="851"/>
                </a:cubicBezTo>
                <a:cubicBezTo>
                  <a:pt x="348" y="801"/>
                  <a:pt x="397" y="765"/>
                  <a:pt x="449" y="762"/>
                </a:cubicBezTo>
                <a:cubicBezTo>
                  <a:pt x="500" y="758"/>
                  <a:pt x="554" y="786"/>
                  <a:pt x="585" y="833"/>
                </a:cubicBezTo>
                <a:cubicBezTo>
                  <a:pt x="613" y="822"/>
                  <a:pt x="640" y="809"/>
                  <a:pt x="666" y="793"/>
                </a:cubicBezTo>
                <a:cubicBezTo>
                  <a:pt x="648" y="740"/>
                  <a:pt x="656" y="695"/>
                  <a:pt x="690" y="656"/>
                </a:cubicBezTo>
                <a:cubicBezTo>
                  <a:pt x="724" y="617"/>
                  <a:pt x="766" y="592"/>
                  <a:pt x="821" y="603"/>
                </a:cubicBezTo>
                <a:cubicBezTo>
                  <a:pt x="833" y="576"/>
                  <a:pt x="843" y="547"/>
                  <a:pt x="850" y="518"/>
                </a:cubicBezTo>
                <a:cubicBezTo>
                  <a:pt x="800" y="493"/>
                  <a:pt x="765" y="454"/>
                  <a:pt x="761" y="40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Freeform 27"/>
          <p:cNvSpPr>
            <a:spLocks/>
          </p:cNvSpPr>
          <p:nvPr/>
        </p:nvSpPr>
        <p:spPr bwMode="auto">
          <a:xfrm>
            <a:off x="3019878" y="3875829"/>
            <a:ext cx="797996" cy="799388"/>
          </a:xfrm>
          <a:custGeom>
            <a:avLst/>
            <a:gdLst>
              <a:gd name="T0" fmla="*/ 477 w 580"/>
              <a:gd name="T1" fmla="*/ 103 h 580"/>
              <a:gd name="T2" fmla="*/ 477 w 580"/>
              <a:gd name="T3" fmla="*/ 477 h 580"/>
              <a:gd name="T4" fmla="*/ 103 w 580"/>
              <a:gd name="T5" fmla="*/ 477 h 580"/>
              <a:gd name="T6" fmla="*/ 103 w 580"/>
              <a:gd name="T7" fmla="*/ 103 h 580"/>
              <a:gd name="T8" fmla="*/ 477 w 580"/>
              <a:gd name="T9" fmla="*/ 103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0" h="580">
                <a:moveTo>
                  <a:pt x="477" y="103"/>
                </a:moveTo>
                <a:cubicBezTo>
                  <a:pt x="580" y="206"/>
                  <a:pt x="580" y="373"/>
                  <a:pt x="477" y="477"/>
                </a:cubicBezTo>
                <a:cubicBezTo>
                  <a:pt x="374" y="580"/>
                  <a:pt x="206" y="580"/>
                  <a:pt x="103" y="477"/>
                </a:cubicBezTo>
                <a:cubicBezTo>
                  <a:pt x="0" y="373"/>
                  <a:pt x="0" y="206"/>
                  <a:pt x="103" y="103"/>
                </a:cubicBezTo>
                <a:cubicBezTo>
                  <a:pt x="206" y="0"/>
                  <a:pt x="374" y="0"/>
                  <a:pt x="477" y="10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Freeform 28"/>
          <p:cNvSpPr>
            <a:spLocks noEditPoints="1"/>
          </p:cNvSpPr>
          <p:nvPr/>
        </p:nvSpPr>
        <p:spPr bwMode="auto">
          <a:xfrm>
            <a:off x="5436096" y="3432963"/>
            <a:ext cx="1168444" cy="1172621"/>
          </a:xfrm>
          <a:custGeom>
            <a:avLst/>
            <a:gdLst>
              <a:gd name="T0" fmla="*/ 437 w 849"/>
              <a:gd name="T1" fmla="*/ 606 h 851"/>
              <a:gd name="T2" fmla="*/ 244 w 849"/>
              <a:gd name="T3" fmla="*/ 438 h 851"/>
              <a:gd name="T4" fmla="*/ 412 w 849"/>
              <a:gd name="T5" fmla="*/ 244 h 851"/>
              <a:gd name="T6" fmla="*/ 606 w 849"/>
              <a:gd name="T7" fmla="*/ 413 h 851"/>
              <a:gd name="T8" fmla="*/ 437 w 849"/>
              <a:gd name="T9" fmla="*/ 606 h 851"/>
              <a:gd name="T10" fmla="*/ 761 w 849"/>
              <a:gd name="T11" fmla="*/ 402 h 851"/>
              <a:gd name="T12" fmla="*/ 832 w 849"/>
              <a:gd name="T13" fmla="*/ 275 h 851"/>
              <a:gd name="T14" fmla="*/ 792 w 849"/>
              <a:gd name="T15" fmla="*/ 195 h 851"/>
              <a:gd name="T16" fmla="*/ 655 w 849"/>
              <a:gd name="T17" fmla="*/ 160 h 851"/>
              <a:gd name="T18" fmla="*/ 612 w 849"/>
              <a:gd name="T19" fmla="*/ 29 h 851"/>
              <a:gd name="T20" fmla="*/ 526 w 849"/>
              <a:gd name="T21" fmla="*/ 0 h 851"/>
              <a:gd name="T22" fmla="*/ 401 w 849"/>
              <a:gd name="T23" fmla="*/ 89 h 851"/>
              <a:gd name="T24" fmla="*/ 265 w 849"/>
              <a:gd name="T25" fmla="*/ 18 h 851"/>
              <a:gd name="T26" fmla="*/ 184 w 849"/>
              <a:gd name="T27" fmla="*/ 58 h 851"/>
              <a:gd name="T28" fmla="*/ 160 w 849"/>
              <a:gd name="T29" fmla="*/ 195 h 851"/>
              <a:gd name="T30" fmla="*/ 28 w 849"/>
              <a:gd name="T31" fmla="*/ 248 h 851"/>
              <a:gd name="T32" fmla="*/ 0 w 849"/>
              <a:gd name="T33" fmla="*/ 333 h 851"/>
              <a:gd name="T34" fmla="*/ 88 w 849"/>
              <a:gd name="T35" fmla="*/ 449 h 851"/>
              <a:gd name="T36" fmla="*/ 17 w 849"/>
              <a:gd name="T37" fmla="*/ 585 h 851"/>
              <a:gd name="T38" fmla="*/ 58 w 849"/>
              <a:gd name="T39" fmla="*/ 666 h 851"/>
              <a:gd name="T40" fmla="*/ 194 w 849"/>
              <a:gd name="T41" fmla="*/ 690 h 851"/>
              <a:gd name="T42" fmla="*/ 237 w 849"/>
              <a:gd name="T43" fmla="*/ 822 h 851"/>
              <a:gd name="T44" fmla="*/ 323 w 849"/>
              <a:gd name="T45" fmla="*/ 851 h 851"/>
              <a:gd name="T46" fmla="*/ 448 w 849"/>
              <a:gd name="T47" fmla="*/ 761 h 851"/>
              <a:gd name="T48" fmla="*/ 585 w 849"/>
              <a:gd name="T49" fmla="*/ 832 h 851"/>
              <a:gd name="T50" fmla="*/ 665 w 849"/>
              <a:gd name="T51" fmla="*/ 792 h 851"/>
              <a:gd name="T52" fmla="*/ 689 w 849"/>
              <a:gd name="T53" fmla="*/ 656 h 851"/>
              <a:gd name="T54" fmla="*/ 821 w 849"/>
              <a:gd name="T55" fmla="*/ 603 h 851"/>
              <a:gd name="T56" fmla="*/ 849 w 849"/>
              <a:gd name="T57" fmla="*/ 517 h 851"/>
              <a:gd name="T58" fmla="*/ 761 w 849"/>
              <a:gd name="T59" fmla="*/ 402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49" h="851">
                <a:moveTo>
                  <a:pt x="437" y="606"/>
                </a:moveTo>
                <a:cubicBezTo>
                  <a:pt x="337" y="613"/>
                  <a:pt x="251" y="538"/>
                  <a:pt x="244" y="438"/>
                </a:cubicBezTo>
                <a:cubicBezTo>
                  <a:pt x="237" y="338"/>
                  <a:pt x="312" y="251"/>
                  <a:pt x="412" y="244"/>
                </a:cubicBezTo>
                <a:cubicBezTo>
                  <a:pt x="512" y="237"/>
                  <a:pt x="599" y="313"/>
                  <a:pt x="606" y="413"/>
                </a:cubicBezTo>
                <a:cubicBezTo>
                  <a:pt x="612" y="513"/>
                  <a:pt x="537" y="599"/>
                  <a:pt x="437" y="606"/>
                </a:cubicBezTo>
                <a:close/>
                <a:moveTo>
                  <a:pt x="761" y="402"/>
                </a:moveTo>
                <a:cubicBezTo>
                  <a:pt x="757" y="350"/>
                  <a:pt x="786" y="307"/>
                  <a:pt x="832" y="275"/>
                </a:cubicBezTo>
                <a:cubicBezTo>
                  <a:pt x="822" y="247"/>
                  <a:pt x="808" y="220"/>
                  <a:pt x="792" y="195"/>
                </a:cubicBezTo>
                <a:cubicBezTo>
                  <a:pt x="739" y="213"/>
                  <a:pt x="694" y="195"/>
                  <a:pt x="655" y="160"/>
                </a:cubicBezTo>
                <a:cubicBezTo>
                  <a:pt x="616" y="126"/>
                  <a:pt x="601" y="83"/>
                  <a:pt x="612" y="29"/>
                </a:cubicBezTo>
                <a:cubicBezTo>
                  <a:pt x="585" y="16"/>
                  <a:pt x="556" y="7"/>
                  <a:pt x="526" y="0"/>
                </a:cubicBezTo>
                <a:cubicBezTo>
                  <a:pt x="502" y="50"/>
                  <a:pt x="453" y="86"/>
                  <a:pt x="401" y="89"/>
                </a:cubicBezTo>
                <a:cubicBezTo>
                  <a:pt x="349" y="93"/>
                  <a:pt x="296" y="64"/>
                  <a:pt x="265" y="18"/>
                </a:cubicBezTo>
                <a:cubicBezTo>
                  <a:pt x="236" y="29"/>
                  <a:pt x="209" y="42"/>
                  <a:pt x="184" y="58"/>
                </a:cubicBezTo>
                <a:cubicBezTo>
                  <a:pt x="202" y="111"/>
                  <a:pt x="194" y="156"/>
                  <a:pt x="160" y="195"/>
                </a:cubicBezTo>
                <a:cubicBezTo>
                  <a:pt x="125" y="234"/>
                  <a:pt x="83" y="259"/>
                  <a:pt x="28" y="248"/>
                </a:cubicBezTo>
                <a:cubicBezTo>
                  <a:pt x="16" y="275"/>
                  <a:pt x="6" y="304"/>
                  <a:pt x="0" y="333"/>
                </a:cubicBezTo>
                <a:cubicBezTo>
                  <a:pt x="50" y="358"/>
                  <a:pt x="85" y="397"/>
                  <a:pt x="88" y="449"/>
                </a:cubicBezTo>
                <a:cubicBezTo>
                  <a:pt x="92" y="501"/>
                  <a:pt x="64" y="554"/>
                  <a:pt x="17" y="585"/>
                </a:cubicBezTo>
                <a:cubicBezTo>
                  <a:pt x="28" y="614"/>
                  <a:pt x="42" y="641"/>
                  <a:pt x="58" y="666"/>
                </a:cubicBezTo>
                <a:cubicBezTo>
                  <a:pt x="111" y="648"/>
                  <a:pt x="155" y="656"/>
                  <a:pt x="194" y="690"/>
                </a:cubicBezTo>
                <a:cubicBezTo>
                  <a:pt x="233" y="724"/>
                  <a:pt x="248" y="767"/>
                  <a:pt x="237" y="822"/>
                </a:cubicBezTo>
                <a:cubicBezTo>
                  <a:pt x="265" y="834"/>
                  <a:pt x="293" y="844"/>
                  <a:pt x="323" y="851"/>
                </a:cubicBezTo>
                <a:cubicBezTo>
                  <a:pt x="348" y="801"/>
                  <a:pt x="396" y="765"/>
                  <a:pt x="448" y="761"/>
                </a:cubicBezTo>
                <a:cubicBezTo>
                  <a:pt x="500" y="758"/>
                  <a:pt x="553" y="786"/>
                  <a:pt x="585" y="832"/>
                </a:cubicBezTo>
                <a:cubicBezTo>
                  <a:pt x="613" y="822"/>
                  <a:pt x="640" y="808"/>
                  <a:pt x="665" y="792"/>
                </a:cubicBezTo>
                <a:cubicBezTo>
                  <a:pt x="647" y="739"/>
                  <a:pt x="655" y="695"/>
                  <a:pt x="689" y="656"/>
                </a:cubicBezTo>
                <a:cubicBezTo>
                  <a:pt x="724" y="616"/>
                  <a:pt x="766" y="592"/>
                  <a:pt x="821" y="603"/>
                </a:cubicBezTo>
                <a:cubicBezTo>
                  <a:pt x="833" y="575"/>
                  <a:pt x="843" y="547"/>
                  <a:pt x="849" y="517"/>
                </a:cubicBezTo>
                <a:cubicBezTo>
                  <a:pt x="799" y="492"/>
                  <a:pt x="764" y="454"/>
                  <a:pt x="761" y="40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Freeform 29"/>
          <p:cNvSpPr>
            <a:spLocks/>
          </p:cNvSpPr>
          <p:nvPr/>
        </p:nvSpPr>
        <p:spPr bwMode="auto">
          <a:xfrm>
            <a:off x="5642260" y="3618186"/>
            <a:ext cx="799388" cy="800781"/>
          </a:xfrm>
          <a:custGeom>
            <a:avLst/>
            <a:gdLst>
              <a:gd name="T0" fmla="*/ 477 w 581"/>
              <a:gd name="T1" fmla="*/ 104 h 581"/>
              <a:gd name="T2" fmla="*/ 477 w 581"/>
              <a:gd name="T3" fmla="*/ 477 h 581"/>
              <a:gd name="T4" fmla="*/ 104 w 581"/>
              <a:gd name="T5" fmla="*/ 477 h 581"/>
              <a:gd name="T6" fmla="*/ 104 w 581"/>
              <a:gd name="T7" fmla="*/ 104 h 581"/>
              <a:gd name="T8" fmla="*/ 477 w 581"/>
              <a:gd name="T9" fmla="*/ 104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" h="581">
                <a:moveTo>
                  <a:pt x="477" y="104"/>
                </a:moveTo>
                <a:cubicBezTo>
                  <a:pt x="581" y="207"/>
                  <a:pt x="581" y="374"/>
                  <a:pt x="477" y="477"/>
                </a:cubicBezTo>
                <a:cubicBezTo>
                  <a:pt x="374" y="581"/>
                  <a:pt x="207" y="581"/>
                  <a:pt x="104" y="477"/>
                </a:cubicBezTo>
                <a:cubicBezTo>
                  <a:pt x="0" y="374"/>
                  <a:pt x="0" y="207"/>
                  <a:pt x="104" y="104"/>
                </a:cubicBezTo>
                <a:cubicBezTo>
                  <a:pt x="207" y="0"/>
                  <a:pt x="374" y="0"/>
                  <a:pt x="477" y="1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Freeform 30"/>
          <p:cNvSpPr>
            <a:spLocks noEditPoints="1"/>
          </p:cNvSpPr>
          <p:nvPr/>
        </p:nvSpPr>
        <p:spPr bwMode="auto">
          <a:xfrm>
            <a:off x="6490391" y="3005415"/>
            <a:ext cx="816100" cy="816100"/>
          </a:xfrm>
          <a:custGeom>
            <a:avLst/>
            <a:gdLst>
              <a:gd name="T0" fmla="*/ 296 w 593"/>
              <a:gd name="T1" fmla="*/ 425 h 592"/>
              <a:gd name="T2" fmla="*/ 167 w 593"/>
              <a:gd name="T3" fmla="*/ 296 h 592"/>
              <a:gd name="T4" fmla="*/ 296 w 593"/>
              <a:gd name="T5" fmla="*/ 167 h 592"/>
              <a:gd name="T6" fmla="*/ 425 w 593"/>
              <a:gd name="T7" fmla="*/ 296 h 592"/>
              <a:gd name="T8" fmla="*/ 296 w 593"/>
              <a:gd name="T9" fmla="*/ 425 h 592"/>
              <a:gd name="T10" fmla="*/ 535 w 593"/>
              <a:gd name="T11" fmla="*/ 296 h 592"/>
              <a:gd name="T12" fmla="*/ 593 w 593"/>
              <a:gd name="T13" fmla="*/ 210 h 592"/>
              <a:gd name="T14" fmla="*/ 568 w 593"/>
              <a:gd name="T15" fmla="*/ 151 h 592"/>
              <a:gd name="T16" fmla="*/ 472 w 593"/>
              <a:gd name="T17" fmla="*/ 120 h 592"/>
              <a:gd name="T18" fmla="*/ 448 w 593"/>
              <a:gd name="T19" fmla="*/ 24 h 592"/>
              <a:gd name="T20" fmla="*/ 389 w 593"/>
              <a:gd name="T21" fmla="*/ 0 h 592"/>
              <a:gd name="T22" fmla="*/ 296 w 593"/>
              <a:gd name="T23" fmla="*/ 57 h 592"/>
              <a:gd name="T24" fmla="*/ 203 w 593"/>
              <a:gd name="T25" fmla="*/ 0 h 592"/>
              <a:gd name="T26" fmla="*/ 144 w 593"/>
              <a:gd name="T27" fmla="*/ 24 h 592"/>
              <a:gd name="T28" fmla="*/ 120 w 593"/>
              <a:gd name="T29" fmla="*/ 120 h 592"/>
              <a:gd name="T30" fmla="*/ 24 w 593"/>
              <a:gd name="T31" fmla="*/ 151 h 592"/>
              <a:gd name="T32" fmla="*/ 0 w 593"/>
              <a:gd name="T33" fmla="*/ 210 h 592"/>
              <a:gd name="T34" fmla="*/ 57 w 593"/>
              <a:gd name="T35" fmla="*/ 296 h 592"/>
              <a:gd name="T36" fmla="*/ 0 w 593"/>
              <a:gd name="T37" fmla="*/ 389 h 592"/>
              <a:gd name="T38" fmla="*/ 24 w 593"/>
              <a:gd name="T39" fmla="*/ 448 h 592"/>
              <a:gd name="T40" fmla="*/ 120 w 593"/>
              <a:gd name="T41" fmla="*/ 472 h 592"/>
              <a:gd name="T42" fmla="*/ 144 w 593"/>
              <a:gd name="T43" fmla="*/ 568 h 592"/>
              <a:gd name="T44" fmla="*/ 203 w 593"/>
              <a:gd name="T45" fmla="*/ 592 h 592"/>
              <a:gd name="T46" fmla="*/ 296 w 593"/>
              <a:gd name="T47" fmla="*/ 535 h 592"/>
              <a:gd name="T48" fmla="*/ 389 w 593"/>
              <a:gd name="T49" fmla="*/ 592 h 592"/>
              <a:gd name="T50" fmla="*/ 448 w 593"/>
              <a:gd name="T51" fmla="*/ 568 h 592"/>
              <a:gd name="T52" fmla="*/ 472 w 593"/>
              <a:gd name="T53" fmla="*/ 472 h 592"/>
              <a:gd name="T54" fmla="*/ 568 w 593"/>
              <a:gd name="T55" fmla="*/ 441 h 592"/>
              <a:gd name="T56" fmla="*/ 593 w 593"/>
              <a:gd name="T57" fmla="*/ 382 h 592"/>
              <a:gd name="T58" fmla="*/ 535 w 593"/>
              <a:gd name="T59" fmla="*/ 296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3" h="592">
                <a:moveTo>
                  <a:pt x="296" y="425"/>
                </a:moveTo>
                <a:cubicBezTo>
                  <a:pt x="225" y="425"/>
                  <a:pt x="167" y="367"/>
                  <a:pt x="167" y="296"/>
                </a:cubicBezTo>
                <a:cubicBezTo>
                  <a:pt x="167" y="225"/>
                  <a:pt x="225" y="167"/>
                  <a:pt x="296" y="167"/>
                </a:cubicBezTo>
                <a:cubicBezTo>
                  <a:pt x="367" y="167"/>
                  <a:pt x="425" y="225"/>
                  <a:pt x="425" y="296"/>
                </a:cubicBezTo>
                <a:cubicBezTo>
                  <a:pt x="425" y="367"/>
                  <a:pt x="367" y="425"/>
                  <a:pt x="296" y="425"/>
                </a:cubicBezTo>
                <a:close/>
                <a:moveTo>
                  <a:pt x="535" y="296"/>
                </a:moveTo>
                <a:cubicBezTo>
                  <a:pt x="535" y="259"/>
                  <a:pt x="558" y="230"/>
                  <a:pt x="593" y="210"/>
                </a:cubicBezTo>
                <a:cubicBezTo>
                  <a:pt x="586" y="189"/>
                  <a:pt x="578" y="170"/>
                  <a:pt x="568" y="151"/>
                </a:cubicBezTo>
                <a:cubicBezTo>
                  <a:pt x="530" y="161"/>
                  <a:pt x="499" y="146"/>
                  <a:pt x="472" y="120"/>
                </a:cubicBezTo>
                <a:cubicBezTo>
                  <a:pt x="446" y="94"/>
                  <a:pt x="438" y="63"/>
                  <a:pt x="448" y="24"/>
                </a:cubicBezTo>
                <a:cubicBezTo>
                  <a:pt x="430" y="14"/>
                  <a:pt x="410" y="6"/>
                  <a:pt x="389" y="0"/>
                </a:cubicBezTo>
                <a:cubicBezTo>
                  <a:pt x="369" y="34"/>
                  <a:pt x="333" y="57"/>
                  <a:pt x="296" y="57"/>
                </a:cubicBezTo>
                <a:cubicBezTo>
                  <a:pt x="259" y="57"/>
                  <a:pt x="223" y="34"/>
                  <a:pt x="203" y="0"/>
                </a:cubicBezTo>
                <a:cubicBezTo>
                  <a:pt x="182" y="6"/>
                  <a:pt x="163" y="14"/>
                  <a:pt x="144" y="24"/>
                </a:cubicBezTo>
                <a:cubicBezTo>
                  <a:pt x="154" y="63"/>
                  <a:pt x="146" y="94"/>
                  <a:pt x="120" y="120"/>
                </a:cubicBezTo>
                <a:cubicBezTo>
                  <a:pt x="94" y="146"/>
                  <a:pt x="63" y="161"/>
                  <a:pt x="24" y="151"/>
                </a:cubicBezTo>
                <a:cubicBezTo>
                  <a:pt x="14" y="170"/>
                  <a:pt x="6" y="189"/>
                  <a:pt x="0" y="210"/>
                </a:cubicBezTo>
                <a:cubicBezTo>
                  <a:pt x="34" y="230"/>
                  <a:pt x="57" y="259"/>
                  <a:pt x="57" y="296"/>
                </a:cubicBezTo>
                <a:cubicBezTo>
                  <a:pt x="57" y="333"/>
                  <a:pt x="34" y="369"/>
                  <a:pt x="0" y="389"/>
                </a:cubicBezTo>
                <a:cubicBezTo>
                  <a:pt x="6" y="410"/>
                  <a:pt x="14" y="430"/>
                  <a:pt x="24" y="448"/>
                </a:cubicBezTo>
                <a:cubicBezTo>
                  <a:pt x="63" y="438"/>
                  <a:pt x="94" y="446"/>
                  <a:pt x="120" y="472"/>
                </a:cubicBezTo>
                <a:cubicBezTo>
                  <a:pt x="146" y="498"/>
                  <a:pt x="154" y="529"/>
                  <a:pt x="144" y="568"/>
                </a:cubicBezTo>
                <a:cubicBezTo>
                  <a:pt x="163" y="578"/>
                  <a:pt x="182" y="586"/>
                  <a:pt x="203" y="592"/>
                </a:cubicBezTo>
                <a:cubicBezTo>
                  <a:pt x="223" y="558"/>
                  <a:pt x="259" y="535"/>
                  <a:pt x="296" y="535"/>
                </a:cubicBezTo>
                <a:cubicBezTo>
                  <a:pt x="333" y="535"/>
                  <a:pt x="369" y="558"/>
                  <a:pt x="389" y="592"/>
                </a:cubicBezTo>
                <a:cubicBezTo>
                  <a:pt x="410" y="586"/>
                  <a:pt x="430" y="578"/>
                  <a:pt x="448" y="568"/>
                </a:cubicBezTo>
                <a:cubicBezTo>
                  <a:pt x="438" y="529"/>
                  <a:pt x="446" y="498"/>
                  <a:pt x="472" y="472"/>
                </a:cubicBezTo>
                <a:cubicBezTo>
                  <a:pt x="499" y="446"/>
                  <a:pt x="530" y="431"/>
                  <a:pt x="568" y="441"/>
                </a:cubicBezTo>
                <a:cubicBezTo>
                  <a:pt x="578" y="423"/>
                  <a:pt x="586" y="403"/>
                  <a:pt x="593" y="382"/>
                </a:cubicBezTo>
                <a:cubicBezTo>
                  <a:pt x="558" y="362"/>
                  <a:pt x="535" y="333"/>
                  <a:pt x="535" y="29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Freeform 31"/>
          <p:cNvSpPr>
            <a:spLocks/>
          </p:cNvSpPr>
          <p:nvPr/>
        </p:nvSpPr>
        <p:spPr bwMode="auto">
          <a:xfrm>
            <a:off x="6614338" y="3129362"/>
            <a:ext cx="566814" cy="568206"/>
          </a:xfrm>
          <a:custGeom>
            <a:avLst/>
            <a:gdLst>
              <a:gd name="T0" fmla="*/ 339 w 412"/>
              <a:gd name="T1" fmla="*/ 73 h 412"/>
              <a:gd name="T2" fmla="*/ 339 w 412"/>
              <a:gd name="T3" fmla="*/ 339 h 412"/>
              <a:gd name="T4" fmla="*/ 73 w 412"/>
              <a:gd name="T5" fmla="*/ 339 h 412"/>
              <a:gd name="T6" fmla="*/ 73 w 412"/>
              <a:gd name="T7" fmla="*/ 73 h 412"/>
              <a:gd name="T8" fmla="*/ 339 w 412"/>
              <a:gd name="T9" fmla="*/ 73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" h="412">
                <a:moveTo>
                  <a:pt x="339" y="73"/>
                </a:moveTo>
                <a:cubicBezTo>
                  <a:pt x="412" y="147"/>
                  <a:pt x="412" y="265"/>
                  <a:pt x="339" y="339"/>
                </a:cubicBezTo>
                <a:cubicBezTo>
                  <a:pt x="265" y="412"/>
                  <a:pt x="146" y="412"/>
                  <a:pt x="73" y="339"/>
                </a:cubicBezTo>
                <a:cubicBezTo>
                  <a:pt x="0" y="265"/>
                  <a:pt x="0" y="147"/>
                  <a:pt x="73" y="73"/>
                </a:cubicBezTo>
                <a:cubicBezTo>
                  <a:pt x="146" y="0"/>
                  <a:pt x="265" y="0"/>
                  <a:pt x="339" y="7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Text Placeholder 20"/>
          <p:cNvSpPr txBox="1">
            <a:spLocks/>
          </p:cNvSpPr>
          <p:nvPr/>
        </p:nvSpPr>
        <p:spPr>
          <a:xfrm>
            <a:off x="3635896" y="2457840"/>
            <a:ext cx="1871738" cy="18352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ts val="600"/>
              </a:lnSpc>
              <a:buNone/>
            </a:pPr>
            <a:r>
              <a:rPr lang="es-ES" sz="2000" dirty="0" err="1" smtClean="0">
                <a:solidFill>
                  <a:schemeClr val="bg2"/>
                </a:solidFill>
              </a:rPr>
              <a:t>Prototipaje</a:t>
            </a:r>
            <a:endParaRPr lang="es-ES" sz="2000" dirty="0">
              <a:solidFill>
                <a:schemeClr val="bg2"/>
              </a:solidFill>
            </a:endParaRPr>
          </a:p>
        </p:txBody>
      </p:sp>
      <p:sp>
        <p:nvSpPr>
          <p:cNvPr id="18" name="Text Placeholder 20"/>
          <p:cNvSpPr txBox="1">
            <a:spLocks/>
          </p:cNvSpPr>
          <p:nvPr/>
        </p:nvSpPr>
        <p:spPr>
          <a:xfrm>
            <a:off x="5364088" y="3462050"/>
            <a:ext cx="1250250" cy="11099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ts val="900"/>
              </a:lnSpc>
              <a:buNone/>
            </a:pPr>
            <a:r>
              <a:rPr lang="es-ES" sz="1000" dirty="0" smtClean="0">
                <a:solidFill>
                  <a:schemeClr val="bg2"/>
                </a:solidFill>
              </a:rPr>
              <a:t>Definición</a:t>
            </a:r>
          </a:p>
          <a:p>
            <a:pPr marL="109728" indent="0" algn="ctr">
              <a:lnSpc>
                <a:spcPts val="900"/>
              </a:lnSpc>
              <a:buNone/>
            </a:pPr>
            <a:r>
              <a:rPr lang="en-GB" sz="1000" dirty="0" smtClean="0">
                <a:solidFill>
                  <a:schemeClr val="bg2"/>
                </a:solidFill>
              </a:rPr>
              <a:t>de</a:t>
            </a:r>
            <a:endParaRPr lang="en-GB" sz="1000" dirty="0">
              <a:solidFill>
                <a:schemeClr val="bg2"/>
              </a:solidFill>
            </a:endParaRPr>
          </a:p>
          <a:p>
            <a:pPr marL="109728" indent="0" algn="ctr">
              <a:lnSpc>
                <a:spcPts val="900"/>
              </a:lnSpc>
              <a:buNone/>
            </a:pPr>
            <a:r>
              <a:rPr lang="es-ES" sz="1000" dirty="0" smtClean="0">
                <a:solidFill>
                  <a:schemeClr val="bg2"/>
                </a:solidFill>
              </a:rPr>
              <a:t>requerimientos</a:t>
            </a:r>
            <a:endParaRPr lang="es-ES" sz="1000" dirty="0">
              <a:solidFill>
                <a:schemeClr val="bg2"/>
              </a:solidFill>
            </a:endParaRPr>
          </a:p>
        </p:txBody>
      </p:sp>
      <p:sp>
        <p:nvSpPr>
          <p:cNvPr id="19" name="Text Placeholder 20"/>
          <p:cNvSpPr txBox="1">
            <a:spLocks/>
          </p:cNvSpPr>
          <p:nvPr/>
        </p:nvSpPr>
        <p:spPr>
          <a:xfrm>
            <a:off x="6444208" y="3044948"/>
            <a:ext cx="804958" cy="816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ts val="900"/>
              </a:lnSpc>
              <a:buNone/>
            </a:pPr>
            <a:r>
              <a:rPr lang="es-ES" sz="900" dirty="0" smtClean="0">
                <a:solidFill>
                  <a:schemeClr val="bg2"/>
                </a:solidFill>
              </a:rPr>
              <a:t>Reforzar</a:t>
            </a:r>
          </a:p>
          <a:p>
            <a:pPr marL="109728" indent="0" algn="ctr">
              <a:lnSpc>
                <a:spcPts val="900"/>
              </a:lnSpc>
              <a:buNone/>
            </a:pPr>
            <a:r>
              <a:rPr lang="es-ES" sz="900" dirty="0" err="1" smtClean="0">
                <a:solidFill>
                  <a:schemeClr val="bg2"/>
                </a:solidFill>
              </a:rPr>
              <a:t>conoci-mientos</a:t>
            </a:r>
            <a:endParaRPr lang="es-ES" sz="900" dirty="0">
              <a:solidFill>
                <a:schemeClr val="bg2"/>
              </a:solidFill>
            </a:endParaRPr>
          </a:p>
        </p:txBody>
      </p:sp>
      <p:sp>
        <p:nvSpPr>
          <p:cNvPr id="20" name="Text Placeholder 20"/>
          <p:cNvSpPr txBox="1">
            <a:spLocks/>
          </p:cNvSpPr>
          <p:nvPr/>
        </p:nvSpPr>
        <p:spPr>
          <a:xfrm>
            <a:off x="2710707" y="3707617"/>
            <a:ext cx="1291878" cy="11388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ts val="900"/>
              </a:lnSpc>
              <a:buNone/>
            </a:pPr>
            <a:r>
              <a:rPr lang="es-ES" sz="1000" dirty="0" err="1" smtClean="0">
                <a:solidFill>
                  <a:schemeClr val="bg2"/>
                </a:solidFill>
              </a:rPr>
              <a:t>Retroalimen-tación</a:t>
            </a:r>
            <a:endParaRPr lang="en-GB" sz="1000" dirty="0">
              <a:solidFill>
                <a:schemeClr val="bg2"/>
              </a:solidFill>
            </a:endParaRPr>
          </a:p>
        </p:txBody>
      </p:sp>
      <p:sp>
        <p:nvSpPr>
          <p:cNvPr id="21" name="Text Placeholder 20"/>
          <p:cNvSpPr txBox="1">
            <a:spLocks/>
          </p:cNvSpPr>
          <p:nvPr/>
        </p:nvSpPr>
        <p:spPr>
          <a:xfrm>
            <a:off x="2483768" y="2565300"/>
            <a:ext cx="1155909" cy="115173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ts val="900"/>
              </a:lnSpc>
              <a:buNone/>
            </a:pPr>
            <a:r>
              <a:rPr lang="es-ES" sz="1000" dirty="0" smtClean="0">
                <a:solidFill>
                  <a:schemeClr val="bg2"/>
                </a:solidFill>
              </a:rPr>
              <a:t>Usuarios</a:t>
            </a:r>
          </a:p>
          <a:p>
            <a:pPr marL="109728" indent="0" algn="ctr">
              <a:lnSpc>
                <a:spcPts val="900"/>
              </a:lnSpc>
              <a:buNone/>
            </a:pPr>
            <a:r>
              <a:rPr lang="es-ES" sz="1000" dirty="0" smtClean="0">
                <a:solidFill>
                  <a:schemeClr val="bg2"/>
                </a:solidFill>
              </a:rPr>
              <a:t>Finales</a:t>
            </a:r>
            <a:endParaRPr lang="en-GB" sz="1000" dirty="0">
              <a:solidFill>
                <a:schemeClr val="bg2"/>
              </a:solidFill>
            </a:endParaRPr>
          </a:p>
        </p:txBody>
      </p:sp>
      <p:sp>
        <p:nvSpPr>
          <p:cNvPr id="22" name="Text Placeholder 20"/>
          <p:cNvSpPr txBox="1">
            <a:spLocks/>
          </p:cNvSpPr>
          <p:nvPr/>
        </p:nvSpPr>
        <p:spPr>
          <a:xfrm>
            <a:off x="1810433" y="3332980"/>
            <a:ext cx="817351" cy="816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lnSpc>
                <a:spcPts val="900"/>
              </a:lnSpc>
              <a:buNone/>
            </a:pPr>
            <a:r>
              <a:rPr lang="es-ES" sz="1000" dirty="0" smtClean="0">
                <a:solidFill>
                  <a:schemeClr val="bg2"/>
                </a:solidFill>
              </a:rPr>
              <a:t>Pruebas</a:t>
            </a:r>
            <a:endParaRPr lang="en-GB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188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0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0"/>
                            </p:stCondLst>
                            <p:childTnLst>
                              <p:par>
                                <p:cTn id="6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5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build="p"/>
      <p:bldP spid="18" grpId="0" build="p"/>
      <p:bldP spid="19" grpId="0" uiExpand="1" build="p"/>
      <p:bldP spid="20" grpId="0" build="p"/>
      <p:bldP spid="21" grpId="0" build="p"/>
      <p:bldP spid="2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cap="all" dirty="0" smtClean="0"/>
              <a:t>Conclusiones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s-ES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endParaRPr lang="es-ES" dirty="0">
              <a:solidFill>
                <a:schemeClr val="bg2"/>
              </a:solidFill>
            </a:endParaRPr>
          </a:p>
        </p:txBody>
      </p:sp>
      <p:grpSp>
        <p:nvGrpSpPr>
          <p:cNvPr id="11" name="10 Grupo"/>
          <p:cNvGrpSpPr/>
          <p:nvPr/>
        </p:nvGrpSpPr>
        <p:grpSpPr>
          <a:xfrm>
            <a:off x="251520" y="2678036"/>
            <a:ext cx="4577711" cy="1831084"/>
            <a:chOff x="7657" y="1640741"/>
            <a:chExt cx="4577711" cy="1831084"/>
          </a:xfrm>
        </p:grpSpPr>
        <p:sp>
          <p:nvSpPr>
            <p:cNvPr id="12" name="11 Cheurón"/>
            <p:cNvSpPr/>
            <p:nvPr/>
          </p:nvSpPr>
          <p:spPr>
            <a:xfrm>
              <a:off x="7657" y="1640741"/>
              <a:ext cx="4577711" cy="183108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Cheurón 4"/>
            <p:cNvSpPr/>
            <p:nvPr/>
          </p:nvSpPr>
          <p:spPr>
            <a:xfrm>
              <a:off x="923199" y="1640741"/>
              <a:ext cx="2746627" cy="18310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800" dirty="0">
                  <a:solidFill>
                    <a:schemeClr val="bg2"/>
                  </a:solidFill>
                </a:rPr>
                <a:t>Recuperación de ejercicios</a:t>
              </a:r>
              <a:endParaRPr lang="es-ES" sz="2800" dirty="0"/>
            </a:p>
          </p:txBody>
        </p:sp>
      </p:grpSp>
      <p:grpSp>
        <p:nvGrpSpPr>
          <p:cNvPr id="14" name="13 Grupo"/>
          <p:cNvGrpSpPr/>
          <p:nvPr/>
        </p:nvGrpSpPr>
        <p:grpSpPr>
          <a:xfrm>
            <a:off x="4371461" y="2678036"/>
            <a:ext cx="4577711" cy="1831084"/>
            <a:chOff x="4127598" y="1640741"/>
            <a:chExt cx="4577711" cy="1831084"/>
          </a:xfrm>
        </p:grpSpPr>
        <p:sp>
          <p:nvSpPr>
            <p:cNvPr id="15" name="14 Cheurón"/>
            <p:cNvSpPr/>
            <p:nvPr/>
          </p:nvSpPr>
          <p:spPr>
            <a:xfrm>
              <a:off x="4127598" y="1640741"/>
              <a:ext cx="4577711" cy="1831084"/>
            </a:xfrm>
            <a:prstGeom prst="chevron">
              <a:avLst/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heurón 6"/>
            <p:cNvSpPr/>
            <p:nvPr/>
          </p:nvSpPr>
          <p:spPr>
            <a:xfrm>
              <a:off x="5043140" y="1640741"/>
              <a:ext cx="2746627" cy="18310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26670" rIns="26670" bIns="2667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800" dirty="0">
                  <a:solidFill>
                    <a:schemeClr val="bg2"/>
                  </a:solidFill>
                </a:rPr>
                <a:t>Fortalece la herramienta educativa.</a:t>
              </a:r>
              <a:endParaRPr lang="es-ES" sz="28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cap="all" dirty="0" smtClean="0"/>
              <a:t>Conclusiones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s-BO" dirty="0" smtClean="0">
              <a:solidFill>
                <a:schemeClr val="bg2"/>
              </a:solidFill>
            </a:endParaRPr>
          </a:p>
          <a:p>
            <a:pPr marL="109728" indent="0">
              <a:lnSpc>
                <a:spcPct val="150000"/>
              </a:lnSpc>
              <a:buNone/>
            </a:pPr>
            <a:endParaRPr lang="es-BO" dirty="0" smtClean="0">
              <a:solidFill>
                <a:schemeClr val="bg2"/>
              </a:solidFill>
            </a:endParaRPr>
          </a:p>
          <a:p>
            <a:pPr marL="109728" indent="0">
              <a:lnSpc>
                <a:spcPct val="150000"/>
              </a:lnSpc>
              <a:buNone/>
            </a:pPr>
            <a:r>
              <a:rPr lang="es-BO" dirty="0" smtClean="0">
                <a:solidFill>
                  <a:schemeClr val="bg2"/>
                </a:solidFill>
              </a:rPr>
              <a:t>				</a:t>
            </a:r>
            <a:r>
              <a:rPr lang="es-BO" sz="7200" b="1" dirty="0" smtClean="0">
                <a:solidFill>
                  <a:schemeClr val="accent1"/>
                </a:solidFill>
              </a:rPr>
              <a:t>&lt;</a:t>
            </a:r>
            <a:endParaRPr lang="es-BO" b="1" dirty="0" smtClean="0">
              <a:solidFill>
                <a:schemeClr val="accent1"/>
              </a:solidFill>
            </a:endParaRPr>
          </a:p>
        </p:txBody>
      </p:sp>
      <p:pic>
        <p:nvPicPr>
          <p:cNvPr id="1026" name="Picture 2" descr="http://static.commentcamarche.net/es.ccm.net/faq/images/0-zks0HIa3-prograc-s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2"/>
            <a:ext cx="3752963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esultado de imagen de web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6" descr="Resultado de imagen de web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6" name="Picture 12" descr="http://www.khuram-shahzad.com/forum/imgblog/imgweb_16_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904" y="2348880"/>
            <a:ext cx="373789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57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5"/>
          <p:cNvSpPr>
            <a:spLocks/>
          </p:cNvSpPr>
          <p:nvPr/>
        </p:nvSpPr>
        <p:spPr bwMode="auto">
          <a:xfrm>
            <a:off x="2859810" y="817948"/>
            <a:ext cx="3440382" cy="1440000"/>
          </a:xfrm>
          <a:custGeom>
            <a:avLst/>
            <a:gdLst>
              <a:gd name="T0" fmla="*/ 1 w 1571"/>
              <a:gd name="T1" fmla="*/ 0 h 662"/>
              <a:gd name="T2" fmla="*/ 1571 w 1571"/>
              <a:gd name="T3" fmla="*/ 0 h 662"/>
              <a:gd name="T4" fmla="*/ 1571 w 1571"/>
              <a:gd name="T5" fmla="*/ 392 h 662"/>
              <a:gd name="T6" fmla="*/ 789 w 1571"/>
              <a:gd name="T7" fmla="*/ 662 h 662"/>
              <a:gd name="T8" fmla="*/ 0 w 1571"/>
              <a:gd name="T9" fmla="*/ 394 h 662"/>
              <a:gd name="T10" fmla="*/ 1 w 1571"/>
              <a:gd name="T11" fmla="*/ 0 h 662"/>
              <a:gd name="T12" fmla="*/ 1 w 1571"/>
              <a:gd name="T13" fmla="*/ 0 h 662"/>
              <a:gd name="T14" fmla="*/ 1 w 1571"/>
              <a:gd name="T15" fmla="*/ 0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71" h="662">
                <a:moveTo>
                  <a:pt x="1" y="0"/>
                </a:moveTo>
                <a:lnTo>
                  <a:pt x="1571" y="0"/>
                </a:lnTo>
                <a:lnTo>
                  <a:pt x="1571" y="392"/>
                </a:lnTo>
                <a:lnTo>
                  <a:pt x="789" y="662"/>
                </a:lnTo>
                <a:lnTo>
                  <a:pt x="0" y="394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ES" sz="2000" dirty="0">
                <a:solidFill>
                  <a:schemeClr val="bg2"/>
                </a:solidFill>
              </a:rPr>
              <a:t>Introducción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28" name="Freeform 6"/>
          <p:cNvSpPr>
            <a:spLocks/>
          </p:cNvSpPr>
          <p:nvPr/>
        </p:nvSpPr>
        <p:spPr bwMode="auto">
          <a:xfrm>
            <a:off x="2859810" y="1844984"/>
            <a:ext cx="3440382" cy="1440000"/>
          </a:xfrm>
          <a:custGeom>
            <a:avLst/>
            <a:gdLst>
              <a:gd name="T0" fmla="*/ 1571 w 1571"/>
              <a:gd name="T1" fmla="*/ 0 h 622"/>
              <a:gd name="T2" fmla="*/ 789 w 1571"/>
              <a:gd name="T3" fmla="*/ 270 h 622"/>
              <a:gd name="T4" fmla="*/ 1 w 1571"/>
              <a:gd name="T5" fmla="*/ 3 h 622"/>
              <a:gd name="T6" fmla="*/ 0 w 1571"/>
              <a:gd name="T7" fmla="*/ 355 h 622"/>
              <a:gd name="T8" fmla="*/ 789 w 1571"/>
              <a:gd name="T9" fmla="*/ 622 h 622"/>
              <a:gd name="T10" fmla="*/ 1571 w 1571"/>
              <a:gd name="T11" fmla="*/ 352 h 622"/>
              <a:gd name="T12" fmla="*/ 1571 w 1571"/>
              <a:gd name="T13" fmla="*/ 0 h 622"/>
              <a:gd name="T14" fmla="*/ 1571 w 1571"/>
              <a:gd name="T15" fmla="*/ 0 h 622"/>
              <a:gd name="T16" fmla="*/ 1571 w 1571"/>
              <a:gd name="T17" fmla="*/ 0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1" h="622">
                <a:moveTo>
                  <a:pt x="1571" y="0"/>
                </a:moveTo>
                <a:lnTo>
                  <a:pt x="789" y="270"/>
                </a:lnTo>
                <a:lnTo>
                  <a:pt x="1" y="3"/>
                </a:lnTo>
                <a:lnTo>
                  <a:pt x="0" y="355"/>
                </a:lnTo>
                <a:lnTo>
                  <a:pt x="789" y="622"/>
                </a:lnTo>
                <a:lnTo>
                  <a:pt x="1571" y="352"/>
                </a:lnTo>
                <a:lnTo>
                  <a:pt x="1571" y="0"/>
                </a:lnTo>
                <a:lnTo>
                  <a:pt x="1571" y="0"/>
                </a:lnTo>
                <a:lnTo>
                  <a:pt x="157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s-ES" sz="2000" dirty="0" smtClean="0">
              <a:solidFill>
                <a:schemeClr val="bg2"/>
              </a:solidFill>
            </a:endParaRPr>
          </a:p>
          <a:p>
            <a:pPr algn="ctr"/>
            <a:r>
              <a:rPr lang="es-ES" sz="2000" dirty="0" smtClean="0">
                <a:solidFill>
                  <a:schemeClr val="bg2"/>
                </a:solidFill>
              </a:rPr>
              <a:t>Marco </a:t>
            </a:r>
            <a:r>
              <a:rPr lang="es-ES" sz="2000" dirty="0">
                <a:solidFill>
                  <a:schemeClr val="bg2"/>
                </a:solidFill>
              </a:rPr>
              <a:t>Teórico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2859810" y="2853096"/>
            <a:ext cx="3440382" cy="1440000"/>
          </a:xfrm>
          <a:custGeom>
            <a:avLst/>
            <a:gdLst>
              <a:gd name="T0" fmla="*/ 1571 w 1571"/>
              <a:gd name="T1" fmla="*/ 0 h 623"/>
              <a:gd name="T2" fmla="*/ 789 w 1571"/>
              <a:gd name="T3" fmla="*/ 271 h 623"/>
              <a:gd name="T4" fmla="*/ 1 w 1571"/>
              <a:gd name="T5" fmla="*/ 4 h 623"/>
              <a:gd name="T6" fmla="*/ 0 w 1571"/>
              <a:gd name="T7" fmla="*/ 355 h 623"/>
              <a:gd name="T8" fmla="*/ 789 w 1571"/>
              <a:gd name="T9" fmla="*/ 623 h 623"/>
              <a:gd name="T10" fmla="*/ 1571 w 1571"/>
              <a:gd name="T11" fmla="*/ 352 h 623"/>
              <a:gd name="T12" fmla="*/ 1571 w 1571"/>
              <a:gd name="T13" fmla="*/ 0 h 623"/>
              <a:gd name="T14" fmla="*/ 1571 w 1571"/>
              <a:gd name="T15" fmla="*/ 0 h 623"/>
              <a:gd name="T16" fmla="*/ 1571 w 1571"/>
              <a:gd name="T17" fmla="*/ 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1" h="623">
                <a:moveTo>
                  <a:pt x="1571" y="0"/>
                </a:moveTo>
                <a:lnTo>
                  <a:pt x="789" y="271"/>
                </a:lnTo>
                <a:lnTo>
                  <a:pt x="1" y="4"/>
                </a:lnTo>
                <a:lnTo>
                  <a:pt x="0" y="355"/>
                </a:lnTo>
                <a:lnTo>
                  <a:pt x="789" y="623"/>
                </a:lnTo>
                <a:lnTo>
                  <a:pt x="1571" y="352"/>
                </a:lnTo>
                <a:lnTo>
                  <a:pt x="1571" y="0"/>
                </a:lnTo>
                <a:lnTo>
                  <a:pt x="1571" y="0"/>
                </a:lnTo>
                <a:lnTo>
                  <a:pt x="157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s-ES" sz="2000" dirty="0" smtClean="0">
              <a:solidFill>
                <a:schemeClr val="bg2"/>
              </a:solidFill>
            </a:endParaRPr>
          </a:p>
          <a:p>
            <a:pPr algn="ctr"/>
            <a:endParaRPr lang="es-ES" sz="2000" dirty="0" smtClean="0">
              <a:solidFill>
                <a:schemeClr val="bg2"/>
              </a:solidFill>
            </a:endParaRPr>
          </a:p>
          <a:p>
            <a:pPr algn="ctr"/>
            <a:r>
              <a:rPr lang="es-ES" sz="2000" dirty="0" smtClean="0">
                <a:solidFill>
                  <a:schemeClr val="bg2"/>
                </a:solidFill>
              </a:rPr>
              <a:t>Ingeniería del</a:t>
            </a:r>
          </a:p>
          <a:p>
            <a:pPr algn="ctr"/>
            <a:r>
              <a:rPr lang="es-ES" sz="2000" dirty="0" smtClean="0">
                <a:solidFill>
                  <a:schemeClr val="bg2"/>
                </a:solidFill>
              </a:rPr>
              <a:t>Proyecto</a:t>
            </a:r>
            <a:endParaRPr lang="es-ES" sz="1200" dirty="0">
              <a:solidFill>
                <a:schemeClr val="bg2"/>
              </a:solidFill>
            </a:endParaRPr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2859810" y="3861048"/>
            <a:ext cx="3440382" cy="1440160"/>
          </a:xfrm>
          <a:custGeom>
            <a:avLst/>
            <a:gdLst>
              <a:gd name="T0" fmla="*/ 1571 w 1571"/>
              <a:gd name="T1" fmla="*/ 0 h 620"/>
              <a:gd name="T2" fmla="*/ 789 w 1571"/>
              <a:gd name="T3" fmla="*/ 270 h 620"/>
              <a:gd name="T4" fmla="*/ 1 w 1571"/>
              <a:gd name="T5" fmla="*/ 2 h 620"/>
              <a:gd name="T6" fmla="*/ 0 w 1571"/>
              <a:gd name="T7" fmla="*/ 354 h 620"/>
              <a:gd name="T8" fmla="*/ 789 w 1571"/>
              <a:gd name="T9" fmla="*/ 620 h 620"/>
              <a:gd name="T10" fmla="*/ 1571 w 1571"/>
              <a:gd name="T11" fmla="*/ 350 h 620"/>
              <a:gd name="T12" fmla="*/ 1571 w 1571"/>
              <a:gd name="T13" fmla="*/ 0 h 620"/>
              <a:gd name="T14" fmla="*/ 1571 w 1571"/>
              <a:gd name="T15" fmla="*/ 0 h 620"/>
              <a:gd name="T16" fmla="*/ 1571 w 1571"/>
              <a:gd name="T17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1" h="620">
                <a:moveTo>
                  <a:pt x="1571" y="0"/>
                </a:moveTo>
                <a:lnTo>
                  <a:pt x="789" y="270"/>
                </a:lnTo>
                <a:lnTo>
                  <a:pt x="1" y="2"/>
                </a:lnTo>
                <a:lnTo>
                  <a:pt x="0" y="354"/>
                </a:lnTo>
                <a:lnTo>
                  <a:pt x="789" y="620"/>
                </a:lnTo>
                <a:lnTo>
                  <a:pt x="1571" y="350"/>
                </a:lnTo>
                <a:lnTo>
                  <a:pt x="1571" y="0"/>
                </a:lnTo>
                <a:lnTo>
                  <a:pt x="1571" y="0"/>
                </a:lnTo>
                <a:lnTo>
                  <a:pt x="157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s-ES" sz="2000" dirty="0" smtClean="0">
              <a:solidFill>
                <a:schemeClr val="bg2"/>
              </a:solidFill>
            </a:endParaRPr>
          </a:p>
          <a:p>
            <a:pPr algn="ctr"/>
            <a:r>
              <a:rPr lang="es-ES" sz="2000" dirty="0" smtClean="0">
                <a:solidFill>
                  <a:schemeClr val="bg2"/>
                </a:solidFill>
              </a:rPr>
              <a:t>Conclusiones</a:t>
            </a:r>
            <a:endParaRPr lang="es-ES" sz="2000" dirty="0">
              <a:solidFill>
                <a:schemeClr val="bg2"/>
              </a:solidFill>
            </a:endParaRPr>
          </a:p>
        </p:txBody>
      </p:sp>
      <p:sp>
        <p:nvSpPr>
          <p:cNvPr id="51" name="Freeform 8"/>
          <p:cNvSpPr>
            <a:spLocks/>
          </p:cNvSpPr>
          <p:nvPr/>
        </p:nvSpPr>
        <p:spPr bwMode="auto">
          <a:xfrm>
            <a:off x="2859810" y="4869160"/>
            <a:ext cx="3440382" cy="1440000"/>
          </a:xfrm>
          <a:custGeom>
            <a:avLst/>
            <a:gdLst>
              <a:gd name="T0" fmla="*/ 1571 w 1571"/>
              <a:gd name="T1" fmla="*/ 0 h 620"/>
              <a:gd name="T2" fmla="*/ 789 w 1571"/>
              <a:gd name="T3" fmla="*/ 270 h 620"/>
              <a:gd name="T4" fmla="*/ 1 w 1571"/>
              <a:gd name="T5" fmla="*/ 2 h 620"/>
              <a:gd name="T6" fmla="*/ 0 w 1571"/>
              <a:gd name="T7" fmla="*/ 354 h 620"/>
              <a:gd name="T8" fmla="*/ 789 w 1571"/>
              <a:gd name="T9" fmla="*/ 620 h 620"/>
              <a:gd name="T10" fmla="*/ 1571 w 1571"/>
              <a:gd name="T11" fmla="*/ 350 h 620"/>
              <a:gd name="T12" fmla="*/ 1571 w 1571"/>
              <a:gd name="T13" fmla="*/ 0 h 620"/>
              <a:gd name="T14" fmla="*/ 1571 w 1571"/>
              <a:gd name="T15" fmla="*/ 0 h 620"/>
              <a:gd name="T16" fmla="*/ 1571 w 1571"/>
              <a:gd name="T17" fmla="*/ 0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71" h="620">
                <a:moveTo>
                  <a:pt x="1571" y="0"/>
                </a:moveTo>
                <a:lnTo>
                  <a:pt x="789" y="270"/>
                </a:lnTo>
                <a:lnTo>
                  <a:pt x="1" y="2"/>
                </a:lnTo>
                <a:lnTo>
                  <a:pt x="0" y="354"/>
                </a:lnTo>
                <a:lnTo>
                  <a:pt x="789" y="620"/>
                </a:lnTo>
                <a:lnTo>
                  <a:pt x="1571" y="350"/>
                </a:lnTo>
                <a:lnTo>
                  <a:pt x="1571" y="0"/>
                </a:lnTo>
                <a:lnTo>
                  <a:pt x="1571" y="0"/>
                </a:lnTo>
                <a:lnTo>
                  <a:pt x="15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s-ES" sz="2000" dirty="0" smtClean="0">
              <a:solidFill>
                <a:schemeClr val="bg2"/>
              </a:solidFill>
            </a:endParaRPr>
          </a:p>
          <a:p>
            <a:pPr algn="ctr"/>
            <a:r>
              <a:rPr lang="es-ES" sz="2000" dirty="0" smtClean="0">
                <a:solidFill>
                  <a:schemeClr val="bg2"/>
                </a:solidFill>
              </a:rPr>
              <a:t>Recomendaciones</a:t>
            </a:r>
            <a:endParaRPr lang="en-GB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2977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5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cap="all" dirty="0" smtClean="0"/>
              <a:t>Recomendaciones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s-ES" dirty="0" smtClean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endParaRPr lang="es-ES" dirty="0" smtClean="0">
              <a:solidFill>
                <a:schemeClr val="bg2"/>
              </a:solidFill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2039888" y="1900564"/>
            <a:ext cx="5064223" cy="955597"/>
            <a:chOff x="0" y="27623"/>
            <a:chExt cx="5064223" cy="955597"/>
          </a:xfrm>
        </p:grpSpPr>
        <p:sp>
          <p:nvSpPr>
            <p:cNvPr id="21" name="20 Rectángulo redondeado"/>
            <p:cNvSpPr/>
            <p:nvPr/>
          </p:nvSpPr>
          <p:spPr>
            <a:xfrm>
              <a:off x="0" y="27623"/>
              <a:ext cx="5064223" cy="9555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21 Rectángulo"/>
            <p:cNvSpPr/>
            <p:nvPr/>
          </p:nvSpPr>
          <p:spPr>
            <a:xfrm>
              <a:off x="46648" y="74271"/>
              <a:ext cx="4970927" cy="8623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3300" kern="1200" dirty="0" smtClean="0"/>
                <a:t>Control docente.</a:t>
              </a:r>
              <a:endParaRPr lang="es-ES" sz="3300" kern="1200" dirty="0"/>
            </a:p>
          </p:txBody>
        </p:sp>
      </p:grpSp>
      <p:grpSp>
        <p:nvGrpSpPr>
          <p:cNvPr id="15" name="14 Grupo"/>
          <p:cNvGrpSpPr/>
          <p:nvPr/>
        </p:nvGrpSpPr>
        <p:grpSpPr>
          <a:xfrm>
            <a:off x="2039888" y="2951202"/>
            <a:ext cx="5064223" cy="955597"/>
            <a:chOff x="0" y="1078261"/>
            <a:chExt cx="5064223" cy="955597"/>
          </a:xfrm>
        </p:grpSpPr>
        <p:sp>
          <p:nvSpPr>
            <p:cNvPr id="19" name="18 Rectángulo redondeado"/>
            <p:cNvSpPr/>
            <p:nvPr/>
          </p:nvSpPr>
          <p:spPr>
            <a:xfrm>
              <a:off x="0" y="1078261"/>
              <a:ext cx="5064223" cy="9555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19 Rectángulo"/>
            <p:cNvSpPr/>
            <p:nvPr/>
          </p:nvSpPr>
          <p:spPr>
            <a:xfrm>
              <a:off x="46648" y="1124909"/>
              <a:ext cx="4970927" cy="8623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3300" kern="1200" dirty="0" smtClean="0"/>
                <a:t>Expandir pruebas.</a:t>
              </a:r>
              <a:endParaRPr lang="es-ES" sz="3300" kern="1200" dirty="0"/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2039888" y="4001839"/>
            <a:ext cx="5064223" cy="955597"/>
            <a:chOff x="0" y="2128898"/>
            <a:chExt cx="5064223" cy="955597"/>
          </a:xfrm>
        </p:grpSpPr>
        <p:sp>
          <p:nvSpPr>
            <p:cNvPr id="17" name="16 Rectángulo redondeado"/>
            <p:cNvSpPr/>
            <p:nvPr/>
          </p:nvSpPr>
          <p:spPr>
            <a:xfrm>
              <a:off x="0" y="2128898"/>
              <a:ext cx="5064223" cy="9555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17 Rectángulo"/>
            <p:cNvSpPr/>
            <p:nvPr/>
          </p:nvSpPr>
          <p:spPr>
            <a:xfrm>
              <a:off x="46648" y="2175546"/>
              <a:ext cx="4970927" cy="8623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l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3300" kern="1200" dirty="0" smtClean="0"/>
                <a:t>3 direcciones.</a:t>
              </a:r>
              <a:endParaRPr lang="es-ES" sz="3300" kern="12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ocuments\CATO\SemestreXX\Seminario\imagenes presentación\gracias_multiling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764704"/>
            <a:ext cx="8634800" cy="5400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smtClean="0">
                <a:solidFill>
                  <a:schemeClr val="bg2"/>
                </a:solidFill>
              </a:rPr>
              <a:t>Diagramas (uno por paso).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solidFill>
                  <a:schemeClr val="bg2"/>
                </a:solidFill>
              </a:rPr>
              <a:t>Resolución mecánica.</a:t>
            </a:r>
          </a:p>
          <a:p>
            <a:pPr>
              <a:lnSpc>
                <a:spcPct val="150000"/>
              </a:lnSpc>
            </a:pPr>
            <a:r>
              <a:rPr lang="es-ES" dirty="0" smtClean="0">
                <a:solidFill>
                  <a:schemeClr val="bg2"/>
                </a:solidFill>
              </a:rPr>
              <a:t>Tendencia a errores.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Antecedentes</a:t>
            </a:r>
            <a:endParaRPr lang="es-ES" dirty="0"/>
          </a:p>
        </p:txBody>
      </p:sp>
      <p:pic>
        <p:nvPicPr>
          <p:cNvPr id="2050" name="Picture 2" descr="C:\Users\HP\Documents\CATO\SemestreXX\Seminario\imagenes presentación\confundid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717032"/>
            <a:ext cx="3472346" cy="2808312"/>
          </a:xfrm>
          <a:prstGeom prst="rect">
            <a:avLst/>
          </a:prstGeom>
          <a:noFill/>
        </p:spPr>
      </p:pic>
      <p:pic>
        <p:nvPicPr>
          <p:cNvPr id="2051" name="Picture 3" descr="C:\Users\HP\Documents\CATO\SemestreXX\Seminario\imagenes presentación\confundido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717032"/>
            <a:ext cx="2160240" cy="2160240"/>
          </a:xfrm>
          <a:prstGeom prst="rect">
            <a:avLst/>
          </a:prstGeom>
          <a:noFill/>
        </p:spPr>
      </p:pic>
      <p:pic>
        <p:nvPicPr>
          <p:cNvPr id="6" name="Picture 2" descr="C:\Users\HP\Documents\CATO\SemestreXX\Seminario\imagenes presentación\perder tiemp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2341" y="305498"/>
            <a:ext cx="2973442" cy="326751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HP\Documents\CATO\SemestreXX\Seminario\imagenes presentación\20140918_111710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t="10912"/>
          <a:stretch/>
        </p:blipFill>
        <p:spPr bwMode="auto">
          <a:xfrm>
            <a:off x="1691680" y="0"/>
            <a:ext cx="5747192" cy="682679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s-ES" sz="2700" dirty="0" err="1" smtClean="0">
                <a:solidFill>
                  <a:schemeClr val="bg2"/>
                </a:solidFill>
              </a:rPr>
              <a:t>Microprocessor</a:t>
            </a:r>
            <a:r>
              <a:rPr lang="es-ES" dirty="0" smtClean="0">
                <a:solidFill>
                  <a:schemeClr val="bg2"/>
                </a:solidFill>
              </a:rPr>
              <a:t> Tutorial</a:t>
            </a:r>
          </a:p>
          <a:p>
            <a:endParaRPr lang="es-ES" dirty="0">
              <a:solidFill>
                <a:schemeClr val="bg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Antecedentes</a:t>
            </a:r>
            <a:endParaRPr lang="es-ES" dirty="0"/>
          </a:p>
        </p:txBody>
      </p:sp>
      <p:pic>
        <p:nvPicPr>
          <p:cNvPr id="4" name="Picture 2" descr="C:\Users\danrocar\Desktop\microtut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204864"/>
            <a:ext cx="4968552" cy="404940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ES" dirty="0" err="1" smtClean="0">
                <a:solidFill>
                  <a:schemeClr val="bg2"/>
                </a:solidFill>
              </a:rPr>
              <a:t>Pep</a:t>
            </a:r>
            <a:r>
              <a:rPr lang="es-ES" dirty="0" smtClean="0">
                <a:solidFill>
                  <a:schemeClr val="bg2"/>
                </a:solidFill>
              </a:rPr>
              <a:t>/7 Simulator</a:t>
            </a:r>
            <a:endParaRPr lang="es-ES" dirty="0">
              <a:solidFill>
                <a:schemeClr val="bg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Antecedentes</a:t>
            </a:r>
            <a:endParaRPr lang="es-ES" dirty="0"/>
          </a:p>
        </p:txBody>
      </p:sp>
      <p:pic>
        <p:nvPicPr>
          <p:cNvPr id="5" name="Picture 2" descr="C:\Users\danrocar\Desktop\pep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239135"/>
            <a:ext cx="5040560" cy="40701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lnSpc>
                <a:spcPct val="150000"/>
              </a:lnSpc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s-ES" dirty="0" smtClean="0">
                <a:solidFill>
                  <a:schemeClr val="bg2"/>
                </a:solidFill>
              </a:rPr>
              <a:t>Dan! 71 </a:t>
            </a:r>
            <a:r>
              <a:rPr lang="es-ES" sz="2700" dirty="0" smtClean="0">
                <a:solidFill>
                  <a:schemeClr val="bg2"/>
                </a:solidFill>
              </a:rPr>
              <a:t>CPU</a:t>
            </a:r>
            <a:r>
              <a:rPr lang="es-ES" dirty="0" smtClean="0">
                <a:solidFill>
                  <a:schemeClr val="bg2"/>
                </a:solidFill>
              </a:rPr>
              <a:t> Simulator</a:t>
            </a:r>
            <a:endParaRPr lang="es-BO" dirty="0" smtClean="0">
              <a:solidFill>
                <a:schemeClr val="bg2"/>
              </a:solidFill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es-ES" dirty="0" smtClean="0">
              <a:solidFill>
                <a:schemeClr val="bg2"/>
              </a:solidFill>
            </a:endParaRPr>
          </a:p>
          <a:p>
            <a:endParaRPr lang="es-ES" dirty="0">
              <a:solidFill>
                <a:schemeClr val="bg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Antecedentes</a:t>
            </a:r>
            <a:endParaRPr lang="es-ES" dirty="0"/>
          </a:p>
        </p:txBody>
      </p:sp>
      <p:pic>
        <p:nvPicPr>
          <p:cNvPr id="5" name="Picture 2" descr="C:\Users\danrocar\Desktop\d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5" y="2214992"/>
            <a:ext cx="5128041" cy="40643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2638</TotalTime>
  <Words>610</Words>
  <Application>Microsoft Office PowerPoint</Application>
  <PresentationFormat>Presentación en pantalla (4:3)</PresentationFormat>
  <Paragraphs>220</Paragraphs>
  <Slides>47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48" baseType="lpstr">
      <vt:lpstr>Concurrencia</vt:lpstr>
      <vt:lpstr>Herramienta interactiva de apoyo al PEA del ciclo de instrucción del procesador</vt:lpstr>
      <vt:lpstr>Presentación de PowerPoint</vt:lpstr>
      <vt:lpstr>INTRODUCCIÓN</vt:lpstr>
      <vt:lpstr>Antecedentes</vt:lpstr>
      <vt:lpstr>Antecedentes</vt:lpstr>
      <vt:lpstr>Presentación de PowerPoint</vt:lpstr>
      <vt:lpstr>Antecedentes</vt:lpstr>
      <vt:lpstr>Antecedentes</vt:lpstr>
      <vt:lpstr>Antecedentes</vt:lpstr>
      <vt:lpstr>Situación Problemática</vt:lpstr>
      <vt:lpstr>Situación Problemática</vt:lpstr>
      <vt:lpstr>Formulación del Problema</vt:lpstr>
      <vt:lpstr>Objetivo General</vt:lpstr>
      <vt:lpstr>Objetivos Específicos</vt:lpstr>
      <vt:lpstr>Presentación de PowerPoint</vt:lpstr>
      <vt:lpstr>MARCO TEÓRICO</vt:lpstr>
      <vt:lpstr>Arquitectura de Computadoras</vt:lpstr>
      <vt:lpstr>Arquitectura de Computadoras</vt:lpstr>
      <vt:lpstr>Software educativo</vt:lpstr>
      <vt:lpstr>Metodología de desarrollo</vt:lpstr>
      <vt:lpstr>Metodología de desarrollo</vt:lpstr>
      <vt:lpstr>Tecnologías de desarrollo</vt:lpstr>
      <vt:lpstr>Presentación de PowerPoint</vt:lpstr>
      <vt:lpstr>INGENIERÍA DEL PROYECTO</vt:lpstr>
      <vt:lpstr>Diseño de componentes de interfaz para visualizar arquitectura del CPU</vt:lpstr>
      <vt:lpstr>Desarrollo del módulo interactivo para trabajar con lenguaje binario</vt:lpstr>
      <vt:lpstr>Desarrollo del módulo interactivo para trabajar con lenguaje binario</vt:lpstr>
      <vt:lpstr>Desarrollo del módulo interactivo para trabajar con lenguaje binario</vt:lpstr>
      <vt:lpstr>Presentación de PowerPoint</vt:lpstr>
      <vt:lpstr>Presentación de PowerPoint</vt:lpstr>
      <vt:lpstr>Desarrollo del módulo interactivo para trabajar con lenguaje hexadecimal</vt:lpstr>
      <vt:lpstr>Presentación de PowerPoint</vt:lpstr>
      <vt:lpstr>Presentación de PowerPoint</vt:lpstr>
      <vt:lpstr>Desarrollo del módulo interactivo para trabajar con lenguaje ensamblador</vt:lpstr>
      <vt:lpstr>Presentación de PowerPoint</vt:lpstr>
      <vt:lpstr>Presentación de PowerPoint</vt:lpstr>
      <vt:lpstr>Sistema Final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Conclusiones</vt:lpstr>
      <vt:lpstr>Conclusiones</vt:lpstr>
      <vt:lpstr>Presentación de PowerPoint</vt:lpstr>
      <vt:lpstr>Recomendaciones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Simulador Ciclo de Instrucción</dc:title>
  <dc:creator>HP</dc:creator>
  <cp:lastModifiedBy>Luffi</cp:lastModifiedBy>
  <cp:revision>256</cp:revision>
  <dcterms:created xsi:type="dcterms:W3CDTF">2014-09-02T15:09:39Z</dcterms:created>
  <dcterms:modified xsi:type="dcterms:W3CDTF">2015-09-22T17:45:36Z</dcterms:modified>
</cp:coreProperties>
</file>