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59" r:id="rId6"/>
    <p:sldId id="261" r:id="rId7"/>
    <p:sldId id="260" r:id="rId8"/>
    <p:sldId id="266" r:id="rId9"/>
    <p:sldId id="265" r:id="rId10"/>
    <p:sldId id="262" r:id="rId11"/>
    <p:sldId id="263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500"/>
    <a:srgbClr val="3953A4"/>
    <a:srgbClr val="EC2025"/>
    <a:srgbClr val="0D8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2B2ED-4AE6-43C6-9878-628A4FEB2681}" type="doc">
      <dgm:prSet loTypeId="urn:microsoft.com/office/officeart/2005/8/layout/hProcess9" loCatId="process" qsTypeId="urn:microsoft.com/office/officeart/2005/8/quickstyle/simple4" qsCatId="simple" csTypeId="urn:microsoft.com/office/officeart/2005/8/colors/accent1_1" csCatId="accent1" phldr="1"/>
      <dgm:spPr/>
    </dgm:pt>
    <dgm:pt modelId="{AC8A3948-794C-46AB-B2F7-FB041E71F770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2800" dirty="0"/>
            <a:t>DEFINIZIONE</a:t>
          </a:r>
          <a:br>
            <a:rPr lang="it-IT" sz="2800" dirty="0"/>
          </a:br>
          <a:r>
            <a:rPr lang="it-IT" sz="2800" dirty="0"/>
            <a:t>WORKFLOW</a:t>
          </a:r>
        </a:p>
      </dgm:t>
    </dgm:pt>
    <dgm:pt modelId="{D3611D85-2620-43C5-90B7-D879A4B5385E}" type="parTrans" cxnId="{7C686309-B1EB-4F63-AB7D-0093718F1EC6}">
      <dgm:prSet/>
      <dgm:spPr/>
      <dgm:t>
        <a:bodyPr/>
        <a:lstStyle/>
        <a:p>
          <a:endParaRPr lang="it-IT"/>
        </a:p>
      </dgm:t>
    </dgm:pt>
    <dgm:pt modelId="{9F346B8F-7D08-4BC8-95EE-4B9431E02CE4}" type="sibTrans" cxnId="{7C686309-B1EB-4F63-AB7D-0093718F1EC6}">
      <dgm:prSet/>
      <dgm:spPr/>
      <dgm:t>
        <a:bodyPr/>
        <a:lstStyle/>
        <a:p>
          <a:endParaRPr lang="it-IT"/>
        </a:p>
      </dgm:t>
    </dgm:pt>
    <dgm:pt modelId="{5E8F60F4-BD8B-41C0-B652-8A6510E32BF9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2800" dirty="0"/>
            <a:t>CREAZIONE DATI XML</a:t>
          </a:r>
        </a:p>
      </dgm:t>
    </dgm:pt>
    <dgm:pt modelId="{0B044BA4-9FA4-4FF7-83A1-411F6FCF6171}" type="parTrans" cxnId="{413F5136-0385-4BD4-A50E-445DE6291A83}">
      <dgm:prSet/>
      <dgm:spPr/>
      <dgm:t>
        <a:bodyPr/>
        <a:lstStyle/>
        <a:p>
          <a:endParaRPr lang="it-IT"/>
        </a:p>
      </dgm:t>
    </dgm:pt>
    <dgm:pt modelId="{9AC520A4-4C94-4A65-B236-78E5E8BE6CAB}" type="sibTrans" cxnId="{413F5136-0385-4BD4-A50E-445DE6291A83}">
      <dgm:prSet/>
      <dgm:spPr/>
      <dgm:t>
        <a:bodyPr/>
        <a:lstStyle/>
        <a:p>
          <a:endParaRPr lang="it-IT"/>
        </a:p>
      </dgm:t>
    </dgm:pt>
    <dgm:pt modelId="{C6EACFA5-E470-4E61-ADBA-4371571B7556}">
      <dgm:prSet phldrT="[Testo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dirty="0"/>
            <a:t>Inserimento dati xml nella</a:t>
          </a:r>
          <a:br>
            <a:rPr lang="it-IT" dirty="0"/>
          </a:br>
          <a:r>
            <a:rPr lang="it-IT" dirty="0"/>
            <a:t>PIATTAFORMA GESTIONALE AZIENDA</a:t>
          </a:r>
        </a:p>
      </dgm:t>
    </dgm:pt>
    <dgm:pt modelId="{91B006FD-9494-43EB-88E2-A4ACAC3E8BE7}" type="parTrans" cxnId="{D2FFE90C-5E29-4CE7-A8A3-EC223FA695F8}">
      <dgm:prSet/>
      <dgm:spPr/>
      <dgm:t>
        <a:bodyPr/>
        <a:lstStyle/>
        <a:p>
          <a:endParaRPr lang="it-IT"/>
        </a:p>
      </dgm:t>
    </dgm:pt>
    <dgm:pt modelId="{D56D4D2D-4985-4C58-9A5B-EDBFADC8E6FB}" type="sibTrans" cxnId="{D2FFE90C-5E29-4CE7-A8A3-EC223FA695F8}">
      <dgm:prSet/>
      <dgm:spPr/>
      <dgm:t>
        <a:bodyPr/>
        <a:lstStyle/>
        <a:p>
          <a:endParaRPr lang="it-IT"/>
        </a:p>
      </dgm:t>
    </dgm:pt>
    <dgm:pt modelId="{FD9712C6-E6B6-44AA-8ECD-C6ABC787F352}">
      <dgm:prSet phldrT="[Testo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dirty="0"/>
            <a:t>INTERAZIONE CON CLIENTE</a:t>
          </a:r>
          <a:br>
            <a:rPr lang="it-IT" dirty="0"/>
          </a:br>
          <a:r>
            <a:rPr lang="it-IT" dirty="0"/>
            <a:t>(gestisce in modo interattivo la sua richiesta)</a:t>
          </a:r>
        </a:p>
      </dgm:t>
    </dgm:pt>
    <dgm:pt modelId="{C932DA9F-358C-45A2-871C-D00662503AEF}" type="parTrans" cxnId="{C4E76FD4-4461-487B-95F8-05E2F427277C}">
      <dgm:prSet/>
      <dgm:spPr/>
      <dgm:t>
        <a:bodyPr/>
        <a:lstStyle/>
        <a:p>
          <a:endParaRPr lang="it-IT"/>
        </a:p>
      </dgm:t>
    </dgm:pt>
    <dgm:pt modelId="{69F61F8A-49C6-4176-ABB8-48BAEEBA10B7}" type="sibTrans" cxnId="{C4E76FD4-4461-487B-95F8-05E2F427277C}">
      <dgm:prSet/>
      <dgm:spPr/>
      <dgm:t>
        <a:bodyPr/>
        <a:lstStyle/>
        <a:p>
          <a:endParaRPr lang="it-IT"/>
        </a:p>
      </dgm:t>
    </dgm:pt>
    <dgm:pt modelId="{C08A77E8-5777-4E6F-822E-5E4472355533}" type="pres">
      <dgm:prSet presAssocID="{A932B2ED-4AE6-43C6-9878-628A4FEB2681}" presName="CompostProcess" presStyleCnt="0">
        <dgm:presLayoutVars>
          <dgm:dir/>
          <dgm:resizeHandles val="exact"/>
        </dgm:presLayoutVars>
      </dgm:prSet>
      <dgm:spPr/>
    </dgm:pt>
    <dgm:pt modelId="{2BBB914F-FBCC-46C0-9FCF-C91D3ABDF1A4}" type="pres">
      <dgm:prSet presAssocID="{A932B2ED-4AE6-43C6-9878-628A4FEB2681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4C86FFF7-BEDD-40E3-B9B7-94CD2669F617}" type="pres">
      <dgm:prSet presAssocID="{A932B2ED-4AE6-43C6-9878-628A4FEB2681}" presName="linearProcess" presStyleCnt="0"/>
      <dgm:spPr/>
    </dgm:pt>
    <dgm:pt modelId="{92E5FB62-6960-4E51-8591-9A369CBD4251}" type="pres">
      <dgm:prSet presAssocID="{AC8A3948-794C-46AB-B2F7-FB041E71F770}" presName="textNode" presStyleLbl="node1" presStyleIdx="0" presStyleCnt="4">
        <dgm:presLayoutVars>
          <dgm:bulletEnabled val="1"/>
        </dgm:presLayoutVars>
      </dgm:prSet>
      <dgm:spPr/>
    </dgm:pt>
    <dgm:pt modelId="{637F2B52-CB9C-4192-8773-FEAE76AC21A7}" type="pres">
      <dgm:prSet presAssocID="{9F346B8F-7D08-4BC8-95EE-4B9431E02CE4}" presName="sibTrans" presStyleCnt="0"/>
      <dgm:spPr/>
    </dgm:pt>
    <dgm:pt modelId="{0BBEFD32-7F61-4857-B82B-9FB261D5FAAC}" type="pres">
      <dgm:prSet presAssocID="{5E8F60F4-BD8B-41C0-B652-8A6510E32BF9}" presName="textNode" presStyleLbl="node1" presStyleIdx="1" presStyleCnt="4">
        <dgm:presLayoutVars>
          <dgm:bulletEnabled val="1"/>
        </dgm:presLayoutVars>
      </dgm:prSet>
      <dgm:spPr/>
    </dgm:pt>
    <dgm:pt modelId="{71338426-0D6F-49F0-92DB-C9E1019153EE}" type="pres">
      <dgm:prSet presAssocID="{9AC520A4-4C94-4A65-B236-78E5E8BE6CAB}" presName="sibTrans" presStyleCnt="0"/>
      <dgm:spPr/>
    </dgm:pt>
    <dgm:pt modelId="{6CB5C669-D1A2-4A9A-8D31-A7ED945CEE72}" type="pres">
      <dgm:prSet presAssocID="{C6EACFA5-E470-4E61-ADBA-4371571B7556}" presName="textNode" presStyleLbl="node1" presStyleIdx="2" presStyleCnt="4">
        <dgm:presLayoutVars>
          <dgm:bulletEnabled val="1"/>
        </dgm:presLayoutVars>
      </dgm:prSet>
      <dgm:spPr/>
    </dgm:pt>
    <dgm:pt modelId="{CE34D651-1E2C-409B-8689-25E9A16E12CB}" type="pres">
      <dgm:prSet presAssocID="{D56D4D2D-4985-4C58-9A5B-EDBFADC8E6FB}" presName="sibTrans" presStyleCnt="0"/>
      <dgm:spPr/>
    </dgm:pt>
    <dgm:pt modelId="{FE5FB3F0-465C-496E-8A5E-073501EA6D18}" type="pres">
      <dgm:prSet presAssocID="{FD9712C6-E6B6-44AA-8ECD-C6ABC787F35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7392400-EAB9-4570-8E74-598A96ACBC1F}" type="presOf" srcId="{AC8A3948-794C-46AB-B2F7-FB041E71F770}" destId="{92E5FB62-6960-4E51-8591-9A369CBD4251}" srcOrd="0" destOrd="0" presId="urn:microsoft.com/office/officeart/2005/8/layout/hProcess9"/>
    <dgm:cxn modelId="{7C686309-B1EB-4F63-AB7D-0093718F1EC6}" srcId="{A932B2ED-4AE6-43C6-9878-628A4FEB2681}" destId="{AC8A3948-794C-46AB-B2F7-FB041E71F770}" srcOrd="0" destOrd="0" parTransId="{D3611D85-2620-43C5-90B7-D879A4B5385E}" sibTransId="{9F346B8F-7D08-4BC8-95EE-4B9431E02CE4}"/>
    <dgm:cxn modelId="{D2FFE90C-5E29-4CE7-A8A3-EC223FA695F8}" srcId="{A932B2ED-4AE6-43C6-9878-628A4FEB2681}" destId="{C6EACFA5-E470-4E61-ADBA-4371571B7556}" srcOrd="2" destOrd="0" parTransId="{91B006FD-9494-43EB-88E2-A4ACAC3E8BE7}" sibTransId="{D56D4D2D-4985-4C58-9A5B-EDBFADC8E6FB}"/>
    <dgm:cxn modelId="{413F5136-0385-4BD4-A50E-445DE6291A83}" srcId="{A932B2ED-4AE6-43C6-9878-628A4FEB2681}" destId="{5E8F60F4-BD8B-41C0-B652-8A6510E32BF9}" srcOrd="1" destOrd="0" parTransId="{0B044BA4-9FA4-4FF7-83A1-411F6FCF6171}" sibTransId="{9AC520A4-4C94-4A65-B236-78E5E8BE6CAB}"/>
    <dgm:cxn modelId="{FB502043-9571-499B-9B96-B6AE9C9B713D}" type="presOf" srcId="{A932B2ED-4AE6-43C6-9878-628A4FEB2681}" destId="{C08A77E8-5777-4E6F-822E-5E4472355533}" srcOrd="0" destOrd="0" presId="urn:microsoft.com/office/officeart/2005/8/layout/hProcess9"/>
    <dgm:cxn modelId="{192982C2-81B3-4080-B93A-D164B8E98489}" type="presOf" srcId="{FD9712C6-E6B6-44AA-8ECD-C6ABC787F352}" destId="{FE5FB3F0-465C-496E-8A5E-073501EA6D18}" srcOrd="0" destOrd="0" presId="urn:microsoft.com/office/officeart/2005/8/layout/hProcess9"/>
    <dgm:cxn modelId="{C4E76FD4-4461-487B-95F8-05E2F427277C}" srcId="{A932B2ED-4AE6-43C6-9878-628A4FEB2681}" destId="{FD9712C6-E6B6-44AA-8ECD-C6ABC787F352}" srcOrd="3" destOrd="0" parTransId="{C932DA9F-358C-45A2-871C-D00662503AEF}" sibTransId="{69F61F8A-49C6-4176-ABB8-48BAEEBA10B7}"/>
    <dgm:cxn modelId="{551309DE-AEE6-446E-A0B3-B705828BB058}" type="presOf" srcId="{C6EACFA5-E470-4E61-ADBA-4371571B7556}" destId="{6CB5C669-D1A2-4A9A-8D31-A7ED945CEE72}" srcOrd="0" destOrd="0" presId="urn:microsoft.com/office/officeart/2005/8/layout/hProcess9"/>
    <dgm:cxn modelId="{F4A443FA-CC28-48F0-892A-7DD2984C4604}" type="presOf" srcId="{5E8F60F4-BD8B-41C0-B652-8A6510E32BF9}" destId="{0BBEFD32-7F61-4857-B82B-9FB261D5FAAC}" srcOrd="0" destOrd="0" presId="urn:microsoft.com/office/officeart/2005/8/layout/hProcess9"/>
    <dgm:cxn modelId="{94AC5274-2CAE-4761-8AF5-D3EECF2D78A9}" type="presParOf" srcId="{C08A77E8-5777-4E6F-822E-5E4472355533}" destId="{2BBB914F-FBCC-46C0-9FCF-C91D3ABDF1A4}" srcOrd="0" destOrd="0" presId="urn:microsoft.com/office/officeart/2005/8/layout/hProcess9"/>
    <dgm:cxn modelId="{5629D655-A980-4006-A4C7-7B2CEAEB3CDC}" type="presParOf" srcId="{C08A77E8-5777-4E6F-822E-5E4472355533}" destId="{4C86FFF7-BEDD-40E3-B9B7-94CD2669F617}" srcOrd="1" destOrd="0" presId="urn:microsoft.com/office/officeart/2005/8/layout/hProcess9"/>
    <dgm:cxn modelId="{3D174B3D-8AAA-4BF0-B198-D7CE71C5EB14}" type="presParOf" srcId="{4C86FFF7-BEDD-40E3-B9B7-94CD2669F617}" destId="{92E5FB62-6960-4E51-8591-9A369CBD4251}" srcOrd="0" destOrd="0" presId="urn:microsoft.com/office/officeart/2005/8/layout/hProcess9"/>
    <dgm:cxn modelId="{7E895950-1A44-4C87-8B7F-0DB027690082}" type="presParOf" srcId="{4C86FFF7-BEDD-40E3-B9B7-94CD2669F617}" destId="{637F2B52-CB9C-4192-8773-FEAE76AC21A7}" srcOrd="1" destOrd="0" presId="urn:microsoft.com/office/officeart/2005/8/layout/hProcess9"/>
    <dgm:cxn modelId="{C2FB3B58-188D-40A9-889B-9A4C71A240C4}" type="presParOf" srcId="{4C86FFF7-BEDD-40E3-B9B7-94CD2669F617}" destId="{0BBEFD32-7F61-4857-B82B-9FB261D5FAAC}" srcOrd="2" destOrd="0" presId="urn:microsoft.com/office/officeart/2005/8/layout/hProcess9"/>
    <dgm:cxn modelId="{3B7774E3-26AA-496E-89E9-0FA297C0D4C1}" type="presParOf" srcId="{4C86FFF7-BEDD-40E3-B9B7-94CD2669F617}" destId="{71338426-0D6F-49F0-92DB-C9E1019153EE}" srcOrd="3" destOrd="0" presId="urn:microsoft.com/office/officeart/2005/8/layout/hProcess9"/>
    <dgm:cxn modelId="{DC530A2D-4E04-480C-8CAB-179F6C19FA34}" type="presParOf" srcId="{4C86FFF7-BEDD-40E3-B9B7-94CD2669F617}" destId="{6CB5C669-D1A2-4A9A-8D31-A7ED945CEE72}" srcOrd="4" destOrd="0" presId="urn:microsoft.com/office/officeart/2005/8/layout/hProcess9"/>
    <dgm:cxn modelId="{0C41CE6C-AC4F-4B9D-927C-3F68D1484CDF}" type="presParOf" srcId="{4C86FFF7-BEDD-40E3-B9B7-94CD2669F617}" destId="{CE34D651-1E2C-409B-8689-25E9A16E12CB}" srcOrd="5" destOrd="0" presId="urn:microsoft.com/office/officeart/2005/8/layout/hProcess9"/>
    <dgm:cxn modelId="{4A3F303A-DD95-40CE-A401-28AC2C50A0F8}" type="presParOf" srcId="{4C86FFF7-BEDD-40E3-B9B7-94CD2669F617}" destId="{FE5FB3F0-465C-496E-8A5E-073501EA6D1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B914F-FBCC-46C0-9FCF-C91D3ABDF1A4}">
      <dsp:nvSpPr>
        <dsp:cNvPr id="0" name=""/>
        <dsp:cNvSpPr/>
      </dsp:nvSpPr>
      <dsp:spPr>
        <a:xfrm>
          <a:off x="787673" y="0"/>
          <a:ext cx="8926967" cy="3421789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E5FB62-6960-4E51-8591-9A369CBD4251}">
      <dsp:nvSpPr>
        <dsp:cNvPr id="0" name=""/>
        <dsp:cNvSpPr/>
      </dsp:nvSpPr>
      <dsp:spPr>
        <a:xfrm>
          <a:off x="5256" y="1026536"/>
          <a:ext cx="2528145" cy="1368715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DEFINIZIONE</a:t>
          </a:r>
          <a:br>
            <a:rPr lang="it-IT" sz="2800" kern="1200" dirty="0"/>
          </a:br>
          <a:r>
            <a:rPr lang="it-IT" sz="2800" kern="1200" dirty="0"/>
            <a:t>WORKFLOW</a:t>
          </a:r>
        </a:p>
      </dsp:txBody>
      <dsp:txXfrm>
        <a:off x="72071" y="1093351"/>
        <a:ext cx="2394515" cy="1235085"/>
      </dsp:txXfrm>
    </dsp:sp>
    <dsp:sp modelId="{0BBEFD32-7F61-4857-B82B-9FB261D5FAAC}">
      <dsp:nvSpPr>
        <dsp:cNvPr id="0" name=""/>
        <dsp:cNvSpPr/>
      </dsp:nvSpPr>
      <dsp:spPr>
        <a:xfrm>
          <a:off x="2659808" y="1026536"/>
          <a:ext cx="2528145" cy="1368715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CREAZIONE DATI XML</a:t>
          </a:r>
        </a:p>
      </dsp:txBody>
      <dsp:txXfrm>
        <a:off x="2726623" y="1093351"/>
        <a:ext cx="2394515" cy="1235085"/>
      </dsp:txXfrm>
    </dsp:sp>
    <dsp:sp modelId="{6CB5C669-D1A2-4A9A-8D31-A7ED945CEE72}">
      <dsp:nvSpPr>
        <dsp:cNvPr id="0" name=""/>
        <dsp:cNvSpPr/>
      </dsp:nvSpPr>
      <dsp:spPr>
        <a:xfrm>
          <a:off x="5314361" y="1026536"/>
          <a:ext cx="2528145" cy="1368715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Inserimento dati xml nella</a:t>
          </a:r>
          <a:br>
            <a:rPr lang="it-IT" sz="1600" kern="1200" dirty="0"/>
          </a:br>
          <a:r>
            <a:rPr lang="it-IT" sz="1600" kern="1200" dirty="0"/>
            <a:t>PIATTAFORMA GESTIONALE AZIENDA</a:t>
          </a:r>
        </a:p>
      </dsp:txBody>
      <dsp:txXfrm>
        <a:off x="5381176" y="1093351"/>
        <a:ext cx="2394515" cy="1235085"/>
      </dsp:txXfrm>
    </dsp:sp>
    <dsp:sp modelId="{FE5FB3F0-465C-496E-8A5E-073501EA6D18}">
      <dsp:nvSpPr>
        <dsp:cNvPr id="0" name=""/>
        <dsp:cNvSpPr/>
      </dsp:nvSpPr>
      <dsp:spPr>
        <a:xfrm>
          <a:off x="7968913" y="1026536"/>
          <a:ext cx="2528145" cy="1368715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INTERAZIONE CON CLIENTE</a:t>
          </a:r>
          <a:br>
            <a:rPr lang="it-IT" sz="1600" kern="1200" dirty="0"/>
          </a:br>
          <a:r>
            <a:rPr lang="it-IT" sz="1600" kern="1200" dirty="0"/>
            <a:t>(gestisce in modo interattivo la sua richiesta)</a:t>
          </a:r>
        </a:p>
      </dsp:txBody>
      <dsp:txXfrm>
        <a:off x="8035728" y="1093351"/>
        <a:ext cx="2394515" cy="1235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CDC86-76B1-41F8-B927-0DD76192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it-IT">
                <a:solidFill>
                  <a:srgbClr val="FEE500"/>
                </a:solidFill>
              </a:rPr>
              <a:t>Editor di workflow</a:t>
            </a:r>
            <a:endParaRPr lang="it-IT" dirty="0">
              <a:solidFill>
                <a:srgbClr val="FEE5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10F152-8C1A-4743-880C-44C44F675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algn="ctr"/>
            <a:r>
              <a:rPr lang="it-IT" dirty="0"/>
              <a:t>Applicazione desktop Java per la traduzione in XML di schemi di workflow</a:t>
            </a:r>
          </a:p>
        </p:txBody>
      </p:sp>
      <p:pic>
        <p:nvPicPr>
          <p:cNvPr id="4" name="Picture 2" descr="https://www.abacogroup.eu/wp-content/uploads/2016/12/cropped-abaco-logo-finale-150x150.png">
            <a:extLst>
              <a:ext uri="{FF2B5EF4-FFF2-40B4-BE49-F238E27FC236}">
                <a16:creationId xmlns:a16="http://schemas.microsoft.com/office/drawing/2014/main" id="{00A088CF-FDD4-457A-81E6-96B09978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19" y="310817"/>
            <a:ext cx="2365232" cy="23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isultati immagini per unimore">
            <a:extLst>
              <a:ext uri="{FF2B5EF4-FFF2-40B4-BE49-F238E27FC236}">
                <a16:creationId xmlns:a16="http://schemas.microsoft.com/office/drawing/2014/main" id="{71FDB8C2-35AA-48FF-89B1-313AF1F82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18"/>
          <a:stretch/>
        </p:blipFill>
        <p:spPr bwMode="auto">
          <a:xfrm>
            <a:off x="3603154" y="931200"/>
            <a:ext cx="2967582" cy="112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61594504-C506-4426-B0F7-B24B4F3F006C}"/>
              </a:ext>
            </a:extLst>
          </p:cNvPr>
          <p:cNvSpPr txBox="1">
            <a:spLocks/>
          </p:cNvSpPr>
          <p:nvPr/>
        </p:nvSpPr>
        <p:spPr>
          <a:xfrm>
            <a:off x="3881251" y="4895402"/>
            <a:ext cx="3018568" cy="1603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>
                <a:solidFill>
                  <a:schemeClr val="tx1"/>
                </a:solidFill>
              </a:rPr>
              <a:t>Modena 16 gennaio 2019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Bertellini Paolo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Cisternino Francesco</a:t>
            </a:r>
          </a:p>
        </p:txBody>
      </p:sp>
    </p:spTree>
    <p:extLst>
      <p:ext uri="{BB962C8B-B14F-4D97-AF65-F5344CB8AC3E}">
        <p14:creationId xmlns:p14="http://schemas.microsoft.com/office/powerpoint/2010/main" val="221607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DB9D2-4DB8-41E5-B6EF-58CB1AFC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classe TRANSIZIONE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7482C55-BA14-4A7E-BFE1-8F76D2E2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960" y="725714"/>
            <a:ext cx="5621039" cy="567284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1A7C4D-6498-4D61-A9B9-355B94950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306" y="232397"/>
            <a:ext cx="6080346" cy="639320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4DA6A93-2243-46F2-B351-DE8C5DCF06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99" t="65247" r="26259" b="15038"/>
          <a:stretch/>
        </p:blipFill>
        <p:spPr>
          <a:xfrm>
            <a:off x="522514" y="2508069"/>
            <a:ext cx="4972596" cy="2351314"/>
          </a:xfrm>
          <a:prstGeom prst="rect">
            <a:avLst/>
          </a:prstGeom>
          <a:ln w="19050">
            <a:solidFill>
              <a:srgbClr val="FEE500"/>
            </a:solidFill>
          </a:ln>
        </p:spPr>
      </p:pic>
    </p:spTree>
    <p:extLst>
      <p:ext uri="{BB962C8B-B14F-4D97-AF65-F5344CB8AC3E}">
        <p14:creationId xmlns:p14="http://schemas.microsoft.com/office/powerpoint/2010/main" val="18108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DB9D2-4DB8-41E5-B6EF-58CB1AFC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pannello TRANSIZIONE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2ED854E0-EF1F-48FA-948F-7B2C33D594E6}"/>
              </a:ext>
            </a:extLst>
          </p:cNvPr>
          <p:cNvSpPr txBox="1">
            <a:spLocks/>
          </p:cNvSpPr>
          <p:nvPr/>
        </p:nvSpPr>
        <p:spPr>
          <a:xfrm>
            <a:off x="703385" y="1797613"/>
            <a:ext cx="5276501" cy="50603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Una transizione viene creata tramite il menù </a:t>
            </a:r>
            <a:r>
              <a:rPr lang="it-IT" dirty="0" err="1"/>
              <a:t>Insert</a:t>
            </a:r>
            <a:r>
              <a:rPr lang="it-IT" dirty="0"/>
              <a:t> o il tasto T della toolbar.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Una volta che viene selezionato il nodo origine della transizione, nel </a:t>
            </a:r>
            <a:r>
              <a:rPr lang="it-IT" dirty="0" err="1"/>
              <a:t>WorkFlowPanel</a:t>
            </a:r>
            <a:r>
              <a:rPr lang="it-IT" dirty="0"/>
              <a:t> viene disegnata una freccia avente come coda il nodo origine stesso e come coda il cursore del mouse che permette all’utente di scegliere facilmente il nodo destinazione.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È possibile annullare la creazione della transizione dopo aver selezionato il primo nodo tramite il tasto ESC: la freccia che guida l’utente nella creazione della transizione viene cancellata e la situazione precedente viene ripristinata.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418C45-B4C9-43DC-AB57-E4A98A0EE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66" t="34143" r="49169" b="45859"/>
          <a:stretch/>
        </p:blipFill>
        <p:spPr>
          <a:xfrm>
            <a:off x="6676840" y="2675568"/>
            <a:ext cx="5112532" cy="24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C16B3-0C48-491D-9D56-25DF3141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salvataggio in XML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BAA0C9-4747-4A20-9922-3CF8C830A27B}"/>
              </a:ext>
            </a:extLst>
          </p:cNvPr>
          <p:cNvSpPr txBox="1">
            <a:spLocks/>
          </p:cNvSpPr>
          <p:nvPr/>
        </p:nvSpPr>
        <p:spPr>
          <a:xfrm>
            <a:off x="566057" y="1712686"/>
            <a:ext cx="6254094" cy="47801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 momento in cui si decide di salvare il </a:t>
            </a:r>
            <a:r>
              <a:rPr lang="it-IT" dirty="0" err="1"/>
              <a:t>WorkFlow</a:t>
            </a:r>
            <a:r>
              <a:rPr lang="it-IT" dirty="0"/>
              <a:t> nel formato XML, il passo più importante da fare è quello di convertire gli oggetti Java </a:t>
            </a:r>
            <a:r>
              <a:rPr lang="it-IT" dirty="0" err="1"/>
              <a:t>WorkFlow</a:t>
            </a:r>
            <a:r>
              <a:rPr lang="it-IT" dirty="0"/>
              <a:t>, Nodi e Transizioni in XML.</a:t>
            </a:r>
          </a:p>
          <a:p>
            <a:r>
              <a:rPr lang="it-IT" dirty="0"/>
              <a:t>L’operazione di conversione avviene tramite un </a:t>
            </a:r>
            <a:r>
              <a:rPr lang="it-IT" dirty="0" err="1"/>
              <a:t>serializzatore</a:t>
            </a:r>
            <a:r>
              <a:rPr lang="it-IT" dirty="0"/>
              <a:t> di </a:t>
            </a:r>
            <a:r>
              <a:rPr lang="it-IT" dirty="0" err="1"/>
              <a:t>oggeti</a:t>
            </a:r>
            <a:r>
              <a:rPr lang="it-IT" dirty="0"/>
              <a:t> Java, il </a:t>
            </a:r>
            <a:r>
              <a:rPr lang="it-IT" dirty="0" err="1"/>
              <a:t>Marshaller</a:t>
            </a:r>
            <a:r>
              <a:rPr lang="it-IT" dirty="0"/>
              <a:t>, che partendo da un albero di oggetti JAXB crea il corrispondente documento XML.</a:t>
            </a:r>
          </a:p>
          <a:p>
            <a:r>
              <a:rPr lang="it-IT" dirty="0"/>
              <a:t>Nel momento in cui dal menu si seleziona l’opzione apri, l’applicazione è in grado di aprire file salvati nel formato XML realizzati tramite il </a:t>
            </a:r>
            <a:r>
              <a:rPr lang="it-IT" dirty="0" err="1"/>
              <a:t>WorkFlow</a:t>
            </a:r>
            <a:r>
              <a:rPr lang="it-IT" dirty="0"/>
              <a:t> Manager.</a:t>
            </a:r>
          </a:p>
          <a:p>
            <a:r>
              <a:rPr lang="it-IT" dirty="0"/>
              <a:t>L’operazione di apertura del file e di conversione da XML a oggetti Java avviene tramite l’</a:t>
            </a:r>
            <a:r>
              <a:rPr lang="it-IT" dirty="0" err="1"/>
              <a:t>Unmarshaller</a:t>
            </a:r>
            <a:r>
              <a:rPr lang="it-IT" dirty="0"/>
              <a:t>, che compie quindi il lavoro opposto a quello del </a:t>
            </a:r>
            <a:r>
              <a:rPr lang="it-IT" dirty="0" err="1"/>
              <a:t>Marshaller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79339B-DB6A-4067-967D-EF7ADC50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75" b="11370"/>
          <a:stretch/>
        </p:blipFill>
        <p:spPr>
          <a:xfrm>
            <a:off x="7796893" y="262616"/>
            <a:ext cx="3829050" cy="62302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B06B7AF-8029-4FA3-9B1C-E8589C35E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8" t="11246" r="62888" b="5726"/>
          <a:stretch/>
        </p:blipFill>
        <p:spPr>
          <a:xfrm>
            <a:off x="8763000" y="2342046"/>
            <a:ext cx="3028950" cy="42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0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19A4B-CFE4-4DB0-8821-0CC031DE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4C8625-BF61-4156-904F-0D9E5C79B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" t="24154" r="67969" b="30824"/>
          <a:stretch/>
        </p:blipFill>
        <p:spPr>
          <a:xfrm>
            <a:off x="4887384" y="916274"/>
            <a:ext cx="5676900" cy="50254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EDD954F-4632-4FB9-93BF-772C1890F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81" t="37494" r="23934" b="18318"/>
          <a:stretch/>
        </p:blipFill>
        <p:spPr>
          <a:xfrm>
            <a:off x="419100" y="476250"/>
            <a:ext cx="4210050" cy="58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89243-2477-46A7-9B0C-9361B52C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C381067-6641-4A1A-B23F-63323E67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6" t="13316" r="51563" b="61394"/>
          <a:stretch/>
        </p:blipFill>
        <p:spPr>
          <a:xfrm>
            <a:off x="537028" y="2476500"/>
            <a:ext cx="5001567" cy="25146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AA9B5A0-416D-47BE-A797-8E1ED3F24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t="30269" r="62813" b="20819"/>
          <a:stretch/>
        </p:blipFill>
        <p:spPr>
          <a:xfrm>
            <a:off x="5678901" y="1276350"/>
            <a:ext cx="5976071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7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767D522C-ECC9-4022-A960-856104037B8E}"/>
              </a:ext>
            </a:extLst>
          </p:cNvPr>
          <p:cNvGrpSpPr/>
          <p:nvPr/>
        </p:nvGrpSpPr>
        <p:grpSpPr>
          <a:xfrm>
            <a:off x="1312810" y="1075920"/>
            <a:ext cx="5861714" cy="1204297"/>
            <a:chOff x="2001265" y="1332470"/>
            <a:chExt cx="6172065" cy="1430036"/>
          </a:xfrm>
        </p:grpSpPr>
        <p:pic>
          <p:nvPicPr>
            <p:cNvPr id="3" name="Picture 2" descr="https://www.abacogroup.eu/wp-content/uploads/2016/12/cropped-abaco-logo-finale-150x150.png">
              <a:extLst>
                <a:ext uri="{FF2B5EF4-FFF2-40B4-BE49-F238E27FC236}">
                  <a16:creationId xmlns:a16="http://schemas.microsoft.com/office/drawing/2014/main" id="{520F5478-EA1D-425F-BA9C-19DA16573D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577" b="-1"/>
            <a:stretch/>
          </p:blipFill>
          <p:spPr bwMode="auto">
            <a:xfrm>
              <a:off x="2001265" y="1332470"/>
              <a:ext cx="1235872" cy="1430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25FCC637-A2ED-4EA1-9C2A-572E3B549703}"/>
                </a:ext>
              </a:extLst>
            </p:cNvPr>
            <p:cNvSpPr/>
            <p:nvPr/>
          </p:nvSpPr>
          <p:spPr>
            <a:xfrm>
              <a:off x="3149594" y="2111038"/>
              <a:ext cx="502373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600" dirty="0"/>
                <a:t>Azienda software con diversi sedi nel mondo e sede principale a Mantova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B1B8C82-CA02-4AE5-8A29-F5903D587725}"/>
                </a:ext>
              </a:extLst>
            </p:cNvPr>
            <p:cNvSpPr txBox="1"/>
            <p:nvPr/>
          </p:nvSpPr>
          <p:spPr>
            <a:xfrm>
              <a:off x="3149594" y="1551666"/>
              <a:ext cx="3393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solidFill>
                    <a:srgbClr val="FEE500"/>
                  </a:solidFill>
                </a:rPr>
                <a:t>ABACO Group spa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C15EDA-FBC3-462B-A086-E1842DCD5B70}"/>
              </a:ext>
            </a:extLst>
          </p:cNvPr>
          <p:cNvSpPr txBox="1"/>
          <p:nvPr/>
        </p:nvSpPr>
        <p:spPr>
          <a:xfrm>
            <a:off x="727315" y="2698499"/>
            <a:ext cx="8998809" cy="367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700" dirty="0"/>
              <a:t>INCONTRO CONOSCITIVO: 11 luglio 2018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700" b="1" u="sng" dirty="0"/>
              <a:t>SPECIFICA DEI REQUISITI</a:t>
            </a:r>
            <a:r>
              <a:rPr lang="it-IT" sz="1700" dirty="0"/>
              <a:t>: 20 luglio 2018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700" dirty="0"/>
              <a:t>CONSEGNA DOCUMENTO DI PROGETTO: 3 agosto 2018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700" b="1" u="sng" dirty="0"/>
              <a:t>APPROVAZIONE DOCUMENTO DI PROGETTO </a:t>
            </a:r>
            <a:r>
              <a:rPr lang="it-IT" sz="1700" dirty="0"/>
              <a:t>AZIENDA E PROFESSORE: settembre 2018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700" dirty="0"/>
              <a:t>INIZIO IMPLEMENTAZIONE: novembre 2018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700" b="1" u="sng" dirty="0"/>
              <a:t>INCONTRO INTERMEDIO DI VERIFICA</a:t>
            </a:r>
            <a:r>
              <a:rPr lang="it-IT" sz="1700" dirty="0"/>
              <a:t>: 3 dicembre 2018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700" b="1" u="sng" dirty="0"/>
              <a:t>CONSEGNA E PRESENTAZIONE</a:t>
            </a:r>
            <a:r>
              <a:rPr lang="it-IT" sz="1700" dirty="0"/>
              <a:t>: 11 gennaio 2019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2D438A-7622-475C-931C-83F507B604CF}"/>
              </a:ext>
            </a:extLst>
          </p:cNvPr>
          <p:cNvSpPr txBox="1"/>
          <p:nvPr/>
        </p:nvSpPr>
        <p:spPr>
          <a:xfrm>
            <a:off x="727315" y="608114"/>
            <a:ext cx="377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Realizzato su commessa di:</a:t>
            </a:r>
          </a:p>
        </p:txBody>
      </p:sp>
      <p:pic>
        <p:nvPicPr>
          <p:cNvPr id="11" name="Picture 2" descr="Risultati immagini per eclipse logo">
            <a:extLst>
              <a:ext uri="{FF2B5EF4-FFF2-40B4-BE49-F238E27FC236}">
                <a16:creationId xmlns:a16="http://schemas.microsoft.com/office/drawing/2014/main" id="{A7D30D00-EB1A-42CB-803F-604487CE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197" y="2110975"/>
            <a:ext cx="2313895" cy="79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sultati immagini per git logo">
            <a:extLst>
              <a:ext uri="{FF2B5EF4-FFF2-40B4-BE49-F238E27FC236}">
                <a16:creationId xmlns:a16="http://schemas.microsoft.com/office/drawing/2014/main" id="{30F85AD0-571A-423A-9E64-5352C9BD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660" y="3306850"/>
            <a:ext cx="1278432" cy="5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7EBC7314-76B4-4B7C-A55C-0B760DA4040E}"/>
              </a:ext>
            </a:extLst>
          </p:cNvPr>
          <p:cNvGrpSpPr/>
          <p:nvPr/>
        </p:nvGrpSpPr>
        <p:grpSpPr>
          <a:xfrm>
            <a:off x="8663197" y="579065"/>
            <a:ext cx="2801488" cy="1273529"/>
            <a:chOff x="1241665" y="4636789"/>
            <a:chExt cx="2801488" cy="1273529"/>
          </a:xfrm>
        </p:grpSpPr>
        <p:pic>
          <p:nvPicPr>
            <p:cNvPr id="14" name="Picture 6" descr="Risultati immagini per java">
              <a:extLst>
                <a:ext uri="{FF2B5EF4-FFF2-40B4-BE49-F238E27FC236}">
                  <a16:creationId xmlns:a16="http://schemas.microsoft.com/office/drawing/2014/main" id="{641E1030-2B48-41B7-A8BE-D842BA4F2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665" y="4636789"/>
              <a:ext cx="1840723" cy="1150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B77E855-EC9F-44D1-BDEC-54A6832375BC}"/>
                </a:ext>
              </a:extLst>
            </p:cNvPr>
            <p:cNvSpPr txBox="1"/>
            <p:nvPr/>
          </p:nvSpPr>
          <p:spPr>
            <a:xfrm>
              <a:off x="2206056" y="5448653"/>
              <a:ext cx="1837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0D8BC8"/>
                  </a:solidFill>
                  <a:latin typeface="Candy Round BTN Cond" panose="020F0606020102040306" pitchFamily="34" charset="0"/>
                </a:rPr>
                <a:t>Window builder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9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90A709-EBAC-4D62-9B73-634B0FF6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Utilizzo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801D26-9979-4EA3-BB8F-1F244714A1D5}"/>
              </a:ext>
            </a:extLst>
          </p:cNvPr>
          <p:cNvSpPr txBox="1"/>
          <p:nvPr/>
        </p:nvSpPr>
        <p:spPr>
          <a:xfrm>
            <a:off x="677335" y="1592317"/>
            <a:ext cx="566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Gestire in maniera automatizzata la </a:t>
            </a:r>
          </a:p>
          <a:p>
            <a:endParaRPr lang="it-IT" dirty="0"/>
          </a:p>
          <a:p>
            <a:r>
              <a:rPr lang="it-IT" sz="2400" b="1" dirty="0">
                <a:solidFill>
                  <a:schemeClr val="accent2"/>
                </a:solidFill>
              </a:rPr>
              <a:t>RICHIESTA DI FONDI ALLA COMUNITA EUROPEA PER L’AGRICOLTURA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DBED1C5-E54F-44B9-9CC4-B2B7A1163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142964"/>
              </p:ext>
            </p:extLst>
          </p:nvPr>
        </p:nvGraphicFramePr>
        <p:xfrm>
          <a:off x="836245" y="3123028"/>
          <a:ext cx="10502315" cy="342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e 4">
            <a:extLst>
              <a:ext uri="{FF2B5EF4-FFF2-40B4-BE49-F238E27FC236}">
                <a16:creationId xmlns:a16="http://schemas.microsoft.com/office/drawing/2014/main" id="{787B56DB-7DBB-4C2D-AD49-3D443C929065}"/>
              </a:ext>
            </a:extLst>
          </p:cNvPr>
          <p:cNvSpPr/>
          <p:nvPr/>
        </p:nvSpPr>
        <p:spPr>
          <a:xfrm>
            <a:off x="836245" y="3608859"/>
            <a:ext cx="5387927" cy="2496518"/>
          </a:xfrm>
          <a:prstGeom prst="ellipse">
            <a:avLst/>
          </a:prstGeom>
          <a:noFill/>
          <a:ln w="57150">
            <a:solidFill>
              <a:srgbClr val="EC2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7861730-4B11-4469-9FA9-132B84BD3F1B}"/>
              </a:ext>
            </a:extLst>
          </p:cNvPr>
          <p:cNvSpPr txBox="1"/>
          <p:nvPr/>
        </p:nvSpPr>
        <p:spPr>
          <a:xfrm>
            <a:off x="4159394" y="6094265"/>
            <a:ext cx="422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EC2025"/>
                </a:solidFill>
              </a:rPr>
              <a:t>WORKFLOW MANAGER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BB7BAD2-DCA0-48F8-9FBA-73E5F5E976CD}"/>
              </a:ext>
            </a:extLst>
          </p:cNvPr>
          <p:cNvSpPr/>
          <p:nvPr/>
        </p:nvSpPr>
        <p:spPr>
          <a:xfrm>
            <a:off x="5685737" y="3544424"/>
            <a:ext cx="6159260" cy="2496518"/>
          </a:xfrm>
          <a:prstGeom prst="ellipse">
            <a:avLst/>
          </a:prstGeom>
          <a:noFill/>
          <a:ln w="57150">
            <a:solidFill>
              <a:srgbClr val="395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953A4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0623600-6AE4-478A-AFAA-21499A7F0C1D}"/>
              </a:ext>
            </a:extLst>
          </p:cNvPr>
          <p:cNvSpPr txBox="1"/>
          <p:nvPr/>
        </p:nvSpPr>
        <p:spPr>
          <a:xfrm>
            <a:off x="7284508" y="2597339"/>
            <a:ext cx="3779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953A4"/>
                </a:solidFill>
              </a:rPr>
              <a:t>SUCCESSIVO UTILIZZO DEI DATI XML PRODOTTI</a:t>
            </a:r>
          </a:p>
        </p:txBody>
      </p:sp>
      <p:pic>
        <p:nvPicPr>
          <p:cNvPr id="7" name="Picture 6" descr="Immagine correlata">
            <a:extLst>
              <a:ext uri="{FF2B5EF4-FFF2-40B4-BE49-F238E27FC236}">
                <a16:creationId xmlns:a16="http://schemas.microsoft.com/office/drawing/2014/main" id="{DAD28383-A000-40D7-8509-F33DEC52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064" y="953744"/>
            <a:ext cx="2652987" cy="149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comunitÃ  europea">
            <a:extLst>
              <a:ext uri="{FF2B5EF4-FFF2-40B4-BE49-F238E27FC236}">
                <a16:creationId xmlns:a16="http://schemas.microsoft.com/office/drawing/2014/main" id="{4D16843A-D070-45EC-8D96-28B55974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720" y="286805"/>
            <a:ext cx="2235941" cy="180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1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CA7E5-407D-47F9-A1E4-10A40EDF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6B2A56-BDF3-412A-87CC-C4A701EDB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5"/>
          <a:stretch/>
        </p:blipFill>
        <p:spPr>
          <a:xfrm>
            <a:off x="0" y="174257"/>
            <a:ext cx="12192000" cy="650948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2B870BA-CD0A-40B1-AECE-AA717683C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8" t="11246" r="62888" b="5726"/>
          <a:stretch/>
        </p:blipFill>
        <p:spPr>
          <a:xfrm>
            <a:off x="1355833" y="609600"/>
            <a:ext cx="4051737" cy="57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71D4F-D28D-4E92-AE1C-4D20D7AD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classe WORK FLOW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DB5B3D3-EEB4-44B8-B04C-B4AFF53FF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63" t="38944" r="5478" b="12574"/>
          <a:stretch/>
        </p:blipFill>
        <p:spPr>
          <a:xfrm>
            <a:off x="848570" y="1951262"/>
            <a:ext cx="9274696" cy="397123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E60CFA5-5F6D-4AA3-93E9-4615CB957D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" t="20759" r="83301" b="39329"/>
          <a:stretch/>
        </p:blipFill>
        <p:spPr>
          <a:xfrm>
            <a:off x="6262101" y="609600"/>
            <a:ext cx="2869324" cy="42581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E3FC7DF-E2C9-4664-BADA-4E15350533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64374" r="26034" b="14466"/>
          <a:stretch/>
        </p:blipFill>
        <p:spPr>
          <a:xfrm>
            <a:off x="5454869" y="3972910"/>
            <a:ext cx="5083879" cy="25236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F014A7-6654-46DF-B4AE-1C7B6AE592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49"/>
          <a:stretch/>
        </p:blipFill>
        <p:spPr>
          <a:xfrm>
            <a:off x="3730814" y="1690915"/>
            <a:ext cx="7454680" cy="39712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45789B1-3FC7-4871-8EA7-2523F913F2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810" r="1" b="82793"/>
          <a:stretch/>
        </p:blipFill>
        <p:spPr>
          <a:xfrm>
            <a:off x="2518900" y="2407813"/>
            <a:ext cx="9274696" cy="1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F6B132-D9DF-4053-9582-B1829E5A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 </a:t>
            </a:r>
            <a:r>
              <a:rPr lang="en-US" dirty="0" err="1">
                <a:solidFill>
                  <a:srgbClr val="FFFFFF"/>
                </a:solidFill>
              </a:rPr>
              <a:t>classe</a:t>
            </a:r>
            <a:r>
              <a:rPr lang="en-US" dirty="0">
                <a:solidFill>
                  <a:srgbClr val="FFFFFF"/>
                </a:solidFill>
              </a:rPr>
              <a:t> NODO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A7EC7DD-FBB9-4BB5-BE28-605114689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" t="20933" r="83375" b="39614"/>
          <a:stretch/>
        </p:blipFill>
        <p:spPr>
          <a:xfrm>
            <a:off x="1160975" y="1168399"/>
            <a:ext cx="3049326" cy="4610101"/>
          </a:xfrm>
          <a:prstGeom prst="rect">
            <a:avLst/>
          </a:prstGeom>
        </p:spPr>
      </p:pic>
      <p:sp>
        <p:nvSpPr>
          <p:cNvPr id="6" name="Sottotitolo 2">
            <a:extLst>
              <a:ext uri="{FF2B5EF4-FFF2-40B4-BE49-F238E27FC236}">
                <a16:creationId xmlns:a16="http://schemas.microsoft.com/office/drawing/2014/main" id="{BF065056-D459-4A1E-9EAF-0A43BF59FBA0}"/>
              </a:ext>
            </a:extLst>
          </p:cNvPr>
          <p:cNvSpPr txBox="1">
            <a:spLocks/>
          </p:cNvSpPr>
          <p:nvPr/>
        </p:nvSpPr>
        <p:spPr>
          <a:xfrm>
            <a:off x="7181725" y="1371600"/>
            <a:ext cx="4512988" cy="51471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dirty="0" err="1">
                <a:solidFill>
                  <a:srgbClr val="FFFFFF"/>
                </a:solidFill>
              </a:rPr>
              <a:t>livello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logico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ogni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nodo</a:t>
            </a:r>
            <a:r>
              <a:rPr lang="en-US" dirty="0">
                <a:solidFill>
                  <a:srgbClr val="FFFFFF"/>
                </a:solidFill>
              </a:rPr>
              <a:t> è un </a:t>
            </a:r>
            <a:r>
              <a:rPr lang="en-US" dirty="0" err="1">
                <a:solidFill>
                  <a:srgbClr val="FFFFFF"/>
                </a:solidFill>
              </a:rPr>
              <a:t>oggetto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della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classe</a:t>
            </a:r>
            <a:r>
              <a:rPr lang="en-US" dirty="0">
                <a:solidFill>
                  <a:srgbClr val="FFFFFF"/>
                </a:solidFill>
              </a:rPr>
              <a:t> Node </a:t>
            </a:r>
            <a:r>
              <a:rPr lang="en-US" dirty="0" err="1">
                <a:solidFill>
                  <a:srgbClr val="FFFFFF"/>
                </a:solidFill>
              </a:rPr>
              <a:t>contenuta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nel</a:t>
            </a:r>
            <a:r>
              <a:rPr lang="en-US" dirty="0">
                <a:solidFill>
                  <a:srgbClr val="FFFFFF"/>
                </a:solidFill>
              </a:rPr>
              <a:t> package elements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È </a:t>
            </a:r>
            <a:r>
              <a:rPr lang="en-US" sz="1800" dirty="0" err="1">
                <a:solidFill>
                  <a:srgbClr val="FFFFFF"/>
                </a:solidFill>
              </a:rPr>
              <a:t>possibile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creare</a:t>
            </a:r>
            <a:r>
              <a:rPr lang="en-US" sz="1800" dirty="0">
                <a:solidFill>
                  <a:srgbClr val="FFFFFF"/>
                </a:solidFill>
              </a:rPr>
              <a:t> un </a:t>
            </a:r>
            <a:r>
              <a:rPr lang="en-US" sz="1800" dirty="0" err="1">
                <a:solidFill>
                  <a:srgbClr val="FFFFFF"/>
                </a:solidFill>
              </a:rPr>
              <a:t>nodo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tramite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menù</a:t>
            </a:r>
            <a:r>
              <a:rPr lang="en-US" sz="1800" dirty="0">
                <a:solidFill>
                  <a:srgbClr val="FFFFFF"/>
                </a:solidFill>
              </a:rPr>
              <a:t> Insert o </a:t>
            </a:r>
            <a:r>
              <a:rPr lang="en-US" sz="1800" dirty="0" err="1">
                <a:solidFill>
                  <a:srgbClr val="FFFFFF"/>
                </a:solidFill>
              </a:rPr>
              <a:t>tramite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tasto</a:t>
            </a:r>
            <a:r>
              <a:rPr lang="en-US" sz="1800" dirty="0">
                <a:solidFill>
                  <a:srgbClr val="FFFFFF"/>
                </a:solidFill>
              </a:rPr>
              <a:t> N </a:t>
            </a:r>
            <a:r>
              <a:rPr lang="en-US" sz="1800" dirty="0" err="1">
                <a:solidFill>
                  <a:srgbClr val="FFFFFF"/>
                </a:solidFill>
              </a:rPr>
              <a:t>della</a:t>
            </a:r>
            <a:r>
              <a:rPr lang="en-US" sz="1800" dirty="0">
                <a:solidFill>
                  <a:srgbClr val="FFFFFF"/>
                </a:solidFill>
              </a:rPr>
              <a:t> toolbar.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Il </a:t>
            </a:r>
            <a:r>
              <a:rPr lang="en-US" sz="1800" dirty="0" err="1">
                <a:solidFill>
                  <a:srgbClr val="FFFFFF"/>
                </a:solidFill>
              </a:rPr>
              <a:t>codice</a:t>
            </a:r>
            <a:r>
              <a:rPr lang="en-US" sz="1800" dirty="0">
                <a:solidFill>
                  <a:srgbClr val="FFFFFF"/>
                </a:solidFill>
              </a:rPr>
              <a:t> di un </a:t>
            </a:r>
            <a:r>
              <a:rPr lang="en-US" sz="1800" dirty="0" err="1">
                <a:solidFill>
                  <a:srgbClr val="FFFFFF"/>
                </a:solidFill>
              </a:rPr>
              <a:t>nodo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può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essere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confermato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tramite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tasto</a:t>
            </a:r>
            <a:r>
              <a:rPr lang="en-US" sz="1800" dirty="0">
                <a:solidFill>
                  <a:srgbClr val="FFFFFF"/>
                </a:solidFill>
              </a:rPr>
              <a:t> ENTER. Nel </a:t>
            </a:r>
            <a:r>
              <a:rPr lang="en-US" sz="1800" dirty="0" err="1">
                <a:solidFill>
                  <a:srgbClr val="FFFFFF"/>
                </a:solidFill>
              </a:rPr>
              <a:t>momento</a:t>
            </a:r>
            <a:r>
              <a:rPr lang="en-US" sz="1800" dirty="0">
                <a:solidFill>
                  <a:srgbClr val="FFFFFF"/>
                </a:solidFill>
              </a:rPr>
              <a:t> in cui </a:t>
            </a:r>
            <a:r>
              <a:rPr lang="en-US" sz="1800" dirty="0" err="1">
                <a:solidFill>
                  <a:srgbClr val="FFFFFF"/>
                </a:solidFill>
              </a:rPr>
              <a:t>il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codice</a:t>
            </a:r>
            <a:r>
              <a:rPr lang="en-US" sz="1800" dirty="0">
                <a:solidFill>
                  <a:srgbClr val="FFFFFF"/>
                </a:solidFill>
              </a:rPr>
              <a:t> del </a:t>
            </a:r>
            <a:r>
              <a:rPr lang="en-US" sz="1800" dirty="0" err="1">
                <a:solidFill>
                  <a:srgbClr val="FFFFFF"/>
                </a:solidFill>
              </a:rPr>
              <a:t>nodo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viene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confermato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il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nodo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diventa</a:t>
            </a:r>
            <a:r>
              <a:rPr lang="en-US" sz="1800" dirty="0">
                <a:solidFill>
                  <a:srgbClr val="FFFFFF"/>
                </a:solidFill>
              </a:rPr>
              <a:t> "</a:t>
            </a:r>
            <a:r>
              <a:rPr lang="en-US" sz="1800" dirty="0" err="1">
                <a:solidFill>
                  <a:srgbClr val="FFFFFF"/>
                </a:solidFill>
              </a:rPr>
              <a:t>definitivo</a:t>
            </a:r>
            <a:r>
              <a:rPr lang="en-US" sz="1800" dirty="0">
                <a:solidFill>
                  <a:srgbClr val="FFFFFF"/>
                </a:solidFill>
              </a:rPr>
              <a:t>" e </a:t>
            </a:r>
            <a:r>
              <a:rPr lang="en-US" sz="1800" dirty="0" err="1">
                <a:solidFill>
                  <a:srgbClr val="FFFFFF"/>
                </a:solidFill>
              </a:rPr>
              <a:t>può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essere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salvato</a:t>
            </a:r>
            <a:r>
              <a:rPr lang="en-US" sz="1800" dirty="0">
                <a:solidFill>
                  <a:srgbClr val="FFFFFF"/>
                </a:solidFill>
              </a:rPr>
              <a:t>; </a:t>
            </a:r>
            <a:r>
              <a:rPr lang="en-US" sz="1800" dirty="0" err="1">
                <a:solidFill>
                  <a:srgbClr val="FFFFFF"/>
                </a:solidFill>
              </a:rPr>
              <a:t>nel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caso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tentasse</a:t>
            </a:r>
            <a:r>
              <a:rPr lang="en-US" sz="1800" dirty="0">
                <a:solidFill>
                  <a:srgbClr val="FFFFFF"/>
                </a:solidFill>
              </a:rPr>
              <a:t> di </a:t>
            </a:r>
            <a:r>
              <a:rPr lang="en-US" sz="1800" dirty="0" err="1">
                <a:solidFill>
                  <a:srgbClr val="FFFFFF"/>
                </a:solidFill>
              </a:rPr>
              <a:t>salvare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il</a:t>
            </a:r>
            <a:r>
              <a:rPr lang="en-US" sz="1800" dirty="0">
                <a:solidFill>
                  <a:srgbClr val="FFFFFF"/>
                </a:solidFill>
              </a:rPr>
              <a:t> workflow con un </a:t>
            </a:r>
            <a:r>
              <a:rPr lang="en-US" sz="1800" dirty="0" err="1">
                <a:solidFill>
                  <a:srgbClr val="FFFFFF"/>
                </a:solidFill>
              </a:rPr>
              <a:t>nodo</a:t>
            </a:r>
            <a:r>
              <a:rPr lang="en-US" sz="1800" dirty="0">
                <a:solidFill>
                  <a:srgbClr val="FFFFFF"/>
                </a:solidFill>
              </a:rPr>
              <a:t> non </a:t>
            </a:r>
            <a:r>
              <a:rPr lang="en-US" sz="1800" dirty="0" err="1">
                <a:solidFill>
                  <a:srgbClr val="FFFFFF"/>
                </a:solidFill>
              </a:rPr>
              <a:t>definitivo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verrà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chiesto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all’utente</a:t>
            </a:r>
            <a:r>
              <a:rPr lang="en-US" sz="1800" dirty="0">
                <a:solidFill>
                  <a:srgbClr val="FFFFFF"/>
                </a:solidFill>
              </a:rPr>
              <a:t> di </a:t>
            </a:r>
            <a:r>
              <a:rPr lang="en-US" sz="1800" dirty="0" err="1">
                <a:solidFill>
                  <a:srgbClr val="FFFFFF"/>
                </a:solidFill>
              </a:rPr>
              <a:t>inserirne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codice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altrimenti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nodo</a:t>
            </a:r>
            <a:r>
              <a:rPr lang="en-US" sz="1800" dirty="0">
                <a:solidFill>
                  <a:srgbClr val="FFFFFF"/>
                </a:solidFill>
              </a:rPr>
              <a:t> non </a:t>
            </a:r>
            <a:r>
              <a:rPr lang="en-US" sz="1800" dirty="0" err="1">
                <a:solidFill>
                  <a:srgbClr val="FFFFFF"/>
                </a:solidFill>
              </a:rPr>
              <a:t>verrà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salvato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Non </a:t>
            </a:r>
            <a:r>
              <a:rPr lang="en-US" sz="1800" dirty="0" err="1">
                <a:solidFill>
                  <a:srgbClr val="FFFFFF"/>
                </a:solidFill>
              </a:rPr>
              <a:t>possono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essere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cancellati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nodi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origine</a:t>
            </a:r>
            <a:r>
              <a:rPr lang="en-US" sz="1800" dirty="0">
                <a:solidFill>
                  <a:srgbClr val="FFFFFF"/>
                </a:solidFill>
              </a:rPr>
              <a:t> o </a:t>
            </a:r>
            <a:r>
              <a:rPr lang="en-US" sz="1800" dirty="0" err="1">
                <a:solidFill>
                  <a:srgbClr val="FFFFFF"/>
                </a:solidFill>
              </a:rPr>
              <a:t>destinazione</a:t>
            </a:r>
            <a:r>
              <a:rPr lang="en-US" sz="1800" dirty="0">
                <a:solidFill>
                  <a:srgbClr val="FFFFFF"/>
                </a:solidFill>
              </a:rPr>
              <a:t> di </a:t>
            </a:r>
            <a:r>
              <a:rPr lang="en-US" sz="1800" dirty="0" err="1">
                <a:solidFill>
                  <a:srgbClr val="FFFFFF"/>
                </a:solidFill>
              </a:rPr>
              <a:t>transizione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  <a:r>
              <a:rPr lang="en-US" sz="1800" dirty="0" err="1">
                <a:solidFill>
                  <a:srgbClr val="FFFFFF"/>
                </a:solidFill>
              </a:rPr>
              <a:t>il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toolTextField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avviserà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l’utente</a:t>
            </a:r>
            <a:r>
              <a:rPr lang="en-US" sz="1800" dirty="0">
                <a:solidFill>
                  <a:srgbClr val="FFFFFF"/>
                </a:solidFill>
              </a:rPr>
              <a:t> di tale </a:t>
            </a:r>
            <a:r>
              <a:rPr lang="en-US" sz="1800" dirty="0" err="1">
                <a:solidFill>
                  <a:srgbClr val="FFFFFF"/>
                </a:solidFill>
              </a:rPr>
              <a:t>divieto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ogni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volta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che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l’utente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tenterà</a:t>
            </a:r>
            <a:r>
              <a:rPr lang="en-US" sz="1800" dirty="0">
                <a:solidFill>
                  <a:srgbClr val="FFFFFF"/>
                </a:solidFill>
              </a:rPr>
              <a:t> di </a:t>
            </a:r>
            <a:r>
              <a:rPr lang="en-US" sz="1800" dirty="0" err="1">
                <a:solidFill>
                  <a:srgbClr val="FFFFFF"/>
                </a:solidFill>
              </a:rPr>
              <a:t>cancellare</a:t>
            </a:r>
            <a:r>
              <a:rPr lang="en-US" sz="1800" dirty="0">
                <a:solidFill>
                  <a:srgbClr val="FFFFFF"/>
                </a:solidFill>
              </a:rPr>
              <a:t> un </a:t>
            </a:r>
            <a:r>
              <a:rPr lang="en-US" sz="1800" dirty="0" err="1">
                <a:solidFill>
                  <a:srgbClr val="FFFFFF"/>
                </a:solidFill>
              </a:rPr>
              <a:t>nodo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coinvolto</a:t>
            </a:r>
            <a:r>
              <a:rPr lang="en-US" sz="1800" dirty="0">
                <a:solidFill>
                  <a:srgbClr val="FFFFFF"/>
                </a:solidFill>
              </a:rPr>
              <a:t> in una </a:t>
            </a:r>
            <a:r>
              <a:rPr lang="en-US" sz="1800" dirty="0" err="1">
                <a:solidFill>
                  <a:srgbClr val="FFFFFF"/>
                </a:solidFill>
              </a:rPr>
              <a:t>transizione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17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6B132-D9DF-4053-9582-B1829E5A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classe NODO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5E0CEB-BBA4-4C8A-AEFB-B1EC621A1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0" t="26020" r="38452" b="16809"/>
          <a:stretch/>
        </p:blipFill>
        <p:spPr>
          <a:xfrm>
            <a:off x="4615541" y="342041"/>
            <a:ext cx="6516915" cy="617391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EE5B8AC-384D-4E20-9F51-D29F4E7F5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6" t="20933" r="83375" b="39614"/>
          <a:stretch/>
        </p:blipFill>
        <p:spPr>
          <a:xfrm>
            <a:off x="752475" y="1600199"/>
            <a:ext cx="3000375" cy="45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6B132-D9DF-4053-9582-B1829E5A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pannello NODO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9E1987C-96CD-438B-93E0-80ED1AA6452B}"/>
              </a:ext>
            </a:extLst>
          </p:cNvPr>
          <p:cNvSpPr txBox="1">
            <a:spLocks/>
          </p:cNvSpPr>
          <p:nvPr/>
        </p:nvSpPr>
        <p:spPr>
          <a:xfrm>
            <a:off x="399881" y="1674055"/>
            <a:ext cx="7309214" cy="49799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 livello grafico sono stati implementati tramite Java Swing come </a:t>
            </a:r>
            <a:r>
              <a:rPr lang="it-IT" sz="1600" dirty="0" err="1"/>
              <a:t>JPanel</a:t>
            </a:r>
            <a:r>
              <a:rPr lang="it-IT" sz="1600" dirty="0"/>
              <a:t> che, a loro volta, contengono altri pannelli, fra cui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1400" dirty="0"/>
              <a:t>Un pannello contenente il </a:t>
            </a:r>
            <a:r>
              <a:rPr lang="it-IT" sz="1400" dirty="0" err="1"/>
              <a:t>textField</a:t>
            </a:r>
            <a:r>
              <a:rPr lang="it-IT" sz="1400" dirty="0"/>
              <a:t> su cui inserire il codice del nodo: il codice deve essere confermato tramite il tasto </a:t>
            </a:r>
            <a:r>
              <a:rPr lang="it-IT" sz="1400" dirty="0" err="1"/>
              <a:t>enter</a:t>
            </a:r>
            <a:r>
              <a:rPr lang="it-IT" sz="1400" dirty="0"/>
              <a:t> (la conferma avviene tramite l’invocazione di un metodo che non lo rende più modificabile (</a:t>
            </a:r>
            <a:r>
              <a:rPr lang="it-IT" sz="1400" dirty="0" err="1"/>
              <a:t>textField.setEditable</a:t>
            </a:r>
            <a:r>
              <a:rPr lang="it-IT" sz="1400" dirty="0"/>
              <a:t>(false); ). </a:t>
            </a:r>
          </a:p>
          <a:p>
            <a:pPr lvl="2"/>
            <a:r>
              <a:rPr lang="it-IT" sz="1200" dirty="0"/>
              <a:t>      Ogni volta che viene confermato un codice, viene controllato che sia effettivamente </a:t>
            </a:r>
          </a:p>
          <a:p>
            <a:pPr lvl="2"/>
            <a:r>
              <a:rPr lang="it-IT" sz="1200" dirty="0"/>
              <a:t>      univoco all’interno del nodo; nel caso non lo fosse, sarà  possibile modificarlo.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1400" dirty="0"/>
              <a:t>Un pannello che contiene il logo di Abaco Group Spa, cliccando sul quale sarà possibile muovere il componente.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1400" dirty="0"/>
              <a:t>Un </a:t>
            </a:r>
            <a:r>
              <a:rPr lang="it-IT" sz="1400" dirty="0" err="1"/>
              <a:t>TabbedPane</a:t>
            </a:r>
            <a:r>
              <a:rPr lang="it-IT" sz="1400" dirty="0"/>
              <a:t> a cui viene aggiunta una scheda ogni volta che viene richiesta una nuova descrizione. Ogni scheda del </a:t>
            </a:r>
            <a:r>
              <a:rPr lang="it-IT" sz="1400" dirty="0" err="1"/>
              <a:t>TabbedPane</a:t>
            </a:r>
            <a:r>
              <a:rPr lang="it-IT" sz="1400" dirty="0"/>
              <a:t> rappresenta un </a:t>
            </a:r>
            <a:r>
              <a:rPr lang="it-IT" sz="1400" dirty="0" err="1"/>
              <a:t>DescriptionPanel</a:t>
            </a:r>
            <a:r>
              <a:rPr lang="it-IT" sz="1400" dirty="0"/>
              <a:t>, ovvero un pannello in cui viene descritto il contenuto del nodo: sarà possibile scegliere la lingua della descrizione, inserirne il testo o, se desiderato,  rimuoverla.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1400" dirty="0"/>
              <a:t>Ogni </a:t>
            </a:r>
            <a:r>
              <a:rPr lang="it-IT" sz="1400" dirty="0" err="1"/>
              <a:t>NodePanel</a:t>
            </a:r>
            <a:r>
              <a:rPr lang="it-IT" sz="1400" dirty="0"/>
              <a:t> ha un </a:t>
            </a:r>
            <a:r>
              <a:rPr lang="it-IT" sz="1400" dirty="0" err="1"/>
              <a:t>listenerState</a:t>
            </a:r>
            <a:r>
              <a:rPr lang="it-IT" sz="1400" dirty="0"/>
              <a:t> che, se impostato a false, ne permette lo spostamento, altrimenti no. Cosa succede se il </a:t>
            </a:r>
            <a:r>
              <a:rPr lang="it-IT" sz="1400" dirty="0" err="1"/>
              <a:t>listenerState</a:t>
            </a:r>
            <a:r>
              <a:rPr lang="it-IT" sz="1400" dirty="0"/>
              <a:t> è </a:t>
            </a:r>
            <a:r>
              <a:rPr lang="it-IT" sz="1400" dirty="0" err="1"/>
              <a:t>true</a:t>
            </a:r>
            <a:r>
              <a:rPr lang="it-IT" sz="1400" dirty="0"/>
              <a:t>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4F9386A-FD16-4321-B464-CAB9A033D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" t="20933" r="83375" b="39614"/>
          <a:stretch/>
        </p:blipFill>
        <p:spPr>
          <a:xfrm>
            <a:off x="7986548" y="1484085"/>
            <a:ext cx="3000375" cy="45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8DB9D2-4DB8-41E5-B6EF-58CB1AFC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102" y="549337"/>
            <a:ext cx="4512989" cy="2227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 </a:t>
            </a:r>
            <a:r>
              <a:rPr lang="en-US" dirty="0" err="1">
                <a:solidFill>
                  <a:srgbClr val="FFFFFF"/>
                </a:solidFill>
              </a:rPr>
              <a:t>classe</a:t>
            </a:r>
            <a:r>
              <a:rPr lang="en-US" dirty="0">
                <a:solidFill>
                  <a:srgbClr val="FFFFFF"/>
                </a:solidFill>
              </a:rPr>
              <a:t> TRANSIZIONE</a:t>
            </a:r>
          </a:p>
        </p:txBody>
      </p:sp>
      <p:pic>
        <p:nvPicPr>
          <p:cNvPr id="6" name="Immagine 5" descr="Immagine che contiene screenshot, interni&#10;&#10;Descrizione generata automaticamente">
            <a:extLst>
              <a:ext uri="{FF2B5EF4-FFF2-40B4-BE49-F238E27FC236}">
                <a16:creationId xmlns:a16="http://schemas.microsoft.com/office/drawing/2014/main" id="{BE18864C-CA8D-430F-860B-E7F3D8F3C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9" t="65247" r="26259" b="15038"/>
          <a:stretch/>
        </p:blipFill>
        <p:spPr>
          <a:xfrm>
            <a:off x="420785" y="2040893"/>
            <a:ext cx="5790220" cy="2739173"/>
          </a:xfrm>
          <a:prstGeom prst="rect">
            <a:avLst/>
          </a:prstGeom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2ED854E0-EF1F-48FA-948F-7B2C33D594E6}"/>
              </a:ext>
            </a:extLst>
          </p:cNvPr>
          <p:cNvSpPr txBox="1">
            <a:spLocks/>
          </p:cNvSpPr>
          <p:nvPr/>
        </p:nvSpPr>
        <p:spPr>
          <a:xfrm>
            <a:off x="7181725" y="1981200"/>
            <a:ext cx="4512988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Una </a:t>
            </a:r>
            <a:r>
              <a:rPr lang="en-US" dirty="0" err="1">
                <a:solidFill>
                  <a:srgbClr val="FFFFFF"/>
                </a:solidFill>
              </a:rPr>
              <a:t>transizione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viene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creata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tramite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menù</a:t>
            </a:r>
            <a:r>
              <a:rPr lang="en-US" dirty="0">
                <a:solidFill>
                  <a:srgbClr val="FFFFFF"/>
                </a:solidFill>
              </a:rPr>
              <a:t> Insert o </a:t>
            </a:r>
            <a:r>
              <a:rPr lang="en-US" dirty="0" err="1">
                <a:solidFill>
                  <a:srgbClr val="FFFFFF"/>
                </a:solidFill>
              </a:rPr>
              <a:t>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tasto</a:t>
            </a:r>
            <a:r>
              <a:rPr lang="en-US" dirty="0">
                <a:solidFill>
                  <a:srgbClr val="FFFFFF"/>
                </a:solidFill>
              </a:rPr>
              <a:t> T </a:t>
            </a:r>
            <a:r>
              <a:rPr lang="en-US" dirty="0" err="1">
                <a:solidFill>
                  <a:srgbClr val="FFFFFF"/>
                </a:solidFill>
              </a:rPr>
              <a:t>della</a:t>
            </a:r>
            <a:r>
              <a:rPr lang="en-US" dirty="0">
                <a:solidFill>
                  <a:srgbClr val="FFFFFF"/>
                </a:solidFill>
              </a:rPr>
              <a:t> toolbar.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Una </a:t>
            </a:r>
            <a:r>
              <a:rPr lang="en-US" dirty="0" err="1">
                <a:solidFill>
                  <a:srgbClr val="FFFFFF"/>
                </a:solidFill>
              </a:rPr>
              <a:t>volta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viene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selezionato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origine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della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transizione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WorkFlowPanel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viene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disegnata</a:t>
            </a:r>
            <a:r>
              <a:rPr lang="en-US" dirty="0">
                <a:solidFill>
                  <a:srgbClr val="FFFFFF"/>
                </a:solidFill>
              </a:rPr>
              <a:t> una </a:t>
            </a:r>
            <a:r>
              <a:rPr lang="en-US" dirty="0" err="1">
                <a:solidFill>
                  <a:srgbClr val="FFFFFF"/>
                </a:solidFill>
              </a:rPr>
              <a:t>freccia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avente</a:t>
            </a:r>
            <a:r>
              <a:rPr lang="en-US" dirty="0">
                <a:solidFill>
                  <a:srgbClr val="FFFFFF"/>
                </a:solidFill>
              </a:rPr>
              <a:t> come coda </a:t>
            </a:r>
            <a:r>
              <a:rPr lang="en-US" dirty="0" err="1">
                <a:solidFill>
                  <a:srgbClr val="FFFFFF"/>
                </a:solidFill>
              </a:rPr>
              <a:t>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origine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stesso</a:t>
            </a:r>
            <a:r>
              <a:rPr lang="en-US" dirty="0">
                <a:solidFill>
                  <a:srgbClr val="FFFFFF"/>
                </a:solidFill>
              </a:rPr>
              <a:t> e come coda </a:t>
            </a:r>
            <a:r>
              <a:rPr lang="en-US" dirty="0" err="1">
                <a:solidFill>
                  <a:srgbClr val="FFFFFF"/>
                </a:solidFill>
              </a:rPr>
              <a:t>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cursore</a:t>
            </a:r>
            <a:r>
              <a:rPr lang="en-US" dirty="0">
                <a:solidFill>
                  <a:srgbClr val="FFFFFF"/>
                </a:solidFill>
              </a:rPr>
              <a:t> del mouse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permette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all’utente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scegliere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facilmente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destinazione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È </a:t>
            </a:r>
            <a:r>
              <a:rPr lang="en-US" dirty="0" err="1">
                <a:solidFill>
                  <a:srgbClr val="FFFFFF"/>
                </a:solidFill>
              </a:rPr>
              <a:t>possibile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annullare</a:t>
            </a:r>
            <a:r>
              <a:rPr lang="en-US" dirty="0">
                <a:solidFill>
                  <a:srgbClr val="FFFFFF"/>
                </a:solidFill>
              </a:rPr>
              <a:t> la </a:t>
            </a:r>
            <a:r>
              <a:rPr lang="en-US" dirty="0" err="1">
                <a:solidFill>
                  <a:srgbClr val="FFFFFF"/>
                </a:solidFill>
              </a:rPr>
              <a:t>creazione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della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transizione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dopo</a:t>
            </a:r>
            <a:r>
              <a:rPr lang="en-US" dirty="0">
                <a:solidFill>
                  <a:srgbClr val="FFFFFF"/>
                </a:solidFill>
              </a:rPr>
              <a:t> aver </a:t>
            </a:r>
            <a:r>
              <a:rPr lang="en-US" dirty="0" err="1">
                <a:solidFill>
                  <a:srgbClr val="FFFFFF"/>
                </a:solidFill>
              </a:rPr>
              <a:t>selezionato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il</a:t>
            </a:r>
            <a:r>
              <a:rPr lang="en-US" dirty="0">
                <a:solidFill>
                  <a:srgbClr val="FFFFFF"/>
                </a:solidFill>
              </a:rPr>
              <a:t> primo </a:t>
            </a:r>
            <a:r>
              <a:rPr lang="en-US" dirty="0" err="1">
                <a:solidFill>
                  <a:srgbClr val="FFFFFF"/>
                </a:solidFill>
              </a:rPr>
              <a:t>nodo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tramite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tasto</a:t>
            </a:r>
            <a:r>
              <a:rPr lang="en-US" dirty="0">
                <a:solidFill>
                  <a:srgbClr val="FFFFFF"/>
                </a:solidFill>
              </a:rPr>
              <a:t> ESC: la </a:t>
            </a:r>
            <a:r>
              <a:rPr lang="en-US" dirty="0" err="1">
                <a:solidFill>
                  <a:srgbClr val="FFFFFF"/>
                </a:solidFill>
              </a:rPr>
              <a:t>freccia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guida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l’utente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nella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creazione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della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transizione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viene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cancellata</a:t>
            </a:r>
            <a:r>
              <a:rPr lang="en-US" dirty="0">
                <a:solidFill>
                  <a:srgbClr val="FFFFFF"/>
                </a:solidFill>
              </a:rPr>
              <a:t> e la </a:t>
            </a:r>
            <a:r>
              <a:rPr lang="en-US" dirty="0" err="1">
                <a:solidFill>
                  <a:srgbClr val="FFFFFF"/>
                </a:solidFill>
              </a:rPr>
              <a:t>situazione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precedente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viene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ripristinata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40529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Personalizzato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FFCC00"/>
      </a:accent1>
      <a:accent2>
        <a:srgbClr val="FFCC00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787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Candy Round BTN Cond</vt:lpstr>
      <vt:lpstr>Trebuchet MS</vt:lpstr>
      <vt:lpstr>Wingdings</vt:lpstr>
      <vt:lpstr>Wingdings 3</vt:lpstr>
      <vt:lpstr>Sfaccettatura</vt:lpstr>
      <vt:lpstr>Editor di workflow</vt:lpstr>
      <vt:lpstr>Presentazione standard di PowerPoint</vt:lpstr>
      <vt:lpstr>Utilizzo</vt:lpstr>
      <vt:lpstr>Presentazione standard di PowerPoint</vt:lpstr>
      <vt:lpstr>La classe WORK FLOW</vt:lpstr>
      <vt:lpstr>La classe NODO</vt:lpstr>
      <vt:lpstr>La classe NODO</vt:lpstr>
      <vt:lpstr>Il pannello NODO</vt:lpstr>
      <vt:lpstr>La classe TRANSIZIONE</vt:lpstr>
      <vt:lpstr>La classe TRANSIZIONE</vt:lpstr>
      <vt:lpstr>Il pannello TRANSIZIONE</vt:lpstr>
      <vt:lpstr>Il salvataggio in XML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di workflow</dc:title>
  <dc:creator>PAOLO BERTELLINI</dc:creator>
  <cp:lastModifiedBy>PAOLO BERTELLINI</cp:lastModifiedBy>
  <cp:revision>8</cp:revision>
  <dcterms:created xsi:type="dcterms:W3CDTF">2019-01-12T13:28:13Z</dcterms:created>
  <dcterms:modified xsi:type="dcterms:W3CDTF">2019-01-16T14:32:04Z</dcterms:modified>
</cp:coreProperties>
</file>