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24" r:id="rId2"/>
    <p:sldId id="525" r:id="rId3"/>
    <p:sldId id="526" r:id="rId4"/>
    <p:sldId id="528" r:id="rId5"/>
    <p:sldId id="540" r:id="rId6"/>
    <p:sldId id="543" r:id="rId7"/>
    <p:sldId id="544" r:id="rId8"/>
    <p:sldId id="545" r:id="rId9"/>
    <p:sldId id="546" r:id="rId10"/>
    <p:sldId id="54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49615-0170-4CFC-82F2-7F2D94A09CB1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D4C37-343B-46E6-BC43-B31A50A07A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21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1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8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2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9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3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0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4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2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5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4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6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7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4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8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5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465970-EB87-4047-9FDA-35372A3A0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FF0D1-409D-4003-B099-5B34137EE272}" type="slidenum">
              <a:rPr lang="it-IT" altLang="it-IT"/>
              <a:pPr>
                <a:spcBef>
                  <a:spcPct val="0"/>
                </a:spcBef>
              </a:pPr>
              <a:t>9</a:t>
            </a:fld>
            <a:endParaRPr lang="it-IT" altLang="it-IT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8D03367-FF16-43C8-92E3-2D2CCC5B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B3E9C51-AC42-4B98-9F79-35605AD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7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D6F81-4797-4D31-BFEC-C16EE06D4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441983-58BD-4A13-AEEE-2A723550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99CE6-5D1A-4F6C-992F-B4E8F083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576EB-E3B5-4DAF-9A93-C03CCB8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6F3CF4-A96D-4C20-BD8D-6CCE4FA4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9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313DB-956B-4812-BA65-81B2E7E7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DAB4B2-A97B-46AA-A5F6-AB41737E7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CBDC9E-001B-4185-AA61-801AE54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CF3D8E-41E2-40C0-8898-FA1D73A2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AAB9BD-C1B4-424D-B852-9E1D9345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02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67BDC1-D846-4127-8927-8E7A8ECD3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8D15E8-17CF-41CA-8D05-352A6F73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8BF4B9-3DFC-4930-8A81-195BC372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46E6C9-35B1-442F-AEEF-8AC10D7F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8B509-B51B-4E20-95A8-32A1D578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41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5"/>
            <a:ext cx="11233149" cy="446439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5560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ABD43-A7C4-4325-B59B-39A41B33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E1AC8F-E687-45FC-B56D-4916566C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D46D5F-02A9-4FF2-978A-BB7D5089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128CD6-7D86-40A9-BFEE-8DB1C75E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5AD1FD-AC84-4319-9B37-3707B768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7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5E909-D21C-45CE-BDF5-2B3B14AA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21BACD-6834-45EF-9698-D203071C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E0B644-363B-4C6F-BD81-3510059B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AC956-1E88-4B7B-9F59-FF46E7FB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F14AB-46F4-455A-9B00-2FF16D4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07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2A0F6-C937-429C-BB0D-6010D86E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84148C-F934-4654-A92E-1F0B823A0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2E42F0-9527-470D-BCD4-4E79C2386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041E2-0B7C-4F1F-ADD5-44D7FB53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9DD79E-52CD-4CB9-859F-8CF18C3A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899393-BAAE-415B-8D61-2F5A926F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42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D140B-5AF0-460A-8446-48D7B6E0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24D000-EDF0-4BB2-BB62-C5F82CA2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5EFC0F-4ACA-42A2-BFCE-04891E97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4C4ABD-ED0D-4622-989E-16AEE4AC3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0CA0932-B0B1-4A2F-97EC-624E6FC54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BD231-13B3-4358-A5E3-BCE69AE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45DC63-A4C9-4C20-A317-0C81DCD2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DAE5D6-6C7D-4F72-8AFD-2E37B7C6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72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BDD13-73EB-4B8C-8576-E04C02C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919A52-8A30-49B9-9C0E-B736F518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9CADD3-DFEA-4F5E-AF10-D48D4A7D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BE5F95-45BD-48D4-83DF-D06566AA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2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5A092B-9617-4B97-B0C2-1DAEBFB9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38211D-1C00-4B36-BD91-F661A6D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6AF781-67B8-4583-8C73-6C799DA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A597B-477D-4AFD-B137-5A6B6173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65B21E-7FD8-4983-A4EB-C9159626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8CB39D-DD07-4C2C-9417-BE8CF56B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1FA57-DE04-4662-9325-E8ED3BFB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39F82-8F59-46DF-9948-343DB3D4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D28D71-1C62-47C6-9091-4B7A735C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3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B0085-5CE2-478B-9CE3-7EBB956B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348F4E-CDA4-4867-AAB7-09E2D12EE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27B50D-B686-46ED-904F-7D9BA65D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F45D64-B907-4AAB-B4AD-A83B5FBA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768898-DE47-49B3-9872-D1FF98E1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CFAC01-D663-4A71-85D2-AF998B83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2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92F3B2-C160-4C74-8BC9-2E9F6EBD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AC0570-09D0-4D61-A8D9-D81DCAAB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BC1792-E235-4627-A3A5-49A25828D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36EC-477E-4F66-8498-F3A15C480558}" type="datetimeFigureOut">
              <a:rPr lang="it-IT" smtClean="0"/>
              <a:t>10/10/2023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5D39B4-7FA0-41E6-BF08-010C6C1A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3CAA4F-8801-4943-8E3E-E7E91B994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2559-54E3-4E0A-AD41-C1839D0160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6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loc.gov/tools/bibframe/comparebf-lccn/2011563873.t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.loc.gov/tools/bibframe/compare-lccn/full-rdf?find=20115638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rago.unibo.it/resource/DOCUMENTI/DMBM2185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ternetculturale.it/jmms/iccuviewer/iccu.jsp?id=oai%3Awww.internetculturale.sbn.it%2FTeca%3A20%3ANT0000%3AMI0285_LIBR_OTE_02-01" TargetMode="External"/><Relationship Id="rId4" Type="http://schemas.openxmlformats.org/officeDocument/2006/relationships/hyperlink" Target="https://www.europeana.eu/it/item/446/MI0285_LIBR_OTE_02_0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ac.sbn.it/risultati-ricerca-avanzata/-/opac-adv/isbd/CUB0396926?fieldstruct%5B1%5D=ricerca.parole_tutte%3A4%3D6&amp;fieldvalue%5B1%5D=i+promessi+sposi&amp;fieldaccess%5B1%5D=Any%3A1016%3Anocheck&amp;struct%3A1001=ricerca.parole_almeno_una%3A%40or%40&amp;luogof%5B%5D=bologna&amp;count_noelet=&amp;formato_elet=&amp;__id=generated_id_3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ac.sbn.it/risultati-ricerca-avanzata/-/opac-adv/isbd/CUB0396926?fieldstruct%5B1%5D=ricerca.parole_tutte%3A4%3D6&amp;fieldvalue%5B1%5D=i+promessi+sposi&amp;fieldaccess%5B1%5D=Any%3A1016%3Anocheck&amp;struct%3A1001=ricerca.parole_almeno_una%3A%40or%40&amp;luogof%5B%5D=bologna&amp;count_noelet=&amp;formato_elet=&amp;__id=generated_id_39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5840" y="2817019"/>
            <a:ext cx="3312368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32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Mani in pasta!</a:t>
            </a:r>
          </a:p>
        </p:txBody>
      </p:sp>
    </p:spTree>
    <p:extLst>
      <p:ext uri="{BB962C8B-B14F-4D97-AF65-F5344CB8AC3E}">
        <p14:creationId xmlns:p14="http://schemas.microsoft.com/office/powerpoint/2010/main" val="294948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8C0660E4-203C-46CF-8FC5-44544D46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360834"/>
            <a:ext cx="6556835" cy="6497167"/>
          </a:xfrm>
          <a:prstGeom prst="rect">
            <a:avLst/>
          </a:prstGeom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784975" cy="432048"/>
          </a:xfrm>
        </p:spPr>
        <p:txBody>
          <a:bodyPr/>
          <a:lstStyle/>
          <a:p>
            <a:r>
              <a:rPr lang="it-IT" sz="2000" dirty="0"/>
              <a:t>E per rappresentare le responsabilità?</a:t>
            </a:r>
          </a:p>
        </p:txBody>
      </p:sp>
    </p:spTree>
    <p:extLst>
      <p:ext uri="{BB962C8B-B14F-4D97-AF65-F5344CB8AC3E}">
        <p14:creationId xmlns:p14="http://schemas.microsoft.com/office/powerpoint/2010/main" val="188628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332656"/>
            <a:ext cx="8229600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BIBFRAME vs. MARC</a:t>
            </a:r>
          </a:p>
        </p:txBody>
      </p:sp>
      <p:sp>
        <p:nvSpPr>
          <p:cNvPr id="4" name="CasellaDiTesto 3">
            <a:hlinkClick r:id="rId3"/>
            <a:extLst>
              <a:ext uri="{FF2B5EF4-FFF2-40B4-BE49-F238E27FC236}">
                <a16:creationId xmlns:a16="http://schemas.microsoft.com/office/drawing/2014/main" id="{FD4CEEA5-B0A6-40F6-B6E0-201506F251D6}"/>
              </a:ext>
            </a:extLst>
          </p:cNvPr>
          <p:cNvSpPr txBox="1"/>
          <p:nvPr/>
        </p:nvSpPr>
        <p:spPr>
          <a:xfrm>
            <a:off x="983432" y="2339588"/>
            <a:ext cx="842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https://id.loc.gov/tools/bibframe/comparebf-lccn/2011563873.txt</a:t>
            </a:r>
          </a:p>
        </p:txBody>
      </p:sp>
      <p:sp>
        <p:nvSpPr>
          <p:cNvPr id="6" name="CasellaDiTesto 5">
            <a:hlinkClick r:id="rId4"/>
            <a:extLst>
              <a:ext uri="{FF2B5EF4-FFF2-40B4-BE49-F238E27FC236}">
                <a16:creationId xmlns:a16="http://schemas.microsoft.com/office/drawing/2014/main" id="{510BC8D0-5734-4128-A1DD-FF7C9E1F7F10}"/>
              </a:ext>
            </a:extLst>
          </p:cNvPr>
          <p:cNvSpPr txBox="1"/>
          <p:nvPr/>
        </p:nvSpPr>
        <p:spPr>
          <a:xfrm>
            <a:off x="983432" y="4571732"/>
            <a:ext cx="817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https://id.loc.gov/tools/bibframe/compare-lccn/full-rdf?find=2011563873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51182A-2C24-4B1C-82D6-B3694D4DB7A0}"/>
              </a:ext>
            </a:extLst>
          </p:cNvPr>
          <p:cNvSpPr txBox="1"/>
          <p:nvPr/>
        </p:nvSpPr>
        <p:spPr>
          <a:xfrm>
            <a:off x="983432" y="1907366"/>
            <a:ext cx="188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RDF to MARC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13ECF3-F947-41D5-9835-CB78965C69C8}"/>
              </a:ext>
            </a:extLst>
          </p:cNvPr>
          <p:cNvSpPr txBox="1"/>
          <p:nvPr/>
        </p:nvSpPr>
        <p:spPr>
          <a:xfrm>
            <a:off x="983432" y="4110067"/>
            <a:ext cx="188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MARC to RDF</a:t>
            </a:r>
          </a:p>
        </p:txBody>
      </p:sp>
    </p:spTree>
    <p:extLst>
      <p:ext uri="{BB962C8B-B14F-4D97-AF65-F5344CB8AC3E}">
        <p14:creationId xmlns:p14="http://schemas.microsoft.com/office/powerpoint/2010/main" val="25660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332656"/>
            <a:ext cx="8229600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CIDOC CRM &amp; </a:t>
            </a:r>
            <a:r>
              <a:rPr lang="it-IT" altLang="it-IT" sz="2400" b="1" dirty="0" err="1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FRBRoo</a:t>
            </a: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 vs. EDM</a:t>
            </a:r>
          </a:p>
        </p:txBody>
      </p:sp>
      <p:sp>
        <p:nvSpPr>
          <p:cNvPr id="4" name="CasellaDiTesto 3">
            <a:hlinkClick r:id="rId3"/>
            <a:extLst>
              <a:ext uri="{FF2B5EF4-FFF2-40B4-BE49-F238E27FC236}">
                <a16:creationId xmlns:a16="http://schemas.microsoft.com/office/drawing/2014/main" id="{FD4CEEA5-B0A6-40F6-B6E0-201506F251D6}"/>
              </a:ext>
            </a:extLst>
          </p:cNvPr>
          <p:cNvSpPr txBox="1"/>
          <p:nvPr/>
        </p:nvSpPr>
        <p:spPr>
          <a:xfrm>
            <a:off x="864082" y="1929542"/>
            <a:ext cx="842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http://corago.unibo.it/resource/DOCUMENTI/DMBM21857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51182A-2C24-4B1C-82D6-B3694D4DB7A0}"/>
              </a:ext>
            </a:extLst>
          </p:cNvPr>
          <p:cNvSpPr txBox="1"/>
          <p:nvPr/>
        </p:nvSpPr>
        <p:spPr>
          <a:xfrm>
            <a:off x="864082" y="1556618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Corago</a:t>
            </a:r>
          </a:p>
        </p:txBody>
      </p:sp>
      <p:sp>
        <p:nvSpPr>
          <p:cNvPr id="9" name="CasellaDiTesto 8">
            <a:hlinkClick r:id="rId4"/>
            <a:extLst>
              <a:ext uri="{FF2B5EF4-FFF2-40B4-BE49-F238E27FC236}">
                <a16:creationId xmlns:a16="http://schemas.microsoft.com/office/drawing/2014/main" id="{28074E0B-67F6-461A-835B-B84B1C3F492D}"/>
              </a:ext>
            </a:extLst>
          </p:cNvPr>
          <p:cNvSpPr txBox="1"/>
          <p:nvPr/>
        </p:nvSpPr>
        <p:spPr>
          <a:xfrm>
            <a:off x="864082" y="3344527"/>
            <a:ext cx="727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https://www.europeana.eu/it/item/446/MI0285_LIBR_OTE_02_01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37680C6-5D80-419E-993D-0DAD3D8FF063}"/>
              </a:ext>
            </a:extLst>
          </p:cNvPr>
          <p:cNvSpPr txBox="1"/>
          <p:nvPr/>
        </p:nvSpPr>
        <p:spPr>
          <a:xfrm>
            <a:off x="864082" y="2996952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</a:rPr>
              <a:t>Europeana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1" name="CasellaDiTesto 10">
            <a:hlinkClick r:id="rId5"/>
            <a:extLst>
              <a:ext uri="{FF2B5EF4-FFF2-40B4-BE49-F238E27FC236}">
                <a16:creationId xmlns:a16="http://schemas.microsoft.com/office/drawing/2014/main" id="{943FA51B-946E-4642-8A2D-64E78FAA7EE1}"/>
              </a:ext>
            </a:extLst>
          </p:cNvPr>
          <p:cNvSpPr txBox="1"/>
          <p:nvPr/>
        </p:nvSpPr>
        <p:spPr>
          <a:xfrm>
            <a:off x="864082" y="4807283"/>
            <a:ext cx="1077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https://www.internetculturale.it/jmms/iccuviewer/iccu.jsp?id=oai%3Awww.internetculturale.sbn.it%2FTeca%3A20%3ANT0000%3AMI0285_LIBR_OTE_02-01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B836DB0-9B03-45EA-B986-BCB72AC50224}"/>
              </a:ext>
            </a:extLst>
          </p:cNvPr>
          <p:cNvSpPr txBox="1"/>
          <p:nvPr/>
        </p:nvSpPr>
        <p:spPr>
          <a:xfrm>
            <a:off x="864082" y="4459708"/>
            <a:ext cx="18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Internet Culturale</a:t>
            </a:r>
          </a:p>
        </p:txBody>
      </p:sp>
    </p:spTree>
    <p:extLst>
      <p:ext uri="{BB962C8B-B14F-4D97-AF65-F5344CB8AC3E}">
        <p14:creationId xmlns:p14="http://schemas.microsoft.com/office/powerpoint/2010/main" val="77896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1556792"/>
            <a:ext cx="8229600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2400" b="1" dirty="0" err="1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Wikidata</a:t>
            </a:r>
            <a:endParaRPr lang="it-IT" altLang="it-IT" sz="2400" b="1" dirty="0">
              <a:solidFill>
                <a:srgbClr val="BD2B0B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4CEEA5-B0A6-40F6-B6E0-201506F251D6}"/>
              </a:ext>
            </a:extLst>
          </p:cNvPr>
          <p:cNvSpPr txBox="1"/>
          <p:nvPr/>
        </p:nvSpPr>
        <p:spPr>
          <a:xfrm>
            <a:off x="839416" y="2411422"/>
            <a:ext cx="842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https://www.wikidata.org/wiki/Q172324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51182A-2C24-4B1C-82D6-B3694D4DB7A0}"/>
              </a:ext>
            </a:extLst>
          </p:cNvPr>
          <p:cNvSpPr txBox="1"/>
          <p:nvPr/>
        </p:nvSpPr>
        <p:spPr>
          <a:xfrm>
            <a:off x="839416" y="1250108"/>
            <a:ext cx="151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Otello (opera)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BC4805-9CBC-F03F-078A-1A26555BF309}"/>
              </a:ext>
            </a:extLst>
          </p:cNvPr>
          <p:cNvSpPr txBox="1">
            <a:spLocks noChangeArrowheads="1"/>
          </p:cNvSpPr>
          <p:nvPr/>
        </p:nvSpPr>
        <p:spPr>
          <a:xfrm>
            <a:off x="839416" y="3491368"/>
            <a:ext cx="8229600" cy="2880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Dizionari semantici multilingue: </a:t>
            </a:r>
            <a:r>
              <a:rPr lang="it-IT" altLang="it-IT" sz="2400" b="1" dirty="0" err="1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BabelNet</a:t>
            </a:r>
            <a:endParaRPr lang="it-IT" altLang="it-IT" sz="2400" b="1" dirty="0">
              <a:solidFill>
                <a:srgbClr val="BD2B0B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asellaDiTesto 3">
            <a:extLst>
              <a:ext uri="{FF2B5EF4-FFF2-40B4-BE49-F238E27FC236}">
                <a16:creationId xmlns:a16="http://schemas.microsoft.com/office/drawing/2014/main" id="{CEC23AE9-8C4A-6BC1-F7F7-173F9FE044B3}"/>
              </a:ext>
            </a:extLst>
          </p:cNvPr>
          <p:cNvSpPr txBox="1"/>
          <p:nvPr/>
        </p:nvSpPr>
        <p:spPr>
          <a:xfrm>
            <a:off x="839416" y="4333640"/>
            <a:ext cx="842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https://babelnet.org/search?word=otello&amp;lang=IT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D7CBD0AB-86E5-E732-0F73-AC112F840528}"/>
              </a:ext>
            </a:extLst>
          </p:cNvPr>
          <p:cNvSpPr txBox="1"/>
          <p:nvPr/>
        </p:nvSpPr>
        <p:spPr>
          <a:xfrm>
            <a:off x="839416" y="3901418"/>
            <a:ext cx="224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Otello: chi era costui?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CB6BD9-0533-C2CA-92AD-BD839C9A5CC3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363946"/>
            <a:ext cx="8229600" cy="2880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Altri esempi…</a:t>
            </a:r>
          </a:p>
        </p:txBody>
      </p:sp>
    </p:spTree>
    <p:extLst>
      <p:ext uri="{BB962C8B-B14F-4D97-AF65-F5344CB8AC3E}">
        <p14:creationId xmlns:p14="http://schemas.microsoft.com/office/powerpoint/2010/main" val="28146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332656"/>
            <a:ext cx="8229600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Esperimento…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DCFEB-F5FF-3D44-6DEC-DCBB85033F16}"/>
              </a:ext>
            </a:extLst>
          </p:cNvPr>
          <p:cNvSpPr txBox="1"/>
          <p:nvPr/>
        </p:nvSpPr>
        <p:spPr>
          <a:xfrm>
            <a:off x="623392" y="944637"/>
            <a:ext cx="8736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Creazione di triple RDF a partire da un record catalografico</a:t>
            </a:r>
          </a:p>
          <a:p>
            <a:pPr algn="just"/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Passi: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Selezionare un record catalografico da una collezione di interesse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Identificare l’entità descritta e i suoi attributi fondamentali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Selezionare il tipo e le proprietà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utili ad esprimerne la semantica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Creare le triple corrispondenti</a:t>
            </a:r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3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332656"/>
            <a:ext cx="8229600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Esperimento…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DCFEB-F5FF-3D44-6DEC-DCBB85033F16}"/>
              </a:ext>
            </a:extLst>
          </p:cNvPr>
          <p:cNvSpPr txBox="1"/>
          <p:nvPr/>
        </p:nvSpPr>
        <p:spPr>
          <a:xfrm>
            <a:off x="623392" y="944637"/>
            <a:ext cx="873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Selezionare un record catalografico da una collezione di interesse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ADB7734-F154-1C2F-8DBB-D09567761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1534984"/>
            <a:ext cx="7191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6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332656"/>
            <a:ext cx="8229600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Esperimento…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DCFEB-F5FF-3D44-6DEC-DCBB85033F16}"/>
              </a:ext>
            </a:extLst>
          </p:cNvPr>
          <p:cNvSpPr txBox="1"/>
          <p:nvPr/>
        </p:nvSpPr>
        <p:spPr>
          <a:xfrm>
            <a:off x="623392" y="944637"/>
            <a:ext cx="873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2. Identificare l’entità descritta e i suoi attributi fondamentali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ADB7734-F154-1C2F-8DBB-D09567761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6" y="1556618"/>
            <a:ext cx="7191375" cy="488632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AE1CDE7-464A-4767-BFA9-944029D9C067}"/>
              </a:ext>
            </a:extLst>
          </p:cNvPr>
          <p:cNvSpPr/>
          <p:nvPr/>
        </p:nvSpPr>
        <p:spPr>
          <a:xfrm rot="10800000">
            <a:off x="7394960" y="3356992"/>
            <a:ext cx="789272" cy="155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7D076E-7E8C-4005-43AF-B0CCFF8A41B3}"/>
              </a:ext>
            </a:extLst>
          </p:cNvPr>
          <p:cNvSpPr/>
          <p:nvPr/>
        </p:nvSpPr>
        <p:spPr>
          <a:xfrm rot="10800000">
            <a:off x="7394960" y="4044078"/>
            <a:ext cx="789272" cy="155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831D55-41FD-CE16-50E3-5182D0D64A48}"/>
              </a:ext>
            </a:extLst>
          </p:cNvPr>
          <p:cNvSpPr/>
          <p:nvPr/>
        </p:nvSpPr>
        <p:spPr>
          <a:xfrm rot="10800000">
            <a:off x="7394960" y="4556424"/>
            <a:ext cx="789272" cy="155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C5739-9B80-F9C5-15F2-2CA25125CBB0}"/>
              </a:ext>
            </a:extLst>
          </p:cNvPr>
          <p:cNvSpPr txBox="1"/>
          <p:nvPr/>
        </p:nvSpPr>
        <p:spPr>
          <a:xfrm>
            <a:off x="8760296" y="3244334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Tipo di entità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FB6CA-F60E-B651-3B81-023384D64319}"/>
              </a:ext>
            </a:extLst>
          </p:cNvPr>
          <p:cNvSpPr txBox="1"/>
          <p:nvPr/>
        </p:nvSpPr>
        <p:spPr>
          <a:xfrm>
            <a:off x="8760397" y="3937192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6E4FC-F772-6D19-F938-651A5A7E6F9A}"/>
              </a:ext>
            </a:extLst>
          </p:cNvPr>
          <p:cNvSpPr txBox="1"/>
          <p:nvPr/>
        </p:nvSpPr>
        <p:spPr>
          <a:xfrm>
            <a:off x="8760397" y="4445384"/>
            <a:ext cx="154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Responsabilità</a:t>
            </a:r>
          </a:p>
        </p:txBody>
      </p:sp>
    </p:spTree>
    <p:extLst>
      <p:ext uri="{BB962C8B-B14F-4D97-AF65-F5344CB8AC3E}">
        <p14:creationId xmlns:p14="http://schemas.microsoft.com/office/powerpoint/2010/main" val="269507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332656"/>
            <a:ext cx="8229600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Esperimento…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DCFEB-F5FF-3D44-6DEC-DCBB85033F16}"/>
              </a:ext>
            </a:extLst>
          </p:cNvPr>
          <p:cNvSpPr txBox="1"/>
          <p:nvPr/>
        </p:nvSpPr>
        <p:spPr>
          <a:xfrm>
            <a:off x="623392" y="836712"/>
            <a:ext cx="873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Selezionare il tipo e le proprietà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utili ad esprimerne la semantica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B5E06A1-9217-B0E8-5171-8FE002E3BBEB}"/>
              </a:ext>
            </a:extLst>
          </p:cNvPr>
          <p:cNvSpPr/>
          <p:nvPr/>
        </p:nvSpPr>
        <p:spPr>
          <a:xfrm>
            <a:off x="4007768" y="3099465"/>
            <a:ext cx="789272" cy="155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8D42C-1670-37B3-2C14-42DD23488DEA}"/>
              </a:ext>
            </a:extLst>
          </p:cNvPr>
          <p:cNvSpPr txBox="1"/>
          <p:nvPr/>
        </p:nvSpPr>
        <p:spPr>
          <a:xfrm>
            <a:off x="1055440" y="2992580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Tipo di entità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2A58A-80E6-49CF-5A3F-0B074684FCCD}"/>
              </a:ext>
            </a:extLst>
          </p:cNvPr>
          <p:cNvSpPr txBox="1"/>
          <p:nvPr/>
        </p:nvSpPr>
        <p:spPr>
          <a:xfrm>
            <a:off x="5879976" y="29925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frbroo:F3_Manifestation_Product_Type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7BC5-EBBE-E411-2446-21B4F91A98EC}"/>
              </a:ext>
            </a:extLst>
          </p:cNvPr>
          <p:cNvSpPr txBox="1"/>
          <p:nvPr/>
        </p:nvSpPr>
        <p:spPr>
          <a:xfrm>
            <a:off x="1072564" y="5193995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C33A12-5D79-1506-8871-090C95E3D59E}"/>
              </a:ext>
            </a:extLst>
          </p:cNvPr>
          <p:cNvSpPr/>
          <p:nvPr/>
        </p:nvSpPr>
        <p:spPr>
          <a:xfrm>
            <a:off x="4024892" y="5300880"/>
            <a:ext cx="789272" cy="155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DBD7D-B708-8C9A-5360-E1C337244386}"/>
              </a:ext>
            </a:extLst>
          </p:cNvPr>
          <p:cNvSpPr txBox="1"/>
          <p:nvPr/>
        </p:nvSpPr>
        <p:spPr>
          <a:xfrm>
            <a:off x="5879976" y="51752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crm:E35_Title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B83BE-AAAA-172F-C5F6-5ADB9E6CF030}"/>
              </a:ext>
            </a:extLst>
          </p:cNvPr>
          <p:cNvSpPr txBox="1"/>
          <p:nvPr/>
        </p:nvSpPr>
        <p:spPr>
          <a:xfrm>
            <a:off x="7248128" y="4077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crm:P102_has_title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DFA932-C767-4465-3699-64FE7A1B8433}"/>
              </a:ext>
            </a:extLst>
          </p:cNvPr>
          <p:cNvCxnSpPr/>
          <p:nvPr/>
        </p:nvCxnSpPr>
        <p:spPr>
          <a:xfrm>
            <a:off x="6528048" y="3424802"/>
            <a:ext cx="0" cy="1656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8FB47B-C3D6-B39C-190C-7D6EF5863668}"/>
              </a:ext>
            </a:extLst>
          </p:cNvPr>
          <p:cNvSpPr txBox="1"/>
          <p:nvPr/>
        </p:nvSpPr>
        <p:spPr>
          <a:xfrm>
            <a:off x="1025034" y="1662832"/>
            <a:ext cx="44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Utilizziamo le ontologie </a:t>
            </a:r>
            <a:r>
              <a:rPr lang="it-IT" b="1" dirty="0"/>
              <a:t>CIDOC-CRM</a:t>
            </a:r>
            <a:r>
              <a:rPr lang="it-IT" dirty="0"/>
              <a:t> e </a:t>
            </a:r>
            <a:r>
              <a:rPr lang="it-IT" b="1" dirty="0" err="1"/>
              <a:t>FRBRoo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385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5A3877D-A3BE-4F9E-9F99-5C555A270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332656"/>
            <a:ext cx="8229600" cy="1223962"/>
          </a:xfrm>
        </p:spPr>
        <p:txBody>
          <a:bodyPr/>
          <a:lstStyle/>
          <a:p>
            <a:pPr algn="l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it-IT" altLang="it-IT" sz="2400" b="1" dirty="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rPr>
              <a:t>Esperimento…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DCFEB-F5FF-3D44-6DEC-DCBB85033F16}"/>
              </a:ext>
            </a:extLst>
          </p:cNvPr>
          <p:cNvSpPr txBox="1"/>
          <p:nvPr/>
        </p:nvSpPr>
        <p:spPr>
          <a:xfrm>
            <a:off x="695400" y="853080"/>
            <a:ext cx="873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Creare le triple corrispondenti</a:t>
            </a:r>
            <a:endParaRPr lang="it-I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4CD-CF03-78D9-8C3A-7702AA7ED08E}"/>
              </a:ext>
            </a:extLst>
          </p:cNvPr>
          <p:cNvSpPr txBox="1"/>
          <p:nvPr/>
        </p:nvSpPr>
        <p:spPr>
          <a:xfrm>
            <a:off x="1095749" y="1392189"/>
            <a:ext cx="956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Creiamo l’URI dell’entità partendo dal CODICE IDENTIFICATIVO di SBN: </a:t>
            </a:r>
            <a:r>
              <a:rPr lang="it-IT" b="1" dirty="0"/>
              <a:t>&lt;</a:t>
            </a:r>
            <a:r>
              <a:rPr lang="it-IT" b="1" dirty="0" err="1"/>
              <a:t>sbn:IT</a:t>
            </a:r>
            <a:r>
              <a:rPr lang="it-IT" b="1" dirty="0"/>
              <a:t>\ICCU\CUB\0396926&gt;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00E71-3123-B01B-ABF7-2AC6C2A3C25D}"/>
              </a:ext>
            </a:extLst>
          </p:cNvPr>
          <p:cNvSpPr txBox="1"/>
          <p:nvPr/>
        </p:nvSpPr>
        <p:spPr>
          <a:xfrm>
            <a:off x="1095749" y="2005636"/>
            <a:ext cx="760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Creiamo la tripla che specifica che si tratta di una descrizione di una edizione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2A7C4-9363-201D-23F2-C7DA9EA416F8}"/>
              </a:ext>
            </a:extLst>
          </p:cNvPr>
          <p:cNvSpPr txBox="1"/>
          <p:nvPr/>
        </p:nvSpPr>
        <p:spPr>
          <a:xfrm>
            <a:off x="1487488" y="2454788"/>
            <a:ext cx="864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&lt;</a:t>
            </a:r>
            <a:r>
              <a:rPr lang="it-IT" b="1" dirty="0" err="1">
                <a:solidFill>
                  <a:srgbClr val="C00000"/>
                </a:solidFill>
              </a:rPr>
              <a:t>sbn:IT</a:t>
            </a:r>
            <a:r>
              <a:rPr lang="it-IT" b="1" dirty="0">
                <a:solidFill>
                  <a:srgbClr val="C00000"/>
                </a:solidFill>
              </a:rPr>
              <a:t>\ICCU\CUB\0396926&gt;  &lt;</a:t>
            </a:r>
            <a:r>
              <a:rPr lang="it-IT" b="1" dirty="0" err="1">
                <a:solidFill>
                  <a:srgbClr val="C00000"/>
                </a:solidFill>
              </a:rPr>
              <a:t>rdf:type</a:t>
            </a:r>
            <a:r>
              <a:rPr lang="it-IT" b="1" dirty="0">
                <a:solidFill>
                  <a:srgbClr val="C00000"/>
                </a:solidFill>
              </a:rPr>
              <a:t>&gt;  &lt;frbroo:F3_Manifestation_Product_Type&gt;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33119-CA56-A720-A49B-A76C03A33BC0}"/>
              </a:ext>
            </a:extLst>
          </p:cNvPr>
          <p:cNvSpPr txBox="1"/>
          <p:nvPr/>
        </p:nvSpPr>
        <p:spPr>
          <a:xfrm>
            <a:off x="1112974" y="2927683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Creiamo l’URI che identifica il titolo </a:t>
            </a:r>
            <a:r>
              <a:rPr lang="it-IT" b="1" dirty="0"/>
              <a:t>&lt;</a:t>
            </a:r>
            <a:r>
              <a:rPr lang="it-IT" b="1" dirty="0" err="1"/>
              <a:t>sbn:IT</a:t>
            </a:r>
            <a:r>
              <a:rPr lang="it-IT" b="1" dirty="0"/>
              <a:t>\ICCU\CUB\0396926\TITOLO&gt;</a:t>
            </a:r>
            <a:r>
              <a:rPr lang="it-IT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434DAC-27A4-FAF3-D938-1DCB2978185F}"/>
              </a:ext>
            </a:extLst>
          </p:cNvPr>
          <p:cNvSpPr txBox="1"/>
          <p:nvPr/>
        </p:nvSpPr>
        <p:spPr>
          <a:xfrm>
            <a:off x="1498710" y="3364041"/>
            <a:ext cx="6493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&lt;</a:t>
            </a:r>
            <a:r>
              <a:rPr lang="it-IT" b="1" dirty="0" err="1">
                <a:solidFill>
                  <a:srgbClr val="C00000"/>
                </a:solidFill>
              </a:rPr>
              <a:t>sbn:IT</a:t>
            </a:r>
            <a:r>
              <a:rPr lang="it-IT" b="1" dirty="0">
                <a:solidFill>
                  <a:srgbClr val="C00000"/>
                </a:solidFill>
              </a:rPr>
              <a:t>\ICCU\CUB\0396926\TITOLO&gt; &lt;</a:t>
            </a:r>
            <a:r>
              <a:rPr lang="it-IT" b="1" dirty="0" err="1">
                <a:solidFill>
                  <a:srgbClr val="C00000"/>
                </a:solidFill>
              </a:rPr>
              <a:t>rdf:type</a:t>
            </a:r>
            <a:r>
              <a:rPr lang="it-IT" b="1" dirty="0">
                <a:solidFill>
                  <a:srgbClr val="C00000"/>
                </a:solidFill>
              </a:rPr>
              <a:t>&gt; &lt;crm:E35_Title&gt; 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6C985-986A-A5C1-1A0A-E90AB7F3D975}"/>
              </a:ext>
            </a:extLst>
          </p:cNvPr>
          <p:cNvSpPr txBox="1"/>
          <p:nvPr/>
        </p:nvSpPr>
        <p:spPr>
          <a:xfrm>
            <a:off x="1140715" y="3849730"/>
            <a:ext cx="509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Creiamo la tripla che associa il valore stringa al titolo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8CAD7-026F-841F-225D-CCA775D4BE63}"/>
              </a:ext>
            </a:extLst>
          </p:cNvPr>
          <p:cNvSpPr txBox="1"/>
          <p:nvPr/>
        </p:nvSpPr>
        <p:spPr>
          <a:xfrm>
            <a:off x="1487488" y="4331016"/>
            <a:ext cx="7344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&lt;</a:t>
            </a:r>
            <a:r>
              <a:rPr lang="it-IT" b="1" dirty="0" err="1">
                <a:solidFill>
                  <a:srgbClr val="C00000"/>
                </a:solidFill>
              </a:rPr>
              <a:t>sbn:IT</a:t>
            </a:r>
            <a:r>
              <a:rPr lang="it-IT" b="1" dirty="0">
                <a:solidFill>
                  <a:srgbClr val="C00000"/>
                </a:solidFill>
              </a:rPr>
              <a:t>\ICCU\CUB\0396926\TITOLO&gt; &lt;</a:t>
            </a:r>
            <a:r>
              <a:rPr lang="it-IT" b="1" dirty="0" err="1">
                <a:solidFill>
                  <a:srgbClr val="C00000"/>
                </a:solidFill>
              </a:rPr>
              <a:t>rdfs:label</a:t>
            </a:r>
            <a:r>
              <a:rPr lang="it-IT" b="1" dirty="0">
                <a:solidFill>
                  <a:srgbClr val="C00000"/>
                </a:solidFill>
              </a:rPr>
              <a:t>&gt; ‘I promessi sposi’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2CE19-0D4B-BF59-97AF-5541DDD46C33}"/>
              </a:ext>
            </a:extLst>
          </p:cNvPr>
          <p:cNvSpPr txBox="1"/>
          <p:nvPr/>
        </p:nvSpPr>
        <p:spPr>
          <a:xfrm>
            <a:off x="1140715" y="4815932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Attribuiamo il titolo all’edizione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36C45-C49B-31DB-9911-3C6BB9243524}"/>
              </a:ext>
            </a:extLst>
          </p:cNvPr>
          <p:cNvSpPr txBox="1"/>
          <p:nvPr/>
        </p:nvSpPr>
        <p:spPr>
          <a:xfrm>
            <a:off x="1487488" y="5185264"/>
            <a:ext cx="97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&lt;</a:t>
            </a:r>
            <a:r>
              <a:rPr lang="it-IT" b="1" dirty="0" err="1">
                <a:solidFill>
                  <a:srgbClr val="C00000"/>
                </a:solidFill>
              </a:rPr>
              <a:t>sbn:IT</a:t>
            </a:r>
            <a:r>
              <a:rPr lang="it-IT" b="1" dirty="0">
                <a:solidFill>
                  <a:srgbClr val="C00000"/>
                </a:solidFill>
              </a:rPr>
              <a:t>\ICCU\CUB\0396926&gt;  &lt;crm:P102_has_title&gt; &lt;</a:t>
            </a:r>
            <a:r>
              <a:rPr lang="it-IT" b="1" dirty="0" err="1">
                <a:solidFill>
                  <a:srgbClr val="C00000"/>
                </a:solidFill>
              </a:rPr>
              <a:t>sbn:IT</a:t>
            </a:r>
            <a:r>
              <a:rPr lang="it-IT" b="1" dirty="0">
                <a:solidFill>
                  <a:srgbClr val="C00000"/>
                </a:solidFill>
              </a:rPr>
              <a:t>\ICCU\CUB\0396926\TITOLO&gt; 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77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496</Words>
  <Application>Microsoft Office PowerPoint</Application>
  <PresentationFormat>Widescreen</PresentationFormat>
  <Paragraphs>64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Tema di Office</vt:lpstr>
      <vt:lpstr>Mani in pasta!</vt:lpstr>
      <vt:lpstr>BIBFRAME vs. MARC</vt:lpstr>
      <vt:lpstr>CIDOC CRM &amp; FRBRoo vs. EDM</vt:lpstr>
      <vt:lpstr>Wikidata</vt:lpstr>
      <vt:lpstr>Esperimento…</vt:lpstr>
      <vt:lpstr>Esperimento…</vt:lpstr>
      <vt:lpstr>Esperimento…</vt:lpstr>
      <vt:lpstr>Esperimento…</vt:lpstr>
      <vt:lpstr>Esperimento…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 in pasta!</dc:title>
  <dc:creator>Paolo Bonora</dc:creator>
  <cp:lastModifiedBy>Paolo Bonora</cp:lastModifiedBy>
  <cp:revision>2</cp:revision>
  <dcterms:created xsi:type="dcterms:W3CDTF">2023-10-10T13:28:12Z</dcterms:created>
  <dcterms:modified xsi:type="dcterms:W3CDTF">2023-10-10T13:33:27Z</dcterms:modified>
</cp:coreProperties>
</file>