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5" r:id="rId4"/>
    <p:sldId id="258" r:id="rId5"/>
    <p:sldId id="267" r:id="rId6"/>
    <p:sldId id="260" r:id="rId7"/>
    <p:sldId id="261" r:id="rId8"/>
    <p:sldId id="262" r:id="rId9"/>
    <p:sldId id="264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FE71-684D-4BF6-9F7C-0370FDD915AE}" type="datetimeFigureOut">
              <a:rPr lang="it-IT" smtClean="0"/>
              <a:t>14/01/2023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8D06-53A1-47EF-8669-B9E8CD8A90D3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94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FE71-684D-4BF6-9F7C-0370FDD915AE}" type="datetimeFigureOut">
              <a:rPr lang="it-IT" smtClean="0"/>
              <a:t>14/01/2023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8D06-53A1-47EF-8669-B9E8CD8A90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605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FE71-684D-4BF6-9F7C-0370FDD915AE}" type="datetimeFigureOut">
              <a:rPr lang="it-IT" smtClean="0"/>
              <a:t>14/01/2023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8D06-53A1-47EF-8669-B9E8CD8A90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651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FE71-684D-4BF6-9F7C-0370FDD915AE}" type="datetimeFigureOut">
              <a:rPr lang="it-IT" smtClean="0"/>
              <a:t>14/01/2023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8D06-53A1-47EF-8669-B9E8CD8A90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429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FE71-684D-4BF6-9F7C-0370FDD915AE}" type="datetimeFigureOut">
              <a:rPr lang="it-IT" smtClean="0"/>
              <a:t>14/01/2023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8D06-53A1-47EF-8669-B9E8CD8A90D3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48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FE71-684D-4BF6-9F7C-0370FDD915AE}" type="datetimeFigureOut">
              <a:rPr lang="it-IT" smtClean="0"/>
              <a:t>14/01/2023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8D06-53A1-47EF-8669-B9E8CD8A90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361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FE71-684D-4BF6-9F7C-0370FDD915AE}" type="datetimeFigureOut">
              <a:rPr lang="it-IT" smtClean="0"/>
              <a:t>14/01/2023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8D06-53A1-47EF-8669-B9E8CD8A90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944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FE71-684D-4BF6-9F7C-0370FDD915AE}" type="datetimeFigureOut">
              <a:rPr lang="it-IT" smtClean="0"/>
              <a:t>14/01/2023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8D06-53A1-47EF-8669-B9E8CD8A90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34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FE71-684D-4BF6-9F7C-0370FDD915AE}" type="datetimeFigureOut">
              <a:rPr lang="it-IT" smtClean="0"/>
              <a:t>14/01/2023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8D06-53A1-47EF-8669-B9E8CD8A90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175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B5FE71-684D-4BF6-9F7C-0370FDD915AE}" type="datetimeFigureOut">
              <a:rPr lang="it-IT" smtClean="0"/>
              <a:t>14/01/2023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7E8D06-53A1-47EF-8669-B9E8CD8A90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270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FE71-684D-4BF6-9F7C-0370FDD915AE}" type="datetimeFigureOut">
              <a:rPr lang="it-IT" smtClean="0"/>
              <a:t>14/01/2023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8D06-53A1-47EF-8669-B9E8CD8A90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620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B5FE71-684D-4BF6-9F7C-0370FDD915AE}" type="datetimeFigureOut">
              <a:rPr lang="it-IT" smtClean="0"/>
              <a:t>14/01/2023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7E8D06-53A1-47EF-8669-B9E8CD8A90D3}" type="slidenum">
              <a:rPr lang="it-IT" smtClean="0"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73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C853454-1D95-0897-A723-65E0F39F3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213" y="147855"/>
            <a:ext cx="1995487" cy="213729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E2A20A5-5F3C-9EE9-477F-CB8B34EF9109}"/>
              </a:ext>
            </a:extLst>
          </p:cNvPr>
          <p:cNvSpPr txBox="1"/>
          <p:nvPr/>
        </p:nvSpPr>
        <p:spPr>
          <a:xfrm>
            <a:off x="2671762" y="2418503"/>
            <a:ext cx="684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DEPARTMENT OF INFORMATICS</a:t>
            </a:r>
            <a:r>
              <a:rPr lang="it-IT" i="1"/>
              <a:t>, SYSTEMS </a:t>
            </a:r>
            <a:r>
              <a:rPr lang="it-IT" i="1" dirty="0"/>
              <a:t>AND COMMUNICATION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24A9A39-1E0E-543C-02F2-F9E484DB2EB3}"/>
              </a:ext>
            </a:extLst>
          </p:cNvPr>
          <p:cNvSpPr txBox="1"/>
          <p:nvPr/>
        </p:nvSpPr>
        <p:spPr>
          <a:xfrm>
            <a:off x="3378993" y="3015980"/>
            <a:ext cx="473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DATA MANAGEMENT PROJECT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A3D772-E1C0-AEA1-5A4F-73C3E7173103}"/>
              </a:ext>
            </a:extLst>
          </p:cNvPr>
          <p:cNvSpPr txBox="1"/>
          <p:nvPr/>
        </p:nvSpPr>
        <p:spPr>
          <a:xfrm>
            <a:off x="2512291" y="3885500"/>
            <a:ext cx="6160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i="1" dirty="0"/>
              <a:t>GAMES AND REVIEWS: HOW THEY ARE CONNECTED?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C60331D-651E-684C-C374-AC3FC0650BEB}"/>
              </a:ext>
            </a:extLst>
          </p:cNvPr>
          <p:cNvSpPr txBox="1"/>
          <p:nvPr/>
        </p:nvSpPr>
        <p:spPr>
          <a:xfrm>
            <a:off x="3066473" y="4710545"/>
            <a:ext cx="497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PAOLO CAGGIANO -  DAVIDE GIARDINI</a:t>
            </a:r>
          </a:p>
        </p:txBody>
      </p:sp>
    </p:spTree>
    <p:extLst>
      <p:ext uri="{BB962C8B-B14F-4D97-AF65-F5344CB8AC3E}">
        <p14:creationId xmlns:p14="http://schemas.microsoft.com/office/powerpoint/2010/main" val="99428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A2D1D88-9CCD-90E6-5A70-DA1914E38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1200820"/>
            <a:ext cx="8848724" cy="445636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6489D35-9DBF-3EA3-65B7-8616AB242CA7}"/>
              </a:ext>
            </a:extLst>
          </p:cNvPr>
          <p:cNvSpPr txBox="1"/>
          <p:nvPr/>
        </p:nvSpPr>
        <p:spPr>
          <a:xfrm>
            <a:off x="571500" y="528085"/>
            <a:ext cx="573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gency FB" panose="020B0503020202020204" pitchFamily="34" charset="0"/>
              </a:rPr>
              <a:t>REVIEWS vs NUMBER OF DOWNLOADS</a:t>
            </a:r>
          </a:p>
        </p:txBody>
      </p:sp>
    </p:spTree>
    <p:extLst>
      <p:ext uri="{BB962C8B-B14F-4D97-AF65-F5344CB8AC3E}">
        <p14:creationId xmlns:p14="http://schemas.microsoft.com/office/powerpoint/2010/main" val="10414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C72D687-375C-D421-9A35-67D0F6C07585}"/>
              </a:ext>
            </a:extLst>
          </p:cNvPr>
          <p:cNvSpPr txBox="1"/>
          <p:nvPr/>
        </p:nvSpPr>
        <p:spPr>
          <a:xfrm>
            <a:off x="2475346" y="1902691"/>
            <a:ext cx="65855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/>
              <a:t>THAT’S ALL FOLKS!</a:t>
            </a:r>
          </a:p>
        </p:txBody>
      </p:sp>
    </p:spTree>
    <p:extLst>
      <p:ext uri="{BB962C8B-B14F-4D97-AF65-F5344CB8AC3E}">
        <p14:creationId xmlns:p14="http://schemas.microsoft.com/office/powerpoint/2010/main" val="189717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DFD475-862A-5184-C12D-445EC1946F10}"/>
              </a:ext>
            </a:extLst>
          </p:cNvPr>
          <p:cNvSpPr txBox="1"/>
          <p:nvPr/>
        </p:nvSpPr>
        <p:spPr>
          <a:xfrm>
            <a:off x="120073" y="64655"/>
            <a:ext cx="362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/>
              <a:t>INTRODUCTION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41F166B-0A97-4B0B-AE76-8DA4968D5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730"/>
            <a:ext cx="5981701" cy="405181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C7978C6-CD75-328C-0390-F1685A9E5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5" y="710986"/>
            <a:ext cx="4567267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5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33CB59-BFE8-3781-83F3-36C1065ABF22}"/>
              </a:ext>
            </a:extLst>
          </p:cNvPr>
          <p:cNvSpPr txBox="1"/>
          <p:nvPr/>
        </p:nvSpPr>
        <p:spPr>
          <a:xfrm>
            <a:off x="267855" y="415637"/>
            <a:ext cx="5329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BUSINESS UNDERSTANDING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99E8688-1FDA-6635-C070-B5B46AFDAA77}"/>
              </a:ext>
            </a:extLst>
          </p:cNvPr>
          <p:cNvSpPr txBox="1"/>
          <p:nvPr/>
        </p:nvSpPr>
        <p:spPr>
          <a:xfrm>
            <a:off x="267855" y="1556328"/>
            <a:ext cx="89869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How do you make a good game, both in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user’s review and profit terms, in an industry with this competition?</a:t>
            </a:r>
          </a:p>
          <a:p>
            <a:r>
              <a:rPr lang="en-US" dirty="0">
                <a:latin typeface="Arial" panose="020B0604020202020204" pitchFamily="34" charset="0"/>
              </a:rPr>
              <a:t>I</a:t>
            </a:r>
            <a:r>
              <a:rPr lang="en-US" b="0" i="0" dirty="0">
                <a:effectLst/>
                <a:latin typeface="Arial" panose="020B0604020202020204" pitchFamily="34" charset="0"/>
              </a:rPr>
              <a:t>t is clear, in this type of environment, reviews are extremely important.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 But how much important?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 Are professional critic’s reviews the main factor of a game’s success?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Are user’s reviews what count the most?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How much are the reviews important in terms of success or failure of a game?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Are there genres more attractive than others in terms of reviews?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Which are the most expensive genres?</a:t>
            </a:r>
          </a:p>
        </p:txBody>
      </p:sp>
    </p:spTree>
    <p:extLst>
      <p:ext uri="{BB962C8B-B14F-4D97-AF65-F5344CB8AC3E}">
        <p14:creationId xmlns:p14="http://schemas.microsoft.com/office/powerpoint/2010/main" val="380931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946E1575-3555-8330-7B33-C2DD53783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0" y="1217515"/>
            <a:ext cx="4001315" cy="225073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E548720C-1E19-AF07-63B4-2DB6278A0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291" y="1871210"/>
            <a:ext cx="4014250" cy="94334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0DFC323-CD27-2825-2FFE-CE104C613D06}"/>
              </a:ext>
            </a:extLst>
          </p:cNvPr>
          <p:cNvSpPr txBox="1"/>
          <p:nvPr/>
        </p:nvSpPr>
        <p:spPr>
          <a:xfrm>
            <a:off x="380410" y="3549733"/>
            <a:ext cx="59840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P</a:t>
            </a:r>
            <a:r>
              <a:rPr lang="en-US" b="0" i="0" dirty="0">
                <a:effectLst/>
                <a:latin typeface="Arial" panose="020B0604020202020204" pitchFamily="34" charset="0"/>
              </a:rPr>
              <a:t>osition on the ranking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R</a:t>
            </a:r>
            <a:r>
              <a:rPr lang="en-US" b="0" i="0" dirty="0">
                <a:effectLst/>
                <a:latin typeface="Arial" panose="020B0604020202020204" pitchFamily="34" charset="0"/>
              </a:rPr>
              <a:t>elease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S</a:t>
            </a:r>
            <a:r>
              <a:rPr lang="en-US" b="0" i="0" dirty="0">
                <a:effectLst/>
                <a:latin typeface="Arial" panose="020B0604020202020204" pitchFamily="34" charset="0"/>
              </a:rPr>
              <a:t>team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N</a:t>
            </a:r>
            <a:r>
              <a:rPr lang="en-US" b="0" i="0" dirty="0">
                <a:effectLst/>
                <a:latin typeface="Arial" panose="020B0604020202020204" pitchFamily="34" charset="0"/>
              </a:rPr>
              <a:t>umber of reviews made by the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Ratio</a:t>
            </a:r>
            <a:r>
              <a:rPr lang="en-US" b="0" i="0" dirty="0">
                <a:effectLst/>
                <a:latin typeface="Arial" panose="020B0604020202020204" pitchFamily="34" charset="0"/>
              </a:rPr>
              <a:t> of positive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Ratio of negative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Genres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BA7159-2A88-D72C-0591-4841048AB243}"/>
              </a:ext>
            </a:extLst>
          </p:cNvPr>
          <p:cNvSpPr txBox="1"/>
          <p:nvPr/>
        </p:nvSpPr>
        <p:spPr>
          <a:xfrm rot="10800000" flipH="1" flipV="1">
            <a:off x="0" y="0"/>
            <a:ext cx="4001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/>
              <a:t>DATA ACQUISITION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16EC119-D4C6-AAFA-035F-4D53ED037EA3}"/>
              </a:ext>
            </a:extLst>
          </p:cNvPr>
          <p:cNvSpPr txBox="1"/>
          <p:nvPr/>
        </p:nvSpPr>
        <p:spPr>
          <a:xfrm>
            <a:off x="6954982" y="3589646"/>
            <a:ext cx="4184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Title</a:t>
            </a:r>
            <a:endParaRPr lang="en-US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 Metascore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R</a:t>
            </a:r>
            <a:r>
              <a:rPr lang="en-US" b="0" i="0" dirty="0">
                <a:effectLst/>
                <a:latin typeface="Arial" panose="020B0604020202020204" pitchFamily="34" charset="0"/>
              </a:rPr>
              <a:t>elease date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720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5C449D9-A625-306F-B7ED-92C74226AB0C}"/>
              </a:ext>
            </a:extLst>
          </p:cNvPr>
          <p:cNvSpPr txBox="1"/>
          <p:nvPr/>
        </p:nvSpPr>
        <p:spPr>
          <a:xfrm>
            <a:off x="371475" y="314325"/>
            <a:ext cx="3714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DATA STORAGE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BF8C04C-5EB8-00AC-9653-5C7D8D39A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086138"/>
            <a:ext cx="6572250" cy="421005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E1BB4DF-4DC7-9F73-B3F3-730AC622B6D5}"/>
              </a:ext>
            </a:extLst>
          </p:cNvPr>
          <p:cNvSpPr txBox="1"/>
          <p:nvPr/>
        </p:nvSpPr>
        <p:spPr>
          <a:xfrm>
            <a:off x="6877050" y="2505382"/>
            <a:ext cx="4410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Schema 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Flexibility</a:t>
            </a:r>
            <a:br>
              <a:rPr lang="it-IT" sz="3200" dirty="0"/>
            </a:b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65830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7235911-5E57-BF17-C396-134BAA119718}"/>
              </a:ext>
            </a:extLst>
          </p:cNvPr>
          <p:cNvSpPr txBox="1"/>
          <p:nvPr/>
        </p:nvSpPr>
        <p:spPr>
          <a:xfrm>
            <a:off x="371475" y="314325"/>
            <a:ext cx="3714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DATA INTEGRATION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3FD273E-F07F-9791-CF21-9912CBCD0E24}"/>
              </a:ext>
            </a:extLst>
          </p:cNvPr>
          <p:cNvSpPr txBox="1"/>
          <p:nvPr/>
        </p:nvSpPr>
        <p:spPr>
          <a:xfrm>
            <a:off x="371475" y="1676316"/>
            <a:ext cx="45910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- </a:t>
            </a:r>
            <a:r>
              <a:rPr lang="it-IT" sz="3200" dirty="0"/>
              <a:t> DATA CLEANING</a:t>
            </a:r>
            <a:br>
              <a:rPr lang="it-IT" sz="3200" dirty="0"/>
            </a:br>
            <a:br>
              <a:rPr lang="it-IT" sz="3200" dirty="0"/>
            </a:br>
            <a:br>
              <a:rPr lang="it-IT" sz="3200" dirty="0"/>
            </a:br>
            <a:r>
              <a:rPr lang="it-IT" sz="3200" dirty="0"/>
              <a:t>- DATA MERGING</a:t>
            </a:r>
            <a:endParaRPr lang="it-IT" sz="2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E6AB925-4FEA-F5E3-F7CC-2F8CD0FEA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686" y="1056118"/>
            <a:ext cx="6595744" cy="396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6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8CF37E4-01A6-1D23-F9AD-7AA0E415796D}"/>
              </a:ext>
            </a:extLst>
          </p:cNvPr>
          <p:cNvSpPr txBox="1"/>
          <p:nvPr/>
        </p:nvSpPr>
        <p:spPr>
          <a:xfrm>
            <a:off x="323272" y="240146"/>
            <a:ext cx="3168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DATA QUALITY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9F254DF-909B-8AC8-3839-8ED7C68DB292}"/>
              </a:ext>
            </a:extLst>
          </p:cNvPr>
          <p:cNvSpPr txBox="1"/>
          <p:nvPr/>
        </p:nvSpPr>
        <p:spPr>
          <a:xfrm>
            <a:off x="1076036" y="96055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i="1" dirty="0"/>
              <a:t>COMPLETENESS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D82D0BF-3B19-0940-CEDF-A16D991BEE8A}"/>
              </a:ext>
            </a:extLst>
          </p:cNvPr>
          <p:cNvSpPr txBox="1"/>
          <p:nvPr/>
        </p:nvSpPr>
        <p:spPr>
          <a:xfrm>
            <a:off x="7906327" y="824921"/>
            <a:ext cx="228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i="1" dirty="0"/>
              <a:t>CONSISTENCY</a:t>
            </a:r>
            <a:endParaRPr lang="it-IT" i="1" dirty="0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D5FF7D82-87AA-658C-6BCC-362641954350}"/>
              </a:ext>
            </a:extLst>
          </p:cNvPr>
          <p:cNvCxnSpPr>
            <a:cxnSpLocks/>
          </p:cNvCxnSpPr>
          <p:nvPr/>
        </p:nvCxnSpPr>
        <p:spPr>
          <a:xfrm flipH="1">
            <a:off x="1076036" y="1520540"/>
            <a:ext cx="1062174" cy="126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54A5AC84-6173-B693-41D3-FAA15E80567F}"/>
              </a:ext>
            </a:extLst>
          </p:cNvPr>
          <p:cNvCxnSpPr>
            <a:cxnSpLocks/>
          </p:cNvCxnSpPr>
          <p:nvPr/>
        </p:nvCxnSpPr>
        <p:spPr>
          <a:xfrm>
            <a:off x="3373580" y="1602558"/>
            <a:ext cx="863602" cy="124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59C1BD3-33F7-B6A7-D43D-FBB42AEC4146}"/>
              </a:ext>
            </a:extLst>
          </p:cNvPr>
          <p:cNvSpPr txBox="1"/>
          <p:nvPr/>
        </p:nvSpPr>
        <p:spPr>
          <a:xfrm>
            <a:off x="97699" y="3330159"/>
            <a:ext cx="26785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TUPLE COMPLETENESS:</a:t>
            </a:r>
          </a:p>
          <a:p>
            <a:r>
              <a:rPr lang="it-IT" dirty="0"/>
              <a:t>Six games without user reviews’. Null values. </a:t>
            </a:r>
          </a:p>
          <a:p>
            <a:endParaRPr lang="it-IT" i="1" dirty="0"/>
          </a:p>
          <a:p>
            <a:endParaRPr lang="it-IT" i="1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1A56870-D7EA-902D-F35D-BB08DB91EAB2}"/>
              </a:ext>
            </a:extLst>
          </p:cNvPr>
          <p:cNvSpPr txBox="1"/>
          <p:nvPr/>
        </p:nvSpPr>
        <p:spPr>
          <a:xfrm>
            <a:off x="2697017" y="3276320"/>
            <a:ext cx="39069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OBJECT COMPLETENESS:</a:t>
            </a:r>
          </a:p>
          <a:p>
            <a:r>
              <a:rPr lang="en-US" dirty="0"/>
              <a:t>5209 games that were available on Steam global top selling page.</a:t>
            </a:r>
          </a:p>
          <a:p>
            <a:r>
              <a:rPr lang="en-US" dirty="0"/>
              <a:t>Final dataset includes 3113 of them (60%).</a:t>
            </a:r>
            <a:endParaRPr lang="it-IT" dirty="0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1F15E93C-9F85-BE92-1E27-B6611AFE6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918" y="1371598"/>
            <a:ext cx="4580357" cy="2751539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D7D9910-DBC9-04AF-A1CF-583568EA8D41}"/>
              </a:ext>
            </a:extLst>
          </p:cNvPr>
          <p:cNvSpPr txBox="1"/>
          <p:nvPr/>
        </p:nvSpPr>
        <p:spPr>
          <a:xfrm>
            <a:off x="7018918" y="4208150"/>
            <a:ext cx="48817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600" dirty="0">
                <a:effectLst/>
              </a:rPr>
              <a:t>Of the remaining 2096 games, 1279 didn’t have a Metacritic review. The goal</a:t>
            </a:r>
            <a:br>
              <a:rPr lang="en-US" sz="1600" dirty="0">
                <a:effectLst/>
              </a:rPr>
            </a:br>
            <a:r>
              <a:rPr lang="en-US" sz="1600" dirty="0">
                <a:effectLst/>
              </a:rPr>
              <a:t>of the consistency analysis was to investigate why the others 817 games didn’t</a:t>
            </a:r>
            <a:br>
              <a:rPr lang="en-US" sz="1600" dirty="0">
                <a:effectLst/>
              </a:rPr>
            </a:br>
            <a:r>
              <a:rPr lang="en-US" sz="1600" dirty="0">
                <a:effectLst/>
              </a:rPr>
              <a:t>have a correspondence. So, to do this, we have extracted a random sample of 10% of the</a:t>
            </a:r>
            <a:br>
              <a:rPr lang="en-US" sz="1600" dirty="0">
                <a:effectLst/>
              </a:rPr>
            </a:br>
            <a:r>
              <a:rPr lang="en-US" sz="1600" dirty="0">
                <a:effectLst/>
              </a:rPr>
              <a:t>817 games.</a:t>
            </a:r>
            <a:br>
              <a:rPr lang="en-US" sz="1600" dirty="0">
                <a:effectLst/>
              </a:rPr>
            </a:br>
            <a:br>
              <a:rPr lang="en-US" sz="1600" dirty="0">
                <a:effectLst/>
              </a:rPr>
            </a:br>
            <a:br>
              <a:rPr lang="en-US" sz="1600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67877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55C50C34-82AD-CE6F-8CCF-5A320FB49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" y="1500100"/>
            <a:ext cx="4081319" cy="477797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AD9FF39-F990-7BA0-35D6-F59269793BDE}"/>
              </a:ext>
            </a:extLst>
          </p:cNvPr>
          <p:cNvSpPr txBox="1"/>
          <p:nvPr/>
        </p:nvSpPr>
        <p:spPr>
          <a:xfrm>
            <a:off x="561973" y="333375"/>
            <a:ext cx="5029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EXPLORATORY DATA ANALYSIS</a:t>
            </a:r>
          </a:p>
        </p:txBody>
      </p:sp>
      <p:pic>
        <p:nvPicPr>
          <p:cNvPr id="12" name="Immagine 11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00A5592-8FC5-9194-73F2-29FA66577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274" y="1656015"/>
            <a:ext cx="3717761" cy="446922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C78D4BA-A9E8-599C-D31A-E8738E24A1E3}"/>
              </a:ext>
            </a:extLst>
          </p:cNvPr>
          <p:cNvSpPr txBox="1"/>
          <p:nvPr/>
        </p:nvSpPr>
        <p:spPr>
          <a:xfrm>
            <a:off x="8728364" y="1595170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Medium score</a:t>
            </a:r>
          </a:p>
        </p:txBody>
      </p:sp>
    </p:spTree>
    <p:extLst>
      <p:ext uri="{BB962C8B-B14F-4D97-AF65-F5344CB8AC3E}">
        <p14:creationId xmlns:p14="http://schemas.microsoft.com/office/powerpoint/2010/main" val="243935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83593F9-9294-777B-B599-4F820A69F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614780"/>
            <a:ext cx="9200194" cy="469076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18A99D3-8810-EFD9-3F71-B438F7B1D252}"/>
              </a:ext>
            </a:extLst>
          </p:cNvPr>
          <p:cNvSpPr txBox="1"/>
          <p:nvPr/>
        </p:nvSpPr>
        <p:spPr>
          <a:xfrm>
            <a:off x="371474" y="552451"/>
            <a:ext cx="4412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gency FB" panose="020B0503020202020204" pitchFamily="34" charset="0"/>
              </a:rPr>
              <a:t>USERS’ SCORE vs CRITICS’ SCORE</a:t>
            </a:r>
          </a:p>
        </p:txBody>
      </p:sp>
    </p:spTree>
    <p:extLst>
      <p:ext uri="{BB962C8B-B14F-4D97-AF65-F5344CB8AC3E}">
        <p14:creationId xmlns:p14="http://schemas.microsoft.com/office/powerpoint/2010/main" val="36670728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1355</TotalTime>
  <Words>297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Agency FB</vt:lpstr>
      <vt:lpstr>Arial</vt:lpstr>
      <vt:lpstr>Calibri</vt:lpstr>
      <vt:lpstr>Calibri Light</vt:lpstr>
      <vt:lpstr>Lato</vt:lpstr>
      <vt:lpstr>Retrospettivo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Paolo Caggiano</dc:creator>
  <cp:lastModifiedBy>Paolo Caggiano</cp:lastModifiedBy>
  <cp:revision>3</cp:revision>
  <dcterms:created xsi:type="dcterms:W3CDTF">2023-01-12T14:54:13Z</dcterms:created>
  <dcterms:modified xsi:type="dcterms:W3CDTF">2023-01-14T10:36:39Z</dcterms:modified>
</cp:coreProperties>
</file>