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946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B0"/>
    <a:srgbClr val="275662"/>
    <a:srgbClr val="77CBFB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21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6" Type="http://schemas.openxmlformats.org/officeDocument/2006/relationships/theme" Target="theme/theme1.xml" /><Relationship Id="rId14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>
            <a:lvl1pPr algn="l">
              <a:defRPr sz="3600" b="1">
                <a:solidFill>
                  <a:srgbClr val="00A3A6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Image 4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2394290"/>
            <a:ext cx="4076700" cy="2790825"/>
          </a:xfrm>
          <a:prstGeom prst="rect">
            <a:avLst/>
          </a:prstGeom>
        </p:spPr>
      </p:pic>
      <p:pic>
        <p:nvPicPr>
          <p:cNvPr id="8" name="Image 5"/>
          <p:cNvPicPr>
            <a:picLocks noChangeAspect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869308" y="2418921"/>
            <a:ext cx="314325" cy="428625"/>
          </a:xfrm>
          <a:prstGeom prst="rect">
            <a:avLst/>
          </a:prstGeom>
        </p:spPr>
      </p:pic>
      <p:pic>
        <p:nvPicPr>
          <p:cNvPr id="9" name="Image 2" descr="Une image contenant dessin, signe&#10;&#10;Description générée automatiquement"/>
          <p:cNvPicPr>
            <a:picLocks noChangeAspect="true"/>
          </p:cNvPicPr>
          <p:nvPr userDrawn="true"/>
        </p:nvPicPr>
        <p:blipFill>
          <a:blip r:embed="rId4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401843" y="5628463"/>
            <a:ext cx="2286000" cy="8972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7460" y="274641"/>
            <a:ext cx="2742660" cy="58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480" y="274641"/>
            <a:ext cx="8024820" cy="58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>
            <a:lvl1pPr algn="l">
              <a:defRPr sz="3000" b="1">
                <a:solidFill>
                  <a:srgbClr val="1EAEB0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fr-FR" altLang="en-US" smtClean="0"/>
              <a:t>&gt; </a:t>
            </a: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venirNext LT Pro Cn" panose="020B0506020202020204" charset="0"/>
                <a:cs typeface="AvenirNext LT Pro Cn" panose="020B0506020202020204" charset="0"/>
              </a:defRPr>
            </a:lvl1pPr>
            <a:lvl2pPr>
              <a:defRPr sz="1800">
                <a:latin typeface="AvenirNext LT Pro Cn" panose="020B0506020202020204" charset="0"/>
                <a:cs typeface="AvenirNext LT Pro Cn" panose="020B0506020202020204" charset="0"/>
              </a:defRPr>
            </a:lvl2pPr>
            <a:lvl3pPr>
              <a:defRPr sz="1600">
                <a:latin typeface="AvenirNext LT Pro Cn" panose="020B0506020202020204" charset="0"/>
                <a:cs typeface="AvenirNext LT Pro Cn" panose="020B0506020202020204" charset="0"/>
              </a:defRPr>
            </a:lvl3pPr>
            <a:lvl4pPr>
              <a:defRPr sz="1400">
                <a:latin typeface="AvenirNext LT Pro Cn" panose="020B0506020202020204" charset="0"/>
                <a:cs typeface="AvenirNext LT Pro Cn" panose="020B0506020202020204" charset="0"/>
              </a:defRPr>
            </a:lvl4pPr>
            <a:lvl5pPr>
              <a:defRPr sz="1200">
                <a:latin typeface="AvenirNext LT Pro Cn" panose="020B0506020202020204" charset="0"/>
                <a:cs typeface="AvenirNext LT Pro Cn" panose="020B050602020202020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pic>
        <p:nvPicPr>
          <p:cNvPr id="7" name="Image 1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8" name="ZoneTexte 14"/>
          <p:cNvSpPr txBox="true"/>
          <p:nvPr userDrawn="true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000" dirty="0">
                <a:solidFill>
                  <a:srgbClr val="275662"/>
                </a:solidFill>
                <a:latin typeface="Trebuchet MS" panose="020B0603020202020204" charset="0"/>
              </a:rPr>
              <a:t>Titre de la présentation</a:t>
            </a:r>
            <a:endParaRPr lang="fr-FR" sz="1000" dirty="0">
              <a:solidFill>
                <a:srgbClr val="275662"/>
              </a:solidFill>
              <a:latin typeface="Trebuchet MS" panose="020B0603020202020204" charset="0"/>
            </a:endParaRPr>
          </a:p>
        </p:txBody>
      </p:sp>
      <p:sp>
        <p:nvSpPr>
          <p:cNvPr id="9" name="ZoneTexte 15"/>
          <p:cNvSpPr txBox="true"/>
          <p:nvPr userDrawn="true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sz="1000" dirty="0">
                <a:solidFill>
                  <a:srgbClr val="00A3A6"/>
                </a:solidFill>
                <a:latin typeface="Arial" panose="020B0604020202020204" pitchFamily="34" charset="0"/>
              </a:rPr>
              <a:t>Date / information / nom de l’auteur</a:t>
            </a:r>
            <a:endParaRPr lang="fr-FR" sz="1000" dirty="0">
              <a:solidFill>
                <a:srgbClr val="00A3A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62894" y="4406948"/>
            <a:ext cx="10361160" cy="1362090"/>
          </a:xfrm>
        </p:spPr>
        <p:txBody>
          <a:bodyPr anchor="t"/>
          <a:lstStyle>
            <a:lvl1pPr algn="l">
              <a:defRPr sz="400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62894" y="2906744"/>
            <a:ext cx="10361160" cy="15002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4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63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480" y="1535129"/>
            <a:ext cx="5385857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09480" y="2174898"/>
            <a:ext cx="5385857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92148" y="1535129"/>
            <a:ext cx="5387973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2148" y="2174898"/>
            <a:ext cx="5387973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480" y="273053"/>
            <a:ext cx="4010294" cy="1162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5795" y="273053"/>
            <a:ext cx="6814325" cy="5853176"/>
          </a:xfrm>
        </p:spPr>
        <p:txBody>
          <a:bodyPr/>
          <a:lstStyle>
            <a:lvl1pPr>
              <a:defRPr sz="3195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09480" y="1435116"/>
            <a:ext cx="4010294" cy="4691114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389247" y="4800651"/>
            <a:ext cx="7313760" cy="566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2389247" y="612781"/>
            <a:ext cx="7313760" cy="4114844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2389247" y="5367396"/>
            <a:ext cx="7313760" cy="804871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09480" y="274641"/>
            <a:ext cx="10970640" cy="114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480" y="1600217"/>
            <a:ext cx="10970640" cy="45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094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164780" y="6356419"/>
            <a:ext cx="3860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7358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65" rtl="0" eaLnBrk="1" latinLnBrk="0" hangingPunct="1"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344483" y="1897843"/>
            <a:ext cx="8532720" cy="1470236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measues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farmers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2344420" y="3195320"/>
            <a:ext cx="8532495" cy="4673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1.2.2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pesticide</a:t>
            </a:r>
            <a:r>
              <a:rPr/>
              <a:t> </a:t>
            </a:r>
            <a:r>
              <a:rPr/>
              <a:t>use</a:t>
            </a:r>
            <a:br/>
            <a:br/>
            <a:r>
              <a:rPr/>
              <a:t>Paolo</a:t>
            </a:r>
            <a:r>
              <a:rPr/>
              <a:t> </a:t>
            </a:r>
            <a:r>
              <a:rPr/>
              <a:t>Crosetto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FAST</a:t>
            </a:r>
            <a:r>
              <a:rPr/>
              <a:t> </a:t>
            </a:r>
            <a:r>
              <a:rPr/>
              <a:t>Kick-off</a:t>
            </a:r>
            <a:r>
              <a:rPr/>
              <a:t> </a:t>
            </a:r>
            <a:r>
              <a:rPr/>
              <a:t>Meeting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Juin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 b="1"/>
              <a:t>Accurate measure of the risk aversion of farmers</a:t>
            </a:r>
            <a:r>
              <a:rPr sz="2000"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Why?</a:t>
            </a:r>
          </a:p>
          <a:p>
            <a:pPr lvl="1"/>
            <a:r>
              <a:rPr/>
              <a:t>pesticides -&gt; </a:t>
            </a:r>
            <a:r>
              <a:rPr b="1"/>
              <a:t>lower variance</a:t>
            </a:r>
            <a:r>
              <a:rPr/>
              <a:t> of returns from farming</a:t>
            </a:r>
          </a:p>
          <a:p>
            <a:pPr lvl="1"/>
            <a:r>
              <a:rPr/>
              <a:t>pesticides applied </a:t>
            </a:r>
            <a:r>
              <a:rPr b="1"/>
              <a:t>before</a:t>
            </a:r>
            <a:r>
              <a:rPr/>
              <a:t> pests arrive</a:t>
            </a:r>
          </a:p>
          <a:p>
            <a:pPr lvl="1"/>
            <a:r>
              <a:rPr/>
              <a:t>if farming is a lottery, pesticides reduce its volatility</a:t>
            </a:r>
          </a:p>
          <a:p>
            <a:pPr lvl="1"/>
            <a:r>
              <a:rPr/>
              <a:t>the higher the risk aversion, the higher the pesticide use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learn?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with a precise risk aversion measure…</a:t>
            </a:r>
          </a:p>
          <a:p>
            <a:pPr lvl="1">
              <a:buAutoNum type="arabicPeriod"/>
            </a:pPr>
            <a:r>
              <a:rPr/>
              <a:t>estimation of </a:t>
            </a:r>
            <a:r>
              <a:rPr b="1"/>
              <a:t>subjective costs</a:t>
            </a:r>
            <a:r>
              <a:rPr/>
              <a:t> to farmers of cutting or eliminating pesticides;</a:t>
            </a:r>
          </a:p>
          <a:p>
            <a:pPr lvl="1">
              <a:buAutoNum type="arabicPeriod"/>
            </a:pPr>
            <a:r>
              <a:rPr/>
              <a:t>amount of pesticides that could be cut by </a:t>
            </a:r>
            <a:r>
              <a:rPr b="1"/>
              <a:t>imposing the risk-neutral</a:t>
            </a:r>
            <a:r>
              <a:rPr/>
              <a:t> pesticide use;</a:t>
            </a:r>
          </a:p>
          <a:p>
            <a:pPr lvl="1">
              <a:buAutoNum type="arabicPeriod"/>
            </a:pPr>
            <a:r>
              <a:rPr/>
              <a:t>potential adjustment of </a:t>
            </a:r>
            <a:r>
              <a:rPr b="1"/>
              <a:t>policy</a:t>
            </a:r>
            <a:r>
              <a:rPr/>
              <a:t> to individual (or sector) risk attitudes.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State of the art in risk literature is </a:t>
            </a:r>
            <a:r>
              <a:rPr sz="2000" b="1"/>
              <a:t>bad</a:t>
            </a:r>
          </a:p>
          <a:p>
            <a:pPr lvl="1"/>
            <a:r>
              <a:rPr/>
              <a:t>low external validity</a:t>
            </a:r>
          </a:p>
          <a:p>
            <a:pPr lvl="1"/>
            <a:r>
              <a:rPr/>
              <a:t>low correlation with questionnaires &amp; field behavior</a:t>
            </a:r>
          </a:p>
          <a:p>
            <a:pPr lvl="0" marL="1270000" indent="0">
              <a:buNone/>
            </a:pPr>
            <a:r>
              <a:rPr sz="2000"/>
              <a:t>Aim: </a:t>
            </a:r>
            <a:r>
              <a:rPr sz="2000" b="1"/>
              <a:t>developing new risk elicitation measure</a:t>
            </a:r>
          </a:p>
          <a:p>
            <a:pPr lvl="1"/>
            <a:r>
              <a:rPr/>
              <a:t>takes into account </a:t>
            </a:r>
            <a:r>
              <a:rPr b="1"/>
              <a:t>noise</a:t>
            </a:r>
            <a:r>
              <a:rPr/>
              <a:t> &amp; </a:t>
            </a:r>
            <a:r>
              <a:rPr b="1"/>
              <a:t>cognitive abilities</a:t>
            </a:r>
          </a:p>
          <a:p>
            <a:pPr lvl="1"/>
            <a:r>
              <a:rPr/>
              <a:t>takes into account risk </a:t>
            </a:r>
            <a:r>
              <a:rPr b="1"/>
              <a:t>perception</a:t>
            </a:r>
          </a:p>
          <a:p>
            <a:pPr lvl="1"/>
            <a:r>
              <a:rPr/>
              <a:t>theory and lab experiments in progress (ANR RETRISK)</a:t>
            </a:r>
          </a:p>
          <a:p>
            <a:pPr lvl="1"/>
            <a:r>
              <a:rPr b="1"/>
              <a:t>FAST: application to the field and farmers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Presentation</Application>
  <PresentationFormat/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 Medium</vt:lpstr>
      <vt:lpstr>Raleway</vt:lpstr>
      <vt:lpstr>AvenirNext LT Pro Cn</vt:lpstr>
      <vt:lpstr>Trebuchet MS</vt:lpstr>
      <vt:lpstr>Courier</vt:lpstr>
      <vt:lpstr>微软雅黑</vt:lpstr>
      <vt:lpstr>Arial Unicode MS</vt:lpstr>
      <vt:lpstr>Calibri</vt:lpstr>
      <vt:lpstr>Office Theme</vt:lpstr>
      <vt:lpstr>Untitled</vt:lpstr>
      <vt:lpstr>&gt; R Markdown</vt:lpstr>
      <vt:lpstr>&gt; 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measues to elicit risk attitudes of farmers</dc:title>
  <dc:creator>Paolo Crosetto</dc:creator>
  <cp:keywords/>
  <dcterms:created xsi:type="dcterms:W3CDTF">2021-07-01T20:35:04Z</dcterms:created>
  <dcterms:modified xsi:type="dcterms:W3CDTF">2021-07-01T20:35:04Z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FAST Kick-off Meeting 3-4 Juin 2021</vt:lpwstr>
  </property>
  <property fmtid="{D5CDD505-2E9C-101B-9397-08002B2CF9AE}" pid="3" name="output">
    <vt:lpwstr/>
  </property>
  <property fmtid="{D5CDD505-2E9C-101B-9397-08002B2CF9AE}" pid="4" name="subtitle">
    <vt:lpwstr>Task 1.2.2 Risk aversion and pesticide use</vt:lpwstr>
  </property>
</Properties>
</file>