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New</a:t>
            </a:r>
            <a:r>
              <a:rPr/>
              <a:t> </a:t>
            </a:r>
            <a:r>
              <a:rPr/>
              <a:t>measues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elicit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attitudes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farmers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1.2.2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aversion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pesticide</a:t>
            </a:r>
            <a:r>
              <a:rPr/>
              <a:t> </a:t>
            </a:r>
            <a:r>
              <a:rPr/>
              <a:t>use</a:t>
            </a:r>
            <a:br/>
            <a:br/>
            <a:r>
              <a:rPr/>
              <a:t>Paolo</a:t>
            </a:r>
            <a:r>
              <a:rPr/>
              <a:t> </a:t>
            </a:r>
            <a:r>
              <a:rPr/>
              <a:t>Crosetto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FAST</a:t>
            </a:r>
            <a:r>
              <a:rPr/>
              <a:t> </a:t>
            </a:r>
            <a:r>
              <a:rPr/>
              <a:t>Kick-off</a:t>
            </a:r>
            <a:r>
              <a:rPr/>
              <a:t> </a:t>
            </a:r>
            <a:r>
              <a:rPr/>
              <a:t>Meeting</a:t>
            </a:r>
            <a:r>
              <a:rPr/>
              <a:t> </a:t>
            </a:r>
            <a:r>
              <a:rPr/>
              <a:t>3-4</a:t>
            </a:r>
            <a:r>
              <a:rPr/>
              <a:t> </a:t>
            </a:r>
            <a:r>
              <a:rPr/>
              <a:t>Juin</a:t>
            </a:r>
            <a:r>
              <a:rPr/>
              <a:t> </a:t>
            </a:r>
            <a:r>
              <a:rPr/>
              <a:t>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 b="1"/>
              <a:t>Accurate measure of the risk aversion of farmers</a:t>
            </a:r>
            <a:r>
              <a:rPr sz="2000"/>
              <a:t>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Why?</a:t>
            </a:r>
          </a:p>
          <a:p>
            <a:pPr lvl="1"/>
            <a:r>
              <a:rPr/>
              <a:t>pesticides -&gt; </a:t>
            </a:r>
            <a:r>
              <a:rPr b="1"/>
              <a:t>lower variance</a:t>
            </a:r>
            <a:r>
              <a:rPr/>
              <a:t> of returns from farming</a:t>
            </a:r>
          </a:p>
          <a:p>
            <a:pPr lvl="1"/>
            <a:r>
              <a:rPr/>
              <a:t>pesticides applied </a:t>
            </a:r>
            <a:r>
              <a:rPr b="1"/>
              <a:t>before</a:t>
            </a:r>
            <a:r>
              <a:rPr/>
              <a:t> pests arrive</a:t>
            </a:r>
          </a:p>
          <a:p>
            <a:pPr lvl="1"/>
            <a:r>
              <a:rPr/>
              <a:t>if farming is a lottery, pesticides reduce its volatility</a:t>
            </a:r>
          </a:p>
          <a:p>
            <a:pPr lvl="1"/>
            <a:r>
              <a:rPr/>
              <a:t>the higher the risk aversion, the higher the pesticide use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learn?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with a precise risk aversion measure…</a:t>
            </a:r>
          </a:p>
          <a:p>
            <a:pPr lvl="1">
              <a:buAutoNum type="arabicPeriod"/>
            </a:pPr>
            <a:r>
              <a:rPr/>
              <a:t>estimation of </a:t>
            </a:r>
            <a:r>
              <a:rPr b="1"/>
              <a:t>subjective costs</a:t>
            </a:r>
            <a:r>
              <a:rPr/>
              <a:t> to farmers of cutting or eliminating pesticides;</a:t>
            </a:r>
          </a:p>
          <a:p>
            <a:pPr lvl="1">
              <a:buAutoNum type="arabicPeriod"/>
            </a:pPr>
            <a:r>
              <a:rPr/>
              <a:t>amount of pesticides that could be cut by </a:t>
            </a:r>
            <a:r>
              <a:rPr b="1"/>
              <a:t>imposing the risk-neutral</a:t>
            </a:r>
            <a:r>
              <a:rPr/>
              <a:t> pesticide use;</a:t>
            </a:r>
          </a:p>
          <a:p>
            <a:pPr lvl="1">
              <a:buAutoNum type="arabicPeriod"/>
            </a:pPr>
            <a:r>
              <a:rPr/>
              <a:t>potential adjustment of </a:t>
            </a:r>
            <a:r>
              <a:rPr b="1"/>
              <a:t>policy</a:t>
            </a:r>
            <a:r>
              <a:rPr/>
              <a:t> to individual (or sector) risk attitudes.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State of the art in risk literature is </a:t>
            </a:r>
            <a:r>
              <a:rPr sz="2000" b="1"/>
              <a:t>bad</a:t>
            </a:r>
          </a:p>
          <a:p>
            <a:pPr lvl="1"/>
            <a:r>
              <a:rPr/>
              <a:t>low external validity</a:t>
            </a:r>
          </a:p>
          <a:p>
            <a:pPr lvl="1"/>
            <a:r>
              <a:rPr/>
              <a:t>low correlation with questionnaires &amp; field behavior</a:t>
            </a:r>
          </a:p>
          <a:p>
            <a:pPr lvl="0" marL="1270000" indent="0">
              <a:buNone/>
            </a:pPr>
            <a:r>
              <a:rPr sz="2000"/>
              <a:t>Aim: </a:t>
            </a:r>
            <a:r>
              <a:rPr sz="2000" b="1"/>
              <a:t>developing new risk elicitation measure</a:t>
            </a:r>
          </a:p>
          <a:p>
            <a:pPr lvl="1"/>
            <a:r>
              <a:rPr/>
              <a:t>takes into account </a:t>
            </a:r>
            <a:r>
              <a:rPr b="1"/>
              <a:t>noise</a:t>
            </a:r>
            <a:r>
              <a:rPr/>
              <a:t> &amp; </a:t>
            </a:r>
            <a:r>
              <a:rPr b="1"/>
              <a:t>cognitive abilities</a:t>
            </a:r>
          </a:p>
          <a:p>
            <a:pPr lvl="1"/>
            <a:r>
              <a:rPr/>
              <a:t>takes into account risk </a:t>
            </a:r>
            <a:r>
              <a:rPr b="1"/>
              <a:t>perception</a:t>
            </a:r>
          </a:p>
          <a:p>
            <a:pPr lvl="1"/>
            <a:r>
              <a:rPr/>
              <a:t>theory and lab experiments in progress (ANR RETRISK)</a:t>
            </a:r>
          </a:p>
          <a:p>
            <a:pPr lvl="1"/>
            <a:r>
              <a:rPr b="1"/>
              <a:t>FAST: application to the field and farmers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measues to elicit risk attitudes of farmers</dc:title>
  <dc:creator>Paolo Crosetto</dc:creator>
  <cp:keywords/>
  <dcterms:created xsi:type="dcterms:W3CDTF">2021-06-01T11:31:03Z</dcterms:created>
  <dcterms:modified xsi:type="dcterms:W3CDTF">2021-06-01T11:31:03Z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FAST Kick-off Meeting 3-4 Juin 2021</vt:lpwstr>
  </property>
  <property fmtid="{D5CDD505-2E9C-101B-9397-08002B2CF9AE}" pid="3" name="output">
    <vt:lpwstr/>
  </property>
  <property fmtid="{D5CDD505-2E9C-101B-9397-08002B2CF9AE}" pid="4" name="subtitle">
    <vt:lpwstr>Task 1.2.2 Risk aversion and pesticide use</vt:lpwstr>
  </property>
</Properties>
</file>