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88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4" descr=""/>
          <p:cNvPicPr/>
          <p:nvPr/>
        </p:nvPicPr>
        <p:blipFill>
          <a:blip r:embed="rId2"/>
          <a:stretch/>
        </p:blipFill>
        <p:spPr>
          <a:xfrm>
            <a:off x="0" y="2394360"/>
            <a:ext cx="4075920" cy="2790000"/>
          </a:xfrm>
          <a:prstGeom prst="rect">
            <a:avLst/>
          </a:prstGeom>
          <a:ln w="0">
            <a:noFill/>
          </a:ln>
        </p:spPr>
      </p:pic>
      <p:pic>
        <p:nvPicPr>
          <p:cNvPr id="1" name="Image 5" descr=""/>
          <p:cNvPicPr/>
          <p:nvPr/>
        </p:nvPicPr>
        <p:blipFill>
          <a:blip r:embed="rId3"/>
          <a:stretch/>
        </p:blipFill>
        <p:spPr>
          <a:xfrm>
            <a:off x="1869480" y="2418840"/>
            <a:ext cx="313560" cy="428040"/>
          </a:xfrm>
          <a:prstGeom prst="rect">
            <a:avLst/>
          </a:prstGeom>
          <a:ln w="0">
            <a:noFill/>
          </a:ln>
        </p:spPr>
      </p:pic>
      <p:pic>
        <p:nvPicPr>
          <p:cNvPr id="2" name="Image 2" descr="Une image contenant dessin, signe&#10;&#10;Description générée automatiquement"/>
          <p:cNvPicPr/>
          <p:nvPr/>
        </p:nvPicPr>
        <p:blipFill>
          <a:blip r:embed="rId4"/>
          <a:stretch/>
        </p:blipFill>
        <p:spPr>
          <a:xfrm>
            <a:off x="2401920" y="5628600"/>
            <a:ext cx="2285280" cy="896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92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13" descr=""/>
          <p:cNvPicPr/>
          <p:nvPr/>
        </p:nvPicPr>
        <p:blipFill>
          <a:blip r:embed="rId2"/>
          <a:stretch/>
        </p:blipFill>
        <p:spPr>
          <a:xfrm>
            <a:off x="0" y="6076080"/>
            <a:ext cx="1999440" cy="799560"/>
          </a:xfrm>
          <a:prstGeom prst="rect">
            <a:avLst/>
          </a:prstGeom>
          <a:ln w="0"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143000" y="6350760"/>
            <a:ext cx="67154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275662"/>
                </a:solidFill>
                <a:latin typeface="Trebuchet MS"/>
                <a:ea typeface="DejaVu Sans"/>
              </a:rPr>
              <a:t>Titre de la présentation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143000" y="6533280"/>
            <a:ext cx="67154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a3a6"/>
                </a:solidFill>
                <a:latin typeface="Arial"/>
                <a:ea typeface="DejaVu Sans"/>
              </a:rPr>
              <a:t>Date / information / nom de l’auteur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44320" y="1897920"/>
            <a:ext cx="8532000" cy="14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a3a6"/>
                </a:solidFill>
                <a:latin typeface="Raleway Medium"/>
              </a:rPr>
              <a:t>New measues to elicit risk attitudes of farmers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344320" y="3195360"/>
            <a:ext cx="853164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75662"/>
                </a:solidFill>
                <a:latin typeface="Raleway"/>
              </a:rPr>
              <a:t>Task 1.2.2 Risk aversion and pesticide use</a:t>
            </a:r>
            <a:br/>
            <a:br/>
            <a:r>
              <a:rPr b="0" lang="en-US" sz="2400" spc="-1" strike="noStrike">
                <a:solidFill>
                  <a:srgbClr val="275662"/>
                </a:solidFill>
                <a:latin typeface="Raleway"/>
              </a:rPr>
              <a:t>Paolo Crosetto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09480" y="6356520"/>
            <a:ext cx="2843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FAST Kick-off Meeting 3-4 Juin 2021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09480" y="27468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1eaeb0"/>
                </a:solidFill>
                <a:latin typeface="Raleway Medium"/>
              </a:rPr>
              <a:t>What?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09480" y="1600200"/>
            <a:ext cx="1096992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270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AvenirNext LT Pro Cn"/>
              </a:rPr>
              <a:t>Accurate measure of the risk aversion of farmers</a:t>
            </a:r>
            <a:endParaRPr b="0" lang="en-US" sz="26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29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venirNext LT Pro Cn"/>
              </a:rPr>
              <a:t>Why?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pesticides -&gt; </a:t>
            </a:r>
            <a:r>
              <a:rPr b="1" lang="en-US" sz="1800" spc="-1" strike="noStrike">
                <a:solidFill>
                  <a:srgbClr val="000000"/>
                </a:solidFill>
                <a:latin typeface="AvenirNext LT Pro Cn"/>
              </a:rPr>
              <a:t>lower risk of loss</a:t>
            </a: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 from farming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pesticides applied </a:t>
            </a:r>
            <a:r>
              <a:rPr b="1" lang="en-US" sz="1800" spc="-1" strike="noStrike">
                <a:solidFill>
                  <a:srgbClr val="000000"/>
                </a:solidFill>
                <a:latin typeface="AvenirNext LT Pro Cn"/>
              </a:rPr>
              <a:t>before</a:t>
            </a: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 pests arrive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if farming is a lottery, pesticides reduce its downside risk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the higher the risk (loss) aversion, the higher the pesticide use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09480" y="27468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1eaeb0"/>
                </a:solidFill>
                <a:latin typeface="Raleway Medium"/>
              </a:rPr>
              <a:t>What can we learn?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09480" y="1600200"/>
            <a:ext cx="1096992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270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AvenirNext LT Pro Cn"/>
              </a:rPr>
              <a:t>with a precise risk aversion measure…</a:t>
            </a:r>
            <a:endParaRPr b="0" lang="en-US" sz="26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estimation of </a:t>
            </a:r>
            <a:r>
              <a:rPr b="1" lang="en-US" sz="1800" spc="-1" strike="noStrike">
                <a:solidFill>
                  <a:srgbClr val="000000"/>
                </a:solidFill>
                <a:latin typeface="AvenirNext LT Pro Cn"/>
              </a:rPr>
              <a:t>subjective costs</a:t>
            </a: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 to farmers of cutting or eliminating pesticides;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amount of pesticides that could be cut by </a:t>
            </a:r>
            <a:r>
              <a:rPr b="1" lang="en-US" sz="1800" spc="-1" strike="noStrike">
                <a:solidFill>
                  <a:srgbClr val="000000"/>
                </a:solidFill>
                <a:latin typeface="AvenirNext LT Pro Cn"/>
              </a:rPr>
              <a:t>imposing the risk-neutral</a:t>
            </a: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 pesticide use;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potential adjustment of </a:t>
            </a:r>
            <a:r>
              <a:rPr b="1" lang="en-US" sz="1800" spc="-1" strike="noStrike">
                <a:solidFill>
                  <a:srgbClr val="000000"/>
                </a:solidFill>
                <a:latin typeface="AvenirNext LT Pro Cn"/>
              </a:rPr>
              <a:t>policy</a:t>
            </a: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 to individual (or sector) risk attitudes.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09480" y="27468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1eaeb0"/>
                </a:solidFill>
                <a:latin typeface="Raleway Medium"/>
              </a:rPr>
              <a:t>How?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09480" y="1600200"/>
            <a:ext cx="1096992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270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venirNext LT Pro Cn"/>
              </a:rPr>
              <a:t>State of the art in risk literature is </a:t>
            </a:r>
            <a:r>
              <a:rPr b="1" lang="en-US" sz="2400" spc="-1" strike="noStrike">
                <a:solidFill>
                  <a:srgbClr val="000000"/>
                </a:solidFill>
                <a:latin typeface="AvenirNext LT Pro Cn"/>
              </a:rPr>
              <a:t>far from optimal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Despite experimental and empirical efforts, there are problems with the very </a:t>
            </a:r>
            <a:r>
              <a:rPr b="0" i="1" lang="en-US" sz="1800" spc="-1" strike="noStrike">
                <a:solidFill>
                  <a:srgbClr val="000000"/>
                </a:solidFill>
                <a:latin typeface="AvenirNext LT Pro Cn"/>
              </a:rPr>
              <a:t>concept </a:t>
            </a: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of risk attitudes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Experimental methods currently used have shown low external validity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low correlation with questionnaires &amp; field behavior</a:t>
            </a: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venirNext LT Pro Cn"/>
              </a:rPr>
              <a:t>Aim: </a:t>
            </a:r>
            <a:r>
              <a:rPr b="1" lang="en-US" sz="2200" spc="-1" strike="noStrike">
                <a:solidFill>
                  <a:srgbClr val="000000"/>
                </a:solidFill>
                <a:latin typeface="AvenirNext LT Pro Cn"/>
              </a:rPr>
              <a:t>developing new risk elicitation measure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takes into account </a:t>
            </a:r>
            <a:r>
              <a:rPr b="1" lang="en-US" sz="1800" spc="-1" strike="noStrike">
                <a:solidFill>
                  <a:srgbClr val="000000"/>
                </a:solidFill>
                <a:latin typeface="AvenirNext LT Pro Cn"/>
              </a:rPr>
              <a:t>noise</a:t>
            </a: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 &amp; </a:t>
            </a:r>
            <a:r>
              <a:rPr b="1" lang="en-US" sz="1800" spc="-1" strike="noStrike">
                <a:solidFill>
                  <a:srgbClr val="000000"/>
                </a:solidFill>
                <a:latin typeface="AvenirNext LT Pro Cn"/>
              </a:rPr>
              <a:t>cognitive abilities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takes into account risk </a:t>
            </a:r>
            <a:r>
              <a:rPr b="1" lang="en-US" sz="1800" spc="-1" strike="noStrike">
                <a:solidFill>
                  <a:srgbClr val="000000"/>
                </a:solidFill>
                <a:latin typeface="AvenirNext LT Pro Cn"/>
              </a:rPr>
              <a:t>perception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theory and lab experiments in progress (ANR RETRISK)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venirNext LT Pro Cn"/>
              </a:rPr>
              <a:t>FAST: application to the field and farmers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LibreOffice/7.0.6.2$Linux_X86_64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2021-06-01T11:39:14Z</dcterms:created>
  <dc:creator>Paolo Crosetto</dc:creator>
  <dc:description/>
  <dc:language>en-US</dc:language>
  <cp:lastModifiedBy>Paolo Crosetto</cp:lastModifiedBy>
  <dcterms:modified xsi:type="dcterms:W3CDTF">2021-06-02T09:00:25Z</dcterms:modified>
  <cp:revision>3</cp:revision>
  <dc:subject/>
  <dc:title>New measues to elicit risk attitudes of farmers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FAST Kick-off Meeting 3-4 Juin 2021</vt:lpwstr>
  </property>
  <property fmtid="{D5CDD505-2E9C-101B-9397-08002B2CF9AE}" pid="3" name="output">
    <vt:lpwstr/>
  </property>
  <property fmtid="{D5CDD505-2E9C-101B-9397-08002B2CF9AE}" pid="4" name="subtitle">
    <vt:lpwstr>Task 1.2.2 Risk aversion and pesticide use</vt:lpwstr>
  </property>
</Properties>
</file>