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1"/>
  </p:sldMasterIdLst>
  <p:notesMasterIdLst>
    <p:notesMasterId r:id="rId13"/>
  </p:notesMasterIdLst>
  <p:handoutMasterIdLst>
    <p:handoutMasterId r:id="rId14"/>
  </p:handoutMasterIdLst>
  <p:sldIdLst>
    <p:sldId id="351" r:id="rId2"/>
    <p:sldId id="430" r:id="rId3"/>
    <p:sldId id="427" r:id="rId4"/>
    <p:sldId id="446" r:id="rId5"/>
    <p:sldId id="440" r:id="rId6"/>
    <p:sldId id="447" r:id="rId7"/>
    <p:sldId id="443" r:id="rId8"/>
    <p:sldId id="441" r:id="rId9"/>
    <p:sldId id="444" r:id="rId10"/>
    <p:sldId id="445" r:id="rId11"/>
    <p:sldId id="410" r:id="rId12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(Delete After)" id="{27CA633A-42C3-9B40-91FF-2171A1EEFB35}">
          <p14:sldIdLst/>
        </p14:section>
        <p14:section name="Corporate Template" id="{8010C9CF-A11D-8B47-8972-9AE9F00CC813}">
          <p14:sldIdLst>
            <p14:sldId id="351"/>
            <p14:sldId id="430"/>
            <p14:sldId id="427"/>
            <p14:sldId id="446"/>
            <p14:sldId id="440"/>
            <p14:sldId id="447"/>
            <p14:sldId id="443"/>
            <p14:sldId id="441"/>
            <p14:sldId id="444"/>
            <p14:sldId id="445"/>
            <p14:sldId id="410"/>
          </p14:sldIdLst>
        </p14:section>
        <p14:section name="Xilinx Corporate Statement Slides" id="{C28CA37F-1DAC-934E-BD78-96188B6124D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5238" autoAdjust="0"/>
  </p:normalViewPr>
  <p:slideViewPr>
    <p:cSldViewPr showGuides="1">
      <p:cViewPr varScale="1">
        <p:scale>
          <a:sx n="124" d="100"/>
          <a:sy n="124" d="100"/>
        </p:scale>
        <p:origin x="276" y="96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9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57B3CB1-5EBA-8948-BF2E-5B9E38D5A8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B0D6E-75EE-DB4D-95F0-1E0A20F728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414" y="656115"/>
            <a:ext cx="1321445" cy="268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36CB97-8324-8440-AF83-FDCF5C83423C}"/>
              </a:ext>
            </a:extLst>
          </p:cNvPr>
          <p:cNvSpPr/>
          <p:nvPr userDrawn="1"/>
        </p:nvSpPr>
        <p:spPr>
          <a:xfrm>
            <a:off x="10210800" y="6119691"/>
            <a:ext cx="1752600" cy="662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2695751-8148-D44C-819F-19AC107A8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2700534"/>
            <a:ext cx="8945879" cy="975360"/>
          </a:xfrm>
        </p:spPr>
        <p:txBody>
          <a:bodyPr/>
          <a:lstStyle>
            <a:lvl1pPr>
              <a:defRPr sz="4400"/>
            </a:lvl1pPr>
          </a:lstStyle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32" name="Name, Title, Date">
            <a:extLst>
              <a:ext uri="{FF2B5EF4-FFF2-40B4-BE49-F238E27FC236}">
                <a16:creationId xmlns:a16="http://schemas.microsoft.com/office/drawing/2014/main" id="{2396738D-B05F-FC45-B1A8-82AA1CB933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121" y="4490866"/>
            <a:ext cx="7417990" cy="1092607"/>
          </a:xfrm>
        </p:spPr>
        <p:txBody>
          <a:bodyPr wrap="square">
            <a:sp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324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304800"/>
            <a:ext cx="7421878" cy="975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120" y="1733296"/>
            <a:ext cx="7421879" cy="37531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16CF1-E2E6-48D5-A44C-7C8249C74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0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824BE7-9859-7240-83D5-846AECA2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>
              <a:buSzPct val="80000"/>
              <a:buFont typeface="Webdings" panose="05030102010509060703" pitchFamily="18" charset="2"/>
              <a:buChar char=""/>
              <a:defRPr lang="en-US" dirty="0" smtClean="0"/>
            </a:lvl1pPr>
            <a:lvl2pPr marL="452989" indent="-220144">
              <a:buSzPct val="80000"/>
              <a:buFont typeface="Wingdings 3" panose="05040102010807070707" pitchFamily="18" charset="2"/>
              <a:buChar char=""/>
              <a:defRPr sz="2000"/>
            </a:lvl2pPr>
            <a:lvl3pPr marL="685835" indent="-232845">
              <a:buSzPct val="80000"/>
              <a:buFont typeface="Wingdings 3" panose="05040102010807070707" pitchFamily="18" charset="2"/>
              <a:buChar char="¬"/>
              <a:defRPr sz="1600"/>
            </a:lvl3pPr>
            <a:lvl4pPr marL="916563" indent="-230729">
              <a:buSzPct val="80000"/>
              <a:buFont typeface="Wingdings 3" panose="05040102010807070707" pitchFamily="18" charset="2"/>
              <a:buChar char="¬"/>
              <a:defRPr/>
            </a:lvl4pPr>
            <a:lvl5pPr marL="1138824" indent="-222262">
              <a:buSzPct val="80000"/>
              <a:buFont typeface="Wingdings 3" panose="050401020108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91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A8B06E9-672B-49AA-8789-D576D568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320318-DA78-471F-8076-1A95C5254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11093827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42470-3AEB-A94C-96B8-18E2C7C25164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E052772-3EFC-D34C-AA1A-1135DE3C5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with Pictur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5514793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89EAEFDD-B284-E94B-8F1D-D7E1627370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1768" y="1558290"/>
            <a:ext cx="4457700" cy="3741422"/>
          </a:xfrm>
          <a:prstGeom prst="rect">
            <a:avLst/>
          </a:prstGeom>
          <a:noFill/>
        </p:spPr>
        <p:txBody>
          <a:bodyPr vert="horz" lIns="91440" tIns="1371600" rIns="91440" bIns="0" rtlCol="0" anchor="ctr" anchorCtr="0">
            <a:noAutofit/>
          </a:bodyPr>
          <a:lstStyle>
            <a:lvl1pPr marL="309026" indent="-309026" algn="ctr">
              <a:buNone/>
              <a:defRPr lang="en-US" sz="1867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E7C71-1267-7F46-A82A-631E19E556BC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67D16-E95F-F440-8D2D-18A462CF21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B8CD8B4-2837-BA4D-9DA4-67F8481F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640118" y="3425008"/>
            <a:ext cx="5608321" cy="1019992"/>
            <a:chOff x="480089" y="2568756"/>
            <a:chExt cx="4206240" cy="7649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80089" y="2841307"/>
              <a:ext cx="4206240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r>
                <a:rPr lang="en-US" sz="4800" b="1" spc="100" dirty="0">
                  <a:solidFill>
                    <a:schemeClr val="bg1"/>
                  </a:solidFill>
                </a:rPr>
                <a:t>Thank You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68756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9F4C22-7CBE-4004-AC0C-D9091BDDF3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480" y="2457303"/>
            <a:ext cx="2331726" cy="4732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2EA454-74F4-0847-8EA2-1E94A436814E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ilinx Mission Statement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70BA53-DDA7-4989-871D-4C13A03CF2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9" b="656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587021" y="3276599"/>
            <a:ext cx="8658579" cy="1305108"/>
            <a:chOff x="440266" y="2597168"/>
            <a:chExt cx="6493934" cy="9788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40266" y="3083556"/>
              <a:ext cx="6493934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US" sz="3801" b="1" spc="100" dirty="0">
                  <a:solidFill>
                    <a:schemeClr val="bg1"/>
                  </a:solidFill>
                </a:rPr>
                <a:t>Building</a:t>
              </a:r>
              <a:r>
                <a:rPr lang="en-US" sz="3801" b="1" spc="100" baseline="0" dirty="0">
                  <a:solidFill>
                    <a:schemeClr val="bg1"/>
                  </a:solidFill>
                </a:rPr>
                <a:t> the Adaptable,</a:t>
              </a:r>
            </a:p>
            <a:p>
              <a:pPr>
                <a:spcAft>
                  <a:spcPts val="800"/>
                </a:spcAft>
              </a:pPr>
              <a:r>
                <a:rPr lang="en-US" sz="3801" b="1" spc="100" baseline="0" dirty="0">
                  <a:solidFill>
                    <a:schemeClr val="accent1"/>
                  </a:solidFill>
                </a:rPr>
                <a:t>Intelligent World</a:t>
              </a:r>
              <a:endParaRPr lang="en-US" sz="3801" b="1" spc="100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97168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88497C-C551-4465-9953-8BC43D9E0208}"/>
              </a:ext>
            </a:extLst>
          </p:cNvPr>
          <p:cNvSpPr/>
          <p:nvPr userDrawn="1"/>
        </p:nvSpPr>
        <p:spPr>
          <a:xfrm>
            <a:off x="640118" y="2295751"/>
            <a:ext cx="6599179" cy="656591"/>
          </a:xfrm>
          <a:prstGeom prst="rect">
            <a:avLst/>
          </a:prstGeom>
        </p:spPr>
        <p:txBody>
          <a:bodyPr vert="horz" lIns="91464" tIns="45732" rIns="91464" bIns="45732" rtlCol="0" anchor="ctr">
            <a:noAutofit/>
          </a:bodyPr>
          <a:lstStyle/>
          <a:p>
            <a:pPr>
              <a:spcAft>
                <a:spcPts val="800"/>
              </a:spcAft>
            </a:pPr>
            <a:r>
              <a:rPr lang="en-US" sz="3801" b="1" spc="100" dirty="0">
                <a:solidFill>
                  <a:schemeClr val="bg1"/>
                </a:solidFill>
              </a:rPr>
              <a:t>Xilinx Mission</a:t>
            </a:r>
            <a:endParaRPr lang="en-US" sz="3801" b="1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1B427-4F75-48FE-A5EE-29C3483DAA2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37520" y="6440992"/>
            <a:ext cx="975360" cy="197928"/>
          </a:xfrm>
          <a:prstGeom prst="rect">
            <a:avLst/>
          </a:prstGeom>
        </p:spPr>
      </p:pic>
      <p:sp>
        <p:nvSpPr>
          <p:cNvPr id="6" name="fc" descr="© Copyright 2021 Xilinx">
            <a:extLst>
              <a:ext uri="{FF2B5EF4-FFF2-40B4-BE49-F238E27FC236}">
                <a16:creationId xmlns:a16="http://schemas.microsoft.com/office/drawing/2014/main" id="{7406C94A-17DB-4E23-B327-D038D147EFD1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© Copyright 2021 Xilinx</a:t>
            </a:r>
          </a:p>
        </p:txBody>
      </p:sp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3" r:id="rId2"/>
    <p:sldLayoutId id="2147483979" r:id="rId3"/>
    <p:sldLayoutId id="2147483973" r:id="rId4"/>
    <p:sldLayoutId id="2147483938" r:id="rId5"/>
    <p:sldLayoutId id="2147483961" r:id="rId6"/>
    <p:sldLayoutId id="2147483982" r:id="rId7"/>
    <p:sldLayoutId id="2147483964" r:id="rId8"/>
    <p:sldLayoutId id="214748397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EF8704FD-C618-6F4D-A857-18A38D77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2700534"/>
            <a:ext cx="10469879" cy="975360"/>
          </a:xfrm>
        </p:spPr>
        <p:txBody>
          <a:bodyPr/>
          <a:lstStyle/>
          <a:p>
            <a:r>
              <a:rPr lang="en-US" dirty="0"/>
              <a:t>Entropy and </a:t>
            </a:r>
            <a:r>
              <a:rPr lang="en-US" dirty="0" err="1"/>
              <a:t>SpMV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subTitle" idx="1"/>
          </p:nvPr>
        </p:nvSpPr>
        <p:spPr>
          <a:xfrm>
            <a:off x="579121" y="4490866"/>
            <a:ext cx="7417990" cy="746358"/>
          </a:xfrm>
        </p:spPr>
        <p:txBody>
          <a:bodyPr/>
          <a:lstStyle/>
          <a:p>
            <a:r>
              <a:rPr lang="en-US" dirty="0"/>
              <a:t>Paolo D’Alberto	</a:t>
            </a:r>
          </a:p>
          <a:p>
            <a:r>
              <a:rPr lang="en-US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0161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21A7-CA63-407C-A0D2-2EA5C019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ideas from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97DB6-A5CA-4D30-B4C0-576D37FAB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279B-F91E-4394-8CE0-4D781FE9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ABHISHEK JAIN, </a:t>
            </a:r>
          </a:p>
          <a:p>
            <a:r>
              <a:rPr lang="en-US" dirty="0"/>
              <a:t>ISMAIL BUSTANY, </a:t>
            </a:r>
          </a:p>
          <a:p>
            <a:r>
              <a:rPr lang="en-US" dirty="0"/>
              <a:t>HENRI FRAISSE, </a:t>
            </a:r>
          </a:p>
          <a:p>
            <a:r>
              <a:rPr lang="en-US" dirty="0"/>
              <a:t>MANSIMRAN BENIPAL, </a:t>
            </a:r>
          </a:p>
          <a:p>
            <a:r>
              <a:rPr lang="en-US" dirty="0"/>
              <a:t>DINESH GAITONDE</a:t>
            </a:r>
          </a:p>
        </p:txBody>
      </p:sp>
    </p:spTree>
    <p:extLst>
      <p:ext uri="{BB962C8B-B14F-4D97-AF65-F5344CB8AC3E}">
        <p14:creationId xmlns:p14="http://schemas.microsoft.com/office/powerpoint/2010/main" val="11071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64D7-E0A9-454C-BCB9-F3AC2E1E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495D1-E882-4B6E-B965-9D43612DF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8162A-BF7C-4E59-8E40-EF0B0F68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is Beauty (not measurable)</a:t>
            </a:r>
          </a:p>
          <a:p>
            <a:pPr lvl="1"/>
            <a:r>
              <a:rPr lang="en-US" dirty="0"/>
              <a:t>Random is measurable</a:t>
            </a:r>
          </a:p>
          <a:p>
            <a:r>
              <a:rPr lang="en-US" dirty="0"/>
              <a:t>Pattern is useful if we can recognize it</a:t>
            </a:r>
          </a:p>
          <a:p>
            <a:pPr lvl="1"/>
            <a:r>
              <a:rPr lang="en-US" dirty="0"/>
              <a:t>Randomization is natural </a:t>
            </a:r>
          </a:p>
          <a:p>
            <a:r>
              <a:rPr lang="en-US" dirty="0"/>
              <a:t>Random Is it </a:t>
            </a:r>
            <a:r>
              <a:rPr lang="en-US"/>
              <a:t>generally applicable?  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35C513A-0AF2-417D-9A7C-647B35E3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588255"/>
            <a:ext cx="6412539" cy="48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4E5BB094-80C4-4BA4-81AD-050FDB08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3339" y="2362200"/>
            <a:ext cx="6412539" cy="480940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E76DA13-B23F-4E65-8671-E27013F6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467" y="115880"/>
            <a:ext cx="8129359" cy="624783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is Beauty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98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is not Beauty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A57333A-7540-42ED-AB16-827EC910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2" y="1280160"/>
            <a:ext cx="7314285" cy="548571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BB46B0D-2DFA-464E-ABBB-9AA7EB293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228" y="276885"/>
            <a:ext cx="5202946" cy="3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8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Random: Entropy can be measured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DC2F3720-AD06-4FE1-9AB5-07C54C13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0760"/>
            <a:ext cx="4361697" cy="377647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D7D243F-8310-44DB-B4CF-3205A4B3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303" y="1524000"/>
            <a:ext cx="4361697" cy="3776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0D2A9C-C369-44B9-889E-948623A5A98B}"/>
              </a:ext>
            </a:extLst>
          </p:cNvPr>
          <p:cNvSpPr txBox="1"/>
          <p:nvPr/>
        </p:nvSpPr>
        <p:spPr>
          <a:xfrm>
            <a:off x="5334000" y="32766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Randomization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5AA5B2-D9BB-47DC-9670-853F4B125C8C}"/>
              </a:ext>
            </a:extLst>
          </p:cNvPr>
          <p:cNvSpPr/>
          <p:nvPr/>
        </p:nvSpPr>
        <p:spPr>
          <a:xfrm>
            <a:off x="5291835" y="3645932"/>
            <a:ext cx="1981200" cy="457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87374-965A-41BB-B0E2-6FDAD4D409A5}"/>
              </a:ext>
            </a:extLst>
          </p:cNvPr>
          <p:cNvSpPr txBox="1"/>
          <p:nvPr/>
        </p:nvSpPr>
        <p:spPr>
          <a:xfrm>
            <a:off x="579119" y="106680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Hierarchical: 2-D Entropy measure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A6262-E2B3-4CE6-81EF-55FFF15F6DE4}"/>
              </a:ext>
            </a:extLst>
          </p:cNvPr>
          <p:cNvSpPr txBox="1"/>
          <p:nvPr/>
        </p:nvSpPr>
        <p:spPr>
          <a:xfrm>
            <a:off x="7696200" y="5421868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and Column Random Permutations</a:t>
            </a:r>
          </a:p>
        </p:txBody>
      </p:sp>
    </p:spTree>
    <p:extLst>
      <p:ext uri="{BB962C8B-B14F-4D97-AF65-F5344CB8AC3E}">
        <p14:creationId xmlns:p14="http://schemas.microsoft.com/office/powerpoint/2010/main" val="1451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FEBB-4CE5-43E6-9D98-8EBB666A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 Permutations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6EE83-6B1D-4DFC-BE30-9DB0A4B31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DFF5A0-2864-4C9B-A4E5-0C1EAD8C3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 know It feels unnecessary </a:t>
                </a:r>
              </a:p>
              <a:p>
                <a:pPr lvl="1"/>
                <a:r>
                  <a:rPr lang="en-US" dirty="0"/>
                  <a:t>HW can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easily</a:t>
                </a:r>
              </a:p>
              <a:p>
                <a:pPr lvl="1"/>
                <a:r>
                  <a:rPr lang="en-US" dirty="0"/>
                  <a:t>Poor/fool  man preconditioning </a:t>
                </a:r>
              </a:p>
              <a:p>
                <a:r>
                  <a:rPr lang="en-US" dirty="0"/>
                  <a:t>Is the permutation helpful ?</a:t>
                </a:r>
              </a:p>
              <a:p>
                <a:pPr lvl="1"/>
                <a:r>
                  <a:rPr lang="en-US" dirty="0"/>
                  <a:t>Sometimes.</a:t>
                </a:r>
              </a:p>
              <a:p>
                <a:pPr marL="232845" lvl="1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DFF5A0-2864-4C9B-A4E5-0C1EAD8C3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1" b="-5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1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Random: Entropy can be changed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DC2F3720-AD06-4FE1-9AB5-07C54C13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0760"/>
            <a:ext cx="4361697" cy="3776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0D2A9C-C369-44B9-889E-948623A5A98B}"/>
              </a:ext>
            </a:extLst>
          </p:cNvPr>
          <p:cNvSpPr txBox="1"/>
          <p:nvPr/>
        </p:nvSpPr>
        <p:spPr>
          <a:xfrm>
            <a:off x="5334000" y="3276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 Entropy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5AA5B2-D9BB-47DC-9670-853F4B125C8C}"/>
              </a:ext>
            </a:extLst>
          </p:cNvPr>
          <p:cNvSpPr/>
          <p:nvPr/>
        </p:nvSpPr>
        <p:spPr>
          <a:xfrm>
            <a:off x="5291835" y="3645932"/>
            <a:ext cx="1981200" cy="457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FFC4A38-ECA1-413C-8DB6-D1116500C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481321"/>
            <a:ext cx="4361697" cy="3776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35BB1-8AC0-4217-A122-1A24CD67B6B1}"/>
              </a:ext>
            </a:extLst>
          </p:cNvPr>
          <p:cNvSpPr txBox="1"/>
          <p:nvPr/>
        </p:nvSpPr>
        <p:spPr>
          <a:xfrm>
            <a:off x="6934200" y="54102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Row and Column Random Permutations</a:t>
            </a:r>
          </a:p>
        </p:txBody>
      </p:sp>
    </p:spTree>
    <p:extLst>
      <p:ext uri="{BB962C8B-B14F-4D97-AF65-F5344CB8AC3E}">
        <p14:creationId xmlns:p14="http://schemas.microsoft.com/office/powerpoint/2010/main" val="9968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D02223-1FC8-4DB4-83EA-4F658A13F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13" y="3428999"/>
            <a:ext cx="4526287" cy="339471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can </a:t>
            </a:r>
            <a:r>
              <a:rPr lang="en-US"/>
              <a:t>be exploited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0711D24-88A9-4EF7-BE61-427272E3C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07818"/>
            <a:ext cx="5486400" cy="41148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E82C640-3FC0-4096-A223-8EF3BBE09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52400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can be exploited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DC42238-443A-4A43-86AB-60501B02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" y="759490"/>
            <a:ext cx="6357348" cy="476801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305CCE7-060E-499F-8CD0-50E28B10E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842" y="680782"/>
            <a:ext cx="6567238" cy="49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155</Words>
  <Application>Microsoft Office PowerPoint</Application>
  <PresentationFormat>Widescreen</PresentationFormat>
  <Paragraphs>52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Webdings</vt:lpstr>
      <vt:lpstr>Wingdings 3</vt:lpstr>
      <vt:lpstr>Xilinx-5</vt:lpstr>
      <vt:lpstr>Entropy and SpMV</vt:lpstr>
      <vt:lpstr>Sparsity and Patterns</vt:lpstr>
      <vt:lpstr>Pattern is Beauty</vt:lpstr>
      <vt:lpstr>Pattern is not Beauty</vt:lpstr>
      <vt:lpstr>Random: Entropy can be measured</vt:lpstr>
      <vt:lpstr>Row and Column Permutations</vt:lpstr>
      <vt:lpstr>Random: Entropy can be changed</vt:lpstr>
      <vt:lpstr>Random can be exploited </vt:lpstr>
      <vt:lpstr>Random can be exploited</vt:lpstr>
      <vt:lpstr>These are ideas from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Public, , , , , , , , , </cp:keywords>
  <dc:description/>
  <cp:lastModifiedBy/>
  <cp:revision>1</cp:revision>
  <dcterms:created xsi:type="dcterms:W3CDTF">2021-02-20T19:19:48Z</dcterms:created>
  <dcterms:modified xsi:type="dcterms:W3CDTF">2021-03-01T19:06:46Z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43d7b05a-49af-450c-a8c8-7d5597c3793d</vt:lpwstr>
  </property>
  <property fmtid="{D5CDD505-2E9C-101B-9397-08002B2CF9AE}" pid="3" name="XilinxPublication Year">
    <vt:lpwstr>2021</vt:lpwstr>
  </property>
  <property fmtid="{D5CDD505-2E9C-101B-9397-08002B2CF9AE}" pid="4" name="XilinxVisual Markings">
    <vt:lpwstr>Yes</vt:lpwstr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PublicationYear">
    <vt:lpwstr>2021</vt:lpwstr>
  </property>
  <property fmtid="{D5CDD505-2E9C-101B-9397-08002B2CF9AE}" pid="11" name="XilinxClassification">
    <vt:lpwstr>Public</vt:lpwstr>
  </property>
  <property fmtid="{D5CDD505-2E9C-101B-9397-08002B2CF9AE}" pid="12" name="VisualMarkings">
    <vt:lpwstr>Yes</vt:lpwstr>
  </property>
</Properties>
</file>