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57" r:id="rId3"/>
    <p:sldId id="265" r:id="rId4"/>
    <p:sldId id="273" r:id="rId5"/>
    <p:sldId id="266" r:id="rId6"/>
    <p:sldId id="267" r:id="rId7"/>
    <p:sldId id="269" r:id="rId8"/>
    <p:sldId id="270" r:id="rId9"/>
    <p:sldId id="271" r:id="rId10"/>
    <p:sldId id="272" r:id="rId11"/>
    <p:sldId id="274" r:id="rId12"/>
    <p:sldId id="259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Image recognition methodology evaluation and definition</c:v>
                </c:pt>
                <c:pt idx="3">
                  <c:v>Training dataset gathering</c:v>
                </c:pt>
                <c:pt idx="4">
                  <c:v>Cameras testing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Foglio1!$B$2:$B$16</c:f>
              <c:numCache>
                <c:formatCode>d/m;@</c:formatCode>
                <c:ptCount val="15"/>
                <c:pt idx="0">
                  <c:v>44120</c:v>
                </c:pt>
                <c:pt idx="1">
                  <c:v>44127</c:v>
                </c:pt>
                <c:pt idx="2">
                  <c:v>44141</c:v>
                </c:pt>
                <c:pt idx="3">
                  <c:v>44141</c:v>
                </c:pt>
                <c:pt idx="4">
                  <c:v>44146</c:v>
                </c:pt>
                <c:pt idx="5">
                  <c:v>44169</c:v>
                </c:pt>
                <c:pt idx="6">
                  <c:v>44169</c:v>
                </c:pt>
                <c:pt idx="7">
                  <c:v>44225</c:v>
                </c:pt>
                <c:pt idx="8">
                  <c:v>44225</c:v>
                </c:pt>
                <c:pt idx="9">
                  <c:v>44295</c:v>
                </c:pt>
                <c:pt idx="10">
                  <c:v>44295</c:v>
                </c:pt>
                <c:pt idx="11">
                  <c:v>44323</c:v>
                </c:pt>
                <c:pt idx="12">
                  <c:v>44333</c:v>
                </c:pt>
                <c:pt idx="13">
                  <c:v>44343</c:v>
                </c:pt>
                <c:pt idx="14">
                  <c:v>44350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D-BB4B-93C2-56D96E712E4E}"/>
            </c:ext>
          </c:extLst>
        </c:ser>
        <c:ser>
          <c:idx val="2"/>
          <c:order val="1"/>
          <c:tx>
            <c:strRef>
              <c:f>Foglio1!$D$1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6-2841-99F7-616A8AC3A86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09-DD4B-9E9B-02E943BA9F8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6-2841-99F7-616A8AC3A866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6-2841-99F7-616A8AC3A866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6-2841-99F7-616A8AC3A866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6-2841-99F7-616A8AC3A866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6-2841-99F7-616A8AC3A866}"/>
              </c:ext>
            </c:extLst>
          </c:dPt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Image recognition methodology evaluation and definition</c:v>
                </c:pt>
                <c:pt idx="3">
                  <c:v>Training dataset gathering</c:v>
                </c:pt>
                <c:pt idx="4">
                  <c:v>Cameras testing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14</c:v>
                </c:pt>
                <c:pt idx="1">
                  <c:v>35</c:v>
                </c:pt>
                <c:pt idx="2">
                  <c:v>21</c:v>
                </c:pt>
                <c:pt idx="3">
                  <c:v>28</c:v>
                </c:pt>
                <c:pt idx="4">
                  <c:v>23</c:v>
                </c:pt>
                <c:pt idx="5">
                  <c:v>56</c:v>
                </c:pt>
                <c:pt idx="6">
                  <c:v>56</c:v>
                </c:pt>
                <c:pt idx="7">
                  <c:v>70</c:v>
                </c:pt>
                <c:pt idx="8">
                  <c:v>70</c:v>
                </c:pt>
                <c:pt idx="9">
                  <c:v>28</c:v>
                </c:pt>
                <c:pt idx="10">
                  <c:v>28</c:v>
                </c:pt>
                <c:pt idx="11">
                  <c:v>10</c:v>
                </c:pt>
                <c:pt idx="12">
                  <c:v>10</c:v>
                </c:pt>
                <c:pt idx="13">
                  <c:v>7</c:v>
                </c:pt>
                <c:pt idx="1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4D-BB4B-93C2-56D96E712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437184"/>
        <c:axId val="1827438816"/>
      </c:barChart>
      <c:catAx>
        <c:axId val="1827437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8816"/>
        <c:crosses val="autoZero"/>
        <c:auto val="1"/>
        <c:lblAlgn val="ctr"/>
        <c:lblOffset val="100"/>
        <c:noMultiLvlLbl val="0"/>
      </c:catAx>
      <c:valAx>
        <c:axId val="1827438816"/>
        <c:scaling>
          <c:orientation val="minMax"/>
          <c:min val="4412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7184"/>
        <c:crosses val="autoZero"/>
        <c:crossBetween val="between"/>
        <c:majorUnit val="25"/>
      </c:valAx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0.46292</cdr:x>
      <cdr:y>0.00662</cdr:y>
    </cdr:from>
    <cdr:to>
      <cdr:x>0.46292</cdr:x>
      <cdr:y>0.07242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375B51D2-34DE-1249-81C2-C5DA98D5FF37}"/>
            </a:ext>
          </a:extLst>
        </cdr:cNvPr>
        <cdr:cNvCxnSpPr/>
      </cdr:nvCxnSpPr>
      <cdr:spPr>
        <a:xfrm xmlns:a="http://schemas.openxmlformats.org/drawingml/2006/main" flipV="1">
          <a:off x="4555582" y="34632"/>
          <a:ext cx="0" cy="3443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0.46856</cdr:x>
      <cdr:y>0.25092</cdr:y>
    </cdr:from>
    <cdr:to>
      <cdr:x>0.57154</cdr:x>
      <cdr:y>0.29797</cdr:y>
    </cdr:to>
    <cdr:sp macro="" textlink="">
      <cdr:nvSpPr>
        <cdr:cNvPr id="4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611090" y="1313000"/>
          <a:ext cx="1013417" cy="2461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6/11 – 4/12</a:t>
          </a:r>
        </a:p>
      </cdr:txBody>
    </cdr:sp>
  </cdr:relSizeAnchor>
  <cdr:relSizeAnchor xmlns:cdr="http://schemas.openxmlformats.org/drawingml/2006/chartDrawing">
    <cdr:from>
      <cdr:x>0.45837</cdr:x>
      <cdr:y>0.1316</cdr:y>
    </cdr:from>
    <cdr:to>
      <cdr:x>0.56135</cdr:x>
      <cdr:y>0.17865</cdr:y>
    </cdr:to>
    <cdr:sp macro="" textlink="">
      <cdr:nvSpPr>
        <cdr:cNvPr id="5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510753" y="688612"/>
          <a:ext cx="101341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23/10 – 27/11</a:t>
          </a:r>
        </a:p>
      </cdr:txBody>
    </cdr:sp>
  </cdr:relSizeAnchor>
  <cdr:relSizeAnchor xmlns:cdr="http://schemas.openxmlformats.org/drawingml/2006/chartDrawing">
    <cdr:from>
      <cdr:x>0.5929</cdr:x>
      <cdr:y>0.37123</cdr:y>
    </cdr:from>
    <cdr:to>
      <cdr:x>0.69588</cdr:x>
      <cdr:y>0.41828</cdr:y>
    </cdr:to>
    <cdr:sp macro="" textlink="">
      <cdr:nvSpPr>
        <cdr:cNvPr id="6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834665" y="1942531"/>
          <a:ext cx="1013417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4/12 – 29/1</a:t>
          </a:r>
        </a:p>
      </cdr:txBody>
    </cdr:sp>
  </cdr:relSizeAnchor>
  <cdr:relSizeAnchor xmlns:cdr="http://schemas.openxmlformats.org/drawingml/2006/chartDrawing">
    <cdr:from>
      <cdr:x>0.4733</cdr:x>
      <cdr:y>0.31209</cdr:y>
    </cdr:from>
    <cdr:to>
      <cdr:x>0.57628</cdr:x>
      <cdr:y>0.35915</cdr:y>
    </cdr:to>
    <cdr:sp macro="" textlink="">
      <cdr:nvSpPr>
        <cdr:cNvPr id="7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657683" y="1633068"/>
          <a:ext cx="1013417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11/11 – 4/12</a:t>
          </a:r>
        </a:p>
      </cdr:txBody>
    </cdr:sp>
  </cdr:relSizeAnchor>
  <cdr:relSizeAnchor xmlns:cdr="http://schemas.openxmlformats.org/drawingml/2006/chartDrawing">
    <cdr:from>
      <cdr:x>0.45689</cdr:x>
      <cdr:y>0.19179</cdr:y>
    </cdr:from>
    <cdr:to>
      <cdr:x>0.55987</cdr:x>
      <cdr:y>0.23884</cdr:y>
    </cdr:to>
    <cdr:sp macro="" textlink="">
      <cdr:nvSpPr>
        <cdr:cNvPr id="8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496209" y="1003594"/>
          <a:ext cx="1013417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6/11 – 27/11</a:t>
          </a:r>
        </a:p>
      </cdr:txBody>
    </cdr:sp>
  </cdr:relSizeAnchor>
  <cdr:relSizeAnchor xmlns:cdr="http://schemas.openxmlformats.org/drawingml/2006/chartDrawing">
    <cdr:from>
      <cdr:x>0.59258</cdr:x>
      <cdr:y>0.43211</cdr:y>
    </cdr:from>
    <cdr:to>
      <cdr:x>0.69557</cdr:x>
      <cdr:y>0.47916</cdr:y>
    </cdr:to>
    <cdr:sp macro="" textlink="">
      <cdr:nvSpPr>
        <cdr:cNvPr id="9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5831516" y="2261082"/>
          <a:ext cx="1013515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4/12 – 29/1</a:t>
          </a:r>
        </a:p>
      </cdr:txBody>
    </cdr:sp>
  </cdr:relSizeAnchor>
  <cdr:relSizeAnchor xmlns:cdr="http://schemas.openxmlformats.org/drawingml/2006/chartDrawing">
    <cdr:from>
      <cdr:x>0.7417</cdr:x>
      <cdr:y>0.49209</cdr:y>
    </cdr:from>
    <cdr:to>
      <cdr:x>0.84468</cdr:x>
      <cdr:y>0.53915</cdr:y>
    </cdr:to>
    <cdr:sp macro="" textlink="">
      <cdr:nvSpPr>
        <cdr:cNvPr id="10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298964" y="2574938"/>
          <a:ext cx="1013417" cy="2462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29/1 – 9/4</a:t>
          </a:r>
        </a:p>
      </cdr:txBody>
    </cdr:sp>
  </cdr:relSizeAnchor>
  <cdr:relSizeAnchor xmlns:cdr="http://schemas.openxmlformats.org/drawingml/2006/chartDrawing">
    <cdr:from>
      <cdr:x>0.74169</cdr:x>
      <cdr:y>0.54975</cdr:y>
    </cdr:from>
    <cdr:to>
      <cdr:x>0.84468</cdr:x>
      <cdr:y>0.59681</cdr:y>
    </cdr:to>
    <cdr:sp macro="" textlink="">
      <cdr:nvSpPr>
        <cdr:cNvPr id="11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298866" y="2876656"/>
          <a:ext cx="1013515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29/1 – 9/4</a:t>
          </a:r>
        </a:p>
      </cdr:txBody>
    </cdr:sp>
  </cdr:relSizeAnchor>
  <cdr:relSizeAnchor xmlns:cdr="http://schemas.openxmlformats.org/drawingml/2006/chartDrawing">
    <cdr:from>
      <cdr:x>0.7934</cdr:x>
      <cdr:y>0.6141</cdr:y>
    </cdr:from>
    <cdr:to>
      <cdr:x>0.89639</cdr:x>
      <cdr:y>0.66115</cdr:y>
    </cdr:to>
    <cdr:sp macro="" textlink="">
      <cdr:nvSpPr>
        <cdr:cNvPr id="12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807818" y="321339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9/4 – 7/5</a:t>
          </a:r>
        </a:p>
      </cdr:txBody>
    </cdr:sp>
  </cdr:relSizeAnchor>
  <cdr:relSizeAnchor xmlns:cdr="http://schemas.openxmlformats.org/drawingml/2006/chartDrawing">
    <cdr:from>
      <cdr:x>0.79319</cdr:x>
      <cdr:y>0.67689</cdr:y>
    </cdr:from>
    <cdr:to>
      <cdr:x>0.89617</cdr:x>
      <cdr:y>0.72395</cdr:y>
    </cdr:to>
    <cdr:sp macro="" textlink="">
      <cdr:nvSpPr>
        <cdr:cNvPr id="13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805672" y="3541945"/>
          <a:ext cx="1013417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9/4 – 7/5</a:t>
          </a:r>
        </a:p>
      </cdr:txBody>
    </cdr:sp>
  </cdr:relSizeAnchor>
  <cdr:relSizeAnchor xmlns:cdr="http://schemas.openxmlformats.org/drawingml/2006/chartDrawing">
    <cdr:from>
      <cdr:x>0.82458</cdr:x>
      <cdr:y>0.7368</cdr:y>
    </cdr:from>
    <cdr:to>
      <cdr:x>0.92756</cdr:x>
      <cdr:y>0.78386</cdr:y>
    </cdr:to>
    <cdr:sp macro="" textlink="">
      <cdr:nvSpPr>
        <cdr:cNvPr id="14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114633" y="3855443"/>
          <a:ext cx="1013418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7/5 – 17/5</a:t>
          </a:r>
        </a:p>
      </cdr:txBody>
    </cdr:sp>
  </cdr:relSizeAnchor>
  <cdr:relSizeAnchor xmlns:cdr="http://schemas.openxmlformats.org/drawingml/2006/chartDrawing">
    <cdr:from>
      <cdr:x>0.84363</cdr:x>
      <cdr:y>0.7997</cdr:y>
    </cdr:from>
    <cdr:to>
      <cdr:x>0.94661</cdr:x>
      <cdr:y>0.84675</cdr:y>
    </cdr:to>
    <cdr:sp macro="" textlink="">
      <cdr:nvSpPr>
        <cdr:cNvPr id="15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302116" y="4184578"/>
          <a:ext cx="1013418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17/5 – 27/5</a:t>
          </a:r>
        </a:p>
      </cdr:txBody>
    </cdr:sp>
  </cdr:relSizeAnchor>
  <cdr:relSizeAnchor xmlns:cdr="http://schemas.openxmlformats.org/drawingml/2006/chartDrawing">
    <cdr:from>
      <cdr:x>0.85607</cdr:x>
      <cdr:y>0.85923</cdr:y>
    </cdr:from>
    <cdr:to>
      <cdr:x>0.95905</cdr:x>
      <cdr:y>0.90629</cdr:y>
    </cdr:to>
    <cdr:sp macro="" textlink="">
      <cdr:nvSpPr>
        <cdr:cNvPr id="16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424514" y="4496094"/>
          <a:ext cx="1013417" cy="2462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27/5 – 3/6</a:t>
          </a:r>
        </a:p>
      </cdr:txBody>
    </cdr:sp>
  </cdr:relSizeAnchor>
  <cdr:relSizeAnchor xmlns:cdr="http://schemas.openxmlformats.org/drawingml/2006/chartDrawing">
    <cdr:from>
      <cdr:x>0.89201</cdr:x>
      <cdr:y>0.91578</cdr:y>
    </cdr:from>
    <cdr:to>
      <cdr:x>0.995</cdr:x>
      <cdr:y>0.96284</cdr:y>
    </cdr:to>
    <cdr:sp macro="" textlink="">
      <cdr:nvSpPr>
        <cdr:cNvPr id="17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778182" y="4791975"/>
          <a:ext cx="1013516" cy="2462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000" dirty="0"/>
            <a:t>3/6 – 25/6</a:t>
          </a:r>
        </a:p>
      </cdr:txBody>
    </cdr:sp>
  </cdr:relSizeAnchor>
  <cdr:relSizeAnchor xmlns:cdr="http://schemas.openxmlformats.org/drawingml/2006/chartDrawing">
    <cdr:from>
      <cdr:x>0.51</cdr:x>
      <cdr:y>0</cdr:y>
    </cdr:from>
    <cdr:to>
      <cdr:x>0.51</cdr:x>
      <cdr:y>0.0658</cdr:y>
    </cdr:to>
    <cdr:cxnSp macro="">
      <cdr:nvCxnSpPr>
        <cdr:cNvPr id="27" name="Connettore 1 26">
          <a:extLst xmlns:a="http://schemas.openxmlformats.org/drawingml/2006/main">
            <a:ext uri="{FF2B5EF4-FFF2-40B4-BE49-F238E27FC236}">
              <a16:creationId xmlns:a16="http://schemas.microsoft.com/office/drawing/2014/main" id="{BBF163D0-1A56-034A-B065-78807C34EB60}"/>
            </a:ext>
          </a:extLst>
        </cdr:cNvPr>
        <cdr:cNvCxnSpPr/>
      </cdr:nvCxnSpPr>
      <cdr:spPr>
        <a:xfrm xmlns:a="http://schemas.openxmlformats.org/drawingml/2006/main" flipV="1">
          <a:off x="5018864" y="-1363369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0.5756</cdr:x>
      <cdr:y>0</cdr:y>
    </cdr:from>
    <cdr:to>
      <cdr:x>0.5756</cdr:x>
      <cdr:y>0.0658</cdr:y>
    </cdr:to>
    <cdr:cxnSp macro="">
      <cdr:nvCxnSpPr>
        <cdr:cNvPr id="28" name="Connettore 1 27">
          <a:extLst xmlns:a="http://schemas.openxmlformats.org/drawingml/2006/main">
            <a:ext uri="{FF2B5EF4-FFF2-40B4-BE49-F238E27FC236}">
              <a16:creationId xmlns:a16="http://schemas.microsoft.com/office/drawing/2014/main" id="{E9AF3BD4-994B-5C47-95B1-A880B3A0168C}"/>
            </a:ext>
          </a:extLst>
        </cdr:cNvPr>
        <cdr:cNvCxnSpPr/>
      </cdr:nvCxnSpPr>
      <cdr:spPr>
        <a:xfrm xmlns:a="http://schemas.openxmlformats.org/drawingml/2006/main" flipV="1">
          <a:off x="5664396" y="0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0.81406</cdr:x>
      <cdr:y>0.00083</cdr:y>
    </cdr:from>
    <cdr:to>
      <cdr:x>0.81406</cdr:x>
      <cdr:y>0.06663</cdr:y>
    </cdr:to>
    <cdr:cxnSp macro="">
      <cdr:nvCxnSpPr>
        <cdr:cNvPr id="29" name="Connettore 1 28">
          <a:extLst xmlns:a="http://schemas.openxmlformats.org/drawingml/2006/main">
            <a:ext uri="{FF2B5EF4-FFF2-40B4-BE49-F238E27FC236}">
              <a16:creationId xmlns:a16="http://schemas.microsoft.com/office/drawing/2014/main" id="{1D53321C-F0C2-B847-928E-CFEC54981A58}"/>
            </a:ext>
          </a:extLst>
        </cdr:cNvPr>
        <cdr:cNvCxnSpPr/>
      </cdr:nvCxnSpPr>
      <cdr:spPr>
        <a:xfrm xmlns:a="http://schemas.openxmlformats.org/drawingml/2006/main" flipV="1">
          <a:off x="8011078" y="4350"/>
          <a:ext cx="0" cy="3443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0.91993</cdr:x>
      <cdr:y>0</cdr:y>
    </cdr:from>
    <cdr:to>
      <cdr:x>0.91993</cdr:x>
      <cdr:y>0.0658</cdr:y>
    </cdr:to>
    <cdr:cxnSp macro="">
      <cdr:nvCxnSpPr>
        <cdr:cNvPr id="31" name="Connettore 1 30">
          <a:extLst xmlns:a="http://schemas.openxmlformats.org/drawingml/2006/main">
            <a:ext uri="{FF2B5EF4-FFF2-40B4-BE49-F238E27FC236}">
              <a16:creationId xmlns:a16="http://schemas.microsoft.com/office/drawing/2014/main" id="{B670219F-5EEC-7548-9505-B8DFF4DFD1C6}"/>
            </a:ext>
          </a:extLst>
        </cdr:cNvPr>
        <cdr:cNvCxnSpPr/>
      </cdr:nvCxnSpPr>
      <cdr:spPr>
        <a:xfrm xmlns:a="http://schemas.openxmlformats.org/drawingml/2006/main" flipV="1">
          <a:off x="9052989" y="-1363369"/>
          <a:ext cx="0" cy="3443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4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5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8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6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4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68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9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79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7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49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8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13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33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9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3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5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5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2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29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25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9FA2-140E-7745-9775-F438C65FE474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48FB-0DB2-894D-99CC-94A741B6CE9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77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F673-93D6-AC46-BB0A-ABB618551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BLOB-FREE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A86B8C-7981-8D4F-8FE3-E604FFE5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CRITICAL DESIGN REVIEW (CDR)</a:t>
            </a:r>
          </a:p>
          <a:p>
            <a:r>
              <a:rPr lang="en-US" dirty="0"/>
              <a:t>Interdisciplinary project A.Y. 2020/21</a:t>
            </a:r>
          </a:p>
          <a:p>
            <a:r>
              <a:rPr lang="en-US" dirty="0"/>
              <a:t>Proposed by </a:t>
            </a:r>
            <a:r>
              <a:rPr lang="en-US" dirty="0" err="1"/>
              <a:t>pROf.</a:t>
            </a:r>
            <a:r>
              <a:rPr lang="en-US" dirty="0"/>
              <a:t> </a:t>
            </a:r>
            <a:r>
              <a:rPr lang="en-US" dirty="0" err="1"/>
              <a:t>dovis</a:t>
            </a:r>
            <a:r>
              <a:rPr lang="en-US" dirty="0"/>
              <a:t>, prof. </a:t>
            </a:r>
            <a:r>
              <a:rPr lang="en-US" dirty="0" err="1"/>
              <a:t>piras</a:t>
            </a:r>
            <a:r>
              <a:rPr lang="en-US" dirty="0"/>
              <a:t> and prof. di </a:t>
            </a:r>
            <a:r>
              <a:rPr lang="en-US" dirty="0" err="1"/>
              <a:t>pietra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DEVELOPMENT TOOLS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8709278E-ACB0-A243-BEA2-D075B33A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48" y="3789192"/>
            <a:ext cx="3198638" cy="1252800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A22633C-32F0-D042-9BD4-8BABEA3BADE4}"/>
              </a:ext>
            </a:extLst>
          </p:cNvPr>
          <p:cNvSpPr txBox="1"/>
          <p:nvPr/>
        </p:nvSpPr>
        <p:spPr>
          <a:xfrm>
            <a:off x="6288473" y="1593128"/>
            <a:ext cx="4206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Jetson Nano </a:t>
            </a:r>
            <a:r>
              <a:rPr lang="en-US" sz="2400" dirty="0"/>
              <a:t>in</a:t>
            </a:r>
            <a:r>
              <a:rPr lang="en-US" sz="2400" b="1" dirty="0"/>
              <a:t> </a:t>
            </a:r>
            <a:r>
              <a:rPr lang="en-US" sz="2400" dirty="0"/>
              <a:t>headless mode to save RAM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OpenCV </a:t>
            </a:r>
            <a:r>
              <a:rPr lang="en-US" sz="2400" dirty="0"/>
              <a:t>real-time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Flask </a:t>
            </a:r>
            <a:r>
              <a:rPr lang="en-US" sz="2400" dirty="0"/>
              <a:t>web server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M-JPEG </a:t>
            </a:r>
            <a:r>
              <a:rPr lang="en-US" sz="2400" dirty="0"/>
              <a:t>video stream on LAN visible from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Development-purposes</a:t>
            </a:r>
            <a:r>
              <a:rPr lang="en-US" sz="2400" dirty="0"/>
              <a:t> only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27EAE572-D65E-544D-B6C9-483F3CB6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049" y="2146130"/>
            <a:ext cx="3240221" cy="10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294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Workplan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5D92375-70E5-854A-9E64-94531FB3CE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6500" y="1363369"/>
          <a:ext cx="9840913" cy="5232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2A8C57-60F7-4048-B87B-B9108C85660E}"/>
              </a:ext>
            </a:extLst>
          </p:cNvPr>
          <p:cNvSpPr txBox="1"/>
          <p:nvPr/>
        </p:nvSpPr>
        <p:spPr>
          <a:xfrm>
            <a:off x="5459222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27/11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SRR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4E31AD-F2F7-1D48-A700-A9FFD49D2146}"/>
              </a:ext>
            </a:extLst>
          </p:cNvPr>
          <p:cNvSpPr txBox="1"/>
          <p:nvPr/>
        </p:nvSpPr>
        <p:spPr>
          <a:xfrm>
            <a:off x="5143500" y="1707675"/>
            <a:ext cx="1013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16/10 – 30/10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99F2733-0E45-3242-9A47-3FB62D24BA4F}"/>
              </a:ext>
            </a:extLst>
          </p:cNvPr>
          <p:cNvSpPr txBox="1"/>
          <p:nvPr/>
        </p:nvSpPr>
        <p:spPr>
          <a:xfrm>
            <a:off x="5917985" y="962213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18/12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PDR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6ACE808-5C09-7949-B9CD-274D69D45CA6}"/>
              </a:ext>
            </a:extLst>
          </p:cNvPr>
          <p:cNvSpPr txBox="1"/>
          <p:nvPr/>
        </p:nvSpPr>
        <p:spPr>
          <a:xfrm>
            <a:off x="6571623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15/1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CDR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B45026C-DC40-8E4A-84AB-17A2776AECAA}"/>
              </a:ext>
            </a:extLst>
          </p:cNvPr>
          <p:cNvSpPr txBox="1"/>
          <p:nvPr/>
        </p:nvSpPr>
        <p:spPr>
          <a:xfrm>
            <a:off x="8906926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7/5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TRR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B4D1555-16D3-7249-925B-A766D91CCC7E}"/>
              </a:ext>
            </a:extLst>
          </p:cNvPr>
          <p:cNvSpPr txBox="1"/>
          <p:nvPr/>
        </p:nvSpPr>
        <p:spPr>
          <a:xfrm>
            <a:off x="9956695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25/6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54774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Thank you for the attention!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Team members:</a:t>
            </a:r>
          </a:p>
          <a:p>
            <a:r>
              <a:rPr lang="en-US" sz="2800" dirty="0"/>
              <a:t>Can Akgol (s274948)</a:t>
            </a:r>
          </a:p>
          <a:p>
            <a:r>
              <a:rPr lang="en-US" sz="2800" dirty="0"/>
              <a:t>Paolo De Santis (s280398)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7012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BLOB-FREE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9985E7-2E2A-CE43-A5C8-A84C9B792D68}"/>
              </a:ext>
            </a:extLst>
          </p:cNvPr>
          <p:cNvSpPr txBox="1"/>
          <p:nvPr/>
        </p:nvSpPr>
        <p:spPr>
          <a:xfrm>
            <a:off x="3273953" y="1273571"/>
            <a:ext cx="5629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Computer vision system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reducing Coronavirus infection risk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FF0E28EE-34C2-8745-975C-0FC83789CA3D}"/>
              </a:ext>
            </a:extLst>
          </p:cNvPr>
          <p:cNvSpPr/>
          <p:nvPr/>
        </p:nvSpPr>
        <p:spPr>
          <a:xfrm rot="2249991">
            <a:off x="5116981" y="2166516"/>
            <a:ext cx="484506" cy="1444969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Freccia giù 51">
            <a:extLst>
              <a:ext uri="{FF2B5EF4-FFF2-40B4-BE49-F238E27FC236}">
                <a16:creationId xmlns:a16="http://schemas.microsoft.com/office/drawing/2014/main" id="{67A52C26-B511-0243-B0C2-573199411F1D}"/>
              </a:ext>
            </a:extLst>
          </p:cNvPr>
          <p:cNvSpPr/>
          <p:nvPr/>
        </p:nvSpPr>
        <p:spPr>
          <a:xfrm rot="19338183">
            <a:off x="6511941" y="2167373"/>
            <a:ext cx="484506" cy="1444969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7D6D32-6AD7-484B-A4E9-E4237DF2D22F}"/>
              </a:ext>
            </a:extLst>
          </p:cNvPr>
          <p:cNvSpPr txBox="1"/>
          <p:nvPr/>
        </p:nvSpPr>
        <p:spPr>
          <a:xfrm>
            <a:off x="3314110" y="3660834"/>
            <a:ext cx="252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MASK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detection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EE3CB00-A758-6043-84CB-956E8460DEFF}"/>
              </a:ext>
            </a:extLst>
          </p:cNvPr>
          <p:cNvSpPr txBox="1"/>
          <p:nvPr/>
        </p:nvSpPr>
        <p:spPr>
          <a:xfrm>
            <a:off x="6205538" y="3660834"/>
            <a:ext cx="252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ASSEMBLAGE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detection</a:t>
            </a:r>
          </a:p>
        </p:txBody>
      </p:sp>
      <p:pic>
        <p:nvPicPr>
          <p:cNvPr id="40" name="Immagine 39" descr="Immagine che contiene pannolino&#10;&#10;Descrizione generata automaticamente">
            <a:extLst>
              <a:ext uri="{FF2B5EF4-FFF2-40B4-BE49-F238E27FC236}">
                <a16:creationId xmlns:a16="http://schemas.microsoft.com/office/drawing/2014/main" id="{22A5511D-A72B-9844-A0C6-2AA11279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15" y="4962006"/>
            <a:ext cx="1280441" cy="128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magine 55" descr="Immagine che contiene sciando, persone, gruppo, camminando&#10;&#10;Descrizione generata automaticamente">
            <a:extLst>
              <a:ext uri="{FF2B5EF4-FFF2-40B4-BE49-F238E27FC236}">
                <a16:creationId xmlns:a16="http://schemas.microsoft.com/office/drawing/2014/main" id="{DEBA2DE9-BFA9-3A49-8818-5ACFB9E2C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61" y="4962006"/>
            <a:ext cx="2286502" cy="1280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832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CHANGES &amp; Performance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BCC228-C610-3D4A-8DAF-13CDCFA95E2E}"/>
              </a:ext>
            </a:extLst>
          </p:cNvPr>
          <p:cNvSpPr txBox="1"/>
          <p:nvPr/>
        </p:nvSpPr>
        <p:spPr>
          <a:xfrm>
            <a:off x="2784584" y="3059704"/>
            <a:ext cx="267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Tensorflow</a:t>
            </a:r>
            <a:r>
              <a:rPr lang="en-US" sz="2400" dirty="0"/>
              <a:t> MobileNetV2</a:t>
            </a:r>
          </a:p>
        </p:txBody>
      </p:sp>
      <p:sp>
        <p:nvSpPr>
          <p:cNvPr id="56" name="Freccia giù 55">
            <a:extLst>
              <a:ext uri="{FF2B5EF4-FFF2-40B4-BE49-F238E27FC236}">
                <a16:creationId xmlns:a16="http://schemas.microsoft.com/office/drawing/2014/main" id="{E190F7D0-5620-F74B-9508-70A9848A6F21}"/>
              </a:ext>
            </a:extLst>
          </p:cNvPr>
          <p:cNvSpPr/>
          <p:nvPr/>
        </p:nvSpPr>
        <p:spPr>
          <a:xfrm rot="16200000">
            <a:off x="5810053" y="3160595"/>
            <a:ext cx="208440" cy="629217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C0861CC-20F5-444B-9144-F96797B3EA3C}"/>
              </a:ext>
            </a:extLst>
          </p:cNvPr>
          <p:cNvSpPr txBox="1"/>
          <p:nvPr/>
        </p:nvSpPr>
        <p:spPr>
          <a:xfrm>
            <a:off x="6499642" y="3059704"/>
            <a:ext cx="2556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Darknet</a:t>
            </a:r>
          </a:p>
          <a:p>
            <a:pPr algn="ctr"/>
            <a:r>
              <a:rPr lang="en-US" sz="2400" dirty="0"/>
              <a:t>YOLOv4-tiny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DFEADAA-BCF5-0F40-AB0B-7124E6C7F8F5}"/>
              </a:ext>
            </a:extLst>
          </p:cNvPr>
          <p:cNvSpPr txBox="1"/>
          <p:nvPr/>
        </p:nvSpPr>
        <p:spPr>
          <a:xfrm>
            <a:off x="2753820" y="1730375"/>
            <a:ext cx="267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NVIDIA </a:t>
            </a:r>
            <a:r>
              <a:rPr lang="en-US" sz="2400" b="1" dirty="0"/>
              <a:t>Quadro P1000</a:t>
            </a:r>
          </a:p>
        </p:txBody>
      </p:sp>
      <p:sp>
        <p:nvSpPr>
          <p:cNvPr id="59" name="Freccia giù 58">
            <a:extLst>
              <a:ext uri="{FF2B5EF4-FFF2-40B4-BE49-F238E27FC236}">
                <a16:creationId xmlns:a16="http://schemas.microsoft.com/office/drawing/2014/main" id="{ED04F812-7836-9B49-B57B-AE3E0E006531}"/>
              </a:ext>
            </a:extLst>
          </p:cNvPr>
          <p:cNvSpPr/>
          <p:nvPr/>
        </p:nvSpPr>
        <p:spPr>
          <a:xfrm rot="16200000">
            <a:off x="5779289" y="1831266"/>
            <a:ext cx="208440" cy="629217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12E572F-F3C7-4844-AEF8-F9470F225461}"/>
              </a:ext>
            </a:extLst>
          </p:cNvPr>
          <p:cNvSpPr txBox="1"/>
          <p:nvPr/>
        </p:nvSpPr>
        <p:spPr>
          <a:xfrm>
            <a:off x="6468878" y="1730375"/>
            <a:ext cx="2556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NVIDIA </a:t>
            </a:r>
            <a:r>
              <a:rPr lang="en-US" sz="2400" b="1" dirty="0"/>
              <a:t>Jetson Nano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E054D2-7F80-9744-8BDF-273597D585F2}"/>
              </a:ext>
            </a:extLst>
          </p:cNvPr>
          <p:cNvSpPr txBox="1"/>
          <p:nvPr/>
        </p:nvSpPr>
        <p:spPr>
          <a:xfrm>
            <a:off x="3322864" y="4210051"/>
            <a:ext cx="5461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of object detection and tracking at </a:t>
            </a:r>
            <a:r>
              <a:rPr lang="en-US" sz="2400" b="1" dirty="0"/>
              <a:t>2-3 fps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 “no mask”, ap = 75.31%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 “mask”, ap = 91.11%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mAP</a:t>
            </a:r>
            <a:r>
              <a:rPr lang="en-US" sz="2400" dirty="0"/>
              <a:t>@0.50 = </a:t>
            </a:r>
            <a:r>
              <a:rPr lang="en-US" sz="2400" b="1" dirty="0"/>
              <a:t>83.21 %</a:t>
            </a:r>
          </a:p>
        </p:txBody>
      </p:sp>
      <p:pic>
        <p:nvPicPr>
          <p:cNvPr id="40" name="Immagine 39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9F537D51-CCD7-A740-AF77-E4AC94D3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08" y="1370014"/>
            <a:ext cx="1611312" cy="1611312"/>
          </a:xfrm>
          <a:prstGeom prst="rect">
            <a:avLst/>
          </a:prstGeom>
        </p:spPr>
      </p:pic>
      <p:pic>
        <p:nvPicPr>
          <p:cNvPr id="62" name="Immagine 61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D8A0E7CF-7BAF-B84B-95CC-EC686838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771" y="1531244"/>
            <a:ext cx="1763486" cy="1281467"/>
          </a:xfrm>
          <a:prstGeom prst="rect">
            <a:avLst/>
          </a:prstGeom>
        </p:spPr>
      </p:pic>
      <p:pic>
        <p:nvPicPr>
          <p:cNvPr id="64" name="Immagine 6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C417E91F-611D-1742-9F11-30EB64179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287" y="2972536"/>
            <a:ext cx="854533" cy="912926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F3A5809E-1BBC-1F48-8499-06A195A1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077" y="2965777"/>
            <a:ext cx="1011623" cy="10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9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HIGH LEVEL DESIGN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F6D94C-483B-AD44-A027-6313ABB5E358}"/>
              </a:ext>
            </a:extLst>
          </p:cNvPr>
          <p:cNvSpPr txBox="1"/>
          <p:nvPr/>
        </p:nvSpPr>
        <p:spPr>
          <a:xfrm>
            <a:off x="4841987" y="1464077"/>
            <a:ext cx="204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</a:t>
            </a:r>
            <a:r>
              <a:rPr lang="en-US" sz="2400" b="1" dirty="0"/>
              <a:t>acquisition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9C0F8EC-633A-724D-969B-EC6EDB51BE22}"/>
              </a:ext>
            </a:extLst>
          </p:cNvPr>
          <p:cNvSpPr txBox="1"/>
          <p:nvPr/>
        </p:nvSpPr>
        <p:spPr>
          <a:xfrm>
            <a:off x="3817371" y="2775818"/>
            <a:ext cx="204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 </a:t>
            </a:r>
            <a:r>
              <a:rPr lang="en-US" sz="2400" b="1" dirty="0"/>
              <a:t>tracking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3FD582D-868F-7441-AD9D-ADB38145AC68}"/>
              </a:ext>
            </a:extLst>
          </p:cNvPr>
          <p:cNvSpPr txBox="1"/>
          <p:nvPr/>
        </p:nvSpPr>
        <p:spPr>
          <a:xfrm>
            <a:off x="6011070" y="2775818"/>
            <a:ext cx="204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 </a:t>
            </a:r>
            <a:r>
              <a:rPr lang="en-US" sz="2400" b="1" dirty="0"/>
              <a:t>detection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61D17DA-73AC-7649-A5B7-ADEEB41469C8}"/>
              </a:ext>
            </a:extLst>
          </p:cNvPr>
          <p:cNvSpPr txBox="1"/>
          <p:nvPr/>
        </p:nvSpPr>
        <p:spPr>
          <a:xfrm>
            <a:off x="4817496" y="4001521"/>
            <a:ext cx="209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</a:t>
            </a:r>
            <a:r>
              <a:rPr lang="en-US" sz="2400" b="1" dirty="0"/>
              <a:t>collection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E9FA5E0-874D-4A4D-9B7F-B1F903C124BA}"/>
              </a:ext>
            </a:extLst>
          </p:cNvPr>
          <p:cNvSpPr txBox="1"/>
          <p:nvPr/>
        </p:nvSpPr>
        <p:spPr>
          <a:xfrm>
            <a:off x="4841987" y="4933216"/>
            <a:ext cx="204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</a:t>
            </a:r>
            <a:r>
              <a:rPr lang="en-US" sz="2400" b="1" dirty="0"/>
              <a:t>visualization</a:t>
            </a:r>
          </a:p>
        </p:txBody>
      </p:sp>
      <p:sp>
        <p:nvSpPr>
          <p:cNvPr id="61" name="Freccia giù 60">
            <a:extLst>
              <a:ext uri="{FF2B5EF4-FFF2-40B4-BE49-F238E27FC236}">
                <a16:creationId xmlns:a16="http://schemas.microsoft.com/office/drawing/2014/main" id="{3EAADBA0-66E4-1A4A-ACDF-F2640DE1AB56}"/>
              </a:ext>
            </a:extLst>
          </p:cNvPr>
          <p:cNvSpPr/>
          <p:nvPr/>
        </p:nvSpPr>
        <p:spPr>
          <a:xfrm>
            <a:off x="5779881" y="4518197"/>
            <a:ext cx="181640" cy="400110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2" name="Freccia giù 61">
            <a:extLst>
              <a:ext uri="{FF2B5EF4-FFF2-40B4-BE49-F238E27FC236}">
                <a16:creationId xmlns:a16="http://schemas.microsoft.com/office/drawing/2014/main" id="{9F9EE45B-9453-7947-B22B-D7ACCEB9E367}"/>
              </a:ext>
            </a:extLst>
          </p:cNvPr>
          <p:cNvSpPr/>
          <p:nvPr/>
        </p:nvSpPr>
        <p:spPr>
          <a:xfrm rot="2650473">
            <a:off x="5480418" y="2452144"/>
            <a:ext cx="181640" cy="400110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3" name="Freccia giù 62">
            <a:extLst>
              <a:ext uri="{FF2B5EF4-FFF2-40B4-BE49-F238E27FC236}">
                <a16:creationId xmlns:a16="http://schemas.microsoft.com/office/drawing/2014/main" id="{4F4CF5D7-B145-3847-9894-74456770863D}"/>
              </a:ext>
            </a:extLst>
          </p:cNvPr>
          <p:cNvSpPr/>
          <p:nvPr/>
        </p:nvSpPr>
        <p:spPr>
          <a:xfrm rot="18895143">
            <a:off x="6126039" y="2455669"/>
            <a:ext cx="181640" cy="400110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4" name="Freccia giù 63">
            <a:extLst>
              <a:ext uri="{FF2B5EF4-FFF2-40B4-BE49-F238E27FC236}">
                <a16:creationId xmlns:a16="http://schemas.microsoft.com/office/drawing/2014/main" id="{A8754DC5-564A-D04C-95FE-CCA3B356E358}"/>
              </a:ext>
            </a:extLst>
          </p:cNvPr>
          <p:cNvSpPr/>
          <p:nvPr/>
        </p:nvSpPr>
        <p:spPr>
          <a:xfrm rot="18920666">
            <a:off x="5479752" y="3565917"/>
            <a:ext cx="181640" cy="400110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5" name="Freccia giù 64">
            <a:extLst>
              <a:ext uri="{FF2B5EF4-FFF2-40B4-BE49-F238E27FC236}">
                <a16:creationId xmlns:a16="http://schemas.microsoft.com/office/drawing/2014/main" id="{F6FEEAC4-D9F9-5447-9C1A-37BE71791612}"/>
              </a:ext>
            </a:extLst>
          </p:cNvPr>
          <p:cNvSpPr/>
          <p:nvPr/>
        </p:nvSpPr>
        <p:spPr>
          <a:xfrm rot="2737839">
            <a:off x="6126768" y="3566014"/>
            <a:ext cx="181640" cy="400110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91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IMAGE ACQUISITION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6" name="Immagine 5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E75A9C9B-F7A9-EB45-94C7-3162E2B96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36" y="3233591"/>
            <a:ext cx="3197998" cy="1099312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A9279F03-0420-E946-8E78-EE97C4F8F580}"/>
              </a:ext>
            </a:extLst>
          </p:cNvPr>
          <p:cNvSpPr txBox="1"/>
          <p:nvPr/>
        </p:nvSpPr>
        <p:spPr>
          <a:xfrm>
            <a:off x="1848584" y="2356825"/>
            <a:ext cx="380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ZED2 Stereo Camera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BE3501-1BF5-0E48-9CB9-363D908211B1}"/>
              </a:ext>
            </a:extLst>
          </p:cNvPr>
          <p:cNvSpPr txBox="1"/>
          <p:nvPr/>
        </p:nvSpPr>
        <p:spPr>
          <a:xfrm>
            <a:off x="5880653" y="1871034"/>
            <a:ext cx="38600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R-G-B-DEPTH</a:t>
            </a:r>
            <a:r>
              <a:rPr lang="en-US" sz="2400" dirty="0"/>
              <a:t> channels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DEPTH channel sampled at </a:t>
            </a:r>
            <a:r>
              <a:rPr lang="en-US" sz="2400" b="1" dirty="0"/>
              <a:t>15 Hz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1920x1080</a:t>
            </a:r>
            <a:r>
              <a:rPr lang="en-US" sz="2400" dirty="0"/>
              <a:t> resolution for improving face mask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15 fps </a:t>
            </a:r>
            <a:r>
              <a:rPr lang="en-US" sz="2400" dirty="0"/>
              <a:t>for improving brightness</a:t>
            </a:r>
            <a:endParaRPr lang="en-US" sz="2400" b="1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947986F6-7AC4-D645-8A48-2299BAFCFA84}"/>
              </a:ext>
            </a:extLst>
          </p:cNvPr>
          <p:cNvSpPr/>
          <p:nvPr/>
        </p:nvSpPr>
        <p:spPr>
          <a:xfrm>
            <a:off x="9218387" y="1554677"/>
            <a:ext cx="606287" cy="603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B94DC763-D35A-9F47-9807-88C4FBD020F0}"/>
              </a:ext>
            </a:extLst>
          </p:cNvPr>
          <p:cNvSpPr/>
          <p:nvPr/>
        </p:nvSpPr>
        <p:spPr>
          <a:xfrm>
            <a:off x="9370787" y="1707077"/>
            <a:ext cx="606287" cy="60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3B20CD9D-EA39-E542-9A38-00D5965BD30F}"/>
              </a:ext>
            </a:extLst>
          </p:cNvPr>
          <p:cNvSpPr/>
          <p:nvPr/>
        </p:nvSpPr>
        <p:spPr>
          <a:xfrm>
            <a:off x="9523187" y="1859477"/>
            <a:ext cx="606287" cy="60338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703464E9-D826-D04B-BCB4-7D2F9328107A}"/>
              </a:ext>
            </a:extLst>
          </p:cNvPr>
          <p:cNvSpPr/>
          <p:nvPr/>
        </p:nvSpPr>
        <p:spPr>
          <a:xfrm>
            <a:off x="9675587" y="2011877"/>
            <a:ext cx="606287" cy="6033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B094A4F6-BE3C-624C-98DD-8C2E8EA80069}"/>
              </a:ext>
            </a:extLst>
          </p:cNvPr>
          <p:cNvSpPr txBox="1"/>
          <p:nvPr/>
        </p:nvSpPr>
        <p:spPr>
          <a:xfrm>
            <a:off x="9769189" y="1265347"/>
            <a:ext cx="78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806FF47-9567-1045-B596-A120766BD998}"/>
              </a:ext>
            </a:extLst>
          </p:cNvPr>
          <p:cNvSpPr txBox="1"/>
          <p:nvPr/>
        </p:nvSpPr>
        <p:spPr>
          <a:xfrm>
            <a:off x="9956045" y="1496758"/>
            <a:ext cx="78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A8739C0F-8D03-E343-8555-DD2961D2B9E6}"/>
              </a:ext>
            </a:extLst>
          </p:cNvPr>
          <p:cNvSpPr txBox="1"/>
          <p:nvPr/>
        </p:nvSpPr>
        <p:spPr>
          <a:xfrm>
            <a:off x="10108864" y="1649014"/>
            <a:ext cx="78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64B21C7-9ED2-3946-91FB-C2A6851E7848}"/>
              </a:ext>
            </a:extLst>
          </p:cNvPr>
          <p:cNvSpPr txBox="1"/>
          <p:nvPr/>
        </p:nvSpPr>
        <p:spPr>
          <a:xfrm>
            <a:off x="10281874" y="1836733"/>
            <a:ext cx="78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78098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TRACKING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E4E06B-0AA3-DC45-BFA5-5AA31E51012B}"/>
              </a:ext>
            </a:extLst>
          </p:cNvPr>
          <p:cNvSpPr txBox="1"/>
          <p:nvPr/>
        </p:nvSpPr>
        <p:spPr>
          <a:xfrm>
            <a:off x="1628548" y="2621416"/>
            <a:ext cx="258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Person recognition with </a:t>
            </a:r>
            <a:r>
              <a:rPr lang="en-US" sz="2400" b="1" dirty="0"/>
              <a:t>CNN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383A202-E616-1F4B-B0A6-DC9D43F5D6C6}"/>
              </a:ext>
            </a:extLst>
          </p:cNvPr>
          <p:cNvSpPr txBox="1"/>
          <p:nvPr/>
        </p:nvSpPr>
        <p:spPr>
          <a:xfrm>
            <a:off x="4714663" y="2639786"/>
            <a:ext cx="258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Progressive </a:t>
            </a:r>
            <a:r>
              <a:rPr lang="en-US" sz="2400" b="1" dirty="0"/>
              <a:t>ID</a:t>
            </a:r>
            <a:r>
              <a:rPr lang="en-US" sz="2400" dirty="0"/>
              <a:t> assignment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0E63344-C056-DB48-9313-BA9922587FB7}"/>
              </a:ext>
            </a:extLst>
          </p:cNvPr>
          <p:cNvSpPr txBox="1"/>
          <p:nvPr/>
        </p:nvSpPr>
        <p:spPr>
          <a:xfrm>
            <a:off x="7800778" y="2630262"/>
            <a:ext cx="258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Relative </a:t>
            </a:r>
            <a:r>
              <a:rPr lang="en-US" sz="2400" b="1" dirty="0"/>
              <a:t>position</a:t>
            </a:r>
            <a:r>
              <a:rPr lang="en-US" sz="2400" dirty="0"/>
              <a:t> computation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3CE59E-ABC6-154C-896C-0CE1F27F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075" y="3855924"/>
            <a:ext cx="1270000" cy="1320800"/>
          </a:xfrm>
          <a:prstGeom prst="rect">
            <a:avLst/>
          </a:prstGeom>
        </p:spPr>
      </p:pic>
      <p:sp>
        <p:nvSpPr>
          <p:cNvPr id="55" name="Freccia giù 54">
            <a:extLst>
              <a:ext uri="{FF2B5EF4-FFF2-40B4-BE49-F238E27FC236}">
                <a16:creationId xmlns:a16="http://schemas.microsoft.com/office/drawing/2014/main" id="{029F0A0F-9516-8242-9F42-988832CF3E7C}"/>
              </a:ext>
            </a:extLst>
          </p:cNvPr>
          <p:cNvSpPr/>
          <p:nvPr/>
        </p:nvSpPr>
        <p:spPr>
          <a:xfrm rot="16200000">
            <a:off x="4610443" y="2722305"/>
            <a:ext cx="208440" cy="629217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6" name="Freccia giù 55">
            <a:extLst>
              <a:ext uri="{FF2B5EF4-FFF2-40B4-BE49-F238E27FC236}">
                <a16:creationId xmlns:a16="http://schemas.microsoft.com/office/drawing/2014/main" id="{3DDC74DC-6723-914A-A37B-166975DE2D57}"/>
              </a:ext>
            </a:extLst>
          </p:cNvPr>
          <p:cNvSpPr/>
          <p:nvPr/>
        </p:nvSpPr>
        <p:spPr>
          <a:xfrm rot="16200000">
            <a:off x="7368493" y="2722304"/>
            <a:ext cx="208440" cy="629217"/>
          </a:xfrm>
          <a:prstGeom prst="downArrow">
            <a:avLst>
              <a:gd name="adj1" fmla="val 31450"/>
              <a:gd name="adj2" fmla="val 50000"/>
            </a:avLst>
          </a:prstGeom>
          <a:solidFill>
            <a:srgbClr val="95A8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B8BA4-FDAE-074C-BA5B-1B8E2FC93CCA}"/>
              </a:ext>
            </a:extLst>
          </p:cNvPr>
          <p:cNvSpPr/>
          <p:nvPr/>
        </p:nvSpPr>
        <p:spPr>
          <a:xfrm>
            <a:off x="4745073" y="1407319"/>
            <a:ext cx="2519773" cy="817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ZED SDK</a:t>
            </a:r>
          </a:p>
        </p:txBody>
      </p:sp>
      <p:pic>
        <p:nvPicPr>
          <p:cNvPr id="11" name="Immagine 10" descr="Immagine che contiene testo, persona, parete, uomo&#10;&#10;Descrizione generata automaticamente">
            <a:extLst>
              <a:ext uri="{FF2B5EF4-FFF2-40B4-BE49-F238E27FC236}">
                <a16:creationId xmlns:a16="http://schemas.microsoft.com/office/drawing/2014/main" id="{3F23F3A3-BBC0-6F44-A3D3-9FC7A4EB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82" y="3702919"/>
            <a:ext cx="1547772" cy="2666132"/>
          </a:xfrm>
          <a:prstGeom prst="rect">
            <a:avLst/>
          </a:prstGeom>
        </p:spPr>
      </p:pic>
      <p:pic>
        <p:nvPicPr>
          <p:cNvPr id="57" name="Immagine 56" descr="Immagine che contiene testo, dispositivo, metro, calibro&#10;&#10;Descrizione generata automaticamente">
            <a:extLst>
              <a:ext uri="{FF2B5EF4-FFF2-40B4-BE49-F238E27FC236}">
                <a16:creationId xmlns:a16="http://schemas.microsoft.com/office/drawing/2014/main" id="{8B5C10B4-BA30-054B-AAB2-8FC1869A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37" y="3779385"/>
            <a:ext cx="2211614" cy="15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4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 DETECTION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05C43075-37D7-7B44-9BE2-540C808C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75" y="2025561"/>
            <a:ext cx="5771471" cy="3168651"/>
          </a:xfrm>
          <a:prstGeom prst="rect">
            <a:avLst/>
          </a:prstGeom>
        </p:spPr>
      </p:pic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002AC7D-348F-1B4F-BB41-39A35E14047D}"/>
              </a:ext>
            </a:extLst>
          </p:cNvPr>
          <p:cNvSpPr txBox="1"/>
          <p:nvPr/>
        </p:nvSpPr>
        <p:spPr>
          <a:xfrm>
            <a:off x="7158878" y="2104688"/>
            <a:ext cx="4206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Darknet</a:t>
            </a:r>
            <a:r>
              <a:rPr lang="en-US" sz="2400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mask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YOLOv4-tiny</a:t>
            </a:r>
            <a:r>
              <a:rPr lang="en-US" sz="2400" dirty="0"/>
              <a:t> weights custom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 classes: “</a:t>
            </a:r>
            <a:r>
              <a:rPr lang="en-US" sz="2400" b="1" dirty="0"/>
              <a:t>mask</a:t>
            </a:r>
            <a:r>
              <a:rPr lang="en-US" sz="2400" dirty="0"/>
              <a:t>” and “</a:t>
            </a:r>
            <a:r>
              <a:rPr lang="en-US" sz="2400" b="1" dirty="0"/>
              <a:t>no mask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Single network </a:t>
            </a:r>
            <a:r>
              <a:rPr lang="en-US" sz="24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800x800</a:t>
            </a:r>
            <a:r>
              <a:rPr lang="en-US" sz="2400" dirty="0"/>
              <a:t> network resolution</a:t>
            </a:r>
          </a:p>
        </p:txBody>
      </p:sp>
    </p:spTree>
    <p:extLst>
      <p:ext uri="{BB962C8B-B14F-4D97-AF65-F5344CB8AC3E}">
        <p14:creationId xmlns:p14="http://schemas.microsoft.com/office/powerpoint/2010/main" val="2671875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Collection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6" name="Immagine 55">
            <a:extLst>
              <a:ext uri="{FF2B5EF4-FFF2-40B4-BE49-F238E27FC236}">
                <a16:creationId xmlns:a16="http://schemas.microsoft.com/office/drawing/2014/main" id="{5D34BA26-DF39-9D44-9907-AC8D70E7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914" y="1482631"/>
            <a:ext cx="2032157" cy="547751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A2CA78-A421-134C-94ED-0232584C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86" y="1776790"/>
            <a:ext cx="3345081" cy="343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B10BB0-DAC9-7944-83F3-3A8BC6B479CD}"/>
              </a:ext>
            </a:extLst>
          </p:cNvPr>
          <p:cNvSpPr txBox="1"/>
          <p:nvPr/>
        </p:nvSpPr>
        <p:spPr>
          <a:xfrm>
            <a:off x="2103664" y="2463231"/>
            <a:ext cx="39923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1 document for each person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</a:t>
            </a:r>
            <a:r>
              <a:rPr lang="en-US" sz="2800" b="1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Mask</a:t>
            </a:r>
            <a:r>
              <a:rPr lang="en-US" sz="2800" dirty="0"/>
              <a:t>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Images are not saved (data </a:t>
            </a:r>
            <a:r>
              <a:rPr lang="en-US" sz="2800" b="1" dirty="0"/>
              <a:t>anonymity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0705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60" y="11847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VISUALIZATION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A6A1CC80-ED7A-E94C-AC9C-E73351D4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87" y="2012772"/>
            <a:ext cx="1780598" cy="647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7C2915-74A7-E846-8304-33DAA0B487CB}"/>
              </a:ext>
            </a:extLst>
          </p:cNvPr>
          <p:cNvSpPr txBox="1"/>
          <p:nvPr/>
        </p:nvSpPr>
        <p:spPr>
          <a:xfrm>
            <a:off x="3228809" y="1771198"/>
            <a:ext cx="355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CherryPy</a:t>
            </a:r>
            <a:r>
              <a:rPr lang="en-US" sz="2400" dirty="0"/>
              <a:t> web server for </a:t>
            </a:r>
            <a:r>
              <a:rPr lang="en-US" sz="2400" b="1" dirty="0"/>
              <a:t>management interface </a:t>
            </a:r>
            <a:r>
              <a:rPr lang="en-US" sz="2400" dirty="0"/>
              <a:t>hosting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1E1780-E468-AB47-836C-45859CE9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488" y="4631873"/>
            <a:ext cx="1046474" cy="1127805"/>
          </a:xfrm>
          <a:prstGeom prst="rect">
            <a:avLst/>
          </a:prstGeom>
        </p:spPr>
      </p:pic>
      <p:pic>
        <p:nvPicPr>
          <p:cNvPr id="7" name="Immagine 6" descr="Immagine che contiene testo, segnale, esterni, rosso&#10;&#10;Descrizione generata automaticamente">
            <a:extLst>
              <a:ext uri="{FF2B5EF4-FFF2-40B4-BE49-F238E27FC236}">
                <a16:creationId xmlns:a16="http://schemas.microsoft.com/office/drawing/2014/main" id="{35FD14C5-8133-104D-9A76-62931FA0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453" y="3199502"/>
            <a:ext cx="1090666" cy="1175431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53E484-FECC-4D49-AE5C-6D06B253F13F}"/>
              </a:ext>
            </a:extLst>
          </p:cNvPr>
          <p:cNvSpPr txBox="1"/>
          <p:nvPr/>
        </p:nvSpPr>
        <p:spPr>
          <a:xfrm>
            <a:off x="3576079" y="4768040"/>
            <a:ext cx="302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APEXCHARTS </a:t>
            </a:r>
            <a:r>
              <a:rPr lang="en-US" sz="2400" dirty="0"/>
              <a:t>for visualizing charts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B8ACF84-F746-144E-9C69-EBBF8DFC0054}"/>
              </a:ext>
            </a:extLst>
          </p:cNvPr>
          <p:cNvSpPr txBox="1"/>
          <p:nvPr/>
        </p:nvSpPr>
        <p:spPr>
          <a:xfrm>
            <a:off x="3493861" y="3285991"/>
            <a:ext cx="302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Angular</a:t>
            </a:r>
            <a:r>
              <a:rPr lang="en-US" sz="2400" dirty="0"/>
              <a:t> (JS framework) for frontend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A164F3-D33F-CC44-8C15-C78A2005D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477" y="1323511"/>
            <a:ext cx="4073510" cy="2271431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C77DB85E-046C-5E43-A209-23329DB73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121" y="3790500"/>
            <a:ext cx="2872282" cy="23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68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314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Tw Cen MT</vt:lpstr>
      <vt:lpstr>Circuito</vt:lpstr>
      <vt:lpstr>1_Circuito</vt:lpstr>
      <vt:lpstr>BLOB-FREE</vt:lpstr>
      <vt:lpstr>BLOB-FREE</vt:lpstr>
      <vt:lpstr>CHANGES &amp; Performance</vt:lpstr>
      <vt:lpstr>HIGH LEVEL DESIGN</vt:lpstr>
      <vt:lpstr>IMAGE ACQUISITION</vt:lpstr>
      <vt:lpstr>OBJECT TRACKING</vt:lpstr>
      <vt:lpstr>OBJECT DETECTION</vt:lpstr>
      <vt:lpstr>DATA Collection</vt:lpstr>
      <vt:lpstr>DATA VISUALIZATION</vt:lpstr>
      <vt:lpstr>DEVELOPMENT TOOLS</vt:lpstr>
      <vt:lpstr>Workplan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BLOB-FREE</dc:title>
  <dc:creator>DE SANTIS PAOLO</dc:creator>
  <cp:lastModifiedBy>DE SANTIS PAOLO</cp:lastModifiedBy>
  <cp:revision>22</cp:revision>
  <dcterms:created xsi:type="dcterms:W3CDTF">2021-01-11T09:35:25Z</dcterms:created>
  <dcterms:modified xsi:type="dcterms:W3CDTF">2021-01-12T18:04:11Z</dcterms:modified>
</cp:coreProperties>
</file>