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7" r:id="rId3"/>
    <p:sldId id="265" r:id="rId4"/>
    <p:sldId id="266" r:id="rId5"/>
    <p:sldId id="267" r:id="rId6"/>
    <p:sldId id="276" r:id="rId7"/>
    <p:sldId id="277" r:id="rId8"/>
    <p:sldId id="278" r:id="rId9"/>
    <p:sldId id="273" r:id="rId10"/>
    <p:sldId id="274" r:id="rId11"/>
    <p:sldId id="275" r:id="rId12"/>
    <p:sldId id="259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8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Foglio1!$B$2:$B$16</c:f>
              <c:numCache>
                <c:formatCode>d/m;@</c:formatCode>
                <c:ptCount val="15"/>
                <c:pt idx="0">
                  <c:v>44120</c:v>
                </c:pt>
                <c:pt idx="1">
                  <c:v>44127</c:v>
                </c:pt>
                <c:pt idx="2">
                  <c:v>44141</c:v>
                </c:pt>
                <c:pt idx="3">
                  <c:v>44141</c:v>
                </c:pt>
                <c:pt idx="4">
                  <c:v>44146</c:v>
                </c:pt>
                <c:pt idx="5">
                  <c:v>44169</c:v>
                </c:pt>
                <c:pt idx="6">
                  <c:v>44169</c:v>
                </c:pt>
                <c:pt idx="7">
                  <c:v>44225</c:v>
                </c:pt>
                <c:pt idx="8">
                  <c:v>44225</c:v>
                </c:pt>
                <c:pt idx="9">
                  <c:v>44295</c:v>
                </c:pt>
                <c:pt idx="10">
                  <c:v>44295</c:v>
                </c:pt>
                <c:pt idx="11">
                  <c:v>44323</c:v>
                </c:pt>
                <c:pt idx="12">
                  <c:v>44333</c:v>
                </c:pt>
                <c:pt idx="13">
                  <c:v>44343</c:v>
                </c:pt>
                <c:pt idx="14">
                  <c:v>44350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BB4B-93C2-56D96E712E4E}"/>
            </c:ext>
          </c:extLst>
        </c:ser>
        <c:ser>
          <c:idx val="2"/>
          <c:order val="1"/>
          <c:tx>
            <c:strRef>
              <c:f>Foglio1!$D$1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6-2841-99F7-616A8AC3A86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09-DD4B-9E9B-02E943BA9F8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6-2841-99F7-616A8AC3A866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6-2841-99F7-616A8AC3A866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6-2841-99F7-616A8AC3A866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6-2841-99F7-616A8AC3A86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6-2841-99F7-616A8AC3A866}"/>
              </c:ext>
            </c:extLst>
          </c:dPt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14</c:v>
                </c:pt>
                <c:pt idx="1">
                  <c:v>35</c:v>
                </c:pt>
                <c:pt idx="2">
                  <c:v>21</c:v>
                </c:pt>
                <c:pt idx="3">
                  <c:v>28</c:v>
                </c:pt>
                <c:pt idx="4">
                  <c:v>23</c:v>
                </c:pt>
                <c:pt idx="5">
                  <c:v>56</c:v>
                </c:pt>
                <c:pt idx="6">
                  <c:v>56</c:v>
                </c:pt>
                <c:pt idx="7">
                  <c:v>70</c:v>
                </c:pt>
                <c:pt idx="8">
                  <c:v>70</c:v>
                </c:pt>
                <c:pt idx="9">
                  <c:v>28</c:v>
                </c:pt>
                <c:pt idx="10">
                  <c:v>28</c:v>
                </c:pt>
                <c:pt idx="11">
                  <c:v>10</c:v>
                </c:pt>
                <c:pt idx="12">
                  <c:v>10</c:v>
                </c:pt>
                <c:pt idx="13">
                  <c:v>7</c:v>
                </c:pt>
                <c:pt idx="1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D-BB4B-93C2-56D96E712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37184"/>
        <c:axId val="1827438816"/>
      </c:barChart>
      <c:catAx>
        <c:axId val="1827437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8816"/>
        <c:crosses val="autoZero"/>
        <c:auto val="1"/>
        <c:lblAlgn val="ctr"/>
        <c:lblOffset val="100"/>
        <c:noMultiLvlLbl val="0"/>
      </c:catAx>
      <c:valAx>
        <c:axId val="1827438816"/>
        <c:scaling>
          <c:orientation val="minMax"/>
          <c:min val="441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7184"/>
        <c:crosses val="autoZero"/>
        <c:crossBetween val="between"/>
        <c:majorUnit val="25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0.54834</cdr:x>
      <cdr:y>0</cdr:y>
    </cdr:from>
    <cdr:to>
      <cdr:x>0.54834</cdr:x>
      <cdr:y>0.12579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375B51D2-34DE-1249-81C2-C5DA98D5FF37}"/>
            </a:ext>
          </a:extLst>
        </cdr:cNvPr>
        <cdr:cNvCxnSpPr/>
      </cdr:nvCxnSpPr>
      <cdr:spPr>
        <a:xfrm xmlns:a="http://schemas.openxmlformats.org/drawingml/2006/main" flipV="1">
          <a:off x="5645965" y="0"/>
          <a:ext cx="0" cy="65822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0.55654</cdr:x>
      <cdr:y>0.29428</cdr:y>
    </cdr:from>
    <cdr:to>
      <cdr:x>0.65952</cdr:x>
      <cdr:y>0.34722</cdr:y>
    </cdr:to>
    <cdr:sp macro="" textlink="">
      <cdr:nvSpPr>
        <cdr:cNvPr id="4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730438" y="1539874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6/11 – 4/12</a:t>
          </a:r>
        </a:p>
      </cdr:txBody>
    </cdr:sp>
  </cdr:relSizeAnchor>
  <cdr:relSizeAnchor xmlns:cdr="http://schemas.openxmlformats.org/drawingml/2006/chartDrawing">
    <cdr:from>
      <cdr:x>0.54141</cdr:x>
      <cdr:y>0.18474</cdr:y>
    </cdr:from>
    <cdr:to>
      <cdr:x>0.66838</cdr:x>
      <cdr:y>0.23768</cdr:y>
    </cdr:to>
    <cdr:sp macro="" textlink="">
      <cdr:nvSpPr>
        <cdr:cNvPr id="5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574673" y="966686"/>
          <a:ext cx="130734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23/10 – 27/11</a:t>
          </a:r>
        </a:p>
      </cdr:txBody>
    </cdr:sp>
  </cdr:relSizeAnchor>
  <cdr:relSizeAnchor xmlns:cdr="http://schemas.openxmlformats.org/drawingml/2006/chartDrawing">
    <cdr:from>
      <cdr:x>0.65856</cdr:x>
      <cdr:y>0.40948</cdr:y>
    </cdr:from>
    <cdr:to>
      <cdr:x>0.76154</cdr:x>
      <cdr:y>0.46242</cdr:y>
    </cdr:to>
    <cdr:sp macro="" textlink="">
      <cdr:nvSpPr>
        <cdr:cNvPr id="6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6780910" y="2142691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4/12 – 29/1</a:t>
          </a:r>
        </a:p>
      </cdr:txBody>
    </cdr:sp>
  </cdr:relSizeAnchor>
  <cdr:relSizeAnchor xmlns:cdr="http://schemas.openxmlformats.org/drawingml/2006/chartDrawing">
    <cdr:from>
      <cdr:x>0.54898</cdr:x>
      <cdr:y>0.35122</cdr:y>
    </cdr:from>
    <cdr:to>
      <cdr:x>0.67264</cdr:x>
      <cdr:y>0.40416</cdr:y>
    </cdr:to>
    <cdr:sp macro="" textlink="">
      <cdr:nvSpPr>
        <cdr:cNvPr id="7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652619" y="1837827"/>
          <a:ext cx="12732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11/11 – 4/12</a:t>
          </a:r>
        </a:p>
      </cdr:txBody>
    </cdr:sp>
  </cdr:relSizeAnchor>
  <cdr:relSizeAnchor xmlns:cdr="http://schemas.openxmlformats.org/drawingml/2006/chartDrawing">
    <cdr:from>
      <cdr:x>0.53736</cdr:x>
      <cdr:y>0.23944</cdr:y>
    </cdr:from>
    <cdr:to>
      <cdr:x>0.66649</cdr:x>
      <cdr:y>0.29238</cdr:y>
    </cdr:to>
    <cdr:sp macro="" textlink="">
      <cdr:nvSpPr>
        <cdr:cNvPr id="8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532990" y="1252933"/>
          <a:ext cx="132951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6/11 – 27/11</a:t>
          </a:r>
        </a:p>
      </cdr:txBody>
    </cdr:sp>
  </cdr:relSizeAnchor>
  <cdr:relSizeAnchor xmlns:cdr="http://schemas.openxmlformats.org/drawingml/2006/chartDrawing">
    <cdr:from>
      <cdr:x>0.65835</cdr:x>
      <cdr:y>0.46377</cdr:y>
    </cdr:from>
    <cdr:to>
      <cdr:x>0.76134</cdr:x>
      <cdr:y>0.51671</cdr:y>
    </cdr:to>
    <cdr:sp macro="" textlink="">
      <cdr:nvSpPr>
        <cdr:cNvPr id="9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6778717" y="2426787"/>
          <a:ext cx="10604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4/12 – 29/1</a:t>
          </a:r>
        </a:p>
      </cdr:txBody>
    </cdr:sp>
  </cdr:relSizeAnchor>
  <cdr:relSizeAnchor xmlns:cdr="http://schemas.openxmlformats.org/drawingml/2006/chartDrawing">
    <cdr:from>
      <cdr:x>0.77616</cdr:x>
      <cdr:y>0.52597</cdr:y>
    </cdr:from>
    <cdr:to>
      <cdr:x>0.87914</cdr:x>
      <cdr:y>0.5789</cdr:y>
    </cdr:to>
    <cdr:sp macro="" textlink="">
      <cdr:nvSpPr>
        <cdr:cNvPr id="10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991763" y="2752225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29/1 – 9/4</a:t>
          </a:r>
        </a:p>
      </cdr:txBody>
    </cdr:sp>
  </cdr:relSizeAnchor>
  <cdr:relSizeAnchor xmlns:cdr="http://schemas.openxmlformats.org/drawingml/2006/chartDrawing">
    <cdr:from>
      <cdr:x>0.77616</cdr:x>
      <cdr:y>0.57755</cdr:y>
    </cdr:from>
    <cdr:to>
      <cdr:x>0.87915</cdr:x>
      <cdr:y>0.63048</cdr:y>
    </cdr:to>
    <cdr:sp macro="" textlink="">
      <cdr:nvSpPr>
        <cdr:cNvPr id="11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991711" y="3022120"/>
          <a:ext cx="10604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29/1 – 9/4</a:t>
          </a:r>
        </a:p>
      </cdr:txBody>
    </cdr:sp>
  </cdr:relSizeAnchor>
  <cdr:relSizeAnchor xmlns:cdr="http://schemas.openxmlformats.org/drawingml/2006/chartDrawing">
    <cdr:from>
      <cdr:x>0.82661</cdr:x>
      <cdr:y>0.63473</cdr:y>
    </cdr:from>
    <cdr:to>
      <cdr:x>0.9296</cdr:x>
      <cdr:y>0.68767</cdr:y>
    </cdr:to>
    <cdr:sp macro="" textlink="">
      <cdr:nvSpPr>
        <cdr:cNvPr id="12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511261" y="3321363"/>
          <a:ext cx="10604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9/4 – 7/5</a:t>
          </a:r>
        </a:p>
      </cdr:txBody>
    </cdr:sp>
  </cdr:relSizeAnchor>
  <cdr:relSizeAnchor xmlns:cdr="http://schemas.openxmlformats.org/drawingml/2006/chartDrawing">
    <cdr:from>
      <cdr:x>0.82765</cdr:x>
      <cdr:y>0.68919</cdr:y>
    </cdr:from>
    <cdr:to>
      <cdr:x>0.93063</cdr:x>
      <cdr:y>0.74213</cdr:y>
    </cdr:to>
    <cdr:sp macro="" textlink="">
      <cdr:nvSpPr>
        <cdr:cNvPr id="13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521931" y="3606320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9/4 – 7/5</a:t>
          </a:r>
        </a:p>
      </cdr:txBody>
    </cdr:sp>
  </cdr:relSizeAnchor>
  <cdr:relSizeAnchor xmlns:cdr="http://schemas.openxmlformats.org/drawingml/2006/chartDrawing">
    <cdr:from>
      <cdr:x>0.84553</cdr:x>
      <cdr:y>0.74933</cdr:y>
    </cdr:from>
    <cdr:to>
      <cdr:x>0.94851</cdr:x>
      <cdr:y>0.80227</cdr:y>
    </cdr:to>
    <cdr:sp macro="" textlink="">
      <cdr:nvSpPr>
        <cdr:cNvPr id="14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706022" y="3921031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7/5 – 17/5</a:t>
          </a:r>
        </a:p>
      </cdr:txBody>
    </cdr:sp>
  </cdr:relSizeAnchor>
  <cdr:relSizeAnchor xmlns:cdr="http://schemas.openxmlformats.org/drawingml/2006/chartDrawing">
    <cdr:from>
      <cdr:x>0.86311</cdr:x>
      <cdr:y>0.80364</cdr:y>
    </cdr:from>
    <cdr:to>
      <cdr:x>0.96609</cdr:x>
      <cdr:y>0.85657</cdr:y>
    </cdr:to>
    <cdr:sp macro="" textlink="">
      <cdr:nvSpPr>
        <cdr:cNvPr id="15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886995" y="4205194"/>
          <a:ext cx="106033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17/5 – 27/5</a:t>
          </a:r>
        </a:p>
      </cdr:txBody>
    </cdr:sp>
  </cdr:relSizeAnchor>
  <cdr:relSizeAnchor xmlns:cdr="http://schemas.openxmlformats.org/drawingml/2006/chartDrawing">
    <cdr:from>
      <cdr:x>0.87312</cdr:x>
      <cdr:y>0.8611</cdr:y>
    </cdr:from>
    <cdr:to>
      <cdr:x>0.9761</cdr:x>
      <cdr:y>0.91404</cdr:y>
    </cdr:to>
    <cdr:sp macro="" textlink="">
      <cdr:nvSpPr>
        <cdr:cNvPr id="16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990125" y="4505871"/>
          <a:ext cx="106033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27/5 – 3/6</a:t>
          </a:r>
        </a:p>
      </cdr:txBody>
    </cdr:sp>
  </cdr:relSizeAnchor>
  <cdr:relSizeAnchor xmlns:cdr="http://schemas.openxmlformats.org/drawingml/2006/chartDrawing">
    <cdr:from>
      <cdr:x>0.89701</cdr:x>
      <cdr:y>0.91604</cdr:y>
    </cdr:from>
    <cdr:to>
      <cdr:x>1</cdr:x>
      <cdr:y>0.96898</cdr:y>
    </cdr:to>
    <cdr:sp macro="" textlink="">
      <cdr:nvSpPr>
        <cdr:cNvPr id="17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9236086" y="4793363"/>
          <a:ext cx="10604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200" dirty="0"/>
            <a:t>3/6 – 25/6</a:t>
          </a:r>
        </a:p>
      </cdr:txBody>
    </cdr:sp>
  </cdr:relSizeAnchor>
  <cdr:relSizeAnchor xmlns:cdr="http://schemas.openxmlformats.org/drawingml/2006/chartDrawing">
    <cdr:from>
      <cdr:x>0.58444</cdr:x>
      <cdr:y>0</cdr:y>
    </cdr:from>
    <cdr:to>
      <cdr:x>0.58444</cdr:x>
      <cdr:y>0.12617</cdr:y>
    </cdr:to>
    <cdr:cxnSp macro="">
      <cdr:nvCxnSpPr>
        <cdr:cNvPr id="27" name="Connettore 1 26">
          <a:extLst xmlns:a="http://schemas.openxmlformats.org/drawingml/2006/main">
            <a:ext uri="{FF2B5EF4-FFF2-40B4-BE49-F238E27FC236}">
              <a16:creationId xmlns:a16="http://schemas.microsoft.com/office/drawing/2014/main" id="{BBF163D0-1A56-034A-B065-78807C34EB60}"/>
            </a:ext>
          </a:extLst>
        </cdr:cNvPr>
        <cdr:cNvCxnSpPr/>
      </cdr:nvCxnSpPr>
      <cdr:spPr>
        <a:xfrm xmlns:a="http://schemas.openxmlformats.org/drawingml/2006/main" flipV="1">
          <a:off x="6017710" y="0"/>
          <a:ext cx="0" cy="66022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0.62912</cdr:x>
      <cdr:y>0</cdr:y>
    </cdr:from>
    <cdr:to>
      <cdr:x>0.62912</cdr:x>
      <cdr:y>0.13208</cdr:y>
    </cdr:to>
    <cdr:cxnSp macro="">
      <cdr:nvCxnSpPr>
        <cdr:cNvPr id="28" name="Connettore 1 27">
          <a:extLst xmlns:a="http://schemas.openxmlformats.org/drawingml/2006/main">
            <a:ext uri="{FF2B5EF4-FFF2-40B4-BE49-F238E27FC236}">
              <a16:creationId xmlns:a16="http://schemas.microsoft.com/office/drawing/2014/main" id="{E9AF3BD4-994B-5C47-95B1-A880B3A0168C}"/>
            </a:ext>
          </a:extLst>
        </cdr:cNvPr>
        <cdr:cNvCxnSpPr/>
      </cdr:nvCxnSpPr>
      <cdr:spPr>
        <a:xfrm xmlns:a="http://schemas.openxmlformats.org/drawingml/2006/main" flipV="1">
          <a:off x="6477725" y="0"/>
          <a:ext cx="0" cy="69113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0.83169</cdr:x>
      <cdr:y>0</cdr:y>
    </cdr:from>
    <cdr:to>
      <cdr:x>0.83169</cdr:x>
      <cdr:y>0.12579</cdr:y>
    </cdr:to>
    <cdr:cxnSp macro="">
      <cdr:nvCxnSpPr>
        <cdr:cNvPr id="29" name="Connettore 1 28">
          <a:extLst xmlns:a="http://schemas.openxmlformats.org/drawingml/2006/main">
            <a:ext uri="{FF2B5EF4-FFF2-40B4-BE49-F238E27FC236}">
              <a16:creationId xmlns:a16="http://schemas.microsoft.com/office/drawing/2014/main" id="{1D53321C-F0C2-B847-928E-CFEC54981A58}"/>
            </a:ext>
          </a:extLst>
        </cdr:cNvPr>
        <cdr:cNvCxnSpPr/>
      </cdr:nvCxnSpPr>
      <cdr:spPr>
        <a:xfrm xmlns:a="http://schemas.openxmlformats.org/drawingml/2006/main" flipV="1">
          <a:off x="8563524" y="0"/>
          <a:ext cx="0" cy="65822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0.91966</cdr:x>
      <cdr:y>0</cdr:y>
    </cdr:from>
    <cdr:to>
      <cdr:x>0.91993</cdr:x>
      <cdr:y>0.12376</cdr:y>
    </cdr:to>
    <cdr:cxnSp macro="">
      <cdr:nvCxnSpPr>
        <cdr:cNvPr id="31" name="Connettore 1 30">
          <a:extLst xmlns:a="http://schemas.openxmlformats.org/drawingml/2006/main">
            <a:ext uri="{FF2B5EF4-FFF2-40B4-BE49-F238E27FC236}">
              <a16:creationId xmlns:a16="http://schemas.microsoft.com/office/drawing/2014/main" id="{B670219F-5EEC-7548-9505-B8DFF4DFD1C6}"/>
            </a:ext>
          </a:extLst>
        </cdr:cNvPr>
        <cdr:cNvCxnSpPr/>
      </cdr:nvCxnSpPr>
      <cdr:spPr>
        <a:xfrm xmlns:a="http://schemas.openxmlformats.org/drawingml/2006/main" flipH="1" flipV="1">
          <a:off x="9469346" y="0"/>
          <a:ext cx="2736" cy="64762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50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1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5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14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1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2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4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9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1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8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6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8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3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6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13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82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34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9FA2-140E-7745-9775-F438C65FE47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7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F673-93D6-AC46-BB0A-ABB61855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BLOB-FREE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86B8C-7981-8D4F-8FE3-E604FFE5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DESIGN REVIEW (PDR)</a:t>
            </a:r>
          </a:p>
          <a:p>
            <a:r>
              <a:rPr lang="en-US" dirty="0"/>
              <a:t>Interdisciplinary project A.Y. 2020/21</a:t>
            </a:r>
          </a:p>
          <a:p>
            <a:r>
              <a:rPr lang="en-US" dirty="0"/>
              <a:t>Proposed by </a:t>
            </a:r>
            <a:r>
              <a:rPr lang="en-US" dirty="0" err="1"/>
              <a:t>pROf.</a:t>
            </a:r>
            <a:r>
              <a:rPr lang="en-US" dirty="0"/>
              <a:t> </a:t>
            </a:r>
            <a:r>
              <a:rPr lang="en-US" dirty="0" err="1"/>
              <a:t>dovis</a:t>
            </a:r>
            <a:r>
              <a:rPr lang="en-US" dirty="0"/>
              <a:t>, prof. </a:t>
            </a:r>
            <a:r>
              <a:rPr lang="en-US" dirty="0" err="1"/>
              <a:t>piras</a:t>
            </a:r>
            <a:r>
              <a:rPr lang="en-US" dirty="0"/>
              <a:t> and prof. di </a:t>
            </a:r>
            <a:r>
              <a:rPr lang="en-US" dirty="0" err="1"/>
              <a:t>pietra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18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Management interface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2DCB96-CE3C-5047-BD0F-86A9DFEC3CE2}"/>
              </a:ext>
            </a:extLst>
          </p:cNvPr>
          <p:cNvSpPr txBox="1"/>
          <p:nvPr/>
        </p:nvSpPr>
        <p:spPr>
          <a:xfrm>
            <a:off x="2055317" y="1868618"/>
            <a:ext cx="382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</a:t>
            </a:r>
            <a:r>
              <a:rPr lang="en-US" sz="2400" b="1" dirty="0"/>
              <a:t>web application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CherryPy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MongoDB</a:t>
            </a:r>
          </a:p>
        </p:txBody>
      </p:sp>
      <p:pic>
        <p:nvPicPr>
          <p:cNvPr id="52" name="Elemento grafico 51" descr="Monitor">
            <a:extLst>
              <a:ext uri="{FF2B5EF4-FFF2-40B4-BE49-F238E27FC236}">
                <a16:creationId xmlns:a16="http://schemas.microsoft.com/office/drawing/2014/main" id="{8BE554F3-9DD5-694B-AC8B-1B6CB426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920" y="1248344"/>
            <a:ext cx="2544169" cy="2544169"/>
          </a:xfrm>
          <a:prstGeom prst="rect">
            <a:avLst/>
          </a:prstGeom>
        </p:spPr>
      </p:pic>
      <p:pic>
        <p:nvPicPr>
          <p:cNvPr id="53" name="Elemento grafico 52" descr="Grafico a barre">
            <a:extLst>
              <a:ext uri="{FF2B5EF4-FFF2-40B4-BE49-F238E27FC236}">
                <a16:creationId xmlns:a16="http://schemas.microsoft.com/office/drawing/2014/main" id="{A2CCDD0F-C770-7C46-990C-E712F67B4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6546" y="1958202"/>
            <a:ext cx="794851" cy="794851"/>
          </a:xfrm>
          <a:prstGeom prst="rect">
            <a:avLst/>
          </a:prstGeom>
        </p:spPr>
      </p:pic>
      <p:pic>
        <p:nvPicPr>
          <p:cNvPr id="54" name="Elemento grafico 53" descr="Grafico a torta">
            <a:extLst>
              <a:ext uri="{FF2B5EF4-FFF2-40B4-BE49-F238E27FC236}">
                <a16:creationId xmlns:a16="http://schemas.microsoft.com/office/drawing/2014/main" id="{FF1A2CBD-85E9-9D47-8F03-A526F6101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4342" y="2023410"/>
            <a:ext cx="664436" cy="664436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9BEA05-8F7A-BA47-8E81-3B0899F6783B}"/>
              </a:ext>
            </a:extLst>
          </p:cNvPr>
          <p:cNvSpPr txBox="1"/>
          <p:nvPr/>
        </p:nvSpPr>
        <p:spPr>
          <a:xfrm>
            <a:off x="6588551" y="4798071"/>
            <a:ext cx="3628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</a:t>
            </a:r>
            <a:r>
              <a:rPr lang="en-US" sz="2400" b="1" dirty="0"/>
              <a:t>rules violations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EA55FAA-2FAB-3646-9CD4-5DE5A7298FA3}"/>
              </a:ext>
            </a:extLst>
          </p:cNvPr>
          <p:cNvSpPr txBox="1"/>
          <p:nvPr/>
        </p:nvSpPr>
        <p:spPr>
          <a:xfrm>
            <a:off x="2016735" y="4194553"/>
            <a:ext cx="3628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UI with </a:t>
            </a:r>
            <a:r>
              <a:rPr lang="en-US" sz="2400" b="1" dirty="0"/>
              <a:t>charts</a:t>
            </a:r>
            <a:r>
              <a:rPr lang="en-US" sz="2400" dirty="0"/>
              <a:t> regarding aggregated </a:t>
            </a:r>
            <a:r>
              <a:rPr lang="en-US" sz="2400" b="1" dirty="0"/>
              <a:t>statistics</a:t>
            </a:r>
            <a:r>
              <a:rPr lang="en-US" sz="2400" dirty="0"/>
              <a:t> and system status </a:t>
            </a:r>
            <a:r>
              <a:rPr lang="en-US" sz="2400" b="1" dirty="0"/>
              <a:t>real-time overview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525C070-96A9-7340-8414-57EE2C77FADD}"/>
              </a:ext>
            </a:extLst>
          </p:cNvPr>
          <p:cNvSpPr txBox="1"/>
          <p:nvPr/>
        </p:nvSpPr>
        <p:spPr>
          <a:xfrm>
            <a:off x="6588551" y="5476230"/>
            <a:ext cx="419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Percentage of rules violation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8168F9B-7D20-BB45-8ADC-A09E1B40A265}"/>
              </a:ext>
            </a:extLst>
          </p:cNvPr>
          <p:cNvSpPr txBox="1"/>
          <p:nvPr/>
        </p:nvSpPr>
        <p:spPr>
          <a:xfrm>
            <a:off x="6574355" y="4115596"/>
            <a:ext cx="3628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</a:t>
            </a:r>
            <a:r>
              <a:rPr lang="en-US" sz="2400" b="1" dirty="0"/>
              <a:t>people detected</a:t>
            </a:r>
          </a:p>
        </p:txBody>
      </p:sp>
      <p:sp>
        <p:nvSpPr>
          <p:cNvPr id="59" name="Freccia destra 58">
            <a:extLst>
              <a:ext uri="{FF2B5EF4-FFF2-40B4-BE49-F238E27FC236}">
                <a16:creationId xmlns:a16="http://schemas.microsoft.com/office/drawing/2014/main" id="{F61A7F35-7C17-BD41-ACCD-4EB16AEAD8F1}"/>
              </a:ext>
            </a:extLst>
          </p:cNvPr>
          <p:cNvSpPr/>
          <p:nvPr/>
        </p:nvSpPr>
        <p:spPr>
          <a:xfrm rot="20122358">
            <a:off x="5520571" y="4553013"/>
            <a:ext cx="818973" cy="150466"/>
          </a:xfrm>
          <a:prstGeom prst="right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ccia destra 59">
            <a:extLst>
              <a:ext uri="{FF2B5EF4-FFF2-40B4-BE49-F238E27FC236}">
                <a16:creationId xmlns:a16="http://schemas.microsoft.com/office/drawing/2014/main" id="{F2A95FE2-A370-844B-99C2-5A596A014725}"/>
              </a:ext>
            </a:extLst>
          </p:cNvPr>
          <p:cNvSpPr/>
          <p:nvPr/>
        </p:nvSpPr>
        <p:spPr>
          <a:xfrm rot="1111280">
            <a:off x="5515194" y="5385916"/>
            <a:ext cx="818973" cy="150466"/>
          </a:xfrm>
          <a:prstGeom prst="right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ccia destra 60">
            <a:extLst>
              <a:ext uri="{FF2B5EF4-FFF2-40B4-BE49-F238E27FC236}">
                <a16:creationId xmlns:a16="http://schemas.microsoft.com/office/drawing/2014/main" id="{DFA2FB64-58B8-2A4E-84D6-3C054C6BE157}"/>
              </a:ext>
            </a:extLst>
          </p:cNvPr>
          <p:cNvSpPr/>
          <p:nvPr/>
        </p:nvSpPr>
        <p:spPr>
          <a:xfrm>
            <a:off x="5549515" y="4988272"/>
            <a:ext cx="818973" cy="150466"/>
          </a:xfrm>
          <a:prstGeom prst="right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294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Workplan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5D92375-70E5-854A-9E64-94531FB3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76377"/>
              </p:ext>
            </p:extLst>
          </p:nvPr>
        </p:nvGraphicFramePr>
        <p:xfrm>
          <a:off x="996950" y="1363369"/>
          <a:ext cx="10296525" cy="523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2A8C57-60F7-4048-B87B-B9108C85660E}"/>
              </a:ext>
            </a:extLst>
          </p:cNvPr>
          <p:cNvSpPr txBox="1"/>
          <p:nvPr/>
        </p:nvSpPr>
        <p:spPr>
          <a:xfrm>
            <a:off x="6022970" y="955671"/>
            <a:ext cx="8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27/11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SRR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E31AD-F2F7-1D48-A700-A9FFD49D2146}"/>
              </a:ext>
            </a:extLst>
          </p:cNvPr>
          <p:cNvSpPr txBox="1"/>
          <p:nvPr/>
        </p:nvSpPr>
        <p:spPr>
          <a:xfrm>
            <a:off x="5917985" y="2037963"/>
            <a:ext cx="161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16/10 – 30/10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99F2733-0E45-3242-9A47-3FB62D24BA4F}"/>
              </a:ext>
            </a:extLst>
          </p:cNvPr>
          <p:cNvSpPr txBox="1"/>
          <p:nvPr/>
        </p:nvSpPr>
        <p:spPr>
          <a:xfrm>
            <a:off x="6700260" y="897593"/>
            <a:ext cx="7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18/12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PDR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6ACE808-5C09-7949-B9CD-274D69D45CA6}"/>
              </a:ext>
            </a:extLst>
          </p:cNvPr>
          <p:cNvSpPr txBox="1"/>
          <p:nvPr/>
        </p:nvSpPr>
        <p:spPr>
          <a:xfrm>
            <a:off x="7383056" y="955671"/>
            <a:ext cx="61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15/1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CDR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B45026C-DC40-8E4A-84AB-17A2776AECAA}"/>
              </a:ext>
            </a:extLst>
          </p:cNvPr>
          <p:cNvSpPr txBox="1"/>
          <p:nvPr/>
        </p:nvSpPr>
        <p:spPr>
          <a:xfrm>
            <a:off x="9261793" y="897593"/>
            <a:ext cx="61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7/5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TRR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B4D1555-16D3-7249-925B-A766D91CCC7E}"/>
              </a:ext>
            </a:extLst>
          </p:cNvPr>
          <p:cNvSpPr txBox="1"/>
          <p:nvPr/>
        </p:nvSpPr>
        <p:spPr>
          <a:xfrm>
            <a:off x="10160319" y="903288"/>
            <a:ext cx="61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25/6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136799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Thank you for the attention!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Team members:</a:t>
            </a:r>
          </a:p>
          <a:p>
            <a:r>
              <a:rPr lang="en-US" sz="2800" dirty="0"/>
              <a:t>Can Akgol (s274948)</a:t>
            </a:r>
          </a:p>
          <a:p>
            <a:r>
              <a:rPr lang="en-US" sz="2800" dirty="0"/>
              <a:t>Paolo De Santis (s280398)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8877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BLOB-FREE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9985E7-2E2A-CE43-A5C8-A84C9B792D68}"/>
              </a:ext>
            </a:extLst>
          </p:cNvPr>
          <p:cNvSpPr txBox="1"/>
          <p:nvPr/>
        </p:nvSpPr>
        <p:spPr>
          <a:xfrm>
            <a:off x="3273953" y="1273571"/>
            <a:ext cx="5629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Computer vision system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reducing Coronavirus infection risk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FF0E28EE-34C2-8745-975C-0FC83789CA3D}"/>
              </a:ext>
            </a:extLst>
          </p:cNvPr>
          <p:cNvSpPr/>
          <p:nvPr/>
        </p:nvSpPr>
        <p:spPr>
          <a:xfrm rot="2249991">
            <a:off x="5116981" y="2166516"/>
            <a:ext cx="484506" cy="1444969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Freccia giù 51">
            <a:extLst>
              <a:ext uri="{FF2B5EF4-FFF2-40B4-BE49-F238E27FC236}">
                <a16:creationId xmlns:a16="http://schemas.microsoft.com/office/drawing/2014/main" id="{67A52C26-B511-0243-B0C2-573199411F1D}"/>
              </a:ext>
            </a:extLst>
          </p:cNvPr>
          <p:cNvSpPr/>
          <p:nvPr/>
        </p:nvSpPr>
        <p:spPr>
          <a:xfrm rot="19338183">
            <a:off x="6511941" y="2167373"/>
            <a:ext cx="484506" cy="1444969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7D6D32-6AD7-484B-A4E9-E4237DF2D22F}"/>
              </a:ext>
            </a:extLst>
          </p:cNvPr>
          <p:cNvSpPr txBox="1"/>
          <p:nvPr/>
        </p:nvSpPr>
        <p:spPr>
          <a:xfrm>
            <a:off x="3314110" y="3660834"/>
            <a:ext cx="252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detection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EE3CB00-A758-6043-84CB-956E8460DEFF}"/>
              </a:ext>
            </a:extLst>
          </p:cNvPr>
          <p:cNvSpPr txBox="1"/>
          <p:nvPr/>
        </p:nvSpPr>
        <p:spPr>
          <a:xfrm>
            <a:off x="6205538" y="3660834"/>
            <a:ext cx="252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ASSEMBLAGE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detection</a:t>
            </a:r>
          </a:p>
        </p:txBody>
      </p:sp>
      <p:pic>
        <p:nvPicPr>
          <p:cNvPr id="40" name="Immagine 39" descr="Immagine che contiene pannolino&#10;&#10;Descrizione generata automaticamente">
            <a:extLst>
              <a:ext uri="{FF2B5EF4-FFF2-40B4-BE49-F238E27FC236}">
                <a16:creationId xmlns:a16="http://schemas.microsoft.com/office/drawing/2014/main" id="{22A5511D-A72B-9844-A0C6-2AA11279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15" y="4962006"/>
            <a:ext cx="1280441" cy="128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magine 55" descr="Immagine che contiene sciando, persone, gruppo, camminando&#10;&#10;Descrizione generata automaticamente">
            <a:extLst>
              <a:ext uri="{FF2B5EF4-FFF2-40B4-BE49-F238E27FC236}">
                <a16:creationId xmlns:a16="http://schemas.microsoft.com/office/drawing/2014/main" id="{DEBA2DE9-BFA9-3A49-8818-5ACFB9E2C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61" y="4962006"/>
            <a:ext cx="2286502" cy="128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9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System CONCEPT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3" name="Elemento grafico 52" descr="Uomo">
            <a:extLst>
              <a:ext uri="{FF2B5EF4-FFF2-40B4-BE49-F238E27FC236}">
                <a16:creationId xmlns:a16="http://schemas.microsoft.com/office/drawing/2014/main" id="{5898568F-F773-EC40-81EC-2CD2200C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964" y="4584700"/>
            <a:ext cx="914400" cy="914400"/>
          </a:xfrm>
          <a:prstGeom prst="rect">
            <a:avLst/>
          </a:prstGeom>
        </p:spPr>
      </p:pic>
      <p:pic>
        <p:nvPicPr>
          <p:cNvPr id="55" name="Elemento grafico 54" descr="Donna">
            <a:extLst>
              <a:ext uri="{FF2B5EF4-FFF2-40B4-BE49-F238E27FC236}">
                <a16:creationId xmlns:a16="http://schemas.microsoft.com/office/drawing/2014/main" id="{A129C1AF-15A7-D949-B96D-444E0AEBB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1446" y="4584700"/>
            <a:ext cx="914400" cy="914400"/>
          </a:xfrm>
          <a:prstGeom prst="rect">
            <a:avLst/>
          </a:prstGeom>
        </p:spPr>
      </p:pic>
      <p:pic>
        <p:nvPicPr>
          <p:cNvPr id="57" name="Elemento grafico 56" descr="Donna">
            <a:extLst>
              <a:ext uri="{FF2B5EF4-FFF2-40B4-BE49-F238E27FC236}">
                <a16:creationId xmlns:a16="http://schemas.microsoft.com/office/drawing/2014/main" id="{A055E9E4-3A7B-0B45-8446-189DB0E57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8488" y="3852862"/>
            <a:ext cx="914400" cy="914400"/>
          </a:xfrm>
          <a:prstGeom prst="rect">
            <a:avLst/>
          </a:prstGeom>
        </p:spPr>
      </p:pic>
      <p:sp>
        <p:nvSpPr>
          <p:cNvPr id="58" name="Cornice 57">
            <a:extLst>
              <a:ext uri="{FF2B5EF4-FFF2-40B4-BE49-F238E27FC236}">
                <a16:creationId xmlns:a16="http://schemas.microsoft.com/office/drawing/2014/main" id="{51BC865F-1F4F-0E4E-B8CB-AD5178A6B63D}"/>
              </a:ext>
            </a:extLst>
          </p:cNvPr>
          <p:cNvSpPr/>
          <p:nvPr/>
        </p:nvSpPr>
        <p:spPr>
          <a:xfrm>
            <a:off x="3402192" y="3829050"/>
            <a:ext cx="246992" cy="2381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ornice 58">
            <a:extLst>
              <a:ext uri="{FF2B5EF4-FFF2-40B4-BE49-F238E27FC236}">
                <a16:creationId xmlns:a16="http://schemas.microsoft.com/office/drawing/2014/main" id="{AC489F63-4F5C-DF41-82F2-93E1D9BEC014}"/>
              </a:ext>
            </a:extLst>
          </p:cNvPr>
          <p:cNvSpPr/>
          <p:nvPr/>
        </p:nvSpPr>
        <p:spPr>
          <a:xfrm>
            <a:off x="2671668" y="4569653"/>
            <a:ext cx="246992" cy="2381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ornice 59">
            <a:extLst>
              <a:ext uri="{FF2B5EF4-FFF2-40B4-BE49-F238E27FC236}">
                <a16:creationId xmlns:a16="http://schemas.microsoft.com/office/drawing/2014/main" id="{D55D7E5C-1F25-A24D-A00D-3F78B81659F8}"/>
              </a:ext>
            </a:extLst>
          </p:cNvPr>
          <p:cNvSpPr/>
          <p:nvPr/>
        </p:nvSpPr>
        <p:spPr>
          <a:xfrm>
            <a:off x="4142655" y="4565856"/>
            <a:ext cx="246992" cy="2381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09354206-23A3-4F4C-BFC0-1E30E2DBAE1F}"/>
              </a:ext>
            </a:extLst>
          </p:cNvPr>
          <p:cNvCxnSpPr>
            <a:cxnSpLocks/>
          </p:cNvCxnSpPr>
          <p:nvPr/>
        </p:nvCxnSpPr>
        <p:spPr>
          <a:xfrm flipV="1">
            <a:off x="2788947" y="3960825"/>
            <a:ext cx="527520" cy="52862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69A71C05-63D1-4845-A5B9-F7B3ADBCD887}"/>
              </a:ext>
            </a:extLst>
          </p:cNvPr>
          <p:cNvCxnSpPr>
            <a:cxnSpLocks/>
          </p:cNvCxnSpPr>
          <p:nvPr/>
        </p:nvCxnSpPr>
        <p:spPr>
          <a:xfrm flipH="1" flipV="1">
            <a:off x="3734909" y="3939890"/>
            <a:ext cx="527520" cy="5624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F1D85120-5AB3-B544-9C9D-178FF1AE8928}"/>
              </a:ext>
            </a:extLst>
          </p:cNvPr>
          <p:cNvCxnSpPr>
            <a:cxnSpLocks/>
          </p:cNvCxnSpPr>
          <p:nvPr/>
        </p:nvCxnSpPr>
        <p:spPr>
          <a:xfrm flipV="1">
            <a:off x="3013930" y="4684919"/>
            <a:ext cx="1000685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Webcam con riempimento a tinta unita">
            <a:extLst>
              <a:ext uri="{FF2B5EF4-FFF2-40B4-BE49-F238E27FC236}">
                <a16:creationId xmlns:a16="http://schemas.microsoft.com/office/drawing/2014/main" id="{E6B8537A-8416-FF45-9CBC-6C579A35B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8185" y="1896269"/>
            <a:ext cx="679807" cy="679807"/>
          </a:xfrm>
          <a:prstGeom prst="rect">
            <a:avLst/>
          </a:prstGeom>
        </p:spPr>
      </p:pic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1BEC6F9F-8039-D64A-BED8-B65BA862246A}"/>
              </a:ext>
            </a:extLst>
          </p:cNvPr>
          <p:cNvCxnSpPr>
            <a:cxnSpLocks/>
          </p:cNvCxnSpPr>
          <p:nvPr/>
        </p:nvCxnSpPr>
        <p:spPr>
          <a:xfrm>
            <a:off x="2096258" y="2496620"/>
            <a:ext cx="241706" cy="216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F4818562-E77E-044C-B47C-FEAC99AC6803}"/>
              </a:ext>
            </a:extLst>
          </p:cNvPr>
          <p:cNvCxnSpPr>
            <a:cxnSpLocks/>
          </p:cNvCxnSpPr>
          <p:nvPr/>
        </p:nvCxnSpPr>
        <p:spPr>
          <a:xfrm>
            <a:off x="2445249" y="2288347"/>
            <a:ext cx="1836572" cy="172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85F60D1-270A-1D42-BEA4-791BB3DC26E6}"/>
              </a:ext>
            </a:extLst>
          </p:cNvPr>
          <p:cNvSpPr txBox="1"/>
          <p:nvPr/>
        </p:nvSpPr>
        <p:spPr>
          <a:xfrm>
            <a:off x="988392" y="1434602"/>
            <a:ext cx="29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ZED2 Stereo Camera</a:t>
            </a:r>
          </a:p>
        </p:txBody>
      </p:sp>
      <p:sp>
        <p:nvSpPr>
          <p:cNvPr id="76" name="Freccia bidirezionale orizzontale 75">
            <a:extLst>
              <a:ext uri="{FF2B5EF4-FFF2-40B4-BE49-F238E27FC236}">
                <a16:creationId xmlns:a16="http://schemas.microsoft.com/office/drawing/2014/main" id="{3C5B0174-36BD-1144-B9E4-8183521F26AC}"/>
              </a:ext>
            </a:extLst>
          </p:cNvPr>
          <p:cNvSpPr/>
          <p:nvPr/>
        </p:nvSpPr>
        <p:spPr>
          <a:xfrm>
            <a:off x="3013930" y="2111599"/>
            <a:ext cx="3660838" cy="259279"/>
          </a:xfrm>
          <a:prstGeom prst="leftRight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Elemento grafico 79" descr="Volume con riempimento a tinta unita">
            <a:extLst>
              <a:ext uri="{FF2B5EF4-FFF2-40B4-BE49-F238E27FC236}">
                <a16:creationId xmlns:a16="http://schemas.microsoft.com/office/drawing/2014/main" id="{BD8C58A6-C96A-194A-8B11-F474F61ED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6352" y="3208213"/>
            <a:ext cx="573312" cy="573312"/>
          </a:xfrm>
          <a:prstGeom prst="rect">
            <a:avLst/>
          </a:prstGeom>
        </p:spPr>
      </p:pic>
      <p:pic>
        <p:nvPicPr>
          <p:cNvPr id="83" name="Elemento grafico 82" descr="Processore con riempimento a tinta unita">
            <a:extLst>
              <a:ext uri="{FF2B5EF4-FFF2-40B4-BE49-F238E27FC236}">
                <a16:creationId xmlns:a16="http://schemas.microsoft.com/office/drawing/2014/main" id="{6686A7BB-A80B-F549-A0B7-644C6FDEEC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7540" y="1862538"/>
            <a:ext cx="800100" cy="800100"/>
          </a:xfrm>
          <a:prstGeom prst="rect">
            <a:avLst/>
          </a:prstGeom>
        </p:spPr>
      </p:pic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C66C1338-0827-0C4E-9E20-17CBDA50949D}"/>
              </a:ext>
            </a:extLst>
          </p:cNvPr>
          <p:cNvSpPr txBox="1"/>
          <p:nvPr/>
        </p:nvSpPr>
        <p:spPr>
          <a:xfrm>
            <a:off x="6070047" y="1407489"/>
            <a:ext cx="2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NVIDIA Jetson Nano</a:t>
            </a:r>
          </a:p>
        </p:txBody>
      </p:sp>
      <p:sp>
        <p:nvSpPr>
          <p:cNvPr id="85" name="Freccia giù 84">
            <a:extLst>
              <a:ext uri="{FF2B5EF4-FFF2-40B4-BE49-F238E27FC236}">
                <a16:creationId xmlns:a16="http://schemas.microsoft.com/office/drawing/2014/main" id="{E41B63A3-AE70-794C-83EC-F9390306B9D2}"/>
              </a:ext>
            </a:extLst>
          </p:cNvPr>
          <p:cNvSpPr/>
          <p:nvPr/>
        </p:nvSpPr>
        <p:spPr>
          <a:xfrm>
            <a:off x="7142907" y="2717945"/>
            <a:ext cx="269367" cy="573312"/>
          </a:xfrm>
          <a:prstGeom prst="down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637AECD1-9C54-3443-8D04-68ABD5B457CB}"/>
              </a:ext>
            </a:extLst>
          </p:cNvPr>
          <p:cNvSpPr txBox="1"/>
          <p:nvPr/>
        </p:nvSpPr>
        <p:spPr>
          <a:xfrm>
            <a:off x="3821990" y="2765941"/>
            <a:ext cx="215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Audio </a:t>
            </a:r>
            <a:r>
              <a:rPr lang="en-US" sz="2400" b="1" dirty="0">
                <a:solidFill>
                  <a:srgbClr val="FF0000"/>
                </a:solidFill>
              </a:rPr>
              <a:t>warning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465D198F-C947-D54A-9D6A-54E7A61EA00A}"/>
              </a:ext>
            </a:extLst>
          </p:cNvPr>
          <p:cNvSpPr txBox="1"/>
          <p:nvPr/>
        </p:nvSpPr>
        <p:spPr>
          <a:xfrm>
            <a:off x="5706639" y="3280061"/>
            <a:ext cx="358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Real-time </a:t>
            </a:r>
            <a:r>
              <a:rPr lang="en-US" sz="2400" b="1" dirty="0"/>
              <a:t>head detection</a:t>
            </a:r>
          </a:p>
        </p:txBody>
      </p:sp>
      <p:sp>
        <p:nvSpPr>
          <p:cNvPr id="88" name="Freccia giù 87">
            <a:extLst>
              <a:ext uri="{FF2B5EF4-FFF2-40B4-BE49-F238E27FC236}">
                <a16:creationId xmlns:a16="http://schemas.microsoft.com/office/drawing/2014/main" id="{5D28F70E-BF1D-BD47-9B90-5FC22C5B8009}"/>
              </a:ext>
            </a:extLst>
          </p:cNvPr>
          <p:cNvSpPr/>
          <p:nvPr/>
        </p:nvSpPr>
        <p:spPr>
          <a:xfrm rot="2377517">
            <a:off x="6804727" y="3674912"/>
            <a:ext cx="223088" cy="863657"/>
          </a:xfrm>
          <a:prstGeom prst="down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ccia giù 88">
            <a:extLst>
              <a:ext uri="{FF2B5EF4-FFF2-40B4-BE49-F238E27FC236}">
                <a16:creationId xmlns:a16="http://schemas.microsoft.com/office/drawing/2014/main" id="{B43A4C2A-82B6-074B-B5B0-1DA772FCEBAE}"/>
              </a:ext>
            </a:extLst>
          </p:cNvPr>
          <p:cNvSpPr/>
          <p:nvPr/>
        </p:nvSpPr>
        <p:spPr>
          <a:xfrm rot="19172460">
            <a:off x="7640700" y="3661523"/>
            <a:ext cx="190457" cy="863657"/>
          </a:xfrm>
          <a:prstGeom prst="down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DD3109A-6B12-3F43-9335-599504BE427C}"/>
              </a:ext>
            </a:extLst>
          </p:cNvPr>
          <p:cNvSpPr txBox="1"/>
          <p:nvPr/>
        </p:nvSpPr>
        <p:spPr>
          <a:xfrm>
            <a:off x="5569196" y="4552585"/>
            <a:ext cx="174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Real-time face </a:t>
            </a:r>
            <a:r>
              <a:rPr lang="en-US" sz="2400" b="1" dirty="0"/>
              <a:t>mask detection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593D5043-8F98-6E42-9E99-C4E7777997DC}"/>
              </a:ext>
            </a:extLst>
          </p:cNvPr>
          <p:cNvSpPr txBox="1"/>
          <p:nvPr/>
        </p:nvSpPr>
        <p:spPr>
          <a:xfrm>
            <a:off x="7464069" y="4552585"/>
            <a:ext cx="260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Real-time distances computation</a:t>
            </a:r>
          </a:p>
        </p:txBody>
      </p:sp>
      <p:sp>
        <p:nvSpPr>
          <p:cNvPr id="92" name="Freccia giù 91">
            <a:extLst>
              <a:ext uri="{FF2B5EF4-FFF2-40B4-BE49-F238E27FC236}">
                <a16:creationId xmlns:a16="http://schemas.microsoft.com/office/drawing/2014/main" id="{F01905EC-84DC-A244-995B-67307E9344A8}"/>
              </a:ext>
            </a:extLst>
          </p:cNvPr>
          <p:cNvSpPr/>
          <p:nvPr/>
        </p:nvSpPr>
        <p:spPr>
          <a:xfrm>
            <a:off x="8559936" y="5383582"/>
            <a:ext cx="206311" cy="415380"/>
          </a:xfrm>
          <a:prstGeom prst="down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35F8994B-E5CE-914D-A308-F074A3377961}"/>
              </a:ext>
            </a:extLst>
          </p:cNvPr>
          <p:cNvSpPr txBox="1"/>
          <p:nvPr/>
        </p:nvSpPr>
        <p:spPr>
          <a:xfrm>
            <a:off x="7498714" y="5778824"/>
            <a:ext cx="304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Real-time </a:t>
            </a:r>
            <a:r>
              <a:rPr lang="en-US" sz="2400" b="1" dirty="0"/>
              <a:t>assemblage detection</a:t>
            </a:r>
          </a:p>
        </p:txBody>
      </p:sp>
      <p:sp>
        <p:nvSpPr>
          <p:cNvPr id="94" name="Freccia bidirezionale orizzontale 93">
            <a:extLst>
              <a:ext uri="{FF2B5EF4-FFF2-40B4-BE49-F238E27FC236}">
                <a16:creationId xmlns:a16="http://schemas.microsoft.com/office/drawing/2014/main" id="{F7C94C9C-E358-6042-9AFC-C3407699C355}"/>
              </a:ext>
            </a:extLst>
          </p:cNvPr>
          <p:cNvSpPr/>
          <p:nvPr/>
        </p:nvSpPr>
        <p:spPr>
          <a:xfrm>
            <a:off x="7880412" y="2141735"/>
            <a:ext cx="1686823" cy="259279"/>
          </a:xfrm>
          <a:prstGeom prst="leftRight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Elemento grafico 94" descr="Monitor">
            <a:extLst>
              <a:ext uri="{FF2B5EF4-FFF2-40B4-BE49-F238E27FC236}">
                <a16:creationId xmlns:a16="http://schemas.microsoft.com/office/drawing/2014/main" id="{F55CB9FA-9E46-A548-906C-3AFC29A6F2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8366" y="1698879"/>
            <a:ext cx="1725940" cy="1725940"/>
          </a:xfrm>
          <a:prstGeom prst="rect">
            <a:avLst/>
          </a:prstGeom>
        </p:spPr>
      </p:pic>
      <p:pic>
        <p:nvPicPr>
          <p:cNvPr id="96" name="Elemento grafico 95" descr="Grafico a barre">
            <a:extLst>
              <a:ext uri="{FF2B5EF4-FFF2-40B4-BE49-F238E27FC236}">
                <a16:creationId xmlns:a16="http://schemas.microsoft.com/office/drawing/2014/main" id="{C07F24EE-A695-F64A-B54D-111224B059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51883" y="2195656"/>
            <a:ext cx="452506" cy="452506"/>
          </a:xfrm>
          <a:prstGeom prst="rect">
            <a:avLst/>
          </a:prstGeom>
        </p:spPr>
      </p:pic>
      <p:pic>
        <p:nvPicPr>
          <p:cNvPr id="97" name="Elemento grafico 96" descr="Grafico a torta">
            <a:extLst>
              <a:ext uri="{FF2B5EF4-FFF2-40B4-BE49-F238E27FC236}">
                <a16:creationId xmlns:a16="http://schemas.microsoft.com/office/drawing/2014/main" id="{A6D696F2-FAB8-514D-8352-80EC029481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38706" y="2195322"/>
            <a:ext cx="432605" cy="432605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8D86D4B5-AA22-0E41-8F30-E17812F51D64}"/>
              </a:ext>
            </a:extLst>
          </p:cNvPr>
          <p:cNvSpPr txBox="1"/>
          <p:nvPr/>
        </p:nvSpPr>
        <p:spPr>
          <a:xfrm>
            <a:off x="9211190" y="1079280"/>
            <a:ext cx="239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Management web interface</a:t>
            </a:r>
          </a:p>
        </p:txBody>
      </p:sp>
    </p:spTree>
    <p:extLst>
      <p:ext uri="{BB962C8B-B14F-4D97-AF65-F5344CB8AC3E}">
        <p14:creationId xmlns:p14="http://schemas.microsoft.com/office/powerpoint/2010/main" val="380821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Hardware design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5" name="Immagine 74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BFA0A27D-1D85-8745-8C28-A0F180AC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72" y="1805614"/>
            <a:ext cx="2490981" cy="1810113"/>
          </a:xfrm>
          <a:prstGeom prst="rect">
            <a:avLst/>
          </a:prstGeom>
        </p:spPr>
      </p:pic>
      <p:pic>
        <p:nvPicPr>
          <p:cNvPr id="77" name="Immagine 76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1F41EAA0-5D91-6342-9887-EA240040F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99" y="2044055"/>
            <a:ext cx="2619514" cy="9004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788C70-F18B-F547-A329-B1C2000AE254}"/>
              </a:ext>
            </a:extLst>
          </p:cNvPr>
          <p:cNvSpPr txBox="1"/>
          <p:nvPr/>
        </p:nvSpPr>
        <p:spPr>
          <a:xfrm>
            <a:off x="1435013" y="1380480"/>
            <a:ext cx="27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ZED2 Stereo Camera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171130A-F198-0844-8AB5-4C1E96FC8F61}"/>
              </a:ext>
            </a:extLst>
          </p:cNvPr>
          <p:cNvSpPr txBox="1"/>
          <p:nvPr/>
        </p:nvSpPr>
        <p:spPr>
          <a:xfrm>
            <a:off x="4973527" y="1380480"/>
            <a:ext cx="263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NVIDIA Jetson Nano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9EAE2-E843-324C-93D5-68CA586B5E88}"/>
              </a:ext>
            </a:extLst>
          </p:cNvPr>
          <p:cNvSpPr txBox="1"/>
          <p:nvPr/>
        </p:nvSpPr>
        <p:spPr>
          <a:xfrm>
            <a:off x="1435014" y="3054816"/>
            <a:ext cx="278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resolution/frame rate combinations: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720p – 15, 30, 60 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1080p – 15, 30 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2K – 15 fps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1F4CE022-259B-844B-A67A-1141FFE3AD9B}"/>
              </a:ext>
            </a:extLst>
          </p:cNvPr>
          <p:cNvSpPr txBox="1"/>
          <p:nvPr/>
        </p:nvSpPr>
        <p:spPr>
          <a:xfrm>
            <a:off x="4995752" y="3496163"/>
            <a:ext cx="2785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Computational power: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 TFLOPs (FP16)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 CUDA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(not tested yet)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215F5C8E-A6A0-074D-BA3B-62070585DFB1}"/>
              </a:ext>
            </a:extLst>
          </p:cNvPr>
          <p:cNvSpPr txBox="1"/>
          <p:nvPr/>
        </p:nvSpPr>
        <p:spPr>
          <a:xfrm>
            <a:off x="8217208" y="1380480"/>
            <a:ext cx="263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NVIDIA Quadro P1000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1367D89-4051-DC4A-A065-D8EE617D9141}"/>
              </a:ext>
            </a:extLst>
          </p:cNvPr>
          <p:cNvSpPr txBox="1"/>
          <p:nvPr/>
        </p:nvSpPr>
        <p:spPr>
          <a:xfrm>
            <a:off x="8353733" y="3496163"/>
            <a:ext cx="278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Computational power: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TFLOPs (FP16)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640 CUDA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Successfully tested </a:t>
            </a:r>
            <a:r>
              <a:rPr lang="en-US" dirty="0"/>
              <a:t>up to 2K – 15 fps</a:t>
            </a:r>
          </a:p>
        </p:txBody>
      </p:sp>
      <p:pic>
        <p:nvPicPr>
          <p:cNvPr id="6" name="Immagine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86E0257-6FEA-7E45-A6C2-F99B27C05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147" y="1977381"/>
            <a:ext cx="1766207" cy="17662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30F793-4824-954E-B16C-C368373B19A7}"/>
              </a:ext>
            </a:extLst>
          </p:cNvPr>
          <p:cNvSpPr txBox="1"/>
          <p:nvPr/>
        </p:nvSpPr>
        <p:spPr>
          <a:xfrm>
            <a:off x="3696947" y="5279724"/>
            <a:ext cx="5282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Expected maximum resolution usable with the Jetson is </a:t>
            </a:r>
            <a:r>
              <a:rPr lang="en-US" sz="2400" b="1" dirty="0"/>
              <a:t>720p – 30fps </a:t>
            </a:r>
            <a:r>
              <a:rPr lang="en-US" sz="2400" dirty="0"/>
              <a:t>but testing still needs to be performed</a:t>
            </a:r>
          </a:p>
        </p:txBody>
      </p:sp>
    </p:spTree>
    <p:extLst>
      <p:ext uri="{BB962C8B-B14F-4D97-AF65-F5344CB8AC3E}">
        <p14:creationId xmlns:p14="http://schemas.microsoft.com/office/powerpoint/2010/main" val="42765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Testing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B2D2FB-79B6-3240-9EDB-478DFE94B7C3}"/>
              </a:ext>
            </a:extLst>
          </p:cNvPr>
          <p:cNvSpPr txBox="1"/>
          <p:nvPr/>
        </p:nvSpPr>
        <p:spPr>
          <a:xfrm>
            <a:off x="1546777" y="2646264"/>
            <a:ext cx="27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Lighting conditions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D2636EC-C08B-8D42-BCA8-5021C6A248B0}"/>
              </a:ext>
            </a:extLst>
          </p:cNvPr>
          <p:cNvSpPr txBox="1"/>
          <p:nvPr/>
        </p:nvSpPr>
        <p:spPr>
          <a:xfrm>
            <a:off x="1445163" y="5186973"/>
            <a:ext cx="278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Resolution and frame rate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0326C061-323E-2E48-BC87-91CB7CB1C918}"/>
              </a:ext>
            </a:extLst>
          </p:cNvPr>
          <p:cNvSpPr/>
          <p:nvPr/>
        </p:nvSpPr>
        <p:spPr>
          <a:xfrm rot="2908107">
            <a:off x="4127283" y="2080442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EA3459-8D74-4742-B1CD-5F254B784953}"/>
              </a:ext>
            </a:extLst>
          </p:cNvPr>
          <p:cNvSpPr txBox="1"/>
          <p:nvPr/>
        </p:nvSpPr>
        <p:spPr>
          <a:xfrm>
            <a:off x="4632771" y="1529987"/>
            <a:ext cx="278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illumination with natural lighting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F3482E9-EE20-674B-BC60-4DB6BD3C09F8}"/>
              </a:ext>
            </a:extLst>
          </p:cNvPr>
          <p:cNvSpPr txBox="1"/>
          <p:nvPr/>
        </p:nvSpPr>
        <p:spPr>
          <a:xfrm>
            <a:off x="4632769" y="2654925"/>
            <a:ext cx="27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Artificial lighting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52691DA-1591-7A45-8955-F7919D1E9C3B}"/>
              </a:ext>
            </a:extLst>
          </p:cNvPr>
          <p:cNvSpPr txBox="1"/>
          <p:nvPr/>
        </p:nvSpPr>
        <p:spPr>
          <a:xfrm>
            <a:off x="4632771" y="3410532"/>
            <a:ext cx="278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illumination with natural lighting</a:t>
            </a:r>
          </a:p>
        </p:txBody>
      </p:sp>
      <p:sp>
        <p:nvSpPr>
          <p:cNvPr id="61" name="Freccia su 60">
            <a:extLst>
              <a:ext uri="{FF2B5EF4-FFF2-40B4-BE49-F238E27FC236}">
                <a16:creationId xmlns:a16="http://schemas.microsoft.com/office/drawing/2014/main" id="{826786F2-152E-C24F-8717-1B328DD44D74}"/>
              </a:ext>
            </a:extLst>
          </p:cNvPr>
          <p:cNvSpPr/>
          <p:nvPr/>
        </p:nvSpPr>
        <p:spPr>
          <a:xfrm rot="5400000">
            <a:off x="4213157" y="2592936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su 61">
            <a:extLst>
              <a:ext uri="{FF2B5EF4-FFF2-40B4-BE49-F238E27FC236}">
                <a16:creationId xmlns:a16="http://schemas.microsoft.com/office/drawing/2014/main" id="{108C2FB7-1D03-004B-B9A3-040F050C4C55}"/>
              </a:ext>
            </a:extLst>
          </p:cNvPr>
          <p:cNvSpPr/>
          <p:nvPr/>
        </p:nvSpPr>
        <p:spPr>
          <a:xfrm rot="7629414">
            <a:off x="4137592" y="3061441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su 62">
            <a:extLst>
              <a:ext uri="{FF2B5EF4-FFF2-40B4-BE49-F238E27FC236}">
                <a16:creationId xmlns:a16="http://schemas.microsoft.com/office/drawing/2014/main" id="{A4716850-1485-934D-BF08-F4328C294E7B}"/>
              </a:ext>
            </a:extLst>
          </p:cNvPr>
          <p:cNvSpPr/>
          <p:nvPr/>
        </p:nvSpPr>
        <p:spPr>
          <a:xfrm rot="5400000">
            <a:off x="7651751" y="3546869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4CAD47D-673F-1448-B1DE-9DD842B2E9A8}"/>
              </a:ext>
            </a:extLst>
          </p:cNvPr>
          <p:cNvSpPr txBox="1"/>
          <p:nvPr/>
        </p:nvSpPr>
        <p:spPr>
          <a:xfrm>
            <a:off x="8253557" y="3330764"/>
            <a:ext cx="278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detection up to 12m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Depth map usable up to 8m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7D041A13-A30A-DC4E-BDDA-5B0CE775081A}"/>
              </a:ext>
            </a:extLst>
          </p:cNvPr>
          <p:cNvSpPr/>
          <p:nvPr/>
        </p:nvSpPr>
        <p:spPr>
          <a:xfrm>
            <a:off x="7665504" y="1620838"/>
            <a:ext cx="250853" cy="1496616"/>
          </a:xfrm>
          <a:prstGeom prst="rightBrace">
            <a:avLst>
              <a:gd name="adj1" fmla="val 142700"/>
              <a:gd name="adj2" fmla="val 52163"/>
            </a:avLst>
          </a:prstGeom>
          <a:solidFill>
            <a:srgbClr val="95A8BC"/>
          </a:solidFill>
          <a:ln>
            <a:solidFill>
              <a:srgbClr val="95A8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ABDF314-8518-0549-8B39-E91C1D697795}"/>
              </a:ext>
            </a:extLst>
          </p:cNvPr>
          <p:cNvSpPr txBox="1"/>
          <p:nvPr/>
        </p:nvSpPr>
        <p:spPr>
          <a:xfrm>
            <a:off x="8253557" y="1697527"/>
            <a:ext cx="278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detection up to 15m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Depth map usable up to 10m </a:t>
            </a:r>
          </a:p>
        </p:txBody>
      </p:sp>
      <p:sp>
        <p:nvSpPr>
          <p:cNvPr id="67" name="Freccia su 66">
            <a:extLst>
              <a:ext uri="{FF2B5EF4-FFF2-40B4-BE49-F238E27FC236}">
                <a16:creationId xmlns:a16="http://schemas.microsoft.com/office/drawing/2014/main" id="{8C09C1AA-FB6F-BA45-AD16-83736A351FDE}"/>
              </a:ext>
            </a:extLst>
          </p:cNvPr>
          <p:cNvSpPr/>
          <p:nvPr/>
        </p:nvSpPr>
        <p:spPr>
          <a:xfrm rot="3576877">
            <a:off x="4475282" y="5094685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054568A-7876-0B4B-A2F3-79571E9C6A9D}"/>
              </a:ext>
            </a:extLst>
          </p:cNvPr>
          <p:cNvSpPr txBox="1"/>
          <p:nvPr/>
        </p:nvSpPr>
        <p:spPr>
          <a:xfrm>
            <a:off x="4893315" y="5016222"/>
            <a:ext cx="192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FOV variation </a:t>
            </a:r>
          </a:p>
        </p:txBody>
      </p:sp>
      <p:sp>
        <p:nvSpPr>
          <p:cNvPr id="70" name="Freccia su 69">
            <a:extLst>
              <a:ext uri="{FF2B5EF4-FFF2-40B4-BE49-F238E27FC236}">
                <a16:creationId xmlns:a16="http://schemas.microsoft.com/office/drawing/2014/main" id="{1E3676FD-5065-BB40-9009-21ACEFEF0A33}"/>
              </a:ext>
            </a:extLst>
          </p:cNvPr>
          <p:cNvSpPr/>
          <p:nvPr/>
        </p:nvSpPr>
        <p:spPr>
          <a:xfrm rot="6969784">
            <a:off x="4468277" y="5628159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BDE5B10-E357-FF4B-9C62-42F7329DD705}"/>
              </a:ext>
            </a:extLst>
          </p:cNvPr>
          <p:cNvSpPr txBox="1"/>
          <p:nvPr/>
        </p:nvSpPr>
        <p:spPr>
          <a:xfrm>
            <a:off x="4893315" y="5967458"/>
            <a:ext cx="256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Brightness variation</a:t>
            </a:r>
          </a:p>
        </p:txBody>
      </p:sp>
      <p:sp>
        <p:nvSpPr>
          <p:cNvPr id="72" name="Freccia su 71">
            <a:extLst>
              <a:ext uri="{FF2B5EF4-FFF2-40B4-BE49-F238E27FC236}">
                <a16:creationId xmlns:a16="http://schemas.microsoft.com/office/drawing/2014/main" id="{6A87ACD3-AF0B-544F-A38A-E41E7CC564B9}"/>
              </a:ext>
            </a:extLst>
          </p:cNvPr>
          <p:cNvSpPr/>
          <p:nvPr/>
        </p:nvSpPr>
        <p:spPr>
          <a:xfrm rot="5400000">
            <a:off x="7115375" y="4978062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ccia su 72">
            <a:extLst>
              <a:ext uri="{FF2B5EF4-FFF2-40B4-BE49-F238E27FC236}">
                <a16:creationId xmlns:a16="http://schemas.microsoft.com/office/drawing/2014/main" id="{CBC8DA78-0DAA-B94A-BEA4-1A0776E65CC0}"/>
              </a:ext>
            </a:extLst>
          </p:cNvPr>
          <p:cNvSpPr/>
          <p:nvPr/>
        </p:nvSpPr>
        <p:spPr>
          <a:xfrm rot="5400000">
            <a:off x="7697871" y="5921012"/>
            <a:ext cx="186117" cy="653107"/>
          </a:xfrm>
          <a:prstGeom prst="upArrow">
            <a:avLst/>
          </a:prstGeom>
          <a:solidFill>
            <a:srgbClr val="95A8B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7D7DC8C-180A-6F41-BDAF-80B113E873F1}"/>
              </a:ext>
            </a:extLst>
          </p:cNvPr>
          <p:cNvSpPr txBox="1"/>
          <p:nvPr/>
        </p:nvSpPr>
        <p:spPr>
          <a:xfrm>
            <a:off x="7596209" y="4950746"/>
            <a:ext cx="354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Significant image crop at 1080p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1C904A5D-7806-BC46-A2DC-CFF2C5797BE5}"/>
              </a:ext>
            </a:extLst>
          </p:cNvPr>
          <p:cNvSpPr txBox="1"/>
          <p:nvPr/>
        </p:nvSpPr>
        <p:spPr>
          <a:xfrm>
            <a:off x="8122919" y="5832066"/>
            <a:ext cx="3102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frame rates lead to higher brightness </a:t>
            </a:r>
          </a:p>
        </p:txBody>
      </p:sp>
    </p:spTree>
    <p:extLst>
      <p:ext uri="{BB962C8B-B14F-4D97-AF65-F5344CB8AC3E}">
        <p14:creationId xmlns:p14="http://schemas.microsoft.com/office/powerpoint/2010/main" val="120622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18" y="11847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OBJECT detection &amp; Distance computation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BCD4834-4BF3-8C4D-BCBF-8D0D06B8A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8434" y="1390686"/>
            <a:ext cx="7746960" cy="5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4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18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detection &amp; MASK RECOGNITION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17A931AD-8E70-3A48-8745-68413ED2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5935" y="1235545"/>
            <a:ext cx="7779518" cy="51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38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18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DETECTION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Immagine 6" descr="Immagine che contiene testo, interni, parete, persona&#10;&#10;Descrizione generata automaticamente">
            <a:extLst>
              <a:ext uri="{FF2B5EF4-FFF2-40B4-BE49-F238E27FC236}">
                <a16:creationId xmlns:a16="http://schemas.microsoft.com/office/drawing/2014/main" id="{27CB1FA2-5430-0049-A643-34651AE2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52" y="2271713"/>
            <a:ext cx="4458782" cy="2616004"/>
          </a:xfrm>
          <a:prstGeom prst="rect">
            <a:avLst/>
          </a:prstGeom>
        </p:spPr>
      </p:pic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EAE6D70-C067-D44A-85E3-9005EBE99118}"/>
              </a:ext>
            </a:extLst>
          </p:cNvPr>
          <p:cNvSpPr txBox="1"/>
          <p:nvPr/>
        </p:nvSpPr>
        <p:spPr>
          <a:xfrm>
            <a:off x="1654031" y="1677846"/>
            <a:ext cx="4356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ZED person/face detection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Built-in the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 computational power </a:t>
            </a:r>
            <a:r>
              <a:rPr lang="en-US" sz="2400" dirty="0"/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Pre-process images </a:t>
            </a:r>
            <a:r>
              <a:rPr lang="en-US" sz="2400" dirty="0"/>
              <a:t>to increase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 performance </a:t>
            </a:r>
            <a:r>
              <a:rPr lang="en-US" sz="2400" dirty="0"/>
              <a:t>of Jetson Nano</a:t>
            </a:r>
          </a:p>
        </p:txBody>
      </p:sp>
    </p:spTree>
    <p:extLst>
      <p:ext uri="{BB962C8B-B14F-4D97-AF65-F5344CB8AC3E}">
        <p14:creationId xmlns:p14="http://schemas.microsoft.com/office/powerpoint/2010/main" val="256484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18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MASK RECOGNITION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2DCB96-CE3C-5047-BD0F-86A9DFEC3CE2}"/>
              </a:ext>
            </a:extLst>
          </p:cNvPr>
          <p:cNvSpPr txBox="1"/>
          <p:nvPr/>
        </p:nvSpPr>
        <p:spPr>
          <a:xfrm>
            <a:off x="2031857" y="1476091"/>
            <a:ext cx="4356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dataset </a:t>
            </a:r>
            <a:r>
              <a:rPr lang="en-US" sz="2400" dirty="0"/>
              <a:t>(Kaggle):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7555 </a:t>
            </a:r>
            <a:r>
              <a:rPr lang="en-US" sz="2400" dirty="0"/>
              <a:t>images </a:t>
            </a:r>
            <a:r>
              <a:rPr lang="en-US" sz="2400"/>
              <a:t>(3726 </a:t>
            </a:r>
            <a:r>
              <a:rPr lang="en-US" sz="2400" dirty="0"/>
              <a:t>with mask</a:t>
            </a:r>
            <a:r>
              <a:rPr lang="en-US" sz="2400"/>
              <a:t>, 3829 </a:t>
            </a:r>
            <a:r>
              <a:rPr lang="en-US" sz="2400" dirty="0"/>
              <a:t>without mask)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Transfer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MobileNetV2</a:t>
            </a:r>
            <a:r>
              <a:rPr lang="en-US" sz="2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Trained on Google </a:t>
            </a:r>
            <a:r>
              <a:rPr lang="en-US" sz="2400" dirty="0" err="1"/>
              <a:t>Colab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Optimize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Export the model to work in </a:t>
            </a:r>
            <a:r>
              <a:rPr lang="en-US" sz="2400" b="1" dirty="0"/>
              <a:t>real-time</a:t>
            </a:r>
            <a:r>
              <a:rPr lang="en-US" sz="2400" dirty="0"/>
              <a:t> with ZED SDK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58C81A-DF69-9940-A9CB-75ACB91C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45" y="1389905"/>
            <a:ext cx="2143546" cy="21660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77732F-F482-5345-A2EB-738FFF85D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944" y="3834217"/>
            <a:ext cx="2143546" cy="21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404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Tw Cen MT</vt:lpstr>
      <vt:lpstr>Circuito</vt:lpstr>
      <vt:lpstr>1_Circuito</vt:lpstr>
      <vt:lpstr>BLOB-FREE</vt:lpstr>
      <vt:lpstr>BLOB-FREE</vt:lpstr>
      <vt:lpstr>System CONCEPT</vt:lpstr>
      <vt:lpstr>Hardware design</vt:lpstr>
      <vt:lpstr>PERFORMANCE Testing</vt:lpstr>
      <vt:lpstr>OBJECT detection &amp; Distance computation</vt:lpstr>
      <vt:lpstr>OBJECT detection &amp; MASK RECOGNITION</vt:lpstr>
      <vt:lpstr>OBJECT DETECTION</vt:lpstr>
      <vt:lpstr>MASK RECOGNITION</vt:lpstr>
      <vt:lpstr>Management interface</vt:lpstr>
      <vt:lpstr>Workplan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BLOB-FREE</dc:title>
  <dc:creator>DE SANTIS PAOLO</dc:creator>
  <cp:lastModifiedBy>DE SANTIS PAOLO</cp:lastModifiedBy>
  <cp:revision>28</cp:revision>
  <dcterms:created xsi:type="dcterms:W3CDTF">2020-12-14T09:48:42Z</dcterms:created>
  <dcterms:modified xsi:type="dcterms:W3CDTF">2020-12-18T08:32:17Z</dcterms:modified>
</cp:coreProperties>
</file>