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65" r:id="rId4"/>
    <p:sldId id="264" r:id="rId5"/>
    <p:sldId id="260" r:id="rId6"/>
    <p:sldId id="267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5"/>
    <p:restoredTop sz="96327"/>
  </p:normalViewPr>
  <p:slideViewPr>
    <p:cSldViewPr snapToGrid="0" snapToObjects="1">
      <p:cViewPr>
        <p:scale>
          <a:sx n="214" d="100"/>
          <a:sy n="214" d="100"/>
        </p:scale>
        <p:origin x="-1608" y="-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Foglio1!$A$2:$A$16</c:f>
              <c:strCache>
                <c:ptCount val="15"/>
                <c:pt idx="0">
                  <c:v>Project plan definition</c:v>
                </c:pt>
                <c:pt idx="1">
                  <c:v>User requirements definition</c:v>
                </c:pt>
                <c:pt idx="2">
                  <c:v>Image recognition methodology evaluation and definition</c:v>
                </c:pt>
                <c:pt idx="3">
                  <c:v>Training dataset gathering</c:v>
                </c:pt>
                <c:pt idx="4">
                  <c:v>Cameras testing</c:v>
                </c:pt>
                <c:pt idx="5">
                  <c:v>Solid image composition algorithm development</c:v>
                </c:pt>
                <c:pt idx="6">
                  <c:v>Person recognition algorithm</c:v>
                </c:pt>
                <c:pt idx="7">
                  <c:v>Assamblages detection algorithm</c:v>
                </c:pt>
                <c:pt idx="8">
                  <c:v>Mask detection algorithm</c:v>
                </c:pt>
                <c:pt idx="9">
                  <c:v>Statistics visualization</c:v>
                </c:pt>
                <c:pt idx="10">
                  <c:v>Warning issuing management</c:v>
                </c:pt>
                <c:pt idx="11">
                  <c:v>Controlled-scenario testing</c:v>
                </c:pt>
                <c:pt idx="12">
                  <c:v>Results analysis and validation</c:v>
                </c:pt>
                <c:pt idx="13">
                  <c:v>Real-world scenario testing</c:v>
                </c:pt>
                <c:pt idx="14">
                  <c:v>Final results analysis</c:v>
                </c:pt>
              </c:strCache>
            </c:strRef>
          </c:cat>
          <c:val>
            <c:numRef>
              <c:f>Foglio1!$B$2:$B$16</c:f>
              <c:numCache>
                <c:formatCode>d/m;@</c:formatCode>
                <c:ptCount val="15"/>
                <c:pt idx="0">
                  <c:v>44120</c:v>
                </c:pt>
                <c:pt idx="1">
                  <c:v>44127</c:v>
                </c:pt>
                <c:pt idx="2">
                  <c:v>44141</c:v>
                </c:pt>
                <c:pt idx="3">
                  <c:v>44141</c:v>
                </c:pt>
                <c:pt idx="4">
                  <c:v>44146</c:v>
                </c:pt>
                <c:pt idx="5">
                  <c:v>44169</c:v>
                </c:pt>
                <c:pt idx="6">
                  <c:v>44169</c:v>
                </c:pt>
                <c:pt idx="7">
                  <c:v>44225</c:v>
                </c:pt>
                <c:pt idx="8">
                  <c:v>44225</c:v>
                </c:pt>
                <c:pt idx="9">
                  <c:v>44295</c:v>
                </c:pt>
                <c:pt idx="10">
                  <c:v>44295</c:v>
                </c:pt>
                <c:pt idx="11">
                  <c:v>44323</c:v>
                </c:pt>
                <c:pt idx="12">
                  <c:v>44333</c:v>
                </c:pt>
                <c:pt idx="13">
                  <c:v>44343</c:v>
                </c:pt>
                <c:pt idx="14">
                  <c:v>44350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4D-BB4B-93C2-56D96E712E4E}"/>
            </c:ext>
          </c:extLst>
        </c:ser>
        <c:ser>
          <c:idx val="2"/>
          <c:order val="1"/>
          <c:tx>
            <c:strRef>
              <c:f>Foglio1!$D$1</c:f>
              <c:strCache>
                <c:ptCount val="1"/>
                <c:pt idx="0">
                  <c:v>Duration (days)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066-2841-99F7-616A8AC3A866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066-2841-99F7-616A8AC3A866}"/>
              </c:ext>
            </c:extLst>
          </c:dPt>
          <c:dPt>
            <c:idx val="8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066-2841-99F7-616A8AC3A866}"/>
              </c:ext>
            </c:extLst>
          </c:dPt>
          <c:dPt>
            <c:idx val="10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066-2841-99F7-616A8AC3A866}"/>
              </c:ext>
            </c:extLst>
          </c:dPt>
          <c:dPt>
            <c:idx val="1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066-2841-99F7-616A8AC3A866}"/>
              </c:ext>
            </c:extLst>
          </c:dPt>
          <c:dPt>
            <c:idx val="1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9066-2841-99F7-616A8AC3A866}"/>
              </c:ext>
            </c:extLst>
          </c:dPt>
          <c:cat>
            <c:strRef>
              <c:f>Foglio1!$A$2:$A$16</c:f>
              <c:strCache>
                <c:ptCount val="15"/>
                <c:pt idx="0">
                  <c:v>Project plan definition</c:v>
                </c:pt>
                <c:pt idx="1">
                  <c:v>User requirements definition</c:v>
                </c:pt>
                <c:pt idx="2">
                  <c:v>Image recognition methodology evaluation and definition</c:v>
                </c:pt>
                <c:pt idx="3">
                  <c:v>Training dataset gathering</c:v>
                </c:pt>
                <c:pt idx="4">
                  <c:v>Cameras testing</c:v>
                </c:pt>
                <c:pt idx="5">
                  <c:v>Solid image composition algorithm development</c:v>
                </c:pt>
                <c:pt idx="6">
                  <c:v>Person recognition algorithm</c:v>
                </c:pt>
                <c:pt idx="7">
                  <c:v>Assamblages detection algorithm</c:v>
                </c:pt>
                <c:pt idx="8">
                  <c:v>Mask detection algorithm</c:v>
                </c:pt>
                <c:pt idx="9">
                  <c:v>Statistics visualization</c:v>
                </c:pt>
                <c:pt idx="10">
                  <c:v>Warning issuing management</c:v>
                </c:pt>
                <c:pt idx="11">
                  <c:v>Controlled-scenario testing</c:v>
                </c:pt>
                <c:pt idx="12">
                  <c:v>Results analysis and validation</c:v>
                </c:pt>
                <c:pt idx="13">
                  <c:v>Real-world scenario testing</c:v>
                </c:pt>
                <c:pt idx="14">
                  <c:v>Final results analysis</c:v>
                </c:pt>
              </c:strCache>
            </c:strRef>
          </c:cat>
          <c:val>
            <c:numRef>
              <c:f>Foglio1!$D$2:$D$16</c:f>
              <c:numCache>
                <c:formatCode>General</c:formatCode>
                <c:ptCount val="15"/>
                <c:pt idx="0">
                  <c:v>14</c:v>
                </c:pt>
                <c:pt idx="1">
                  <c:v>35</c:v>
                </c:pt>
                <c:pt idx="2">
                  <c:v>21</c:v>
                </c:pt>
                <c:pt idx="3">
                  <c:v>28</c:v>
                </c:pt>
                <c:pt idx="4">
                  <c:v>23</c:v>
                </c:pt>
                <c:pt idx="5">
                  <c:v>56</c:v>
                </c:pt>
                <c:pt idx="6">
                  <c:v>56</c:v>
                </c:pt>
                <c:pt idx="7">
                  <c:v>70</c:v>
                </c:pt>
                <c:pt idx="8">
                  <c:v>70</c:v>
                </c:pt>
                <c:pt idx="9">
                  <c:v>28</c:v>
                </c:pt>
                <c:pt idx="10">
                  <c:v>28</c:v>
                </c:pt>
                <c:pt idx="11">
                  <c:v>10</c:v>
                </c:pt>
                <c:pt idx="12">
                  <c:v>10</c:v>
                </c:pt>
                <c:pt idx="13">
                  <c:v>7</c:v>
                </c:pt>
                <c:pt idx="14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4D-BB4B-93C2-56D96E712E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27437184"/>
        <c:axId val="1827438816"/>
      </c:barChart>
      <c:catAx>
        <c:axId val="18274371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27438816"/>
        <c:crosses val="autoZero"/>
        <c:auto val="1"/>
        <c:lblAlgn val="ctr"/>
        <c:lblOffset val="100"/>
        <c:noMultiLvlLbl val="0"/>
      </c:catAx>
      <c:valAx>
        <c:axId val="1827438816"/>
        <c:scaling>
          <c:orientation val="minMax"/>
          <c:min val="4412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/m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27437184"/>
        <c:crosses val="autoZero"/>
        <c:crossBetween val="between"/>
        <c:majorUnit val="25"/>
      </c:valAx>
      <c:spPr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0.46292</cdr:x>
      <cdr:y>0.00662</cdr:y>
    </cdr:from>
    <cdr:to>
      <cdr:x>0.46292</cdr:x>
      <cdr:y>0.07242</cdr:y>
    </cdr:to>
    <cdr:cxnSp macro="">
      <cdr:nvCxnSpPr>
        <cdr:cNvPr id="3" name="Connettore 1 2">
          <a:extLst xmlns:a="http://schemas.openxmlformats.org/drawingml/2006/main">
            <a:ext uri="{FF2B5EF4-FFF2-40B4-BE49-F238E27FC236}">
              <a16:creationId xmlns:a16="http://schemas.microsoft.com/office/drawing/2014/main" id="{375B51D2-34DE-1249-81C2-C5DA98D5FF37}"/>
            </a:ext>
          </a:extLst>
        </cdr:cNvPr>
        <cdr:cNvCxnSpPr/>
      </cdr:nvCxnSpPr>
      <cdr:spPr>
        <a:xfrm xmlns:a="http://schemas.openxmlformats.org/drawingml/2006/main" flipV="1">
          <a:off x="4555582" y="34632"/>
          <a:ext cx="0" cy="344311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0.46856</cdr:x>
      <cdr:y>0.25092</cdr:y>
    </cdr:from>
    <cdr:to>
      <cdr:x>0.57154</cdr:x>
      <cdr:y>0.29797</cdr:y>
    </cdr:to>
    <cdr:sp macro="" textlink="">
      <cdr:nvSpPr>
        <cdr:cNvPr id="4" name="CasellaDiTesto 4">
          <a:extLst xmlns:a="http://schemas.openxmlformats.org/drawingml/2006/main">
            <a:ext uri="{FF2B5EF4-FFF2-40B4-BE49-F238E27FC236}">
              <a16:creationId xmlns:a16="http://schemas.microsoft.com/office/drawing/2014/main" id="{FE4E31AD-F2F7-1D48-A700-A9FFD49D2146}"/>
            </a:ext>
          </a:extLst>
        </cdr:cNvPr>
        <cdr:cNvSpPr txBox="1"/>
      </cdr:nvSpPr>
      <cdr:spPr>
        <a:xfrm xmlns:a="http://schemas.openxmlformats.org/drawingml/2006/main">
          <a:off x="4611090" y="1313000"/>
          <a:ext cx="1013417" cy="2461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dirty="0"/>
            <a:t>6/11 – 4/12</a:t>
          </a:r>
        </a:p>
      </cdr:txBody>
    </cdr:sp>
  </cdr:relSizeAnchor>
  <cdr:relSizeAnchor xmlns:cdr="http://schemas.openxmlformats.org/drawingml/2006/chartDrawing">
    <cdr:from>
      <cdr:x>0.45837</cdr:x>
      <cdr:y>0.1316</cdr:y>
    </cdr:from>
    <cdr:to>
      <cdr:x>0.56135</cdr:x>
      <cdr:y>0.17865</cdr:y>
    </cdr:to>
    <cdr:sp macro="" textlink="">
      <cdr:nvSpPr>
        <cdr:cNvPr id="5" name="CasellaDiTesto 4">
          <a:extLst xmlns:a="http://schemas.openxmlformats.org/drawingml/2006/main">
            <a:ext uri="{FF2B5EF4-FFF2-40B4-BE49-F238E27FC236}">
              <a16:creationId xmlns:a16="http://schemas.microsoft.com/office/drawing/2014/main" id="{FE4E31AD-F2F7-1D48-A700-A9FFD49D2146}"/>
            </a:ext>
          </a:extLst>
        </cdr:cNvPr>
        <cdr:cNvSpPr txBox="1"/>
      </cdr:nvSpPr>
      <cdr:spPr>
        <a:xfrm xmlns:a="http://schemas.openxmlformats.org/drawingml/2006/main">
          <a:off x="4510753" y="688612"/>
          <a:ext cx="1013417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dirty="0"/>
            <a:t>23/10 – 27/11</a:t>
          </a:r>
        </a:p>
      </cdr:txBody>
    </cdr:sp>
  </cdr:relSizeAnchor>
  <cdr:relSizeAnchor xmlns:cdr="http://schemas.openxmlformats.org/drawingml/2006/chartDrawing">
    <cdr:from>
      <cdr:x>0.5929</cdr:x>
      <cdr:y>0.37123</cdr:y>
    </cdr:from>
    <cdr:to>
      <cdr:x>0.69588</cdr:x>
      <cdr:y>0.41828</cdr:y>
    </cdr:to>
    <cdr:sp macro="" textlink="">
      <cdr:nvSpPr>
        <cdr:cNvPr id="6" name="CasellaDiTesto 4">
          <a:extLst xmlns:a="http://schemas.openxmlformats.org/drawingml/2006/main">
            <a:ext uri="{FF2B5EF4-FFF2-40B4-BE49-F238E27FC236}">
              <a16:creationId xmlns:a16="http://schemas.microsoft.com/office/drawing/2014/main" id="{FE4E31AD-F2F7-1D48-A700-A9FFD49D2146}"/>
            </a:ext>
          </a:extLst>
        </cdr:cNvPr>
        <cdr:cNvSpPr txBox="1"/>
      </cdr:nvSpPr>
      <cdr:spPr>
        <a:xfrm xmlns:a="http://schemas.openxmlformats.org/drawingml/2006/main">
          <a:off x="5834665" y="1942531"/>
          <a:ext cx="1013417" cy="246198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dirty="0"/>
            <a:t>4/12 – 29/1</a:t>
          </a:r>
        </a:p>
      </cdr:txBody>
    </cdr:sp>
  </cdr:relSizeAnchor>
  <cdr:relSizeAnchor xmlns:cdr="http://schemas.openxmlformats.org/drawingml/2006/chartDrawing">
    <cdr:from>
      <cdr:x>0.4733</cdr:x>
      <cdr:y>0.31209</cdr:y>
    </cdr:from>
    <cdr:to>
      <cdr:x>0.57628</cdr:x>
      <cdr:y>0.35915</cdr:y>
    </cdr:to>
    <cdr:sp macro="" textlink="">
      <cdr:nvSpPr>
        <cdr:cNvPr id="7" name="CasellaDiTesto 4">
          <a:extLst xmlns:a="http://schemas.openxmlformats.org/drawingml/2006/main">
            <a:ext uri="{FF2B5EF4-FFF2-40B4-BE49-F238E27FC236}">
              <a16:creationId xmlns:a16="http://schemas.microsoft.com/office/drawing/2014/main" id="{FE4E31AD-F2F7-1D48-A700-A9FFD49D2146}"/>
            </a:ext>
          </a:extLst>
        </cdr:cNvPr>
        <cdr:cNvSpPr txBox="1"/>
      </cdr:nvSpPr>
      <cdr:spPr>
        <a:xfrm xmlns:a="http://schemas.openxmlformats.org/drawingml/2006/main">
          <a:off x="4657683" y="1633068"/>
          <a:ext cx="1013417" cy="24625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dirty="0"/>
            <a:t>11/11 – 4/12</a:t>
          </a:r>
        </a:p>
      </cdr:txBody>
    </cdr:sp>
  </cdr:relSizeAnchor>
  <cdr:relSizeAnchor xmlns:cdr="http://schemas.openxmlformats.org/drawingml/2006/chartDrawing">
    <cdr:from>
      <cdr:x>0.45689</cdr:x>
      <cdr:y>0.19179</cdr:y>
    </cdr:from>
    <cdr:to>
      <cdr:x>0.55987</cdr:x>
      <cdr:y>0.23884</cdr:y>
    </cdr:to>
    <cdr:sp macro="" textlink="">
      <cdr:nvSpPr>
        <cdr:cNvPr id="8" name="CasellaDiTesto 4">
          <a:extLst xmlns:a="http://schemas.openxmlformats.org/drawingml/2006/main">
            <a:ext uri="{FF2B5EF4-FFF2-40B4-BE49-F238E27FC236}">
              <a16:creationId xmlns:a16="http://schemas.microsoft.com/office/drawing/2014/main" id="{FE4E31AD-F2F7-1D48-A700-A9FFD49D2146}"/>
            </a:ext>
          </a:extLst>
        </cdr:cNvPr>
        <cdr:cNvSpPr txBox="1"/>
      </cdr:nvSpPr>
      <cdr:spPr>
        <a:xfrm xmlns:a="http://schemas.openxmlformats.org/drawingml/2006/main">
          <a:off x="4496209" y="1003594"/>
          <a:ext cx="1013417" cy="246198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dirty="0"/>
            <a:t>6/11 – 27/11</a:t>
          </a:r>
        </a:p>
      </cdr:txBody>
    </cdr:sp>
  </cdr:relSizeAnchor>
  <cdr:relSizeAnchor xmlns:cdr="http://schemas.openxmlformats.org/drawingml/2006/chartDrawing">
    <cdr:from>
      <cdr:x>0.59258</cdr:x>
      <cdr:y>0.43211</cdr:y>
    </cdr:from>
    <cdr:to>
      <cdr:x>0.69557</cdr:x>
      <cdr:y>0.47916</cdr:y>
    </cdr:to>
    <cdr:sp macro="" textlink="">
      <cdr:nvSpPr>
        <cdr:cNvPr id="9" name="CasellaDiTesto 4">
          <a:extLst xmlns:a="http://schemas.openxmlformats.org/drawingml/2006/main">
            <a:ext uri="{FF2B5EF4-FFF2-40B4-BE49-F238E27FC236}">
              <a16:creationId xmlns:a16="http://schemas.microsoft.com/office/drawing/2014/main" id="{29BE2128-7C69-DE46-98DE-C8070ECAE161}"/>
            </a:ext>
          </a:extLst>
        </cdr:cNvPr>
        <cdr:cNvSpPr txBox="1"/>
      </cdr:nvSpPr>
      <cdr:spPr>
        <a:xfrm xmlns:a="http://schemas.openxmlformats.org/drawingml/2006/main">
          <a:off x="5831516" y="2261082"/>
          <a:ext cx="1013515" cy="246198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dirty="0"/>
            <a:t>4/12 – 29/1</a:t>
          </a:r>
        </a:p>
      </cdr:txBody>
    </cdr:sp>
  </cdr:relSizeAnchor>
  <cdr:relSizeAnchor xmlns:cdr="http://schemas.openxmlformats.org/drawingml/2006/chartDrawing">
    <cdr:from>
      <cdr:x>0.7417</cdr:x>
      <cdr:y>0.49209</cdr:y>
    </cdr:from>
    <cdr:to>
      <cdr:x>0.84468</cdr:x>
      <cdr:y>0.53915</cdr:y>
    </cdr:to>
    <cdr:sp macro="" textlink="">
      <cdr:nvSpPr>
        <cdr:cNvPr id="10" name="CasellaDiTesto 4">
          <a:extLst xmlns:a="http://schemas.openxmlformats.org/drawingml/2006/main">
            <a:ext uri="{FF2B5EF4-FFF2-40B4-BE49-F238E27FC236}">
              <a16:creationId xmlns:a16="http://schemas.microsoft.com/office/drawing/2014/main" id="{29BE2128-7C69-DE46-98DE-C8070ECAE161}"/>
            </a:ext>
          </a:extLst>
        </cdr:cNvPr>
        <cdr:cNvSpPr txBox="1"/>
      </cdr:nvSpPr>
      <cdr:spPr>
        <a:xfrm xmlns:a="http://schemas.openxmlformats.org/drawingml/2006/main">
          <a:off x="7298964" y="2574938"/>
          <a:ext cx="1013417" cy="24625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dirty="0"/>
            <a:t>29/1 – 9/4</a:t>
          </a:r>
        </a:p>
      </cdr:txBody>
    </cdr:sp>
  </cdr:relSizeAnchor>
  <cdr:relSizeAnchor xmlns:cdr="http://schemas.openxmlformats.org/drawingml/2006/chartDrawing">
    <cdr:from>
      <cdr:x>0.74169</cdr:x>
      <cdr:y>0.54975</cdr:y>
    </cdr:from>
    <cdr:to>
      <cdr:x>0.84468</cdr:x>
      <cdr:y>0.59681</cdr:y>
    </cdr:to>
    <cdr:sp macro="" textlink="">
      <cdr:nvSpPr>
        <cdr:cNvPr id="11" name="CasellaDiTesto 4">
          <a:extLst xmlns:a="http://schemas.openxmlformats.org/drawingml/2006/main">
            <a:ext uri="{FF2B5EF4-FFF2-40B4-BE49-F238E27FC236}">
              <a16:creationId xmlns:a16="http://schemas.microsoft.com/office/drawing/2014/main" id="{29BE2128-7C69-DE46-98DE-C8070ECAE161}"/>
            </a:ext>
          </a:extLst>
        </cdr:cNvPr>
        <cdr:cNvSpPr txBox="1"/>
      </cdr:nvSpPr>
      <cdr:spPr>
        <a:xfrm xmlns:a="http://schemas.openxmlformats.org/drawingml/2006/main">
          <a:off x="7298866" y="2876656"/>
          <a:ext cx="1013515" cy="24625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dirty="0"/>
            <a:t>29/1 – 9/4</a:t>
          </a:r>
        </a:p>
      </cdr:txBody>
    </cdr:sp>
  </cdr:relSizeAnchor>
  <cdr:relSizeAnchor xmlns:cdr="http://schemas.openxmlformats.org/drawingml/2006/chartDrawing">
    <cdr:from>
      <cdr:x>0.7934</cdr:x>
      <cdr:y>0.6141</cdr:y>
    </cdr:from>
    <cdr:to>
      <cdr:x>0.89639</cdr:x>
      <cdr:y>0.66115</cdr:y>
    </cdr:to>
    <cdr:sp macro="" textlink="">
      <cdr:nvSpPr>
        <cdr:cNvPr id="12" name="CasellaDiTesto 4">
          <a:extLst xmlns:a="http://schemas.openxmlformats.org/drawingml/2006/main">
            <a:ext uri="{FF2B5EF4-FFF2-40B4-BE49-F238E27FC236}">
              <a16:creationId xmlns:a16="http://schemas.microsoft.com/office/drawing/2014/main" id="{29BE2128-7C69-DE46-98DE-C8070ECAE161}"/>
            </a:ext>
          </a:extLst>
        </cdr:cNvPr>
        <cdr:cNvSpPr txBox="1"/>
      </cdr:nvSpPr>
      <cdr:spPr>
        <a:xfrm xmlns:a="http://schemas.openxmlformats.org/drawingml/2006/main">
          <a:off x="7807818" y="3213394"/>
          <a:ext cx="1013460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dirty="0"/>
            <a:t>9/4 – 7/5</a:t>
          </a:r>
        </a:p>
      </cdr:txBody>
    </cdr:sp>
  </cdr:relSizeAnchor>
  <cdr:relSizeAnchor xmlns:cdr="http://schemas.openxmlformats.org/drawingml/2006/chartDrawing">
    <cdr:from>
      <cdr:x>0.79319</cdr:x>
      <cdr:y>0.67689</cdr:y>
    </cdr:from>
    <cdr:to>
      <cdr:x>0.89617</cdr:x>
      <cdr:y>0.72395</cdr:y>
    </cdr:to>
    <cdr:sp macro="" textlink="">
      <cdr:nvSpPr>
        <cdr:cNvPr id="13" name="CasellaDiTesto 4">
          <a:extLst xmlns:a="http://schemas.openxmlformats.org/drawingml/2006/main">
            <a:ext uri="{FF2B5EF4-FFF2-40B4-BE49-F238E27FC236}">
              <a16:creationId xmlns:a16="http://schemas.microsoft.com/office/drawing/2014/main" id="{29BE2128-7C69-DE46-98DE-C8070ECAE161}"/>
            </a:ext>
          </a:extLst>
        </cdr:cNvPr>
        <cdr:cNvSpPr txBox="1"/>
      </cdr:nvSpPr>
      <cdr:spPr>
        <a:xfrm xmlns:a="http://schemas.openxmlformats.org/drawingml/2006/main">
          <a:off x="7805672" y="3541945"/>
          <a:ext cx="1013417" cy="24625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dirty="0"/>
            <a:t>9/4 – 7/5</a:t>
          </a:r>
        </a:p>
      </cdr:txBody>
    </cdr:sp>
  </cdr:relSizeAnchor>
  <cdr:relSizeAnchor xmlns:cdr="http://schemas.openxmlformats.org/drawingml/2006/chartDrawing">
    <cdr:from>
      <cdr:x>0.82458</cdr:x>
      <cdr:y>0.7368</cdr:y>
    </cdr:from>
    <cdr:to>
      <cdr:x>0.92756</cdr:x>
      <cdr:y>0.78386</cdr:y>
    </cdr:to>
    <cdr:sp macro="" textlink="">
      <cdr:nvSpPr>
        <cdr:cNvPr id="14" name="CasellaDiTesto 4">
          <a:extLst xmlns:a="http://schemas.openxmlformats.org/drawingml/2006/main">
            <a:ext uri="{FF2B5EF4-FFF2-40B4-BE49-F238E27FC236}">
              <a16:creationId xmlns:a16="http://schemas.microsoft.com/office/drawing/2014/main" id="{29BE2128-7C69-DE46-98DE-C8070ECAE161}"/>
            </a:ext>
          </a:extLst>
        </cdr:cNvPr>
        <cdr:cNvSpPr txBox="1"/>
      </cdr:nvSpPr>
      <cdr:spPr>
        <a:xfrm xmlns:a="http://schemas.openxmlformats.org/drawingml/2006/main">
          <a:off x="8114633" y="3855443"/>
          <a:ext cx="1013418" cy="24625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dirty="0"/>
            <a:t>7/5 – 17/5</a:t>
          </a:r>
        </a:p>
      </cdr:txBody>
    </cdr:sp>
  </cdr:relSizeAnchor>
  <cdr:relSizeAnchor xmlns:cdr="http://schemas.openxmlformats.org/drawingml/2006/chartDrawing">
    <cdr:from>
      <cdr:x>0.84363</cdr:x>
      <cdr:y>0.7997</cdr:y>
    </cdr:from>
    <cdr:to>
      <cdr:x>0.94661</cdr:x>
      <cdr:y>0.84675</cdr:y>
    </cdr:to>
    <cdr:sp macro="" textlink="">
      <cdr:nvSpPr>
        <cdr:cNvPr id="15" name="CasellaDiTesto 4">
          <a:extLst xmlns:a="http://schemas.openxmlformats.org/drawingml/2006/main">
            <a:ext uri="{FF2B5EF4-FFF2-40B4-BE49-F238E27FC236}">
              <a16:creationId xmlns:a16="http://schemas.microsoft.com/office/drawing/2014/main" id="{29BE2128-7C69-DE46-98DE-C8070ECAE161}"/>
            </a:ext>
          </a:extLst>
        </cdr:cNvPr>
        <cdr:cNvSpPr txBox="1"/>
      </cdr:nvSpPr>
      <cdr:spPr>
        <a:xfrm xmlns:a="http://schemas.openxmlformats.org/drawingml/2006/main">
          <a:off x="8302116" y="4184578"/>
          <a:ext cx="1013418" cy="246198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dirty="0"/>
            <a:t>17/5 – 27/5</a:t>
          </a:r>
        </a:p>
      </cdr:txBody>
    </cdr:sp>
  </cdr:relSizeAnchor>
  <cdr:relSizeAnchor xmlns:cdr="http://schemas.openxmlformats.org/drawingml/2006/chartDrawing">
    <cdr:from>
      <cdr:x>0.85607</cdr:x>
      <cdr:y>0.85923</cdr:y>
    </cdr:from>
    <cdr:to>
      <cdr:x>0.95905</cdr:x>
      <cdr:y>0.90629</cdr:y>
    </cdr:to>
    <cdr:sp macro="" textlink="">
      <cdr:nvSpPr>
        <cdr:cNvPr id="16" name="CasellaDiTesto 4">
          <a:extLst xmlns:a="http://schemas.openxmlformats.org/drawingml/2006/main">
            <a:ext uri="{FF2B5EF4-FFF2-40B4-BE49-F238E27FC236}">
              <a16:creationId xmlns:a16="http://schemas.microsoft.com/office/drawing/2014/main" id="{29BE2128-7C69-DE46-98DE-C8070ECAE161}"/>
            </a:ext>
          </a:extLst>
        </cdr:cNvPr>
        <cdr:cNvSpPr txBox="1"/>
      </cdr:nvSpPr>
      <cdr:spPr>
        <a:xfrm xmlns:a="http://schemas.openxmlformats.org/drawingml/2006/main">
          <a:off x="8424514" y="4496094"/>
          <a:ext cx="1013417" cy="24625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dirty="0"/>
            <a:t>27/5 – 3/6</a:t>
          </a:r>
        </a:p>
      </cdr:txBody>
    </cdr:sp>
  </cdr:relSizeAnchor>
  <cdr:relSizeAnchor xmlns:cdr="http://schemas.openxmlformats.org/drawingml/2006/chartDrawing">
    <cdr:from>
      <cdr:x>0.89201</cdr:x>
      <cdr:y>0.91578</cdr:y>
    </cdr:from>
    <cdr:to>
      <cdr:x>0.995</cdr:x>
      <cdr:y>0.96284</cdr:y>
    </cdr:to>
    <cdr:sp macro="" textlink="">
      <cdr:nvSpPr>
        <cdr:cNvPr id="17" name="CasellaDiTesto 4">
          <a:extLst xmlns:a="http://schemas.openxmlformats.org/drawingml/2006/main">
            <a:ext uri="{FF2B5EF4-FFF2-40B4-BE49-F238E27FC236}">
              <a16:creationId xmlns:a16="http://schemas.microsoft.com/office/drawing/2014/main" id="{29BE2128-7C69-DE46-98DE-C8070ECAE161}"/>
            </a:ext>
          </a:extLst>
        </cdr:cNvPr>
        <cdr:cNvSpPr txBox="1"/>
      </cdr:nvSpPr>
      <cdr:spPr>
        <a:xfrm xmlns:a="http://schemas.openxmlformats.org/drawingml/2006/main">
          <a:off x="8778182" y="4791975"/>
          <a:ext cx="1013516" cy="24625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en-US" sz="1000" dirty="0"/>
            <a:t>3/6 – 25/6</a:t>
          </a:r>
        </a:p>
      </cdr:txBody>
    </cdr:sp>
  </cdr:relSizeAnchor>
  <cdr:relSizeAnchor xmlns:cdr="http://schemas.openxmlformats.org/drawingml/2006/chartDrawing">
    <cdr:from>
      <cdr:x>0.51</cdr:x>
      <cdr:y>0</cdr:y>
    </cdr:from>
    <cdr:to>
      <cdr:x>0.51</cdr:x>
      <cdr:y>0.0658</cdr:y>
    </cdr:to>
    <cdr:cxnSp macro="">
      <cdr:nvCxnSpPr>
        <cdr:cNvPr id="27" name="Connettore 1 26">
          <a:extLst xmlns:a="http://schemas.openxmlformats.org/drawingml/2006/main">
            <a:ext uri="{FF2B5EF4-FFF2-40B4-BE49-F238E27FC236}">
              <a16:creationId xmlns:a16="http://schemas.microsoft.com/office/drawing/2014/main" id="{BBF163D0-1A56-034A-B065-78807C34EB60}"/>
            </a:ext>
          </a:extLst>
        </cdr:cNvPr>
        <cdr:cNvCxnSpPr/>
      </cdr:nvCxnSpPr>
      <cdr:spPr>
        <a:xfrm xmlns:a="http://schemas.openxmlformats.org/drawingml/2006/main" flipV="1">
          <a:off x="5018864" y="-1363369"/>
          <a:ext cx="0" cy="344306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0.5756</cdr:x>
      <cdr:y>0</cdr:y>
    </cdr:from>
    <cdr:to>
      <cdr:x>0.5756</cdr:x>
      <cdr:y>0.0658</cdr:y>
    </cdr:to>
    <cdr:cxnSp macro="">
      <cdr:nvCxnSpPr>
        <cdr:cNvPr id="28" name="Connettore 1 27">
          <a:extLst xmlns:a="http://schemas.openxmlformats.org/drawingml/2006/main">
            <a:ext uri="{FF2B5EF4-FFF2-40B4-BE49-F238E27FC236}">
              <a16:creationId xmlns:a16="http://schemas.microsoft.com/office/drawing/2014/main" id="{E9AF3BD4-994B-5C47-95B1-A880B3A0168C}"/>
            </a:ext>
          </a:extLst>
        </cdr:cNvPr>
        <cdr:cNvCxnSpPr/>
      </cdr:nvCxnSpPr>
      <cdr:spPr>
        <a:xfrm xmlns:a="http://schemas.openxmlformats.org/drawingml/2006/main" flipV="1">
          <a:off x="5664396" y="0"/>
          <a:ext cx="0" cy="344306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0.81406</cdr:x>
      <cdr:y>0.00083</cdr:y>
    </cdr:from>
    <cdr:to>
      <cdr:x>0.81406</cdr:x>
      <cdr:y>0.06663</cdr:y>
    </cdr:to>
    <cdr:cxnSp macro="">
      <cdr:nvCxnSpPr>
        <cdr:cNvPr id="29" name="Connettore 1 28">
          <a:extLst xmlns:a="http://schemas.openxmlformats.org/drawingml/2006/main">
            <a:ext uri="{FF2B5EF4-FFF2-40B4-BE49-F238E27FC236}">
              <a16:creationId xmlns:a16="http://schemas.microsoft.com/office/drawing/2014/main" id="{1D53321C-F0C2-B847-928E-CFEC54981A58}"/>
            </a:ext>
          </a:extLst>
        </cdr:cNvPr>
        <cdr:cNvCxnSpPr/>
      </cdr:nvCxnSpPr>
      <cdr:spPr>
        <a:xfrm xmlns:a="http://schemas.openxmlformats.org/drawingml/2006/main" flipV="1">
          <a:off x="8011078" y="4350"/>
          <a:ext cx="0" cy="344311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0.91993</cdr:x>
      <cdr:y>0</cdr:y>
    </cdr:from>
    <cdr:to>
      <cdr:x>0.91993</cdr:x>
      <cdr:y>0.0658</cdr:y>
    </cdr:to>
    <cdr:cxnSp macro="">
      <cdr:nvCxnSpPr>
        <cdr:cNvPr id="31" name="Connettore 1 30">
          <a:extLst xmlns:a="http://schemas.openxmlformats.org/drawingml/2006/main">
            <a:ext uri="{FF2B5EF4-FFF2-40B4-BE49-F238E27FC236}">
              <a16:creationId xmlns:a16="http://schemas.microsoft.com/office/drawing/2014/main" id="{B670219F-5EEC-7548-9505-B8DFF4DFD1C6}"/>
            </a:ext>
          </a:extLst>
        </cdr:cNvPr>
        <cdr:cNvCxnSpPr/>
      </cdr:nvCxnSpPr>
      <cdr:spPr>
        <a:xfrm xmlns:a="http://schemas.openxmlformats.org/drawingml/2006/main" flipV="1">
          <a:off x="9052989" y="-1363369"/>
          <a:ext cx="0" cy="344311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3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42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21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3713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69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084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094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25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3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7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81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7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3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9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9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9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42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2CF673-93D6-AC46-BB0A-ABB6185517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BLOB-FREE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0A86B8C-7981-8D4F-8FE3-E604FFE576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  <a:p>
            <a:r>
              <a:rPr lang="en-US" dirty="0"/>
              <a:t>Interdisciplinary project A.Y. 2020/21</a:t>
            </a:r>
          </a:p>
          <a:p>
            <a:r>
              <a:rPr lang="en-US" dirty="0"/>
              <a:t>Proposed by </a:t>
            </a:r>
            <a:r>
              <a:rPr lang="en-US" dirty="0" err="1"/>
              <a:t>pROf.</a:t>
            </a:r>
            <a:r>
              <a:rPr lang="en-US" dirty="0"/>
              <a:t> </a:t>
            </a:r>
            <a:r>
              <a:rPr lang="en-US" dirty="0" err="1"/>
              <a:t>dovis</a:t>
            </a:r>
            <a:r>
              <a:rPr lang="en-US" dirty="0"/>
              <a:t>, prof. </a:t>
            </a:r>
            <a:r>
              <a:rPr lang="en-US" dirty="0" err="1"/>
              <a:t>piras</a:t>
            </a:r>
            <a:r>
              <a:rPr lang="en-US" dirty="0"/>
              <a:t> and prof. di </a:t>
            </a:r>
            <a:r>
              <a:rPr lang="en-US" dirty="0" err="1"/>
              <a:t>pietra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5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278E105-7D6B-0041-A4E3-73DE08FC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The Problem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2" name="Segnaposto contenuto 4" descr="Immagine che contiene torta, decorato, compleanno, mano&#10;&#10;Descrizione generata automaticamente">
            <a:extLst>
              <a:ext uri="{FF2B5EF4-FFF2-40B4-BE49-F238E27FC236}">
                <a16:creationId xmlns:a16="http://schemas.microsoft.com/office/drawing/2014/main" id="{339D41C8-44F2-4441-970F-F8EE2DFA2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435" y="2332308"/>
            <a:ext cx="3216495" cy="3219180"/>
          </a:xfrm>
          <a:prstGeom prst="rect">
            <a:avLst/>
          </a:prstGeom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BD1CFD66-C57C-F747-A3DF-902921EE8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048841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Coronavirus is putting at risk many lives; thus some rules must be enforced in order to prevent the spreading of the infection. Two very simple but effective measures are:</a:t>
            </a:r>
          </a:p>
          <a:p>
            <a:r>
              <a:rPr lang="en-US" dirty="0"/>
              <a:t>Wearing face masks</a:t>
            </a:r>
          </a:p>
          <a:p>
            <a:r>
              <a:rPr lang="en-US" dirty="0"/>
              <a:t>Avoiding “assemblages” of people</a:t>
            </a:r>
          </a:p>
        </p:txBody>
      </p:sp>
    </p:spTree>
    <p:extLst>
      <p:ext uri="{BB962C8B-B14F-4D97-AF65-F5344CB8AC3E}">
        <p14:creationId xmlns:p14="http://schemas.microsoft.com/office/powerpoint/2010/main" val="3473480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278E105-7D6B-0041-A4E3-73DE08FC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The solution</a:t>
            </a:r>
            <a:endParaRPr lang="en-US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70EB95-CBDC-C949-9C1A-4D3C87B8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6180135" cy="3584046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/>
              <a:t>Build a computer vision system able to detect “assemblages” of people and able to verify that everyone is wearing a mask, using a cheap digital camera and range camera connected to a Raspberry Pi.</a:t>
            </a:r>
          </a:p>
          <a:p>
            <a:r>
              <a:rPr lang="en-US" sz="1800" dirty="0"/>
              <a:t>The system can warn users in case a dangerous situation is detected</a:t>
            </a:r>
          </a:p>
          <a:p>
            <a:r>
              <a:rPr lang="en-US" sz="1800" dirty="0"/>
              <a:t>The management system shows statistics about the issued warnings, so that the managers of the area can take additional preventive measures</a:t>
            </a:r>
          </a:p>
          <a:p>
            <a:r>
              <a:rPr lang="en-US" sz="1800" dirty="0"/>
              <a:t>The system can be deployed in closed spaces where “assemblages” are frequent (e.g. the corridors of a school or university)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" name="Immagine 4" descr="Immagine che contiene sciando, persone, gruppo, camminando&#10;&#10;Descrizione generata automaticamente">
            <a:extLst>
              <a:ext uri="{FF2B5EF4-FFF2-40B4-BE49-F238E27FC236}">
                <a16:creationId xmlns:a16="http://schemas.microsoft.com/office/drawing/2014/main" id="{8BBA76BB-69B9-6046-9CDC-88FD7A9EB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198" y="4106863"/>
            <a:ext cx="3175000" cy="1778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Immagine 6" descr="Immagine che contiene pannolino&#10;&#10;Descrizione generata automaticamente">
            <a:extLst>
              <a:ext uri="{FF2B5EF4-FFF2-40B4-BE49-F238E27FC236}">
                <a16:creationId xmlns:a16="http://schemas.microsoft.com/office/drawing/2014/main" id="{DA65CA14-E683-074B-8F8F-2F2FAB014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1223" y="2005013"/>
            <a:ext cx="1758950" cy="17589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38798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278E105-7D6B-0041-A4E3-73DE08FC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10933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wBS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3C79B64D-C7CF-294F-A849-F4CB2978F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9149" y="1010827"/>
            <a:ext cx="6607204" cy="5625813"/>
          </a:xfrm>
        </p:spPr>
      </p:pic>
    </p:spTree>
    <p:extLst>
      <p:ext uri="{BB962C8B-B14F-4D97-AF65-F5344CB8AC3E}">
        <p14:creationId xmlns:p14="http://schemas.microsoft.com/office/powerpoint/2010/main" val="4251289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278E105-7D6B-0041-A4E3-73DE08FC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FIRST Steps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70EB95-CBDC-C949-9C1A-4D3C87B8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042753"/>
            <a:ext cx="9840911" cy="3541714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Gather data to use in the training of the image recognitions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Test cameras in different conditions and find the optimal setup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Evaluate the possible image recognition methodologies and choose the most suitable one for this specific task 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215066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278E105-7D6B-0041-A4E3-73DE08FC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Tools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70EB95-CBDC-C949-9C1A-4D3C87B8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en-US" dirty="0"/>
              <a:t>Database for the statistics</a:t>
            </a:r>
          </a:p>
          <a:p>
            <a:r>
              <a:rPr lang="en-US" dirty="0" err="1"/>
              <a:t>RaspberryPi</a:t>
            </a:r>
            <a:endParaRPr lang="en-US" dirty="0"/>
          </a:p>
          <a:p>
            <a:r>
              <a:rPr lang="en-US" dirty="0"/>
              <a:t>Digital camera</a:t>
            </a:r>
          </a:p>
          <a:p>
            <a:r>
              <a:rPr lang="en-US" dirty="0"/>
              <a:t>Range camera</a:t>
            </a:r>
          </a:p>
          <a:p>
            <a:r>
              <a:rPr lang="en-US" dirty="0"/>
              <a:t>OpenCV library for image recognition</a:t>
            </a:r>
          </a:p>
          <a:p>
            <a:r>
              <a:rPr lang="en-US" dirty="0"/>
              <a:t>Python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6" name="Immagine 55">
            <a:extLst>
              <a:ext uri="{FF2B5EF4-FFF2-40B4-BE49-F238E27FC236}">
                <a16:creationId xmlns:a16="http://schemas.microsoft.com/office/drawing/2014/main" id="{CBA20B2C-4D6C-EF44-9D4C-474791CF4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7226" y="4279985"/>
            <a:ext cx="1282010" cy="1579478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620BD187-2446-9840-8A43-6D6FD572C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986" y="2249485"/>
            <a:ext cx="1905000" cy="1689100"/>
          </a:xfrm>
          <a:prstGeom prst="rect">
            <a:avLst/>
          </a:prstGeom>
        </p:spPr>
      </p:pic>
      <p:pic>
        <p:nvPicPr>
          <p:cNvPr id="58" name="Immagine 57">
            <a:extLst>
              <a:ext uri="{FF2B5EF4-FFF2-40B4-BE49-F238E27FC236}">
                <a16:creationId xmlns:a16="http://schemas.microsoft.com/office/drawing/2014/main" id="{55D6095A-D75C-1749-97E9-CED7D50A6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6755" y="4210051"/>
            <a:ext cx="1795461" cy="1795461"/>
          </a:xfrm>
          <a:prstGeom prst="rect">
            <a:avLst/>
          </a:prstGeom>
        </p:spPr>
      </p:pic>
      <p:pic>
        <p:nvPicPr>
          <p:cNvPr id="61" name="Immagine 60">
            <a:extLst>
              <a:ext uri="{FF2B5EF4-FFF2-40B4-BE49-F238E27FC236}">
                <a16:creationId xmlns:a16="http://schemas.microsoft.com/office/drawing/2014/main" id="{08C417A9-C2A2-2A46-9173-743FF60A75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6317" y="2423671"/>
            <a:ext cx="2553766" cy="134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73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278E105-7D6B-0041-A4E3-73DE08FC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2946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Workplan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5D92375-70E5-854A-9E64-94531FB3CE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552632"/>
              </p:ext>
            </p:extLst>
          </p:nvPr>
        </p:nvGraphicFramePr>
        <p:xfrm>
          <a:off x="1206500" y="1363369"/>
          <a:ext cx="9840913" cy="5232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2A8C57-60F7-4048-B87B-B9108C85660E}"/>
              </a:ext>
            </a:extLst>
          </p:cNvPr>
          <p:cNvSpPr txBox="1"/>
          <p:nvPr/>
        </p:nvSpPr>
        <p:spPr>
          <a:xfrm>
            <a:off x="5459222" y="960546"/>
            <a:ext cx="611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27/11</a:t>
            </a:r>
          </a:p>
          <a:p>
            <a:pPr algn="ctr"/>
            <a:r>
              <a:rPr lang="en-US" sz="1100" dirty="0"/>
              <a:t>SRR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E4E31AD-F2F7-1D48-A700-A9FFD49D2146}"/>
              </a:ext>
            </a:extLst>
          </p:cNvPr>
          <p:cNvSpPr txBox="1"/>
          <p:nvPr/>
        </p:nvSpPr>
        <p:spPr>
          <a:xfrm>
            <a:off x="5143500" y="1707675"/>
            <a:ext cx="1013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16/10 – 30/10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699F2733-0E45-3242-9A47-3FB62D24BA4F}"/>
              </a:ext>
            </a:extLst>
          </p:cNvPr>
          <p:cNvSpPr txBox="1"/>
          <p:nvPr/>
        </p:nvSpPr>
        <p:spPr>
          <a:xfrm>
            <a:off x="5917985" y="962213"/>
            <a:ext cx="611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18/12</a:t>
            </a:r>
          </a:p>
          <a:p>
            <a:pPr algn="ctr"/>
            <a:r>
              <a:rPr lang="en-US" sz="1100" dirty="0"/>
              <a:t>PDR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56ACE808-5C09-7949-B9CD-274D69D45CA6}"/>
              </a:ext>
            </a:extLst>
          </p:cNvPr>
          <p:cNvSpPr txBox="1"/>
          <p:nvPr/>
        </p:nvSpPr>
        <p:spPr>
          <a:xfrm>
            <a:off x="6571623" y="960546"/>
            <a:ext cx="611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15/1</a:t>
            </a:r>
          </a:p>
          <a:p>
            <a:pPr algn="ctr"/>
            <a:r>
              <a:rPr lang="en-US" sz="1100" dirty="0"/>
              <a:t>CDR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9B45026C-DC40-8E4A-84AB-17A2776AECAA}"/>
              </a:ext>
            </a:extLst>
          </p:cNvPr>
          <p:cNvSpPr txBox="1"/>
          <p:nvPr/>
        </p:nvSpPr>
        <p:spPr>
          <a:xfrm>
            <a:off x="8906926" y="960546"/>
            <a:ext cx="611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7/5</a:t>
            </a:r>
          </a:p>
          <a:p>
            <a:pPr algn="ctr"/>
            <a:r>
              <a:rPr lang="en-US" sz="1100" dirty="0"/>
              <a:t>TRR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0B4D1555-16D3-7249-925B-A766D91CCC7E}"/>
              </a:ext>
            </a:extLst>
          </p:cNvPr>
          <p:cNvSpPr txBox="1"/>
          <p:nvPr/>
        </p:nvSpPr>
        <p:spPr>
          <a:xfrm>
            <a:off x="9956695" y="960546"/>
            <a:ext cx="611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25/6</a:t>
            </a:r>
          </a:p>
          <a:p>
            <a:pPr algn="ctr"/>
            <a:r>
              <a:rPr lang="en-US" sz="1100" dirty="0"/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1340314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278E105-7D6B-0041-A4E3-73DE08FC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Thank you for the attention!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70EB95-CBDC-C949-9C1A-4D3C87B8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Team members:</a:t>
            </a:r>
          </a:p>
          <a:p>
            <a:r>
              <a:rPr lang="en-US" sz="2800" dirty="0"/>
              <a:t>Can Akgol (s274948)</a:t>
            </a:r>
          </a:p>
          <a:p>
            <a:r>
              <a:rPr lang="en-US" sz="2800" dirty="0"/>
              <a:t>Paolo De Santis (s280398)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46520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301</Words>
  <Application>Microsoft Macintosh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Circuito</vt:lpstr>
      <vt:lpstr>BLOB-FREE</vt:lpstr>
      <vt:lpstr>The Problem</vt:lpstr>
      <vt:lpstr>The solution</vt:lpstr>
      <vt:lpstr>wBS</vt:lpstr>
      <vt:lpstr>FIRST Steps</vt:lpstr>
      <vt:lpstr>Tools</vt:lpstr>
      <vt:lpstr>Workplan</vt:lpstr>
      <vt:lpstr>Thank you for the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BLOB-FREE</dc:title>
  <dc:creator>DE SANTIS PAOLO</dc:creator>
  <cp:lastModifiedBy>DE SANTIS PAOLO</cp:lastModifiedBy>
  <cp:revision>46</cp:revision>
  <dcterms:created xsi:type="dcterms:W3CDTF">2020-10-26T10:04:58Z</dcterms:created>
  <dcterms:modified xsi:type="dcterms:W3CDTF">2020-11-10T08:47:43Z</dcterms:modified>
</cp:coreProperties>
</file>