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5" r:id="rId4"/>
    <p:sldId id="264" r:id="rId5"/>
    <p:sldId id="260" r:id="rId6"/>
    <p:sldId id="267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0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8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Training dataset gathering</c:v>
                </c:pt>
                <c:pt idx="3">
                  <c:v>Cameras testing</c:v>
                </c:pt>
                <c:pt idx="4">
                  <c:v>Image recognition methodology evaluation and definition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Foglio1!$B$2:$B$16</c:f>
              <c:numCache>
                <c:formatCode>d/m;@</c:formatCode>
                <c:ptCount val="15"/>
                <c:pt idx="0">
                  <c:v>44120</c:v>
                </c:pt>
                <c:pt idx="1">
                  <c:v>44127</c:v>
                </c:pt>
                <c:pt idx="2">
                  <c:v>44141</c:v>
                </c:pt>
                <c:pt idx="3">
                  <c:v>44146</c:v>
                </c:pt>
                <c:pt idx="4">
                  <c:v>44141</c:v>
                </c:pt>
                <c:pt idx="5">
                  <c:v>44155</c:v>
                </c:pt>
                <c:pt idx="6">
                  <c:v>44155</c:v>
                </c:pt>
                <c:pt idx="7">
                  <c:v>44218</c:v>
                </c:pt>
                <c:pt idx="8">
                  <c:v>44218</c:v>
                </c:pt>
                <c:pt idx="9">
                  <c:v>44288</c:v>
                </c:pt>
                <c:pt idx="10">
                  <c:v>44288</c:v>
                </c:pt>
                <c:pt idx="11">
                  <c:v>44302</c:v>
                </c:pt>
                <c:pt idx="12">
                  <c:v>44309</c:v>
                </c:pt>
                <c:pt idx="13">
                  <c:v>44316</c:v>
                </c:pt>
                <c:pt idx="14">
                  <c:v>44323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D-BB4B-93C2-56D96E712E4E}"/>
            </c:ext>
          </c:extLst>
        </c:ser>
        <c:ser>
          <c:idx val="2"/>
          <c:order val="1"/>
          <c:tx>
            <c:strRef>
              <c:f>Foglio1!$D$1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6-2841-99F7-616A8AC3A866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6-2841-99F7-616A8AC3A866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6-2841-99F7-616A8AC3A866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6-2841-99F7-616A8AC3A866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6-2841-99F7-616A8AC3A866}"/>
              </c:ext>
            </c:extLst>
          </c:dPt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6-2841-99F7-616A8AC3A866}"/>
              </c:ext>
            </c:extLst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6-2841-99F7-616A8AC3A866}"/>
              </c:ext>
            </c:extLst>
          </c:dPt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Training dataset gathering</c:v>
                </c:pt>
                <c:pt idx="3">
                  <c:v>Cameras testing</c:v>
                </c:pt>
                <c:pt idx="4">
                  <c:v>Image recognition methodology evaluation and definition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14</c:v>
                </c:pt>
                <c:pt idx="1">
                  <c:v>28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  <c:pt idx="5">
                  <c:v>63</c:v>
                </c:pt>
                <c:pt idx="6">
                  <c:v>63</c:v>
                </c:pt>
                <c:pt idx="7">
                  <c:v>70</c:v>
                </c:pt>
                <c:pt idx="8">
                  <c:v>70</c:v>
                </c:pt>
                <c:pt idx="9">
                  <c:v>14</c:v>
                </c:pt>
                <c:pt idx="10">
                  <c:v>14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4D-BB4B-93C2-56D96E712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437184"/>
        <c:axId val="1827438816"/>
      </c:barChart>
      <c:catAx>
        <c:axId val="1827437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8816"/>
        <c:crosses val="autoZero"/>
        <c:auto val="1"/>
        <c:lblAlgn val="ctr"/>
        <c:lblOffset val="100"/>
        <c:noMultiLvlLbl val="0"/>
      </c:catAx>
      <c:valAx>
        <c:axId val="1827438816"/>
        <c:scaling>
          <c:orientation val="minMax"/>
          <c:min val="4412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7184"/>
        <c:crosses val="autoZero"/>
        <c:crossBetween val="between"/>
        <c:majorUnit val="25"/>
      </c:valAx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0.45649</cdr:x>
      <cdr:y>0</cdr:y>
    </cdr:from>
    <cdr:to>
      <cdr:x>0.45649</cdr:x>
      <cdr:y>0.0658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375B51D2-34DE-1249-81C2-C5DA98D5FF37}"/>
            </a:ext>
          </a:extLst>
        </cdr:cNvPr>
        <cdr:cNvCxnSpPr/>
      </cdr:nvCxnSpPr>
      <cdr:spPr>
        <a:xfrm xmlns:a="http://schemas.openxmlformats.org/drawingml/2006/main" flipV="1">
          <a:off x="4492278" y="0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0.45156</cdr:x>
      <cdr:y>0.25165</cdr:y>
    </cdr:from>
    <cdr:to>
      <cdr:x>0.55454</cdr:x>
      <cdr:y>0.2987</cdr:y>
    </cdr:to>
    <cdr:sp macro="" textlink="">
      <cdr:nvSpPr>
        <cdr:cNvPr id="4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443730" y="131678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11/11 – 20/11</a:t>
          </a:r>
        </a:p>
      </cdr:txBody>
    </cdr:sp>
  </cdr:relSizeAnchor>
  <cdr:relSizeAnchor xmlns:cdr="http://schemas.openxmlformats.org/drawingml/2006/chartDrawing">
    <cdr:from>
      <cdr:x>0.45689</cdr:x>
      <cdr:y>0.1313</cdr:y>
    </cdr:from>
    <cdr:to>
      <cdr:x>0.55987</cdr:x>
      <cdr:y>0.17835</cdr:y>
    </cdr:to>
    <cdr:sp macro="" textlink="">
      <cdr:nvSpPr>
        <cdr:cNvPr id="5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496209" y="687036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23/10 – 20/11</a:t>
          </a:r>
        </a:p>
      </cdr:txBody>
    </cdr:sp>
  </cdr:relSizeAnchor>
  <cdr:relSizeAnchor xmlns:cdr="http://schemas.openxmlformats.org/drawingml/2006/chartDrawing">
    <cdr:from>
      <cdr:x>0.60296</cdr:x>
      <cdr:y>0.37123</cdr:y>
    </cdr:from>
    <cdr:to>
      <cdr:x>0.70594</cdr:x>
      <cdr:y>0.41828</cdr:y>
    </cdr:to>
    <cdr:sp macro="" textlink="">
      <cdr:nvSpPr>
        <cdr:cNvPr id="6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933650" y="1942519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20/11 – 22/1</a:t>
          </a:r>
        </a:p>
      </cdr:txBody>
    </cdr:sp>
  </cdr:relSizeAnchor>
  <cdr:relSizeAnchor xmlns:cdr="http://schemas.openxmlformats.org/drawingml/2006/chartDrawing">
    <cdr:from>
      <cdr:x>0.45156</cdr:x>
      <cdr:y>0.31196</cdr:y>
    </cdr:from>
    <cdr:to>
      <cdr:x>0.55454</cdr:x>
      <cdr:y>0.35902</cdr:y>
    </cdr:to>
    <cdr:sp macro="" textlink="">
      <cdr:nvSpPr>
        <cdr:cNvPr id="7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443730" y="1632417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6/11 – 20/11</a:t>
          </a:r>
        </a:p>
      </cdr:txBody>
    </cdr:sp>
  </cdr:relSizeAnchor>
  <cdr:relSizeAnchor xmlns:cdr="http://schemas.openxmlformats.org/drawingml/2006/chartDrawing">
    <cdr:from>
      <cdr:x>0.43128</cdr:x>
      <cdr:y>0.1908</cdr:y>
    </cdr:from>
    <cdr:to>
      <cdr:x>0.53426</cdr:x>
      <cdr:y>0.23785</cdr:y>
    </cdr:to>
    <cdr:sp macro="" textlink="">
      <cdr:nvSpPr>
        <cdr:cNvPr id="8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244168" y="998390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6/11 – 13/11</a:t>
          </a:r>
        </a:p>
      </cdr:txBody>
    </cdr:sp>
  </cdr:relSizeAnchor>
  <cdr:relSizeAnchor xmlns:cdr="http://schemas.openxmlformats.org/drawingml/2006/chartDrawing">
    <cdr:from>
      <cdr:x>0.60264</cdr:x>
      <cdr:y>0.43099</cdr:y>
    </cdr:from>
    <cdr:to>
      <cdr:x>0.70563</cdr:x>
      <cdr:y>0.47804</cdr:y>
    </cdr:to>
    <cdr:sp macro="" textlink="">
      <cdr:nvSpPr>
        <cdr:cNvPr id="9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5930573" y="2255232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20/11 – 22/1</a:t>
          </a:r>
        </a:p>
      </cdr:txBody>
    </cdr:sp>
  </cdr:relSizeAnchor>
  <cdr:relSizeAnchor xmlns:cdr="http://schemas.openxmlformats.org/drawingml/2006/chartDrawing">
    <cdr:from>
      <cdr:x>0.76056</cdr:x>
      <cdr:y>0.49075</cdr:y>
    </cdr:from>
    <cdr:to>
      <cdr:x>0.86354</cdr:x>
      <cdr:y>0.53781</cdr:y>
    </cdr:to>
    <cdr:sp macro="" textlink="">
      <cdr:nvSpPr>
        <cdr:cNvPr id="10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484561" y="2567949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22/1 – 2/4</a:t>
          </a:r>
        </a:p>
      </cdr:txBody>
    </cdr:sp>
  </cdr:relSizeAnchor>
  <cdr:relSizeAnchor xmlns:cdr="http://schemas.openxmlformats.org/drawingml/2006/chartDrawing">
    <cdr:from>
      <cdr:x>0.76063</cdr:x>
      <cdr:y>0.55585</cdr:y>
    </cdr:from>
    <cdr:to>
      <cdr:x>0.86362</cdr:x>
      <cdr:y>0.60291</cdr:y>
    </cdr:to>
    <cdr:sp macro="" textlink="">
      <cdr:nvSpPr>
        <cdr:cNvPr id="11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485309" y="290860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22/1 – 2/4</a:t>
          </a:r>
        </a:p>
      </cdr:txBody>
    </cdr:sp>
  </cdr:relSizeAnchor>
  <cdr:relSizeAnchor xmlns:cdr="http://schemas.openxmlformats.org/drawingml/2006/chartDrawing">
    <cdr:from>
      <cdr:x>0.7934</cdr:x>
      <cdr:y>0.6141</cdr:y>
    </cdr:from>
    <cdr:to>
      <cdr:x>0.89639</cdr:x>
      <cdr:y>0.66115</cdr:y>
    </cdr:to>
    <cdr:sp macro="" textlink="">
      <cdr:nvSpPr>
        <cdr:cNvPr id="12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807818" y="321339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2/4 – 16/4</a:t>
          </a:r>
        </a:p>
      </cdr:txBody>
    </cdr:sp>
  </cdr:relSizeAnchor>
  <cdr:relSizeAnchor xmlns:cdr="http://schemas.openxmlformats.org/drawingml/2006/chartDrawing">
    <cdr:from>
      <cdr:x>0.79322</cdr:x>
      <cdr:y>0.67946</cdr:y>
    </cdr:from>
    <cdr:to>
      <cdr:x>0.8962</cdr:x>
      <cdr:y>0.72652</cdr:y>
    </cdr:to>
    <cdr:sp macro="" textlink="">
      <cdr:nvSpPr>
        <cdr:cNvPr id="13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805981" y="3555420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2/4 – 16/4</a:t>
          </a:r>
        </a:p>
      </cdr:txBody>
    </cdr:sp>
  </cdr:relSizeAnchor>
  <cdr:relSizeAnchor xmlns:cdr="http://schemas.openxmlformats.org/drawingml/2006/chartDrawing">
    <cdr:from>
      <cdr:x>0.81386</cdr:x>
      <cdr:y>0.7368</cdr:y>
    </cdr:from>
    <cdr:to>
      <cdr:x>0.91684</cdr:x>
      <cdr:y>0.78386</cdr:y>
    </cdr:to>
    <cdr:sp macro="" textlink="">
      <cdr:nvSpPr>
        <cdr:cNvPr id="14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009107" y="3855458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16/4 – 23/4</a:t>
          </a:r>
        </a:p>
      </cdr:txBody>
    </cdr:sp>
  </cdr:relSizeAnchor>
  <cdr:relSizeAnchor xmlns:cdr="http://schemas.openxmlformats.org/drawingml/2006/chartDrawing">
    <cdr:from>
      <cdr:x>0.82894</cdr:x>
      <cdr:y>0.79613</cdr:y>
    </cdr:from>
    <cdr:to>
      <cdr:x>0.93192</cdr:x>
      <cdr:y>0.84318</cdr:y>
    </cdr:to>
    <cdr:sp macro="" textlink="">
      <cdr:nvSpPr>
        <cdr:cNvPr id="15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157526" y="416589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23/4 – 30/4</a:t>
          </a:r>
        </a:p>
      </cdr:txBody>
    </cdr:sp>
  </cdr:relSizeAnchor>
  <cdr:relSizeAnchor xmlns:cdr="http://schemas.openxmlformats.org/drawingml/2006/chartDrawing">
    <cdr:from>
      <cdr:x>0.84249</cdr:x>
      <cdr:y>0.85923</cdr:y>
    </cdr:from>
    <cdr:to>
      <cdr:x>0.94547</cdr:x>
      <cdr:y>0.90629</cdr:y>
    </cdr:to>
    <cdr:sp macro="" textlink="">
      <cdr:nvSpPr>
        <cdr:cNvPr id="16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290877" y="449609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30/4 – 7/5</a:t>
          </a:r>
        </a:p>
      </cdr:txBody>
    </cdr:sp>
  </cdr:relSizeAnchor>
  <cdr:relSizeAnchor xmlns:cdr="http://schemas.openxmlformats.org/drawingml/2006/chartDrawing">
    <cdr:from>
      <cdr:x>0.89398</cdr:x>
      <cdr:y>0.91866</cdr:y>
    </cdr:from>
    <cdr:to>
      <cdr:x>0.99697</cdr:x>
      <cdr:y>0.96572</cdr:y>
    </cdr:to>
    <cdr:sp macro="" textlink="">
      <cdr:nvSpPr>
        <cdr:cNvPr id="17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797607" y="4807085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7/5 – 28/5</a:t>
          </a:r>
        </a:p>
      </cdr:txBody>
    </cdr:sp>
  </cdr:relSizeAnchor>
  <cdr:relSizeAnchor xmlns:cdr="http://schemas.openxmlformats.org/drawingml/2006/chartDrawing">
    <cdr:from>
      <cdr:x>0.86786</cdr:x>
      <cdr:y>0.09788</cdr:y>
    </cdr:from>
    <cdr:to>
      <cdr:x>0.97085</cdr:x>
      <cdr:y>0.14493</cdr:y>
    </cdr:to>
    <cdr:sp macro="" textlink="">
      <cdr:nvSpPr>
        <cdr:cNvPr id="19" name="CasellaDiTesto 4">
          <a:extLst xmlns:a="http://schemas.openxmlformats.org/drawingml/2006/main">
            <a:ext uri="{FF2B5EF4-FFF2-40B4-BE49-F238E27FC236}">
              <a16:creationId xmlns:a16="http://schemas.microsoft.com/office/drawing/2014/main" id="{2663442D-9ED7-8F41-ABFD-E30C47DCEBFD}"/>
            </a:ext>
          </a:extLst>
        </cdr:cNvPr>
        <cdr:cNvSpPr txBox="1"/>
      </cdr:nvSpPr>
      <cdr:spPr>
        <a:xfrm xmlns:a="http://schemas.openxmlformats.org/drawingml/2006/main">
          <a:off x="8540547" y="512153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000" dirty="0"/>
            <a:t>Can Akgol</a:t>
          </a:r>
        </a:p>
      </cdr:txBody>
    </cdr:sp>
  </cdr:relSizeAnchor>
  <cdr:relSizeAnchor xmlns:cdr="http://schemas.openxmlformats.org/drawingml/2006/chartDrawing">
    <cdr:from>
      <cdr:x>0.86786</cdr:x>
      <cdr:y>0.15006</cdr:y>
    </cdr:from>
    <cdr:to>
      <cdr:x>0.97085</cdr:x>
      <cdr:y>0.19712</cdr:y>
    </cdr:to>
    <cdr:sp macro="" textlink="">
      <cdr:nvSpPr>
        <cdr:cNvPr id="20" name="CasellaDiTesto 4">
          <a:extLst xmlns:a="http://schemas.openxmlformats.org/drawingml/2006/main">
            <a:ext uri="{FF2B5EF4-FFF2-40B4-BE49-F238E27FC236}">
              <a16:creationId xmlns:a16="http://schemas.microsoft.com/office/drawing/2014/main" id="{6B7AD9A0-3C80-B34E-BE14-B909E03A82DF}"/>
            </a:ext>
          </a:extLst>
        </cdr:cNvPr>
        <cdr:cNvSpPr txBox="1"/>
      </cdr:nvSpPr>
      <cdr:spPr>
        <a:xfrm xmlns:a="http://schemas.openxmlformats.org/drawingml/2006/main">
          <a:off x="8540547" y="785233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000" dirty="0"/>
            <a:t>Paolo De Santis</a:t>
          </a:r>
        </a:p>
      </cdr:txBody>
    </cdr:sp>
  </cdr:relSizeAnchor>
  <cdr:relSizeAnchor xmlns:cdr="http://schemas.openxmlformats.org/drawingml/2006/chartDrawing">
    <cdr:from>
      <cdr:x>0.51</cdr:x>
      <cdr:y>0</cdr:y>
    </cdr:from>
    <cdr:to>
      <cdr:x>0.51</cdr:x>
      <cdr:y>0.0658</cdr:y>
    </cdr:to>
    <cdr:cxnSp macro="">
      <cdr:nvCxnSpPr>
        <cdr:cNvPr id="27" name="Connettore 1 26">
          <a:extLst xmlns:a="http://schemas.openxmlformats.org/drawingml/2006/main">
            <a:ext uri="{FF2B5EF4-FFF2-40B4-BE49-F238E27FC236}">
              <a16:creationId xmlns:a16="http://schemas.microsoft.com/office/drawing/2014/main" id="{BBF163D0-1A56-034A-B065-78807C34EB60}"/>
            </a:ext>
          </a:extLst>
        </cdr:cNvPr>
        <cdr:cNvCxnSpPr/>
      </cdr:nvCxnSpPr>
      <cdr:spPr>
        <a:xfrm xmlns:a="http://schemas.openxmlformats.org/drawingml/2006/main" flipV="1">
          <a:off x="5018864" y="-1363369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0.5756</cdr:x>
      <cdr:y>0</cdr:y>
    </cdr:from>
    <cdr:to>
      <cdr:x>0.5756</cdr:x>
      <cdr:y>0.0658</cdr:y>
    </cdr:to>
    <cdr:cxnSp macro="">
      <cdr:nvCxnSpPr>
        <cdr:cNvPr id="28" name="Connettore 1 27">
          <a:extLst xmlns:a="http://schemas.openxmlformats.org/drawingml/2006/main">
            <a:ext uri="{FF2B5EF4-FFF2-40B4-BE49-F238E27FC236}">
              <a16:creationId xmlns:a16="http://schemas.microsoft.com/office/drawing/2014/main" id="{E9AF3BD4-994B-5C47-95B1-A880B3A0168C}"/>
            </a:ext>
          </a:extLst>
        </cdr:cNvPr>
        <cdr:cNvCxnSpPr/>
      </cdr:nvCxnSpPr>
      <cdr:spPr>
        <a:xfrm xmlns:a="http://schemas.openxmlformats.org/drawingml/2006/main" flipV="1">
          <a:off x="5664396" y="0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0.83836</cdr:x>
      <cdr:y>0</cdr:y>
    </cdr:from>
    <cdr:to>
      <cdr:x>0.83836</cdr:x>
      <cdr:y>0.0658</cdr:y>
    </cdr:to>
    <cdr:cxnSp macro="">
      <cdr:nvCxnSpPr>
        <cdr:cNvPr id="29" name="Connettore 1 28">
          <a:extLst xmlns:a="http://schemas.openxmlformats.org/drawingml/2006/main">
            <a:ext uri="{FF2B5EF4-FFF2-40B4-BE49-F238E27FC236}">
              <a16:creationId xmlns:a16="http://schemas.microsoft.com/office/drawing/2014/main" id="{1D53321C-F0C2-B847-928E-CFEC54981A58}"/>
            </a:ext>
          </a:extLst>
        </cdr:cNvPr>
        <cdr:cNvCxnSpPr/>
      </cdr:nvCxnSpPr>
      <cdr:spPr>
        <a:xfrm xmlns:a="http://schemas.openxmlformats.org/drawingml/2006/main" flipV="1">
          <a:off x="8250240" y="0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0.97497</cdr:x>
      <cdr:y>0</cdr:y>
    </cdr:from>
    <cdr:to>
      <cdr:x>0.97497</cdr:x>
      <cdr:y>0.0658</cdr:y>
    </cdr:to>
    <cdr:cxnSp macro="">
      <cdr:nvCxnSpPr>
        <cdr:cNvPr id="31" name="Connettore 1 30">
          <a:extLst xmlns:a="http://schemas.openxmlformats.org/drawingml/2006/main">
            <a:ext uri="{FF2B5EF4-FFF2-40B4-BE49-F238E27FC236}">
              <a16:creationId xmlns:a16="http://schemas.microsoft.com/office/drawing/2014/main" id="{B670219F-5EEC-7548-9505-B8DFF4DFD1C6}"/>
            </a:ext>
          </a:extLst>
        </cdr:cNvPr>
        <cdr:cNvCxnSpPr/>
      </cdr:nvCxnSpPr>
      <cdr:spPr>
        <a:xfrm xmlns:a="http://schemas.openxmlformats.org/drawingml/2006/main" flipV="1">
          <a:off x="9594581" y="-19459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5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9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2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F673-93D6-AC46-BB0A-ABB618551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BLOB-FREE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A86B8C-7981-8D4F-8FE3-E604FFE5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dirty="0"/>
              <a:t>Interdisciplinary project A.Y. 2020/21</a:t>
            </a:r>
          </a:p>
          <a:p>
            <a:r>
              <a:rPr lang="en-US" dirty="0"/>
              <a:t>Proposed by </a:t>
            </a:r>
            <a:r>
              <a:rPr lang="en-US" dirty="0" err="1"/>
              <a:t>pROf.</a:t>
            </a:r>
            <a:r>
              <a:rPr lang="en-US" dirty="0"/>
              <a:t> </a:t>
            </a:r>
            <a:r>
              <a:rPr lang="en-US" dirty="0" err="1"/>
              <a:t>dovis</a:t>
            </a:r>
            <a:r>
              <a:rPr lang="en-US" dirty="0"/>
              <a:t>, prof. </a:t>
            </a:r>
            <a:r>
              <a:rPr lang="en-US" dirty="0" err="1"/>
              <a:t>piras</a:t>
            </a:r>
            <a:r>
              <a:rPr lang="en-US" dirty="0"/>
              <a:t> and prof. di </a:t>
            </a:r>
            <a:r>
              <a:rPr lang="en-US" dirty="0" err="1"/>
              <a:t>pietra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Problem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Segnaposto contenuto 4" descr="Immagine che contiene torta, decorato, compleanno, mano&#10;&#10;Descrizione generata automaticamente">
            <a:extLst>
              <a:ext uri="{FF2B5EF4-FFF2-40B4-BE49-F238E27FC236}">
                <a16:creationId xmlns:a16="http://schemas.microsoft.com/office/drawing/2014/main" id="{339D41C8-44F2-4441-970F-F8EE2D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35" y="2332308"/>
            <a:ext cx="3216495" cy="321918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D1CFD66-C57C-F747-A3DF-902921EE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4884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Coronavirus is putting at risk many lives; thus some rules must be enforced in order to prevent the spreading of the infection. Two very simple but effective measures are:</a:t>
            </a:r>
          </a:p>
          <a:p>
            <a:r>
              <a:rPr lang="en-US" dirty="0"/>
              <a:t>Wearing face masks</a:t>
            </a:r>
          </a:p>
          <a:p>
            <a:r>
              <a:rPr lang="en-US" dirty="0"/>
              <a:t>Avoiding “assemblages” of people</a:t>
            </a:r>
          </a:p>
        </p:txBody>
      </p:sp>
    </p:spTree>
    <p:extLst>
      <p:ext uri="{BB962C8B-B14F-4D97-AF65-F5344CB8AC3E}">
        <p14:creationId xmlns:p14="http://schemas.microsoft.com/office/powerpoint/2010/main" val="347348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The solution</a:t>
            </a:r>
            <a:endParaRPr lang="en-US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6180135" cy="358404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Build a computer vision system able to detect “assemblages” of people and able to verify that everyone is wearing a mask, using a cheap digital camera and range camera connected to a Raspberry Pi.</a:t>
            </a:r>
          </a:p>
          <a:p>
            <a:r>
              <a:rPr lang="en-US" sz="1800" dirty="0"/>
              <a:t>The system can warn users in case a dangerous situation is detected</a:t>
            </a:r>
          </a:p>
          <a:p>
            <a:r>
              <a:rPr lang="en-US" sz="1800" dirty="0"/>
              <a:t>The management system shows statistics about the issued warnings, so that the managers of the area can take additional preventive measures</a:t>
            </a:r>
          </a:p>
          <a:p>
            <a:r>
              <a:rPr lang="en-US" sz="1800" dirty="0"/>
              <a:t>The system can be deployed in closed spaces where “assemblages” are frequent (e.g. the corridors of a school or university)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magine 4" descr="Immagine che contiene sciando, persone, gruppo, camminando&#10;&#10;Descrizione generata automaticamente">
            <a:extLst>
              <a:ext uri="{FF2B5EF4-FFF2-40B4-BE49-F238E27FC236}">
                <a16:creationId xmlns:a16="http://schemas.microsoft.com/office/drawing/2014/main" id="{8BBA76BB-69B9-6046-9CDC-88FD7A9E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8" y="4106863"/>
            <a:ext cx="31750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magine 6" descr="Immagine che contiene pannolino&#10;&#10;Descrizione generata automaticamente">
            <a:extLst>
              <a:ext uri="{FF2B5EF4-FFF2-40B4-BE49-F238E27FC236}">
                <a16:creationId xmlns:a16="http://schemas.microsoft.com/office/drawing/2014/main" id="{DA65CA14-E683-074B-8F8F-2F2FAB01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223" y="2005013"/>
            <a:ext cx="1758950" cy="1758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879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0933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wBS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0D90A89-806B-794B-93EA-9A207F90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4612" y="1193399"/>
            <a:ext cx="7171155" cy="5193513"/>
          </a:xfrm>
        </p:spPr>
      </p:pic>
    </p:spTree>
    <p:extLst>
      <p:ext uri="{BB962C8B-B14F-4D97-AF65-F5344CB8AC3E}">
        <p14:creationId xmlns:p14="http://schemas.microsoft.com/office/powerpoint/2010/main" val="425128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FIRST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042753"/>
            <a:ext cx="9840911" cy="354171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Gather data to use in the training of the image recognitions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cameras in different conditions and find the optimal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possible image recognition methodologies and choose the most suitable one for this specific task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1506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Server where to perform the image recognition</a:t>
            </a:r>
          </a:p>
          <a:p>
            <a:r>
              <a:rPr lang="en-US" dirty="0"/>
              <a:t>Database for the statistics</a:t>
            </a:r>
          </a:p>
          <a:p>
            <a:r>
              <a:rPr lang="en-US" dirty="0" err="1"/>
              <a:t>RaspberryPi</a:t>
            </a:r>
            <a:endParaRPr lang="en-US" dirty="0"/>
          </a:p>
          <a:p>
            <a:r>
              <a:rPr lang="en-US" dirty="0"/>
              <a:t>Digital camera</a:t>
            </a:r>
          </a:p>
          <a:p>
            <a:r>
              <a:rPr lang="en-US" dirty="0"/>
              <a:t>Range camera</a:t>
            </a:r>
          </a:p>
          <a:p>
            <a:r>
              <a:rPr lang="en-US" dirty="0"/>
              <a:t>OpenCV library for image recognition</a:t>
            </a:r>
          </a:p>
          <a:p>
            <a:r>
              <a:rPr lang="en-US" dirty="0"/>
              <a:t>Python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6" name="Immagine 55">
            <a:extLst>
              <a:ext uri="{FF2B5EF4-FFF2-40B4-BE49-F238E27FC236}">
                <a16:creationId xmlns:a16="http://schemas.microsoft.com/office/drawing/2014/main" id="{CBA20B2C-4D6C-EF44-9D4C-474791CF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226" y="4279985"/>
            <a:ext cx="1282010" cy="157947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620BD187-2446-9840-8A43-6D6FD572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986" y="2249485"/>
            <a:ext cx="1905000" cy="16891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55D6095A-D75C-1749-97E9-CED7D50A6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755" y="4210051"/>
            <a:ext cx="1795461" cy="1795461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08C417A9-C2A2-2A46-9173-743FF60A7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317" y="2423671"/>
            <a:ext cx="2553766" cy="13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294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Workplan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5D92375-70E5-854A-9E64-94531FB3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07432"/>
              </p:ext>
            </p:extLst>
          </p:nvPr>
        </p:nvGraphicFramePr>
        <p:xfrm>
          <a:off x="1206500" y="1363369"/>
          <a:ext cx="9840913" cy="5232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2A8C57-60F7-4048-B87B-B9108C85660E}"/>
              </a:ext>
            </a:extLst>
          </p:cNvPr>
          <p:cNvSpPr txBox="1"/>
          <p:nvPr/>
        </p:nvSpPr>
        <p:spPr>
          <a:xfrm>
            <a:off x="5396732" y="963320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20/11</a:t>
            </a:r>
          </a:p>
          <a:p>
            <a:pPr algn="ctr"/>
            <a:r>
              <a:rPr lang="en-US" sz="1100" dirty="0"/>
              <a:t>SRR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4E31AD-F2F7-1D48-A700-A9FFD49D2146}"/>
              </a:ext>
            </a:extLst>
          </p:cNvPr>
          <p:cNvSpPr txBox="1"/>
          <p:nvPr/>
        </p:nvSpPr>
        <p:spPr>
          <a:xfrm>
            <a:off x="5143500" y="1707675"/>
            <a:ext cx="1013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16/10 – 30/10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C26BF57-BEDF-DD46-BDBF-240FAE08664C}"/>
              </a:ext>
            </a:extLst>
          </p:cNvPr>
          <p:cNvSpPr/>
          <p:nvPr/>
        </p:nvSpPr>
        <p:spPr>
          <a:xfrm>
            <a:off x="9606005" y="1935850"/>
            <a:ext cx="134753" cy="1238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8A0B6F5-5321-504D-A10D-EC1C3A0199F5}"/>
              </a:ext>
            </a:extLst>
          </p:cNvPr>
          <p:cNvSpPr/>
          <p:nvPr/>
        </p:nvSpPr>
        <p:spPr>
          <a:xfrm>
            <a:off x="9606009" y="2209800"/>
            <a:ext cx="134753" cy="123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99F2733-0E45-3242-9A47-3FB62D24BA4F}"/>
              </a:ext>
            </a:extLst>
          </p:cNvPr>
          <p:cNvSpPr txBox="1"/>
          <p:nvPr/>
        </p:nvSpPr>
        <p:spPr>
          <a:xfrm>
            <a:off x="5917985" y="962213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11/12</a:t>
            </a:r>
          </a:p>
          <a:p>
            <a:pPr algn="ctr"/>
            <a:r>
              <a:rPr lang="en-US" sz="1100" dirty="0"/>
              <a:t>PDR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6ACE808-5C09-7949-B9CD-274D69D45CA6}"/>
              </a:ext>
            </a:extLst>
          </p:cNvPr>
          <p:cNvSpPr txBox="1"/>
          <p:nvPr/>
        </p:nvSpPr>
        <p:spPr>
          <a:xfrm>
            <a:off x="6571623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8/1</a:t>
            </a:r>
          </a:p>
          <a:p>
            <a:pPr algn="ctr"/>
            <a:r>
              <a:rPr lang="en-US" sz="1100" dirty="0"/>
              <a:t>CDR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B45026C-DC40-8E4A-84AB-17A2776AECAA}"/>
              </a:ext>
            </a:extLst>
          </p:cNvPr>
          <p:cNvSpPr txBox="1"/>
          <p:nvPr/>
        </p:nvSpPr>
        <p:spPr>
          <a:xfrm>
            <a:off x="9153111" y="96387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30/4</a:t>
            </a:r>
          </a:p>
          <a:p>
            <a:pPr algn="ctr"/>
            <a:r>
              <a:rPr lang="en-US" sz="1100" dirty="0"/>
              <a:t>TRR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B4D1555-16D3-7249-925B-A766D91CCC7E}"/>
              </a:ext>
            </a:extLst>
          </p:cNvPr>
          <p:cNvSpPr txBox="1"/>
          <p:nvPr/>
        </p:nvSpPr>
        <p:spPr>
          <a:xfrm>
            <a:off x="10498954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25/6</a:t>
            </a:r>
          </a:p>
          <a:p>
            <a:pPr algn="ctr"/>
            <a:r>
              <a:rPr lang="en-US" sz="1100" dirty="0"/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134031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Thank you for the attention!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Team members:</a:t>
            </a:r>
          </a:p>
          <a:p>
            <a:r>
              <a:rPr lang="en-US" sz="2800" dirty="0"/>
              <a:t>Can Akgol (s274948)</a:t>
            </a:r>
          </a:p>
          <a:p>
            <a:r>
              <a:rPr lang="en-US" sz="2800" dirty="0"/>
              <a:t>Paolo De Santis (s280398)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652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313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BLOB-FREE</vt:lpstr>
      <vt:lpstr>The Problem</vt:lpstr>
      <vt:lpstr>The solution</vt:lpstr>
      <vt:lpstr>wBS</vt:lpstr>
      <vt:lpstr>FIRST Steps</vt:lpstr>
      <vt:lpstr>Tools</vt:lpstr>
      <vt:lpstr>Workplan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BLOB-FREE</dc:title>
  <dc:creator>DE SANTIS PAOLO</dc:creator>
  <cp:lastModifiedBy>DE SANTIS PAOLO</cp:lastModifiedBy>
  <cp:revision>40</cp:revision>
  <dcterms:created xsi:type="dcterms:W3CDTF">2020-10-26T10:04:58Z</dcterms:created>
  <dcterms:modified xsi:type="dcterms:W3CDTF">2020-11-06T11:22:20Z</dcterms:modified>
</cp:coreProperties>
</file>