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Foglio1!$A$2:$A$13</c:f>
              <c:strCache>
                <c:ptCount val="12"/>
                <c:pt idx="0">
                  <c:v>Project plan definition</c:v>
                </c:pt>
                <c:pt idx="1">
                  <c:v>User requirements definition</c:v>
                </c:pt>
                <c:pt idx="2">
                  <c:v>Training dataset gathering</c:v>
                </c:pt>
                <c:pt idx="3">
                  <c:v>Cameras testing</c:v>
                </c:pt>
                <c:pt idx="4">
                  <c:v>Image recognition methodology evaluation and definition</c:v>
                </c:pt>
                <c:pt idx="5">
                  <c:v>Data streaming API developement</c:v>
                </c:pt>
                <c:pt idx="6">
                  <c:v>Image recognition algorithm development </c:v>
                </c:pt>
                <c:pt idx="7">
                  <c:v>Controlled-scenario testing</c:v>
                </c:pt>
                <c:pt idx="8">
                  <c:v>Results analysis and validation</c:v>
                </c:pt>
                <c:pt idx="9">
                  <c:v>Management UI developement</c:v>
                </c:pt>
                <c:pt idx="10">
                  <c:v>Real-world scenario testing</c:v>
                </c:pt>
                <c:pt idx="11">
                  <c:v>Final results analysis</c:v>
                </c:pt>
              </c:strCache>
            </c:strRef>
          </c:cat>
          <c:val>
            <c:numRef>
              <c:f>Foglio1!$B$2:$B$13</c:f>
              <c:numCache>
                <c:formatCode>d/m;@</c:formatCode>
                <c:ptCount val="12"/>
                <c:pt idx="0">
                  <c:v>44120</c:v>
                </c:pt>
                <c:pt idx="1">
                  <c:v>44127</c:v>
                </c:pt>
                <c:pt idx="2">
                  <c:v>44134</c:v>
                </c:pt>
                <c:pt idx="3">
                  <c:v>44134</c:v>
                </c:pt>
                <c:pt idx="4">
                  <c:v>44141</c:v>
                </c:pt>
                <c:pt idx="5">
                  <c:v>44155</c:v>
                </c:pt>
                <c:pt idx="6">
                  <c:v>44155</c:v>
                </c:pt>
                <c:pt idx="7">
                  <c:v>44260</c:v>
                </c:pt>
                <c:pt idx="8">
                  <c:v>44270</c:v>
                </c:pt>
                <c:pt idx="9">
                  <c:v>44275</c:v>
                </c:pt>
                <c:pt idx="10">
                  <c:v>44304</c:v>
                </c:pt>
                <c:pt idx="11">
                  <c:v>44311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D-BB4B-93C2-56D96E712E4E}"/>
            </c:ext>
          </c:extLst>
        </c:ser>
        <c:ser>
          <c:idx val="2"/>
          <c:order val="1"/>
          <c:tx>
            <c:strRef>
              <c:f>Foglio1!$D$1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Foglio1!$A$2:$A$13</c:f>
              <c:strCache>
                <c:ptCount val="12"/>
                <c:pt idx="0">
                  <c:v>Project plan definition</c:v>
                </c:pt>
                <c:pt idx="1">
                  <c:v>User requirements definition</c:v>
                </c:pt>
                <c:pt idx="2">
                  <c:v>Training dataset gathering</c:v>
                </c:pt>
                <c:pt idx="3">
                  <c:v>Cameras testing</c:v>
                </c:pt>
                <c:pt idx="4">
                  <c:v>Image recognition methodology evaluation and definition</c:v>
                </c:pt>
                <c:pt idx="5">
                  <c:v>Data streaming API developement</c:v>
                </c:pt>
                <c:pt idx="6">
                  <c:v>Image recognition algorithm development </c:v>
                </c:pt>
                <c:pt idx="7">
                  <c:v>Controlled-scenario testing</c:v>
                </c:pt>
                <c:pt idx="8">
                  <c:v>Results analysis and validation</c:v>
                </c:pt>
                <c:pt idx="9">
                  <c:v>Management UI developement</c:v>
                </c:pt>
                <c:pt idx="10">
                  <c:v>Real-world scenario testing</c:v>
                </c:pt>
                <c:pt idx="11">
                  <c:v>Final results analysis</c:v>
                </c:pt>
              </c:strCache>
            </c:strRef>
          </c:cat>
          <c:val>
            <c:numRef>
              <c:f>Foglio1!$D$2:$D$13</c:f>
              <c:numCache>
                <c:formatCode>General</c:formatCode>
                <c:ptCount val="12"/>
                <c:pt idx="0">
                  <c:v>14</c:v>
                </c:pt>
                <c:pt idx="1">
                  <c:v>14</c:v>
                </c:pt>
                <c:pt idx="2">
                  <c:v>7</c:v>
                </c:pt>
                <c:pt idx="3">
                  <c:v>7</c:v>
                </c:pt>
                <c:pt idx="4">
                  <c:v>14</c:v>
                </c:pt>
                <c:pt idx="5">
                  <c:v>42</c:v>
                </c:pt>
                <c:pt idx="6">
                  <c:v>101</c:v>
                </c:pt>
                <c:pt idx="7">
                  <c:v>10</c:v>
                </c:pt>
                <c:pt idx="8">
                  <c:v>17</c:v>
                </c:pt>
                <c:pt idx="9">
                  <c:v>29</c:v>
                </c:pt>
                <c:pt idx="10">
                  <c:v>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4D-BB4B-93C2-56D96E712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7437184"/>
        <c:axId val="1827438816"/>
      </c:barChart>
      <c:catAx>
        <c:axId val="1827437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8816"/>
        <c:crosses val="autoZero"/>
        <c:auto val="1"/>
        <c:lblAlgn val="ctr"/>
        <c:lblOffset val="100"/>
        <c:noMultiLvlLbl val="0"/>
      </c:catAx>
      <c:valAx>
        <c:axId val="1827438816"/>
        <c:scaling>
          <c:orientation val="minMax"/>
          <c:min val="4412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7184"/>
        <c:crosses val="autoZero"/>
        <c:crossBetween val="between"/>
      </c:valAx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9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25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9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2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CF673-93D6-AC46-BB0A-ABB618551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BLOB-FREE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A86B8C-7981-8D4F-8FE3-E604FFE5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en-US" dirty="0"/>
              <a:t>Interdisciplinary project A.Y. 2020/21</a:t>
            </a:r>
          </a:p>
        </p:txBody>
      </p:sp>
    </p:spTree>
    <p:extLst>
      <p:ext uri="{BB962C8B-B14F-4D97-AF65-F5344CB8AC3E}">
        <p14:creationId xmlns:p14="http://schemas.microsoft.com/office/powerpoint/2010/main" val="29023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Objectives &amp;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Automate the “surveillance” of an area, in order to prevent CoViD-19 infections</a:t>
            </a:r>
          </a:p>
          <a:p>
            <a:r>
              <a:rPr lang="en-US" dirty="0"/>
              <a:t>Build a computer vision system able to detect “assemblages” of people and able to verify that everyone is wearing a mask</a:t>
            </a:r>
          </a:p>
          <a:p>
            <a:r>
              <a:rPr lang="en-US" dirty="0"/>
              <a:t>Issue warnings to the users in the area</a:t>
            </a:r>
          </a:p>
          <a:p>
            <a:r>
              <a:rPr lang="en-US" dirty="0"/>
              <a:t>Build a management system where the person  in charge of the safety of the areas can visualize statistics about “assemblages” and mask wearing, in order to take additional preventive measures</a:t>
            </a:r>
          </a:p>
          <a:p>
            <a:r>
              <a:rPr lang="en-US" dirty="0"/>
              <a:t>Possibly test the system in a real-world scenario (e.g. </a:t>
            </a:r>
            <a:r>
              <a:rPr lang="en-US" dirty="0" err="1"/>
              <a:t>Politecnico’s</a:t>
            </a:r>
            <a:r>
              <a:rPr lang="en-US" dirty="0"/>
              <a:t> corridors) to verify its effectiveness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7348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The whole World is facing a pandemic; thus it is necessary to take preventive measures to stop infections. Two of the most important ones are:</a:t>
            </a:r>
          </a:p>
          <a:p>
            <a:pPr lvl="1"/>
            <a:r>
              <a:rPr lang="en-US" dirty="0"/>
              <a:t>Avoiding ”assemblages” of people</a:t>
            </a:r>
          </a:p>
          <a:p>
            <a:pPr lvl="1"/>
            <a:r>
              <a:rPr lang="en-US" dirty="0"/>
              <a:t>Wear face masks</a:t>
            </a:r>
          </a:p>
          <a:p>
            <a:r>
              <a:rPr lang="en-US" dirty="0"/>
              <a:t>Computer vision systems can recognize crowds and objects, so it is possible to detect ”assemblages” and masks</a:t>
            </a:r>
          </a:p>
          <a:p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5629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Workplan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5D92375-70E5-854A-9E64-94531FB3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354225"/>
              </p:ext>
            </p:extLst>
          </p:nvPr>
        </p:nvGraphicFramePr>
        <p:xfrm>
          <a:off x="1206500" y="2249488"/>
          <a:ext cx="9840913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4031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0933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wBS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Segnaposto contenuto 51">
            <a:extLst>
              <a:ext uri="{FF2B5EF4-FFF2-40B4-BE49-F238E27FC236}">
                <a16:creationId xmlns:a16="http://schemas.microsoft.com/office/drawing/2014/main" id="{4AB4EAC3-2C94-9644-806F-03566A5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3488" y="1228006"/>
            <a:ext cx="7141761" cy="5172226"/>
          </a:xfrm>
        </p:spPr>
      </p:pic>
    </p:spTree>
    <p:extLst>
      <p:ext uri="{BB962C8B-B14F-4D97-AF65-F5344CB8AC3E}">
        <p14:creationId xmlns:p14="http://schemas.microsoft.com/office/powerpoint/2010/main" val="425128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227" y="-171927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WBS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Rettangolo 5">
            <a:extLst>
              <a:ext uri="{FF2B5EF4-FFF2-40B4-BE49-F238E27FC236}">
                <a16:creationId xmlns:a16="http://schemas.microsoft.com/office/drawing/2014/main" id="{C0F2A582-2B26-DF4E-AA16-097E3AC589D9}"/>
              </a:ext>
            </a:extLst>
          </p:cNvPr>
          <p:cNvSpPr/>
          <p:nvPr/>
        </p:nvSpPr>
        <p:spPr>
          <a:xfrm>
            <a:off x="5435598" y="658447"/>
            <a:ext cx="1358919" cy="9941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Blob-free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DB1F709B-3E1B-9541-9D0C-BDDC9DFA0232}"/>
              </a:ext>
            </a:extLst>
          </p:cNvPr>
          <p:cNvSpPr/>
          <p:nvPr/>
        </p:nvSpPr>
        <p:spPr>
          <a:xfrm>
            <a:off x="2073321" y="2612079"/>
            <a:ext cx="1720151" cy="1265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recognition algorithm</a:t>
            </a:r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68D978E3-F2A7-AA42-AAB1-4B8A5DE44923}"/>
              </a:ext>
            </a:extLst>
          </p:cNvPr>
          <p:cNvCxnSpPr>
            <a:stCxn id="56" idx="2"/>
          </p:cNvCxnSpPr>
          <p:nvPr/>
        </p:nvCxnSpPr>
        <p:spPr>
          <a:xfrm rot="5400000">
            <a:off x="1993802" y="3321784"/>
            <a:ext cx="383661" cy="14955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1 66">
            <a:extLst>
              <a:ext uri="{FF2B5EF4-FFF2-40B4-BE49-F238E27FC236}">
                <a16:creationId xmlns:a16="http://schemas.microsoft.com/office/drawing/2014/main" id="{A33334D1-2BC2-754D-85E2-C28FFEFCC7C9}"/>
              </a:ext>
            </a:extLst>
          </p:cNvPr>
          <p:cNvCxnSpPr/>
          <p:nvPr/>
        </p:nvCxnSpPr>
        <p:spPr>
          <a:xfrm>
            <a:off x="1437867" y="4261380"/>
            <a:ext cx="0" cy="480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>
            <a:extLst>
              <a:ext uri="{FF2B5EF4-FFF2-40B4-BE49-F238E27FC236}">
                <a16:creationId xmlns:a16="http://schemas.microsoft.com/office/drawing/2014/main" id="{621C1560-2BCF-F549-96A1-9BF4627D8582}"/>
              </a:ext>
            </a:extLst>
          </p:cNvPr>
          <p:cNvSpPr/>
          <p:nvPr/>
        </p:nvSpPr>
        <p:spPr>
          <a:xfrm>
            <a:off x="895773" y="4741598"/>
            <a:ext cx="1084187" cy="8032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detection</a:t>
            </a:r>
          </a:p>
        </p:txBody>
      </p:sp>
      <p:cxnSp>
        <p:nvCxnSpPr>
          <p:cNvPr id="72" name="Connettore 1 71">
            <a:extLst>
              <a:ext uri="{FF2B5EF4-FFF2-40B4-BE49-F238E27FC236}">
                <a16:creationId xmlns:a16="http://schemas.microsoft.com/office/drawing/2014/main" id="{DD7FE0AE-4029-6F48-B8F9-A0485D01E72D}"/>
              </a:ext>
            </a:extLst>
          </p:cNvPr>
          <p:cNvCxnSpPr/>
          <p:nvPr/>
        </p:nvCxnSpPr>
        <p:spPr>
          <a:xfrm>
            <a:off x="2933396" y="4261380"/>
            <a:ext cx="1112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>
            <a:extLst>
              <a:ext uri="{FF2B5EF4-FFF2-40B4-BE49-F238E27FC236}">
                <a16:creationId xmlns:a16="http://schemas.microsoft.com/office/drawing/2014/main" id="{B1D1CA43-FD1E-B041-A68B-BE7210299A14}"/>
              </a:ext>
            </a:extLst>
          </p:cNvPr>
          <p:cNvCxnSpPr/>
          <p:nvPr/>
        </p:nvCxnSpPr>
        <p:spPr>
          <a:xfrm>
            <a:off x="4045601" y="4261380"/>
            <a:ext cx="0" cy="480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734F6473-8142-A541-B7FF-9C676581B5C8}"/>
              </a:ext>
            </a:extLst>
          </p:cNvPr>
          <p:cNvSpPr/>
          <p:nvPr/>
        </p:nvSpPr>
        <p:spPr>
          <a:xfrm>
            <a:off x="895773" y="5722673"/>
            <a:ext cx="1084187" cy="8032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 detection</a:t>
            </a:r>
          </a:p>
        </p:txBody>
      </p:sp>
      <p:cxnSp>
        <p:nvCxnSpPr>
          <p:cNvPr id="78" name="Connettore 1 77">
            <a:extLst>
              <a:ext uri="{FF2B5EF4-FFF2-40B4-BE49-F238E27FC236}">
                <a16:creationId xmlns:a16="http://schemas.microsoft.com/office/drawing/2014/main" id="{85D4F286-38FC-4A4B-9DEE-5F20F9B165DA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>
            <a:off x="1437867" y="5544873"/>
            <a:ext cx="0" cy="17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9F4EBFC2-6DAB-804B-AD0A-A828E00545BE}"/>
              </a:ext>
            </a:extLst>
          </p:cNvPr>
          <p:cNvSpPr/>
          <p:nvPr/>
        </p:nvSpPr>
        <p:spPr>
          <a:xfrm>
            <a:off x="3287724" y="4741598"/>
            <a:ext cx="1515754" cy="8971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“Assemblage” detection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47CBE0C-91DE-454F-9D28-33E668E94277}"/>
              </a:ext>
            </a:extLst>
          </p:cNvPr>
          <p:cNvSpPr/>
          <p:nvPr/>
        </p:nvSpPr>
        <p:spPr>
          <a:xfrm>
            <a:off x="5269172" y="2606131"/>
            <a:ext cx="1720151" cy="1265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streaming API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E4693A31-AB60-2246-B4B9-F8E718182450}"/>
              </a:ext>
            </a:extLst>
          </p:cNvPr>
          <p:cNvSpPr/>
          <p:nvPr/>
        </p:nvSpPr>
        <p:spPr>
          <a:xfrm>
            <a:off x="8297704" y="2606131"/>
            <a:ext cx="1720151" cy="1265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UI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6B8075A1-ECA4-3344-A76E-73E3FC3AE09C}"/>
              </a:ext>
            </a:extLst>
          </p:cNvPr>
          <p:cNvSpPr/>
          <p:nvPr/>
        </p:nvSpPr>
        <p:spPr>
          <a:xfrm>
            <a:off x="7720892" y="4730509"/>
            <a:ext cx="1613547" cy="9638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visualization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23A8186B-F406-B646-ABA0-22B660A1BC12}"/>
              </a:ext>
            </a:extLst>
          </p:cNvPr>
          <p:cNvSpPr/>
          <p:nvPr/>
        </p:nvSpPr>
        <p:spPr>
          <a:xfrm>
            <a:off x="9551930" y="4704580"/>
            <a:ext cx="1759537" cy="967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set-up</a:t>
            </a:r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4C349A79-5FC3-ED47-99FF-6992A992988A}"/>
              </a:ext>
            </a:extLst>
          </p:cNvPr>
          <p:cNvSpPr/>
          <p:nvPr/>
        </p:nvSpPr>
        <p:spPr>
          <a:xfrm>
            <a:off x="3078926" y="1319356"/>
            <a:ext cx="1515754" cy="8971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 gathering</a:t>
            </a:r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E738F123-88D7-C040-B571-2123ACCF837B}"/>
              </a:ext>
            </a:extLst>
          </p:cNvPr>
          <p:cNvSpPr/>
          <p:nvPr/>
        </p:nvSpPr>
        <p:spPr>
          <a:xfrm>
            <a:off x="8036176" y="1257444"/>
            <a:ext cx="1515754" cy="8971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Cameras testing</a:t>
            </a:r>
          </a:p>
        </p:txBody>
      </p:sp>
      <p:cxnSp>
        <p:nvCxnSpPr>
          <p:cNvPr id="102" name="Connettore 1 101">
            <a:extLst>
              <a:ext uri="{FF2B5EF4-FFF2-40B4-BE49-F238E27FC236}">
                <a16:creationId xmlns:a16="http://schemas.microsoft.com/office/drawing/2014/main" id="{1C0270BD-F522-074D-9772-DE60443FCC5F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>
            <a:off x="6115058" y="1652587"/>
            <a:ext cx="14190" cy="953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ttore 1 104">
            <a:extLst>
              <a:ext uri="{FF2B5EF4-FFF2-40B4-BE49-F238E27FC236}">
                <a16:creationId xmlns:a16="http://schemas.microsoft.com/office/drawing/2014/main" id="{A8E09C5D-52BC-1342-8968-85DBDC35C2AC}"/>
              </a:ext>
            </a:extLst>
          </p:cNvPr>
          <p:cNvCxnSpPr>
            <a:cxnSpLocks/>
          </p:cNvCxnSpPr>
          <p:nvPr/>
        </p:nvCxnSpPr>
        <p:spPr>
          <a:xfrm>
            <a:off x="4594680" y="1957388"/>
            <a:ext cx="3441494" cy="7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ttore 1 108">
            <a:extLst>
              <a:ext uri="{FF2B5EF4-FFF2-40B4-BE49-F238E27FC236}">
                <a16:creationId xmlns:a16="http://schemas.microsoft.com/office/drawing/2014/main" id="{D2A5E21E-B2C3-6647-9C52-D98180713CA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933396" y="2366963"/>
            <a:ext cx="1" cy="245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1 112">
            <a:extLst>
              <a:ext uri="{FF2B5EF4-FFF2-40B4-BE49-F238E27FC236}">
                <a16:creationId xmlns:a16="http://schemas.microsoft.com/office/drawing/2014/main" id="{3EC2AC1F-C2E3-B040-96FF-10908F1FEAF2}"/>
              </a:ext>
            </a:extLst>
          </p:cNvPr>
          <p:cNvCxnSpPr>
            <a:cxnSpLocks/>
          </p:cNvCxnSpPr>
          <p:nvPr/>
        </p:nvCxnSpPr>
        <p:spPr>
          <a:xfrm>
            <a:off x="2933396" y="2366963"/>
            <a:ext cx="6325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>
            <a:extLst>
              <a:ext uri="{FF2B5EF4-FFF2-40B4-BE49-F238E27FC236}">
                <a16:creationId xmlns:a16="http://schemas.microsoft.com/office/drawing/2014/main" id="{4529DFA2-958B-D54C-BB44-941F54E4A23A}"/>
              </a:ext>
            </a:extLst>
          </p:cNvPr>
          <p:cNvCxnSpPr>
            <a:cxnSpLocks/>
          </p:cNvCxnSpPr>
          <p:nvPr/>
        </p:nvCxnSpPr>
        <p:spPr>
          <a:xfrm>
            <a:off x="9258604" y="2366963"/>
            <a:ext cx="0" cy="239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1 119">
            <a:extLst>
              <a:ext uri="{FF2B5EF4-FFF2-40B4-BE49-F238E27FC236}">
                <a16:creationId xmlns:a16="http://schemas.microsoft.com/office/drawing/2014/main" id="{8EF6DB0B-271F-F843-965C-60B40434160D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9157779" y="3871771"/>
            <a:ext cx="1" cy="45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1 122">
            <a:extLst>
              <a:ext uri="{FF2B5EF4-FFF2-40B4-BE49-F238E27FC236}">
                <a16:creationId xmlns:a16="http://schemas.microsoft.com/office/drawing/2014/main" id="{A0CE9E12-1739-DF46-BF1E-1D1891087F31}"/>
              </a:ext>
            </a:extLst>
          </p:cNvPr>
          <p:cNvCxnSpPr>
            <a:cxnSpLocks/>
          </p:cNvCxnSpPr>
          <p:nvPr/>
        </p:nvCxnSpPr>
        <p:spPr>
          <a:xfrm>
            <a:off x="8398530" y="4323279"/>
            <a:ext cx="1930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nettore 1 125">
            <a:extLst>
              <a:ext uri="{FF2B5EF4-FFF2-40B4-BE49-F238E27FC236}">
                <a16:creationId xmlns:a16="http://schemas.microsoft.com/office/drawing/2014/main" id="{B997AB3F-79DF-CD49-B6FD-A18E31658ACF}"/>
              </a:ext>
            </a:extLst>
          </p:cNvPr>
          <p:cNvCxnSpPr>
            <a:cxnSpLocks/>
          </p:cNvCxnSpPr>
          <p:nvPr/>
        </p:nvCxnSpPr>
        <p:spPr>
          <a:xfrm>
            <a:off x="8398933" y="4323279"/>
            <a:ext cx="0" cy="381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1 128">
            <a:extLst>
              <a:ext uri="{FF2B5EF4-FFF2-40B4-BE49-F238E27FC236}">
                <a16:creationId xmlns:a16="http://schemas.microsoft.com/office/drawing/2014/main" id="{0693DB25-574E-5B4C-94C6-54E944C8BFF4}"/>
              </a:ext>
            </a:extLst>
          </p:cNvPr>
          <p:cNvCxnSpPr>
            <a:cxnSpLocks/>
          </p:cNvCxnSpPr>
          <p:nvPr/>
        </p:nvCxnSpPr>
        <p:spPr>
          <a:xfrm>
            <a:off x="10328626" y="4323279"/>
            <a:ext cx="0" cy="33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40DDC0AC-E206-F94E-8F2B-B13EA9AC3F73}"/>
              </a:ext>
            </a:extLst>
          </p:cNvPr>
          <p:cNvSpPr/>
          <p:nvPr/>
        </p:nvSpPr>
        <p:spPr>
          <a:xfrm>
            <a:off x="153687" y="3160713"/>
            <a:ext cx="1605850" cy="1027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Methodologies evaluation and definition</a:t>
            </a:r>
          </a:p>
        </p:txBody>
      </p:sp>
      <p:cxnSp>
        <p:nvCxnSpPr>
          <p:cNvPr id="133" name="Connettore 1 132">
            <a:extLst>
              <a:ext uri="{FF2B5EF4-FFF2-40B4-BE49-F238E27FC236}">
                <a16:creationId xmlns:a16="http://schemas.microsoft.com/office/drawing/2014/main" id="{F1470EBF-4DA7-7049-846C-D1FF0BCCE6BE}"/>
              </a:ext>
            </a:extLst>
          </p:cNvPr>
          <p:cNvCxnSpPr>
            <a:cxnSpLocks/>
          </p:cNvCxnSpPr>
          <p:nvPr/>
        </p:nvCxnSpPr>
        <p:spPr>
          <a:xfrm>
            <a:off x="1759536" y="4064000"/>
            <a:ext cx="118069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0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Server where to store images and the output of the analysis</a:t>
            </a:r>
          </a:p>
          <a:p>
            <a:r>
              <a:rPr lang="en-US" dirty="0" err="1"/>
              <a:t>RaspberryPi</a:t>
            </a:r>
            <a:endParaRPr lang="en-US" dirty="0"/>
          </a:p>
          <a:p>
            <a:r>
              <a:rPr lang="en-US" dirty="0"/>
              <a:t>Digital camera</a:t>
            </a:r>
          </a:p>
          <a:p>
            <a:r>
              <a:rPr lang="en-US" dirty="0"/>
              <a:t>Range camera</a:t>
            </a:r>
          </a:p>
          <a:p>
            <a:r>
              <a:rPr lang="en-US" dirty="0"/>
              <a:t>OpenCV library for image recognition</a:t>
            </a:r>
          </a:p>
          <a:p>
            <a:r>
              <a:rPr lang="en-US" dirty="0"/>
              <a:t>Python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1506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Thank you for the attention!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Team members: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Akgol</a:t>
            </a:r>
            <a:r>
              <a:rPr lang="en-US" sz="2800" dirty="0"/>
              <a:t> (s274948)</a:t>
            </a:r>
          </a:p>
          <a:p>
            <a:r>
              <a:rPr lang="en-US" sz="2800" dirty="0"/>
              <a:t>Paolo De </a:t>
            </a:r>
            <a:r>
              <a:rPr lang="en-US" sz="2800" dirty="0" err="1"/>
              <a:t>Santis</a:t>
            </a:r>
            <a:r>
              <a:rPr lang="en-US" sz="2800" dirty="0"/>
              <a:t> (s280398)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652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249</Words>
  <Application>Microsoft Macintosh PowerPoint</Application>
  <PresentationFormat>Widescreen</PresentationFormat>
  <Paragraphs>40</Paragraphs>
  <Slides>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BLOB-FREE</vt:lpstr>
      <vt:lpstr>Objectives &amp; Goals</vt:lpstr>
      <vt:lpstr>State of the art</vt:lpstr>
      <vt:lpstr>Workplan</vt:lpstr>
      <vt:lpstr>wBS</vt:lpstr>
      <vt:lpstr>WBS</vt:lpstr>
      <vt:lpstr>Tools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BLOB-FREE</dc:title>
  <dc:creator>DE SANTIS PAOLO</dc:creator>
  <cp:lastModifiedBy>DE SANTIS PAOLO</cp:lastModifiedBy>
  <cp:revision>21</cp:revision>
  <dcterms:created xsi:type="dcterms:W3CDTF">2020-10-26T10:04:58Z</dcterms:created>
  <dcterms:modified xsi:type="dcterms:W3CDTF">2020-10-28T17:17:30Z</dcterms:modified>
</cp:coreProperties>
</file>