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Paolo</a:t>
            </a:r>
            <a:r>
              <a:rPr/>
              <a:t> </a:t>
            </a:r>
            <a:r>
              <a:rPr/>
              <a:t>Eusebi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8/8/2021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architecture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Phase I</a:t>
            </a:r>
            <a:r>
              <a:rPr/>
              <a:t> Do test results in patients with the target disorder differ from those in normal people? Table 1 shows the architecture of this question.</a:t>
            </a:r>
          </a:p>
          <a:p>
            <a:pPr lvl="1"/>
            <a:r>
              <a:rPr b="1"/>
              <a:t>Phase II</a:t>
            </a:r>
            <a:r>
              <a:rPr/>
              <a:t> Are patients with certain test results more likely to have the target disorder than patients with other test results?</a:t>
            </a:r>
          </a:p>
          <a:p>
            <a:pPr lvl="1"/>
            <a:r>
              <a:rPr b="1"/>
              <a:t>Phase III</a:t>
            </a:r>
            <a:r>
              <a:rPr/>
              <a:t> Does the test result distinguish patients with and without the target disorder among patients in whom it is clinically reasonable to suspect that the disease is present?</a:t>
            </a:r>
          </a:p>
          <a:p>
            <a:pPr lvl="1"/>
            <a:r>
              <a:rPr b="1"/>
              <a:t>Phase IV</a:t>
            </a:r>
            <a:r>
              <a:rPr/>
              <a:t> Do patients who undergo this diagnostic test fare better (in their ultimate health outcomes) than similar patients who are not tested?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accuracy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D-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Sensitivity = TP/D+</a:t>
            </a:r>
          </a:p>
          <a:p>
            <a:pPr lvl="1"/>
            <a:r>
              <a:rPr/>
              <a:t>Specificity = TN/D-</a:t>
            </a:r>
          </a:p>
          <a:p>
            <a:pPr lvl="1"/>
            <a:r>
              <a:rPr/>
              <a:t>PPV = TP/T+</a:t>
            </a:r>
          </a:p>
          <a:p>
            <a:pPr lvl="1"/>
            <a:r>
              <a:rPr/>
              <a:t>NPV = TN/T-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lides_01_Diagnostic-test-evaluation-with-perfect-reference-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Paolo Eusebi</dc:creator>
  <cp:keywords/>
  <dcterms:created xsi:type="dcterms:W3CDTF">2021-08-08T14:24:27Z</dcterms:created>
  <dcterms:modified xsi:type="dcterms:W3CDTF">2021-08-08T14:24:27Z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8/8/2021</vt:lpwstr>
  </property>
  <property fmtid="{D5CDD505-2E9C-101B-9397-08002B2CF9AE}" pid="3" name="output">
    <vt:lpwstr>powerpoint_presentation</vt:lpwstr>
  </property>
</Properties>
</file>