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5143500" cx="9144000"/>
  <p:notesSz cx="6858000" cy="9144000"/>
  <p:embeddedFontLst>
    <p:embeddedFont>
      <p:font typeface="Roboto"/>
      <p:regular r:id="rId41"/>
      <p:bold r:id="rId42"/>
      <p:italic r:id="rId43"/>
      <p:boldItalic r:id="rId44"/>
    </p:embeddedFont>
    <p:embeddedFont>
      <p:font typeface="Lora"/>
      <p:regular r:id="rId45"/>
      <p:bold r:id="rId46"/>
      <p:italic r:id="rId47"/>
      <p:boldItalic r:id="rId48"/>
    </p:embeddedFont>
    <p:embeddedFont>
      <p:font typeface="Quattrocento Sans"/>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3" roundtripDataSignature="AMtx7mhhOgfgMo2+pHgbW3bxak+ckwXh2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font" Target="fonts/Roboto-bold.fntdata"/><Relationship Id="rId41" Type="http://schemas.openxmlformats.org/officeDocument/2006/relationships/font" Target="fonts/Roboto-regular.fntdata"/><Relationship Id="rId44" Type="http://schemas.openxmlformats.org/officeDocument/2006/relationships/font" Target="fonts/Roboto-boldItalic.fntdata"/><Relationship Id="rId43" Type="http://schemas.openxmlformats.org/officeDocument/2006/relationships/font" Target="fonts/Roboto-italic.fntdata"/><Relationship Id="rId46" Type="http://schemas.openxmlformats.org/officeDocument/2006/relationships/font" Target="fonts/Lora-bold.fntdata"/><Relationship Id="rId45" Type="http://schemas.openxmlformats.org/officeDocument/2006/relationships/font" Target="fonts/Lora-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Lora-boldItalic.fntdata"/><Relationship Id="rId47" Type="http://schemas.openxmlformats.org/officeDocument/2006/relationships/font" Target="fonts/Lora-italic.fntdata"/><Relationship Id="rId49" Type="http://schemas.openxmlformats.org/officeDocument/2006/relationships/font" Target="fonts/QuattrocentoSans-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QuattrocentoSans-italic.fntdata"/><Relationship Id="rId50" Type="http://schemas.openxmlformats.org/officeDocument/2006/relationships/font" Target="fonts/QuattrocentoSans-bold.fntdata"/><Relationship Id="rId53" Type="http://customschemas.google.com/relationships/presentationmetadata" Target="metadata"/><Relationship Id="rId52" Type="http://schemas.openxmlformats.org/officeDocument/2006/relationships/font" Target="fonts/QuattrocentoSans-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pload.wikimedia.org/wikipedia/commons/0/06/Query_string.png"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pload.wikimedia.org/wikipedia/commons/0/06/Query_string.png"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pload.wikimedia.org/wikipedia/commons/0/06/Query_string.png"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8fb1e12f82_0_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8fb1e12f82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8fb1e12f82_0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8fb1e12f82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7df4486f2a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7df4486f2a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rPr lang="en" u="sng">
                <a:solidFill>
                  <a:schemeClr val="hlink"/>
                </a:solidFill>
                <a:hlinkClick r:id="rId2"/>
              </a:rPr>
              <a:t>https://upload.wikimedia.org/wikipedia/commons/0/06/Query_string.png</a:t>
            </a:r>
            <a:r>
              <a:rPr lang="en"/>
              <a:t>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8fb1e12f82_1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8fb1e12f82_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rPr lang="en" u="sng">
                <a:solidFill>
                  <a:schemeClr val="hlink"/>
                </a:solidFill>
                <a:hlinkClick r:id="rId2"/>
              </a:rPr>
              <a:t>https://upload.wikimedia.org/wikipedia/commons/0/06/Query_string.png</a:t>
            </a:r>
            <a:r>
              <a:rPr lang="en"/>
              <a:t> </a:t>
            </a:r>
            <a:endParaRPr/>
          </a:p>
          <a:p>
            <a:pPr indent="0" lvl="0" marL="457200" rtl="0" algn="l">
              <a:lnSpc>
                <a:spcPct val="100000"/>
              </a:lnSpc>
              <a:spcBef>
                <a:spcPts val="0"/>
              </a:spcBef>
              <a:spcAft>
                <a:spcPts val="0"/>
              </a:spcAft>
              <a:buSzPts val="1400"/>
              <a:buNone/>
            </a:pPr>
            <a:r>
              <a:t/>
            </a:r>
            <a:endParaRPr/>
          </a:p>
          <a:p>
            <a:pPr indent="0" lvl="0" marL="457200" rtl="0" algn="l">
              <a:lnSpc>
                <a:spcPct val="100000"/>
              </a:lnSpc>
              <a:spcBef>
                <a:spcPts val="0"/>
              </a:spcBef>
              <a:spcAft>
                <a:spcPts val="0"/>
              </a:spcAft>
              <a:buSzPts val="1400"/>
              <a:buNone/>
            </a:pPr>
            <a:r>
              <a:rPr b="1" lang="en" sz="1200">
                <a:solidFill>
                  <a:srgbClr val="E3D973"/>
                </a:solidFill>
                <a:highlight>
                  <a:srgbClr val="45494D"/>
                </a:highlight>
                <a:latin typeface="Courier New"/>
                <a:ea typeface="Courier New"/>
                <a:cs typeface="Courier New"/>
                <a:sym typeface="Courier New"/>
              </a:rPr>
              <a:t>http://www.phoneshop.com?product=iphone&amp;size=32gb&amp;color=white</a:t>
            </a:r>
            <a:endParaRPr b="1" sz="1200">
              <a:solidFill>
                <a:srgbClr val="E3D973"/>
              </a:solidFill>
              <a:highlight>
                <a:srgbClr val="45494D"/>
              </a:highlight>
              <a:latin typeface="Courier New"/>
              <a:ea typeface="Courier New"/>
              <a:cs typeface="Courier New"/>
              <a:sym typeface="Courier New"/>
            </a:endParaRPr>
          </a:p>
          <a:p>
            <a:pPr indent="0" lvl="0" marL="546100" marR="38100" rtl="0" algn="l">
              <a:lnSpc>
                <a:spcPct val="150000"/>
              </a:lnSpc>
              <a:spcBef>
                <a:spcPts val="0"/>
              </a:spcBef>
              <a:spcAft>
                <a:spcPts val="0"/>
              </a:spcAft>
              <a:buClr>
                <a:schemeClr val="dk1"/>
              </a:buClr>
              <a:buSzPts val="1100"/>
              <a:buFont typeface="Arial"/>
              <a:buNone/>
            </a:pPr>
            <a:r>
              <a:t/>
            </a:r>
            <a:endParaRPr b="1" sz="1200">
              <a:solidFill>
                <a:srgbClr val="E3D973"/>
              </a:solidFill>
              <a:highlight>
                <a:srgbClr val="45494D"/>
              </a:highlight>
              <a:latin typeface="Courier New"/>
              <a:ea typeface="Courier New"/>
              <a:cs typeface="Courier New"/>
              <a:sym typeface="Courier New"/>
            </a:endParaRPr>
          </a:p>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fb1e12f82_1_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8fb1e12f82_1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rPr lang="en" u="sng">
                <a:solidFill>
                  <a:schemeClr val="hlink"/>
                </a:solidFill>
                <a:hlinkClick r:id="rId2"/>
              </a:rPr>
              <a:t>https://upload.wikimedia.org/wikipedia/commons/0/06/Query_string.png</a:t>
            </a:r>
            <a:r>
              <a:rPr lang="en"/>
              <a:t> </a:t>
            </a:r>
            <a:endParaRPr/>
          </a:p>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7df4486f2a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7df4486f2a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6d85829552_1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6d85829552_1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8fb1e12f82_1_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8fb1e12f82_1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8fb1e12f82_1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8fb1e12f82_1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8fb1e12f82_1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8fb1e12f82_1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8fb1e12f82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g8fb1e12f82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7df4486f2a_0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7df4486f2a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52c54a136a_0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52c54a136a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8fcd8f5ee1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8fcd8f5ee1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8fb1e12f82_1_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g8fb1e12f82_1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52c54a136a_0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g52c54a136a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52c54a136a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g52c54a136a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8fb1e12f82_1_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g8fb1e12f82_1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7df4486f2a_0_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g7df4486f2a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7df4486f2a_0_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g7df4486f2a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7df4486f2a_0_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g7df4486f2a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52c54a136a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52c54a136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7df4486f2a_0_1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g7df4486f2a_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8fb1e12f82_1_1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g8fb1e12f82_1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8fb1e12f82_1_1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g8fb1e12f82_1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7df4486f2a_0_1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g7df4486f2a_0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7df4486f2a_0_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g7df4486f2a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52c54a136a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g52c54a136a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7df4486f2a_0_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g7df4486f2a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52c54a136a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52c54a136a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8fb1e12f82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8fb1e12f82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6d2c2abd73_0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6d2c2abd73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8fb1e12f82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8fb1e12f82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7dc1dbf5f0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7dc1dbf5f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16"/>
          <p:cNvSpPr txBox="1"/>
          <p:nvPr>
            <p:ph type="ctrTitle"/>
          </p:nvPr>
        </p:nvSpPr>
        <p:spPr>
          <a:xfrm>
            <a:off x="996630" y="2003888"/>
            <a:ext cx="4523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cxnSp>
        <p:nvCxnSpPr>
          <p:cNvPr id="11" name="Google Shape;11;p16"/>
          <p:cNvCxnSpPr/>
          <p:nvPr/>
        </p:nvCxnSpPr>
        <p:spPr>
          <a:xfrm>
            <a:off x="-6025" y="3676512"/>
            <a:ext cx="9162000" cy="0"/>
          </a:xfrm>
          <a:prstGeom prst="straightConnector1">
            <a:avLst/>
          </a:prstGeom>
          <a:noFill/>
          <a:ln cap="flat" cmpd="sng" w="9525">
            <a:solidFill>
              <a:srgbClr val="000000"/>
            </a:solidFill>
            <a:prstDash val="solid"/>
            <a:round/>
            <a:headEnd len="sm" w="sm" type="none"/>
            <a:tailEnd len="sm" w="sm" type="none"/>
          </a:ln>
        </p:spPr>
      </p:cxnSp>
      <p:sp>
        <p:nvSpPr>
          <p:cNvPr id="12" name="Google Shape;12;p16"/>
          <p:cNvSpPr/>
          <p:nvPr/>
        </p:nvSpPr>
        <p:spPr>
          <a:xfrm>
            <a:off x="1117950" y="3393000"/>
            <a:ext cx="567000" cy="5670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66" name="Shape 66"/>
        <p:cNvGrpSpPr/>
        <p:nvPr/>
      </p:nvGrpSpPr>
      <p:grpSpPr>
        <a:xfrm>
          <a:off x="0" y="0"/>
          <a:ext cx="0" cy="0"/>
          <a:chOff x="0" y="0"/>
          <a:chExt cx="0" cy="0"/>
        </a:xfrm>
      </p:grpSpPr>
      <p:sp>
        <p:nvSpPr>
          <p:cNvPr id="67" name="Google Shape;67;p2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4" name="Shape 14"/>
        <p:cNvGrpSpPr/>
        <p:nvPr/>
      </p:nvGrpSpPr>
      <p:grpSpPr>
        <a:xfrm>
          <a:off x="0" y="0"/>
          <a:ext cx="0" cy="0"/>
          <a:chOff x="0" y="0"/>
          <a:chExt cx="0" cy="0"/>
        </a:xfrm>
      </p:grpSpPr>
      <p:cxnSp>
        <p:nvCxnSpPr>
          <p:cNvPr id="15" name="Google Shape;15;p19"/>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16" name="Google Shape;16;p19"/>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9"/>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Lora"/>
              <a:buNone/>
              <a:defRPr b="1" sz="2000">
                <a:latin typeface="Lora"/>
                <a:ea typeface="Lora"/>
                <a:cs typeface="Lora"/>
                <a:sym typeface="Lora"/>
              </a:defRPr>
            </a:lvl1pPr>
            <a:lvl2pPr lvl="1"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18" name="Google Shape;18;p19"/>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indent="-355600" lvl="1" marL="914400" algn="l">
              <a:lnSpc>
                <a:spcPct val="100000"/>
              </a:lnSpc>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indent="-355600" lvl="2" marL="1371600" algn="l">
              <a:lnSpc>
                <a:spcPct val="100000"/>
              </a:lnSpc>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indent="-342900" lvl="3" marL="1828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indent="-342900" lvl="4" marL="22860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indent="-342900" lvl="5" marL="27432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indent="-342900" lvl="6" marL="32004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19" name="Google Shape;19;p19"/>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20" name="Google Shape;20;p19"/>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1" name="Shape 21"/>
        <p:cNvGrpSpPr/>
        <p:nvPr/>
      </p:nvGrpSpPr>
      <p:grpSpPr>
        <a:xfrm>
          <a:off x="0" y="0"/>
          <a:ext cx="0" cy="0"/>
          <a:chOff x="0" y="0"/>
          <a:chExt cx="0" cy="0"/>
        </a:xfrm>
      </p:grpSpPr>
      <p:sp>
        <p:nvSpPr>
          <p:cNvPr id="22" name="Google Shape;22;p17"/>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400"/>
              <a:buNone/>
              <a:defRPr sz="1400">
                <a:highlight>
                  <a:srgbClr val="FFCD00"/>
                </a:highlight>
              </a:defRPr>
            </a:lvl1pPr>
            <a:lvl2pPr lvl="1" algn="l">
              <a:lnSpc>
                <a:spcPct val="100000"/>
              </a:lnSpc>
              <a:spcBef>
                <a:spcPts val="0"/>
              </a:spcBef>
              <a:spcAft>
                <a:spcPts val="0"/>
              </a:spcAft>
              <a:buClr>
                <a:schemeClr val="dk2"/>
              </a:buClr>
              <a:buSzPts val="1400"/>
              <a:buNone/>
              <a:defRPr sz="1400">
                <a:solidFill>
                  <a:schemeClr val="dk2"/>
                </a:solidFill>
                <a:highlight>
                  <a:srgbClr val="FFCD00"/>
                </a:highlight>
              </a:defRPr>
            </a:lvl2pPr>
            <a:lvl3pPr lvl="2" algn="l">
              <a:lnSpc>
                <a:spcPct val="100000"/>
              </a:lnSpc>
              <a:spcBef>
                <a:spcPts val="0"/>
              </a:spcBef>
              <a:spcAft>
                <a:spcPts val="0"/>
              </a:spcAft>
              <a:buClr>
                <a:schemeClr val="dk2"/>
              </a:buClr>
              <a:buSzPts val="1400"/>
              <a:buNone/>
              <a:defRPr sz="1400">
                <a:solidFill>
                  <a:schemeClr val="dk2"/>
                </a:solidFill>
                <a:highlight>
                  <a:srgbClr val="FFCD00"/>
                </a:highlight>
              </a:defRPr>
            </a:lvl3pPr>
            <a:lvl4pPr lvl="3" algn="l">
              <a:lnSpc>
                <a:spcPct val="100000"/>
              </a:lnSpc>
              <a:spcBef>
                <a:spcPts val="0"/>
              </a:spcBef>
              <a:spcAft>
                <a:spcPts val="0"/>
              </a:spcAft>
              <a:buClr>
                <a:schemeClr val="dk2"/>
              </a:buClr>
              <a:buSzPts val="1400"/>
              <a:buNone/>
              <a:defRPr sz="1400">
                <a:solidFill>
                  <a:schemeClr val="dk2"/>
                </a:solidFill>
                <a:highlight>
                  <a:srgbClr val="FFCD00"/>
                </a:highlight>
              </a:defRPr>
            </a:lvl4pPr>
            <a:lvl5pPr lvl="4" algn="l">
              <a:lnSpc>
                <a:spcPct val="100000"/>
              </a:lnSpc>
              <a:spcBef>
                <a:spcPts val="0"/>
              </a:spcBef>
              <a:spcAft>
                <a:spcPts val="0"/>
              </a:spcAft>
              <a:buClr>
                <a:schemeClr val="dk2"/>
              </a:buClr>
              <a:buSzPts val="1400"/>
              <a:buNone/>
              <a:defRPr sz="1400">
                <a:solidFill>
                  <a:schemeClr val="dk2"/>
                </a:solidFill>
                <a:highlight>
                  <a:srgbClr val="FFCD00"/>
                </a:highlight>
              </a:defRPr>
            </a:lvl5pPr>
            <a:lvl6pPr lvl="5" algn="l">
              <a:lnSpc>
                <a:spcPct val="100000"/>
              </a:lnSpc>
              <a:spcBef>
                <a:spcPts val="0"/>
              </a:spcBef>
              <a:spcAft>
                <a:spcPts val="0"/>
              </a:spcAft>
              <a:buClr>
                <a:schemeClr val="dk2"/>
              </a:buClr>
              <a:buSzPts val="1400"/>
              <a:buNone/>
              <a:defRPr sz="1400">
                <a:solidFill>
                  <a:schemeClr val="dk2"/>
                </a:solidFill>
                <a:highlight>
                  <a:srgbClr val="FFCD00"/>
                </a:highlight>
              </a:defRPr>
            </a:lvl6pPr>
            <a:lvl7pPr lvl="6" algn="l">
              <a:lnSpc>
                <a:spcPct val="100000"/>
              </a:lnSpc>
              <a:spcBef>
                <a:spcPts val="0"/>
              </a:spcBef>
              <a:spcAft>
                <a:spcPts val="0"/>
              </a:spcAft>
              <a:buClr>
                <a:schemeClr val="dk2"/>
              </a:buClr>
              <a:buSzPts val="1400"/>
              <a:buNone/>
              <a:defRPr sz="1400">
                <a:solidFill>
                  <a:schemeClr val="dk2"/>
                </a:solidFill>
                <a:highlight>
                  <a:srgbClr val="FFCD00"/>
                </a:highlight>
              </a:defRPr>
            </a:lvl7pPr>
            <a:lvl8pPr lvl="7" algn="l">
              <a:lnSpc>
                <a:spcPct val="100000"/>
              </a:lnSpc>
              <a:spcBef>
                <a:spcPts val="0"/>
              </a:spcBef>
              <a:spcAft>
                <a:spcPts val="0"/>
              </a:spcAft>
              <a:buClr>
                <a:schemeClr val="dk2"/>
              </a:buClr>
              <a:buSzPts val="1400"/>
              <a:buNone/>
              <a:defRPr sz="1400">
                <a:solidFill>
                  <a:schemeClr val="dk2"/>
                </a:solidFill>
                <a:highlight>
                  <a:srgbClr val="FFCD00"/>
                </a:highlight>
              </a:defRPr>
            </a:lvl8pPr>
            <a:lvl9pPr lvl="8" algn="l">
              <a:lnSpc>
                <a:spcPct val="100000"/>
              </a:lnSpc>
              <a:spcBef>
                <a:spcPts val="0"/>
              </a:spcBef>
              <a:spcAft>
                <a:spcPts val="0"/>
              </a:spcAft>
              <a:buClr>
                <a:schemeClr val="dk2"/>
              </a:buClr>
              <a:buSzPts val="1400"/>
              <a:buNone/>
              <a:defRPr sz="1400">
                <a:solidFill>
                  <a:schemeClr val="dk2"/>
                </a:solidFill>
                <a:highlight>
                  <a:srgbClr val="FFCD00"/>
                </a:highlight>
              </a:defRPr>
            </a:lvl9pPr>
          </a:lstStyle>
          <a:p/>
        </p:txBody>
      </p:sp>
      <p:cxnSp>
        <p:nvCxnSpPr>
          <p:cNvPr id="23" name="Google Shape;23;p17"/>
          <p:cNvCxnSpPr/>
          <p:nvPr/>
        </p:nvCxnSpPr>
        <p:spPr>
          <a:xfrm>
            <a:off x="-6025" y="2571762"/>
            <a:ext cx="1984500" cy="0"/>
          </a:xfrm>
          <a:prstGeom prst="straightConnector1">
            <a:avLst/>
          </a:prstGeom>
          <a:noFill/>
          <a:ln cap="flat" cmpd="sng" w="9525">
            <a:solidFill>
              <a:srgbClr val="CCCCCC"/>
            </a:solidFill>
            <a:prstDash val="solid"/>
            <a:round/>
            <a:headEnd len="sm" w="sm" type="none"/>
            <a:tailEnd len="sm" w="sm" type="none"/>
          </a:ln>
        </p:spPr>
      </p:cxnSp>
      <p:sp>
        <p:nvSpPr>
          <p:cNvPr id="24" name="Google Shape;24;p17"/>
          <p:cNvSpPr/>
          <p:nvPr/>
        </p:nvSpPr>
        <p:spPr>
          <a:xfrm>
            <a:off x="1117950" y="2288250"/>
            <a:ext cx="567000" cy="5670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7"/>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26" name="Google Shape;26;p17"/>
          <p:cNvCxnSpPr/>
          <p:nvPr/>
        </p:nvCxnSpPr>
        <p:spPr>
          <a:xfrm>
            <a:off x="5898975" y="2571750"/>
            <a:ext cx="3251100" cy="0"/>
          </a:xfrm>
          <a:prstGeom prst="straightConnector1">
            <a:avLst/>
          </a:prstGeom>
          <a:noFill/>
          <a:ln cap="flat" cmpd="sng" w="9525">
            <a:solidFill>
              <a:srgbClr val="CCCCCC"/>
            </a:solidFill>
            <a:prstDash val="solid"/>
            <a:round/>
            <a:headEnd len="sm" w="sm" type="none"/>
            <a:tailEnd len="sm" w="sm" type="none"/>
          </a:ln>
        </p:spPr>
      </p:cxnSp>
      <p:sp>
        <p:nvSpPr>
          <p:cNvPr id="27" name="Google Shape;27;p17"/>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8" name="Shape 28"/>
        <p:cNvGrpSpPr/>
        <p:nvPr/>
      </p:nvGrpSpPr>
      <p:grpSpPr>
        <a:xfrm>
          <a:off x="0" y="0"/>
          <a:ext cx="0" cy="0"/>
          <a:chOff x="0" y="0"/>
          <a:chExt cx="0" cy="0"/>
        </a:xfrm>
      </p:grpSpPr>
      <p:sp>
        <p:nvSpPr>
          <p:cNvPr id="29" name="Google Shape;29;p18"/>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0" name="Google Shape;30;p18"/>
          <p:cNvSpPr txBox="1"/>
          <p:nvPr>
            <p:ph idx="1" type="body"/>
          </p:nvPr>
        </p:nvSpPr>
        <p:spPr>
          <a:xfrm>
            <a:off x="1381250"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1" name="Google Shape;31;p18"/>
          <p:cNvSpPr txBox="1"/>
          <p:nvPr>
            <p:ph idx="2" type="body"/>
          </p:nvPr>
        </p:nvSpPr>
        <p:spPr>
          <a:xfrm>
            <a:off x="5012916"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cxnSp>
        <p:nvCxnSpPr>
          <p:cNvPr id="32" name="Google Shape;32;p18"/>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33" name="Google Shape;33;p18"/>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4" name="Google Shape;34;p18"/>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35" name="Google Shape;35;p18"/>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36" name="Shape 36"/>
        <p:cNvGrpSpPr/>
        <p:nvPr/>
      </p:nvGrpSpPr>
      <p:grpSpPr>
        <a:xfrm>
          <a:off x="0" y="0"/>
          <a:ext cx="0" cy="0"/>
          <a:chOff x="0" y="0"/>
          <a:chExt cx="0" cy="0"/>
        </a:xfrm>
      </p:grpSpPr>
      <p:sp>
        <p:nvSpPr>
          <p:cNvPr id="37" name="Google Shape;37;p20"/>
          <p:cNvSpPr txBox="1"/>
          <p:nvPr>
            <p:ph idx="1" type="body"/>
          </p:nvPr>
        </p:nvSpPr>
        <p:spPr>
          <a:xfrm>
            <a:off x="2105050" y="2238000"/>
            <a:ext cx="4933800" cy="819900"/>
          </a:xfrm>
          <a:prstGeom prst="rect">
            <a:avLst/>
          </a:prstGeom>
          <a:noFill/>
          <a:ln>
            <a:noFill/>
          </a:ln>
        </p:spPr>
        <p:txBody>
          <a:bodyPr anchorCtr="0" anchor="b" bIns="91425" lIns="91425" spcFirstLastPara="1" rIns="91425" wrap="square" tIns="91425">
            <a:noAutofit/>
          </a:bodyPr>
          <a:lstStyle>
            <a:lvl1pPr indent="-381000" lvl="0" marL="457200" algn="ctr">
              <a:lnSpc>
                <a:spcPct val="100000"/>
              </a:lnSpc>
              <a:spcBef>
                <a:spcPts val="600"/>
              </a:spcBef>
              <a:spcAft>
                <a:spcPts val="0"/>
              </a:spcAft>
              <a:buSzPts val="2400"/>
              <a:buFont typeface="Lora"/>
              <a:buChar char="◉"/>
              <a:defRPr i="1" sz="2400">
                <a:latin typeface="Lora"/>
                <a:ea typeface="Lora"/>
                <a:cs typeface="Lora"/>
                <a:sym typeface="Lora"/>
              </a:defRPr>
            </a:lvl1pPr>
            <a:lvl2pPr indent="-355600" lvl="1" marL="914400" algn="ctr">
              <a:lnSpc>
                <a:spcPct val="100000"/>
              </a:lnSpc>
              <a:spcBef>
                <a:spcPts val="0"/>
              </a:spcBef>
              <a:spcAft>
                <a:spcPts val="0"/>
              </a:spcAft>
              <a:buSzPts val="2000"/>
              <a:buFont typeface="Lora"/>
              <a:buChar char="○"/>
              <a:defRPr i="1">
                <a:latin typeface="Lora"/>
                <a:ea typeface="Lora"/>
                <a:cs typeface="Lora"/>
                <a:sym typeface="Lora"/>
              </a:defRPr>
            </a:lvl2pPr>
            <a:lvl3pPr indent="-355600" lvl="2" marL="1371600" algn="ctr">
              <a:lnSpc>
                <a:spcPct val="100000"/>
              </a:lnSpc>
              <a:spcBef>
                <a:spcPts val="0"/>
              </a:spcBef>
              <a:spcAft>
                <a:spcPts val="0"/>
              </a:spcAft>
              <a:buSzPts val="2000"/>
              <a:buFont typeface="Lora"/>
              <a:buChar char="■"/>
              <a:defRPr i="1">
                <a:latin typeface="Lora"/>
                <a:ea typeface="Lora"/>
                <a:cs typeface="Lora"/>
                <a:sym typeface="Lora"/>
              </a:defRPr>
            </a:lvl3pPr>
            <a:lvl4pPr indent="-381000" lvl="3" marL="1828800" algn="ctr">
              <a:lnSpc>
                <a:spcPct val="100000"/>
              </a:lnSpc>
              <a:spcBef>
                <a:spcPts val="0"/>
              </a:spcBef>
              <a:spcAft>
                <a:spcPts val="0"/>
              </a:spcAft>
              <a:buSzPts val="2400"/>
              <a:buFont typeface="Lora"/>
              <a:buChar char="●"/>
              <a:defRPr i="1" sz="2400">
                <a:latin typeface="Lora"/>
                <a:ea typeface="Lora"/>
                <a:cs typeface="Lora"/>
                <a:sym typeface="Lora"/>
              </a:defRPr>
            </a:lvl4pPr>
            <a:lvl5pPr indent="-381000" lvl="4" marL="2286000" algn="ctr">
              <a:lnSpc>
                <a:spcPct val="100000"/>
              </a:lnSpc>
              <a:spcBef>
                <a:spcPts val="0"/>
              </a:spcBef>
              <a:spcAft>
                <a:spcPts val="0"/>
              </a:spcAft>
              <a:buSzPts val="2400"/>
              <a:buFont typeface="Lora"/>
              <a:buChar char="○"/>
              <a:defRPr i="1" sz="2400">
                <a:latin typeface="Lora"/>
                <a:ea typeface="Lora"/>
                <a:cs typeface="Lora"/>
                <a:sym typeface="Lora"/>
              </a:defRPr>
            </a:lvl5pPr>
            <a:lvl6pPr indent="-381000" lvl="5" marL="2743200" algn="ctr">
              <a:lnSpc>
                <a:spcPct val="100000"/>
              </a:lnSpc>
              <a:spcBef>
                <a:spcPts val="0"/>
              </a:spcBef>
              <a:spcAft>
                <a:spcPts val="0"/>
              </a:spcAft>
              <a:buSzPts val="2400"/>
              <a:buFont typeface="Lora"/>
              <a:buChar char="■"/>
              <a:defRPr i="1" sz="2400">
                <a:latin typeface="Lora"/>
                <a:ea typeface="Lora"/>
                <a:cs typeface="Lora"/>
                <a:sym typeface="Lora"/>
              </a:defRPr>
            </a:lvl6pPr>
            <a:lvl7pPr indent="-381000" lvl="6" marL="3200400" algn="ctr">
              <a:lnSpc>
                <a:spcPct val="100000"/>
              </a:lnSpc>
              <a:spcBef>
                <a:spcPts val="0"/>
              </a:spcBef>
              <a:spcAft>
                <a:spcPts val="0"/>
              </a:spcAft>
              <a:buSzPts val="2400"/>
              <a:buFont typeface="Lora"/>
              <a:buChar char="●"/>
              <a:defRPr i="1" sz="2400">
                <a:latin typeface="Lora"/>
                <a:ea typeface="Lora"/>
                <a:cs typeface="Lora"/>
                <a:sym typeface="Lora"/>
              </a:defRPr>
            </a:lvl7pPr>
            <a:lvl8pPr indent="-381000" lvl="7" marL="3657600" algn="ctr">
              <a:lnSpc>
                <a:spcPct val="100000"/>
              </a:lnSpc>
              <a:spcBef>
                <a:spcPts val="0"/>
              </a:spcBef>
              <a:spcAft>
                <a:spcPts val="0"/>
              </a:spcAft>
              <a:buSzPts val="2400"/>
              <a:buFont typeface="Lora"/>
              <a:buChar char="○"/>
              <a:defRPr i="1" sz="2400">
                <a:latin typeface="Lora"/>
                <a:ea typeface="Lora"/>
                <a:cs typeface="Lora"/>
                <a:sym typeface="Lora"/>
              </a:defRPr>
            </a:lvl8pPr>
            <a:lvl9pPr indent="-381000" lvl="8" marL="4114800" algn="ctr">
              <a:lnSpc>
                <a:spcPct val="100000"/>
              </a:lnSpc>
              <a:spcBef>
                <a:spcPts val="0"/>
              </a:spcBef>
              <a:spcAft>
                <a:spcPts val="0"/>
              </a:spcAft>
              <a:buSzPts val="2400"/>
              <a:buFont typeface="Lora"/>
              <a:buChar char="■"/>
              <a:defRPr i="1" sz="2400">
                <a:latin typeface="Lora"/>
                <a:ea typeface="Lora"/>
                <a:cs typeface="Lora"/>
                <a:sym typeface="Lora"/>
              </a:defRPr>
            </a:lvl9pPr>
          </a:lstStyle>
          <a:p/>
        </p:txBody>
      </p:sp>
      <p:cxnSp>
        <p:nvCxnSpPr>
          <p:cNvPr id="38" name="Google Shape;38;p20"/>
          <p:cNvCxnSpPr/>
          <p:nvPr/>
        </p:nvCxnSpPr>
        <p:spPr>
          <a:xfrm>
            <a:off x="4584075" y="3676500"/>
            <a:ext cx="0" cy="1480500"/>
          </a:xfrm>
          <a:prstGeom prst="straightConnector1">
            <a:avLst/>
          </a:prstGeom>
          <a:noFill/>
          <a:ln cap="flat" cmpd="sng" w="9525">
            <a:solidFill>
              <a:srgbClr val="CCCCCC"/>
            </a:solidFill>
            <a:prstDash val="solid"/>
            <a:round/>
            <a:headEnd len="sm" w="sm" type="none"/>
            <a:tailEnd len="sm" w="sm" type="none"/>
          </a:ln>
        </p:spPr>
      </p:cxnSp>
      <p:sp>
        <p:nvSpPr>
          <p:cNvPr id="39" name="Google Shape;39;p20"/>
          <p:cNvSpPr/>
          <p:nvPr/>
        </p:nvSpPr>
        <p:spPr>
          <a:xfrm>
            <a:off x="4288500" y="3393000"/>
            <a:ext cx="567000" cy="5670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0"/>
          <p:cNvSpPr txBox="1"/>
          <p:nvPr/>
        </p:nvSpPr>
        <p:spPr>
          <a:xfrm>
            <a:off x="3593400" y="3412652"/>
            <a:ext cx="19572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Lora"/>
                <a:ea typeface="Lora"/>
                <a:cs typeface="Lora"/>
                <a:sym typeface="Lora"/>
              </a:rPr>
              <a:t>“</a:t>
            </a:r>
            <a:endParaRPr b="1" i="0" sz="3600" u="none" cap="none" strike="noStrike">
              <a:solidFill>
                <a:srgbClr val="000000"/>
              </a:solidFill>
              <a:latin typeface="Lora"/>
              <a:ea typeface="Lora"/>
              <a:cs typeface="Lora"/>
              <a:sym typeface="Lora"/>
            </a:endParaRPr>
          </a:p>
        </p:txBody>
      </p:sp>
      <p:sp>
        <p:nvSpPr>
          <p:cNvPr id="41" name="Google Shape;41;p20"/>
          <p:cNvSpPr txBox="1"/>
          <p:nvPr>
            <p:ph idx="12" type="sldNum"/>
          </p:nvPr>
        </p:nvSpPr>
        <p:spPr>
          <a:xfrm>
            <a:off x="4297650" y="1"/>
            <a:ext cx="5487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2" name="Shape 42"/>
        <p:cNvGrpSpPr/>
        <p:nvPr/>
      </p:nvGrpSpPr>
      <p:grpSpPr>
        <a:xfrm>
          <a:off x="0" y="0"/>
          <a:ext cx="0" cy="0"/>
          <a:chOff x="0" y="0"/>
          <a:chExt cx="0" cy="0"/>
        </a:xfrm>
      </p:grpSpPr>
      <p:sp>
        <p:nvSpPr>
          <p:cNvPr id="43" name="Google Shape;43;p21"/>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4" name="Google Shape;44;p21"/>
          <p:cNvSpPr txBox="1"/>
          <p:nvPr>
            <p:ph idx="1" type="body"/>
          </p:nvPr>
        </p:nvSpPr>
        <p:spPr>
          <a:xfrm>
            <a:off x="1381250"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5" name="Google Shape;45;p21"/>
          <p:cNvSpPr txBox="1"/>
          <p:nvPr>
            <p:ph idx="2" type="body"/>
          </p:nvPr>
        </p:nvSpPr>
        <p:spPr>
          <a:xfrm>
            <a:off x="3834912"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6" name="Google Shape;46;p21"/>
          <p:cNvSpPr txBox="1"/>
          <p:nvPr>
            <p:ph idx="3" type="body"/>
          </p:nvPr>
        </p:nvSpPr>
        <p:spPr>
          <a:xfrm>
            <a:off x="6288573"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cxnSp>
        <p:nvCxnSpPr>
          <p:cNvPr id="47" name="Google Shape;47;p21"/>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48" name="Google Shape;48;p21"/>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9" name="Google Shape;49;p21"/>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0" name="Google Shape;50;p2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22"/>
          <p:cNvSpPr txBox="1"/>
          <p:nvPr>
            <p:ph type="title"/>
          </p:nvPr>
        </p:nvSpPr>
        <p:spPr>
          <a:xfrm>
            <a:off x="1381250" y="937125"/>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cxnSp>
        <p:nvCxnSpPr>
          <p:cNvPr id="53" name="Google Shape;53;p22"/>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54" name="Google Shape;54;p22"/>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22"/>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6" name="Google Shape;56;p2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7" name="Shape 57"/>
        <p:cNvGrpSpPr/>
        <p:nvPr/>
      </p:nvGrpSpPr>
      <p:grpSpPr>
        <a:xfrm>
          <a:off x="0" y="0"/>
          <a:ext cx="0" cy="0"/>
          <a:chOff x="0" y="0"/>
          <a:chExt cx="0" cy="0"/>
        </a:xfrm>
      </p:grpSpPr>
      <p:sp>
        <p:nvSpPr>
          <p:cNvPr id="58" name="Google Shape;58;p23"/>
          <p:cNvSpPr txBox="1"/>
          <p:nvPr>
            <p:ph idx="1" type="body"/>
          </p:nvPr>
        </p:nvSpPr>
        <p:spPr>
          <a:xfrm>
            <a:off x="1990450" y="4037375"/>
            <a:ext cx="5163000" cy="519600"/>
          </a:xfrm>
          <a:prstGeom prst="rect">
            <a:avLst/>
          </a:prstGeom>
          <a:noFill/>
          <a:ln>
            <a:noFill/>
          </a:ln>
        </p:spPr>
        <p:txBody>
          <a:bodyPr anchorCtr="0" anchor="b" bIns="91425" lIns="91425" spcFirstLastPara="1" rIns="91425" wrap="square" tIns="91425">
            <a:noAutofit/>
          </a:bodyPr>
          <a:lstStyle>
            <a:lvl1pPr indent="-228600" lvl="0" marL="457200" algn="ctr">
              <a:lnSpc>
                <a:spcPct val="100000"/>
              </a:lnSpc>
              <a:spcBef>
                <a:spcPts val="360"/>
              </a:spcBef>
              <a:spcAft>
                <a:spcPts val="0"/>
              </a:spcAft>
              <a:buSzPts val="1400"/>
              <a:buFont typeface="Lora"/>
              <a:buNone/>
              <a:defRPr i="1" sz="1400">
                <a:latin typeface="Lora"/>
                <a:ea typeface="Lora"/>
                <a:cs typeface="Lora"/>
                <a:sym typeface="Lora"/>
              </a:defRPr>
            </a:lvl1pPr>
          </a:lstStyle>
          <a:p/>
        </p:txBody>
      </p:sp>
      <p:cxnSp>
        <p:nvCxnSpPr>
          <p:cNvPr id="59" name="Google Shape;59;p23"/>
          <p:cNvCxnSpPr/>
          <p:nvPr/>
        </p:nvCxnSpPr>
        <p:spPr>
          <a:xfrm>
            <a:off x="-6025" y="4666129"/>
            <a:ext cx="9162000" cy="0"/>
          </a:xfrm>
          <a:prstGeom prst="straightConnector1">
            <a:avLst/>
          </a:prstGeom>
          <a:noFill/>
          <a:ln cap="flat" cmpd="sng" w="9525">
            <a:solidFill>
              <a:srgbClr val="CCCCCC"/>
            </a:solidFill>
            <a:prstDash val="solid"/>
            <a:round/>
            <a:headEnd len="sm" w="sm" type="none"/>
            <a:tailEnd len="sm" w="sm" type="none"/>
          </a:ln>
        </p:spPr>
      </p:cxnSp>
      <p:sp>
        <p:nvSpPr>
          <p:cNvPr id="60" name="Google Shape;60;p23"/>
          <p:cNvSpPr/>
          <p:nvPr/>
        </p:nvSpPr>
        <p:spPr>
          <a:xfrm>
            <a:off x="4457400" y="4551496"/>
            <a:ext cx="229200" cy="2292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3"/>
          <p:cNvSpPr txBox="1"/>
          <p:nvPr>
            <p:ph idx="12" type="sldNum"/>
          </p:nvPr>
        </p:nvSpPr>
        <p:spPr>
          <a:xfrm>
            <a:off x="4297650" y="4780700"/>
            <a:ext cx="548700" cy="362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cxnSp>
        <p:nvCxnSpPr>
          <p:cNvPr id="63" name="Google Shape;63;p24"/>
          <p:cNvCxnSpPr/>
          <p:nvPr/>
        </p:nvCxnSpPr>
        <p:spPr>
          <a:xfrm>
            <a:off x="-6025" y="4513729"/>
            <a:ext cx="9162000" cy="0"/>
          </a:xfrm>
          <a:prstGeom prst="straightConnector1">
            <a:avLst/>
          </a:prstGeom>
          <a:noFill/>
          <a:ln cap="flat" cmpd="sng" w="9525">
            <a:solidFill>
              <a:srgbClr val="CCCCCC"/>
            </a:solidFill>
            <a:prstDash val="solid"/>
            <a:round/>
            <a:headEnd len="sm" w="sm" type="none"/>
            <a:tailEnd len="sm" w="sm" type="none"/>
          </a:ln>
        </p:spPr>
      </p:cxnSp>
      <p:sp>
        <p:nvSpPr>
          <p:cNvPr id="64" name="Google Shape;64;p24"/>
          <p:cNvSpPr/>
          <p:nvPr/>
        </p:nvSpPr>
        <p:spPr>
          <a:xfrm>
            <a:off x="4293700" y="4235405"/>
            <a:ext cx="556500" cy="5565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4"/>
          <p:cNvSpPr txBox="1"/>
          <p:nvPr>
            <p:ph idx="12" type="sldNum"/>
          </p:nvPr>
        </p:nvSpPr>
        <p:spPr>
          <a:xfrm>
            <a:off x="4297650" y="4791900"/>
            <a:ext cx="548700" cy="351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FFCD00"/>
              </a:buClr>
              <a:buSzPts val="2400"/>
              <a:buFont typeface="Quattrocento Sans"/>
              <a:buChar char="◉"/>
              <a:defRPr b="0" i="0" sz="2400" u="none" cap="none" strike="noStrike">
                <a:solidFill>
                  <a:srgbClr val="000000"/>
                </a:solidFill>
                <a:latin typeface="Quattrocento Sans"/>
                <a:ea typeface="Quattrocento Sans"/>
                <a:cs typeface="Quattrocento Sans"/>
                <a:sym typeface="Quattrocento Sans"/>
              </a:defRPr>
            </a:lvl1pPr>
            <a:lvl2pPr indent="-355600" lvl="1" marL="914400" marR="0" rtl="0" algn="l">
              <a:lnSpc>
                <a:spcPct val="100000"/>
              </a:lnSpc>
              <a:spcBef>
                <a:spcPts val="0"/>
              </a:spcBef>
              <a:spcAft>
                <a:spcPts val="0"/>
              </a:spcAft>
              <a:buClr>
                <a:srgbClr val="FFCD00"/>
              </a:buClr>
              <a:buSzPts val="2000"/>
              <a:buFont typeface="Quattrocento Sans"/>
              <a:buChar char="○"/>
              <a:defRPr b="0" i="0" sz="2000" u="none" cap="none" strike="noStrike">
                <a:solidFill>
                  <a:srgbClr val="000000"/>
                </a:solidFill>
                <a:latin typeface="Quattrocento Sans"/>
                <a:ea typeface="Quattrocento Sans"/>
                <a:cs typeface="Quattrocento Sans"/>
                <a:sym typeface="Quattrocento Sans"/>
              </a:defRPr>
            </a:lvl2pPr>
            <a:lvl3pPr indent="-355600" lvl="2" marL="1371600" marR="0" rtl="0" algn="l">
              <a:lnSpc>
                <a:spcPct val="100000"/>
              </a:lnSpc>
              <a:spcBef>
                <a:spcPts val="0"/>
              </a:spcBef>
              <a:spcAft>
                <a:spcPts val="0"/>
              </a:spcAft>
              <a:buClr>
                <a:srgbClr val="FFCD00"/>
              </a:buClr>
              <a:buSzPts val="2000"/>
              <a:buFont typeface="Quattrocento Sans"/>
              <a:buChar char="■"/>
              <a:defRPr b="0" i="0" sz="2000" u="none" cap="none" strike="noStrike">
                <a:solidFill>
                  <a:srgbClr val="000000"/>
                </a:solidFill>
                <a:latin typeface="Quattrocento Sans"/>
                <a:ea typeface="Quattrocento Sans"/>
                <a:cs typeface="Quattrocento Sans"/>
                <a:sym typeface="Quattrocento Sans"/>
              </a:defRPr>
            </a:lvl3pPr>
            <a:lvl4pPr indent="-342900" lvl="3" marL="1828800" marR="0" rtl="0" algn="l">
              <a:lnSpc>
                <a:spcPct val="100000"/>
              </a:lnSpc>
              <a:spcBef>
                <a:spcPts val="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4pPr>
            <a:lvl5pPr indent="-342900" lvl="4" marL="2286000" marR="0" rtl="0" algn="l">
              <a:lnSpc>
                <a:spcPct val="100000"/>
              </a:lnSpc>
              <a:spcBef>
                <a:spcPts val="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5pPr>
            <a:lvl6pPr indent="-342900" lvl="5" marL="2743200" marR="0" rtl="0" algn="l">
              <a:lnSpc>
                <a:spcPct val="100000"/>
              </a:lnSpc>
              <a:spcBef>
                <a:spcPts val="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6pPr>
            <a:lvl7pPr indent="-342900" lvl="6" marL="3200400" marR="0" rtl="0" algn="l">
              <a:lnSpc>
                <a:spcPct val="100000"/>
              </a:lnSpc>
              <a:spcBef>
                <a:spcPts val="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7pPr>
            <a:lvl8pPr indent="-342900" lvl="7" marL="3657600" marR="0" rtl="0" algn="l">
              <a:lnSpc>
                <a:spcPct val="100000"/>
              </a:lnSpc>
              <a:spcBef>
                <a:spcPts val="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8pPr>
            <a:lvl9pPr indent="-342900" lvl="8" marL="4114800" marR="0" rtl="0" algn="l">
              <a:lnSpc>
                <a:spcPct val="100000"/>
              </a:lnSpc>
              <a:spcBef>
                <a:spcPts val="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9pPr>
          </a:lstStyle>
          <a:p/>
        </p:txBody>
      </p:sp>
      <p:sp>
        <p:nvSpPr>
          <p:cNvPr id="7" name="Google Shape;7;p15"/>
          <p:cNvSpPr txBox="1"/>
          <p:nvPr>
            <p:ph type="title"/>
          </p:nvPr>
        </p:nvSpPr>
        <p:spPr>
          <a:xfrm>
            <a:off x="1381250" y="937117"/>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1pPr>
            <a:lvl2pPr lvl="1"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2pPr>
            <a:lvl3pPr lvl="2"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3pPr>
            <a:lvl4pPr lvl="3"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4pPr>
            <a:lvl5pPr lvl="4"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5pPr>
            <a:lvl6pPr lvl="5"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6pPr>
            <a:lvl7pPr lvl="6"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7pPr>
            <a:lvl8pPr lvl="7"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8pPr>
            <a:lvl9pPr lvl="8"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9pPr>
          </a:lstStyle>
          <a:p/>
        </p:txBody>
      </p:sp>
      <p:sp>
        <p:nvSpPr>
          <p:cNvPr id="8" name="Google Shape;8;p1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www.youtube.com/results?search_query=ironhack"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docs.google.com/presentation/d/1UwsLUWhAugbCy_Pi1CS_wmfZR5G6BRbT/edit#slide=id.g7df4486f2a_0_9"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en.wikipedia.org/wiki/List_of_HTTP_status_code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www.ironhack.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www.ironhack.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www.postman.com" TargetMode="Externa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www.charlesproxy.com" TargetMode="Externa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
          <p:cNvSpPr txBox="1"/>
          <p:nvPr>
            <p:ph type="ctrTitle"/>
          </p:nvPr>
        </p:nvSpPr>
        <p:spPr>
          <a:xfrm>
            <a:off x="996625" y="1909926"/>
            <a:ext cx="4523700" cy="1254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latin typeface="Roboto"/>
                <a:ea typeface="Roboto"/>
                <a:cs typeface="Roboto"/>
                <a:sym typeface="Roboto"/>
              </a:rPr>
              <a:t>Advanced APIs</a:t>
            </a:r>
            <a:endParaRPr>
              <a:latin typeface="Roboto"/>
              <a:ea typeface="Roboto"/>
              <a:cs typeface="Roboto"/>
              <a:sym typeface="Roboto"/>
            </a:endParaRPr>
          </a:p>
        </p:txBody>
      </p:sp>
      <p:grpSp>
        <p:nvGrpSpPr>
          <p:cNvPr id="73" name="Google Shape;73;p1"/>
          <p:cNvGrpSpPr/>
          <p:nvPr/>
        </p:nvGrpSpPr>
        <p:grpSpPr>
          <a:xfrm>
            <a:off x="1299165" y="3511424"/>
            <a:ext cx="215966" cy="342399"/>
            <a:chOff x="6718575" y="2318625"/>
            <a:chExt cx="256950" cy="407375"/>
          </a:xfrm>
        </p:grpSpPr>
        <p:sp>
          <p:nvSpPr>
            <p:cNvPr id="74" name="Google Shape;74;p1"/>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
            <p:cNvSpPr/>
            <p:nvPr/>
          </p:nvSpPr>
          <p:spPr>
            <a:xfrm>
              <a:off x="6795900" y="2628550"/>
              <a:ext cx="102300" cy="25"/>
            </a:xfrm>
            <a:custGeom>
              <a:rect b="b" l="l" r="r" t="t"/>
              <a:pathLst>
                <a:path extrusionOk="0" fill="none" h="1" w="4092">
                  <a:moveTo>
                    <a:pt x="0" y="1"/>
                  </a:moveTo>
                  <a:lnTo>
                    <a:pt x="4092"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82" name="Google Shape;82;p1"/>
          <p:cNvPicPr preferRelativeResize="0"/>
          <p:nvPr/>
        </p:nvPicPr>
        <p:blipFill rotWithShape="1">
          <a:blip r:embed="rId3">
            <a:alphaModFix/>
          </a:blip>
          <a:srcRect b="0" l="0" r="0" t="0"/>
          <a:stretch/>
        </p:blipFill>
        <p:spPr>
          <a:xfrm>
            <a:off x="4700850" y="418050"/>
            <a:ext cx="2869224" cy="3093375"/>
          </a:xfrm>
          <a:prstGeom prst="rect">
            <a:avLst/>
          </a:prstGeom>
          <a:noFill/>
          <a:ln>
            <a:noFill/>
          </a:ln>
        </p:spPr>
      </p:pic>
      <p:sp>
        <p:nvSpPr>
          <p:cNvPr id="83" name="Google Shape;83;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8fb1e12f82_0_45"/>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HTTP: Request-Response Cycle</a:t>
            </a:r>
            <a:endParaRPr>
              <a:highlight>
                <a:srgbClr val="FFCD00"/>
              </a:highlight>
            </a:endParaRPr>
          </a:p>
        </p:txBody>
      </p:sp>
      <p:sp>
        <p:nvSpPr>
          <p:cNvPr id="164" name="Google Shape;164;g8fb1e12f82_0_4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65" name="Google Shape;165;g8fb1e12f82_0_45"/>
          <p:cNvSpPr txBox="1"/>
          <p:nvPr/>
        </p:nvSpPr>
        <p:spPr>
          <a:xfrm>
            <a:off x="1381250" y="2331750"/>
            <a:ext cx="1966800" cy="1336500"/>
          </a:xfrm>
          <a:prstGeom prst="rect">
            <a:avLst/>
          </a:prstGeom>
          <a:noFill/>
          <a:ln>
            <a:noFill/>
          </a:ln>
        </p:spPr>
        <p:txBody>
          <a:bodyPr anchorCtr="0" anchor="t" bIns="91425" lIns="91425" spcFirstLastPara="1" rIns="91425" wrap="square" tIns="91425">
            <a:noAutofit/>
          </a:bodyPr>
          <a:lstStyle/>
          <a:p>
            <a:pPr indent="0" lvl="0" marL="457200" marR="0" rtl="0" algn="just">
              <a:lnSpc>
                <a:spcPct val="115000"/>
              </a:lnSpc>
              <a:spcBef>
                <a:spcPts val="0"/>
              </a:spcBef>
              <a:spcAft>
                <a:spcPts val="0"/>
              </a:spcAft>
              <a:buClr>
                <a:srgbClr val="000000"/>
              </a:buClr>
              <a:buSzPts val="7200"/>
              <a:buFont typeface="Arial"/>
              <a:buNone/>
            </a:pPr>
            <a:r>
              <a:rPr b="1" i="0" lang="en" sz="7200" u="none" cap="none" strike="noStrike">
                <a:solidFill>
                  <a:srgbClr val="313131"/>
                </a:solidFill>
                <a:highlight>
                  <a:srgbClr val="FFFFFF"/>
                </a:highlight>
                <a:latin typeface="Arial"/>
                <a:ea typeface="Arial"/>
                <a:cs typeface="Arial"/>
                <a:sym typeface="Arial"/>
              </a:rPr>
              <a:t>💻</a:t>
            </a:r>
            <a:endParaRPr b="1" i="0" sz="1200" u="none" cap="none" strike="noStrike">
              <a:solidFill>
                <a:srgbClr val="313131"/>
              </a:solidFill>
              <a:highlight>
                <a:srgbClr val="FFFFFF"/>
              </a:highlight>
              <a:latin typeface="Arial"/>
              <a:ea typeface="Arial"/>
              <a:cs typeface="Arial"/>
              <a:sym typeface="Arial"/>
            </a:endParaRPr>
          </a:p>
          <a:p>
            <a:pPr indent="0" lvl="0" marL="457200" marR="0" rtl="0" algn="just">
              <a:lnSpc>
                <a:spcPct val="115000"/>
              </a:lnSpc>
              <a:spcBef>
                <a:spcPts val="0"/>
              </a:spcBef>
              <a:spcAft>
                <a:spcPts val="0"/>
              </a:spcAft>
              <a:buClr>
                <a:srgbClr val="000000"/>
              </a:buClr>
              <a:buSzPts val="7200"/>
              <a:buFont typeface="Arial"/>
              <a:buNone/>
            </a:pPr>
            <a:r>
              <a:rPr b="1" i="0" lang="en" sz="7200" u="none" cap="none" strike="noStrike">
                <a:solidFill>
                  <a:srgbClr val="313131"/>
                </a:solidFill>
                <a:highlight>
                  <a:srgbClr val="FFFFFF"/>
                </a:highlight>
                <a:latin typeface="Arial"/>
                <a:ea typeface="Arial"/>
                <a:cs typeface="Arial"/>
                <a:sym typeface="Arial"/>
              </a:rPr>
              <a:t> </a:t>
            </a:r>
            <a:endParaRPr b="0" i="0" sz="7200" u="none" cap="none" strike="noStrike">
              <a:solidFill>
                <a:srgbClr val="000000"/>
              </a:solidFill>
              <a:latin typeface="Arial"/>
              <a:ea typeface="Arial"/>
              <a:cs typeface="Arial"/>
              <a:sym typeface="Arial"/>
            </a:endParaRPr>
          </a:p>
        </p:txBody>
      </p:sp>
      <p:pic>
        <p:nvPicPr>
          <p:cNvPr id="166" name="Google Shape;166;g8fb1e12f82_0_45"/>
          <p:cNvPicPr preferRelativeResize="0"/>
          <p:nvPr/>
        </p:nvPicPr>
        <p:blipFill rotWithShape="1">
          <a:blip r:embed="rId3">
            <a:alphaModFix/>
          </a:blip>
          <a:srcRect b="0" l="0" r="0" t="0"/>
          <a:stretch/>
        </p:blipFill>
        <p:spPr>
          <a:xfrm>
            <a:off x="6039750" y="2194800"/>
            <a:ext cx="1966801" cy="1310552"/>
          </a:xfrm>
          <a:prstGeom prst="rect">
            <a:avLst/>
          </a:prstGeom>
          <a:noFill/>
          <a:ln>
            <a:noFill/>
          </a:ln>
        </p:spPr>
      </p:pic>
      <p:cxnSp>
        <p:nvCxnSpPr>
          <p:cNvPr id="167" name="Google Shape;167;g8fb1e12f82_0_45"/>
          <p:cNvCxnSpPr>
            <a:stCxn id="165" idx="0"/>
            <a:endCxn id="166" idx="0"/>
          </p:cNvCxnSpPr>
          <p:nvPr/>
        </p:nvCxnSpPr>
        <p:spPr>
          <a:xfrm rot="-5400000">
            <a:off x="4625300" y="-66000"/>
            <a:ext cx="137100" cy="4658400"/>
          </a:xfrm>
          <a:prstGeom prst="curvedConnector3">
            <a:avLst>
              <a:gd fmla="val 473979" name="adj1"/>
            </a:avLst>
          </a:prstGeom>
          <a:noFill/>
          <a:ln cap="flat" cmpd="sng" w="9525">
            <a:solidFill>
              <a:schemeClr val="dk2"/>
            </a:solidFill>
            <a:prstDash val="solid"/>
            <a:round/>
            <a:headEnd len="sm" w="sm" type="none"/>
            <a:tailEnd len="med" w="med" type="stealth"/>
          </a:ln>
        </p:spPr>
      </p:cxnSp>
      <p:cxnSp>
        <p:nvCxnSpPr>
          <p:cNvPr id="168" name="Google Shape;168;g8fb1e12f82_0_45"/>
          <p:cNvCxnSpPr>
            <a:stCxn id="166" idx="2"/>
            <a:endCxn id="165" idx="2"/>
          </p:cNvCxnSpPr>
          <p:nvPr/>
        </p:nvCxnSpPr>
        <p:spPr>
          <a:xfrm rot="5400000">
            <a:off x="4612501" y="1257602"/>
            <a:ext cx="162900" cy="4658400"/>
          </a:xfrm>
          <a:prstGeom prst="curvedConnector3">
            <a:avLst>
              <a:gd fmla="val 422006" name="adj1"/>
            </a:avLst>
          </a:prstGeom>
          <a:noFill/>
          <a:ln cap="flat" cmpd="sng" w="9525">
            <a:solidFill>
              <a:schemeClr val="dk2"/>
            </a:solidFill>
            <a:prstDash val="solid"/>
            <a:round/>
            <a:headEnd len="sm" w="sm" type="none"/>
            <a:tailEnd len="med" w="med" type="stealth"/>
          </a:ln>
        </p:spPr>
      </p:cxnSp>
      <p:sp>
        <p:nvSpPr>
          <p:cNvPr id="169" name="Google Shape;169;g8fb1e12f82_0_45"/>
          <p:cNvSpPr txBox="1"/>
          <p:nvPr/>
        </p:nvSpPr>
        <p:spPr>
          <a:xfrm>
            <a:off x="1193450" y="2806200"/>
            <a:ext cx="1171200" cy="28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Client</a:t>
            </a:r>
            <a:endParaRPr b="0" i="0" sz="1400" u="none" cap="none" strike="noStrike">
              <a:solidFill>
                <a:srgbClr val="000000"/>
              </a:solidFill>
              <a:latin typeface="Quattrocento Sans"/>
              <a:ea typeface="Quattrocento Sans"/>
              <a:cs typeface="Quattrocento Sans"/>
              <a:sym typeface="Quattrocento Sans"/>
            </a:endParaRPr>
          </a:p>
        </p:txBody>
      </p:sp>
      <p:sp>
        <p:nvSpPr>
          <p:cNvPr id="170" name="Google Shape;170;g8fb1e12f82_0_45"/>
          <p:cNvSpPr txBox="1"/>
          <p:nvPr/>
        </p:nvSpPr>
        <p:spPr>
          <a:xfrm>
            <a:off x="5259650" y="2709525"/>
            <a:ext cx="1171200" cy="28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Server</a:t>
            </a:r>
            <a:endParaRPr b="0" i="0" sz="1400" u="none" cap="none" strike="noStrike">
              <a:solidFill>
                <a:srgbClr val="000000"/>
              </a:solidFill>
              <a:latin typeface="Quattrocento Sans"/>
              <a:ea typeface="Quattrocento Sans"/>
              <a:cs typeface="Quattrocento Sans"/>
              <a:sym typeface="Quattrocento Sans"/>
            </a:endParaRPr>
          </a:p>
        </p:txBody>
      </p:sp>
      <p:sp>
        <p:nvSpPr>
          <p:cNvPr id="171" name="Google Shape;171;g8fb1e12f82_0_45"/>
          <p:cNvSpPr txBox="1"/>
          <p:nvPr/>
        </p:nvSpPr>
        <p:spPr>
          <a:xfrm>
            <a:off x="4108350" y="1358275"/>
            <a:ext cx="1171200" cy="28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Request</a:t>
            </a:r>
            <a:endParaRPr b="0" i="0" sz="1400" u="none" cap="none" strike="noStrike">
              <a:solidFill>
                <a:srgbClr val="000000"/>
              </a:solidFill>
              <a:latin typeface="Quattrocento Sans"/>
              <a:ea typeface="Quattrocento Sans"/>
              <a:cs typeface="Quattrocento Sans"/>
              <a:sym typeface="Quattrocento Sans"/>
            </a:endParaRPr>
          </a:p>
        </p:txBody>
      </p:sp>
      <p:sp>
        <p:nvSpPr>
          <p:cNvPr id="172" name="Google Shape;172;g8fb1e12f82_0_45"/>
          <p:cNvSpPr txBox="1"/>
          <p:nvPr/>
        </p:nvSpPr>
        <p:spPr>
          <a:xfrm>
            <a:off x="3986400" y="4247125"/>
            <a:ext cx="1171200" cy="28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Response</a:t>
            </a:r>
            <a:endParaRPr b="0" i="0" sz="1400" u="none" cap="none" strike="noStrike">
              <a:solidFill>
                <a:srgbClr val="000000"/>
              </a:solidFill>
              <a:latin typeface="Quattrocento Sans"/>
              <a:ea typeface="Quattrocento Sans"/>
              <a:cs typeface="Quattrocento Sans"/>
              <a:sym typeface="Quattrocento Sans"/>
            </a:endParaRPr>
          </a:p>
        </p:txBody>
      </p:sp>
      <p:sp>
        <p:nvSpPr>
          <p:cNvPr id="173" name="Google Shape;173;g8fb1e12f82_0_45"/>
          <p:cNvSpPr txBox="1"/>
          <p:nvPr/>
        </p:nvSpPr>
        <p:spPr>
          <a:xfrm>
            <a:off x="5004375" y="748225"/>
            <a:ext cx="941700" cy="78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200"/>
              <a:buFont typeface="Arial"/>
              <a:buNone/>
            </a:pPr>
            <a:r>
              <a:rPr b="0" i="0" lang="en" sz="7200" u="none" cap="none" strike="noStrike">
                <a:solidFill>
                  <a:srgbClr val="000000"/>
                </a:solidFill>
                <a:latin typeface="Quattrocento Sans"/>
                <a:ea typeface="Quattrocento Sans"/>
                <a:cs typeface="Quattrocento Sans"/>
                <a:sym typeface="Quattrocento Sans"/>
              </a:rPr>
              <a:t>📤</a:t>
            </a:r>
            <a:endParaRPr b="0" i="0" sz="7200" u="none" cap="none" strike="noStrike">
              <a:solidFill>
                <a:srgbClr val="000000"/>
              </a:solidFill>
              <a:latin typeface="Quattrocento Sans"/>
              <a:ea typeface="Quattrocento Sans"/>
              <a:cs typeface="Quattrocento Sans"/>
              <a:sym typeface="Quattrocento Sans"/>
            </a:endParaRPr>
          </a:p>
        </p:txBody>
      </p:sp>
      <p:sp>
        <p:nvSpPr>
          <p:cNvPr id="174" name="Google Shape;174;g8fb1e12f82_0_45"/>
          <p:cNvSpPr txBox="1"/>
          <p:nvPr/>
        </p:nvSpPr>
        <p:spPr>
          <a:xfrm>
            <a:off x="3044700" y="4193850"/>
            <a:ext cx="941700" cy="78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200"/>
              <a:buFont typeface="Arial"/>
              <a:buNone/>
            </a:pPr>
            <a:r>
              <a:rPr b="0" i="0" lang="en" sz="7200" u="none" cap="none" strike="noStrike">
                <a:solidFill>
                  <a:srgbClr val="000000"/>
                </a:solidFill>
                <a:latin typeface="Quattrocento Sans"/>
                <a:ea typeface="Quattrocento Sans"/>
                <a:cs typeface="Quattrocento Sans"/>
                <a:sym typeface="Quattrocento Sans"/>
              </a:rPr>
              <a:t>📦</a:t>
            </a:r>
            <a:endParaRPr b="0" i="0" sz="7200" u="none" cap="none" strike="noStrike">
              <a:solidFill>
                <a:srgbClr val="000000"/>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8fb1e12f82_0_60"/>
          <p:cNvSpPr txBox="1"/>
          <p:nvPr>
            <p:ph type="ctrTitle"/>
          </p:nvPr>
        </p:nvSpPr>
        <p:spPr>
          <a:xfrm>
            <a:off x="2031125" y="2252449"/>
            <a:ext cx="3787800" cy="639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HTTP Protocol: URL</a:t>
            </a:r>
            <a:endParaRPr/>
          </a:p>
        </p:txBody>
      </p:sp>
      <p:sp>
        <p:nvSpPr>
          <p:cNvPr id="180" name="Google Shape;180;g8fb1e12f82_0_60"/>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Lora"/>
                <a:ea typeface="Lora"/>
                <a:cs typeface="Lora"/>
                <a:sym typeface="Lora"/>
              </a:rPr>
              <a:t>3</a:t>
            </a:r>
            <a:endParaRPr b="0" i="0" sz="2400" u="none" cap="none" strike="noStrike">
              <a:solidFill>
                <a:srgbClr val="000000"/>
              </a:solidFill>
              <a:latin typeface="Lora"/>
              <a:ea typeface="Lora"/>
              <a:cs typeface="Lora"/>
              <a:sym typeface="Lora"/>
            </a:endParaRPr>
          </a:p>
        </p:txBody>
      </p:sp>
      <p:sp>
        <p:nvSpPr>
          <p:cNvPr id="181" name="Google Shape;181;g8fb1e12f82_0_6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7df4486f2a_0_9"/>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HTTP: URL</a:t>
            </a:r>
            <a:endParaRPr>
              <a:highlight>
                <a:srgbClr val="FFCD00"/>
              </a:highlight>
            </a:endParaRPr>
          </a:p>
        </p:txBody>
      </p:sp>
      <p:sp>
        <p:nvSpPr>
          <p:cNvPr id="187" name="Google Shape;187;g7df4486f2a_0_9"/>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88" name="Google Shape;188;g7df4486f2a_0_9"/>
          <p:cNvSpPr txBox="1"/>
          <p:nvPr/>
        </p:nvSpPr>
        <p:spPr>
          <a:xfrm>
            <a:off x="945900" y="1625975"/>
            <a:ext cx="7252200" cy="6954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Arial"/>
                <a:ea typeface="Arial"/>
                <a:cs typeface="Arial"/>
                <a:sym typeface="Arial"/>
              </a:rPr>
              <a:t>The </a:t>
            </a:r>
            <a:r>
              <a:rPr b="1" i="1" lang="en" sz="1400" u="none" cap="none" strike="noStrike">
                <a:solidFill>
                  <a:srgbClr val="000000"/>
                </a:solidFill>
                <a:latin typeface="Arial"/>
                <a:ea typeface="Arial"/>
                <a:cs typeface="Arial"/>
                <a:sym typeface="Arial"/>
              </a:rPr>
              <a:t>URL (uniform resource locator)</a:t>
            </a:r>
            <a:r>
              <a:rPr b="0" i="0" lang="en" sz="1400" u="none" cap="none" strike="noStrike">
                <a:solidFill>
                  <a:srgbClr val="000000"/>
                </a:solidFill>
                <a:latin typeface="Arial"/>
                <a:ea typeface="Arial"/>
                <a:cs typeface="Arial"/>
                <a:sym typeface="Arial"/>
              </a:rPr>
              <a:t> is an important part of the protocol. It contains information regarding the specific resource we are requesting from the SERVER.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Arial"/>
                <a:ea typeface="Arial"/>
                <a:cs typeface="Arial"/>
                <a:sym typeface="Arial"/>
              </a:rPr>
              <a:t>It follows the following format:</a:t>
            </a:r>
            <a:endParaRPr b="0" i="0" sz="1400" u="none" cap="none" strike="noStrike">
              <a:solidFill>
                <a:srgbClr val="000000"/>
              </a:solidFill>
              <a:latin typeface="Arial"/>
              <a:ea typeface="Arial"/>
              <a:cs typeface="Arial"/>
              <a:sym typeface="Arial"/>
            </a:endParaRPr>
          </a:p>
        </p:txBody>
      </p:sp>
      <p:sp>
        <p:nvSpPr>
          <p:cNvPr id="189" name="Google Shape;189;g7df4486f2a_0_9"/>
          <p:cNvSpPr txBox="1"/>
          <p:nvPr/>
        </p:nvSpPr>
        <p:spPr>
          <a:xfrm>
            <a:off x="1260675" y="2755250"/>
            <a:ext cx="7724400" cy="43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rPr b="0" i="0" lang="en" sz="1400" u="none" cap="none" strike="noStrike">
                <a:solidFill>
                  <a:schemeClr val="dk1"/>
                </a:solidFill>
                <a:highlight>
                  <a:srgbClr val="FFFF00"/>
                </a:highlight>
                <a:latin typeface="Arial"/>
                <a:ea typeface="Arial"/>
                <a:cs typeface="Arial"/>
                <a:sym typeface="Arial"/>
              </a:rPr>
              <a:t>scheme</a:t>
            </a:r>
            <a:r>
              <a:rPr b="0" i="0" lang="en" sz="1400" u="none" cap="none" strike="noStrike">
                <a:solidFill>
                  <a:schemeClr val="dk1"/>
                </a:solidFill>
                <a:latin typeface="Arial"/>
                <a:ea typeface="Arial"/>
                <a:cs typeface="Arial"/>
                <a:sym typeface="Arial"/>
              </a:rPr>
              <a:t>:[</a:t>
            </a:r>
            <a:r>
              <a:rPr b="0" i="0" lang="en" sz="1400" u="none" cap="none" strike="noStrike">
                <a:solidFill>
                  <a:schemeClr val="dk1"/>
                </a:solidFill>
                <a:highlight>
                  <a:srgbClr val="00FF00"/>
                </a:highlight>
                <a:latin typeface="Arial"/>
                <a:ea typeface="Arial"/>
                <a:cs typeface="Arial"/>
                <a:sym typeface="Arial"/>
              </a:rPr>
              <a:t>//authority</a:t>
            </a:r>
            <a:r>
              <a:rPr b="0" i="0" lang="en" sz="1400" u="none" cap="none" strike="noStrike">
                <a:solidFill>
                  <a:schemeClr val="dk1"/>
                </a:solidFill>
                <a:latin typeface="Arial"/>
                <a:ea typeface="Arial"/>
                <a:cs typeface="Arial"/>
                <a:sym typeface="Arial"/>
              </a:rPr>
              <a:t>]</a:t>
            </a:r>
            <a:r>
              <a:rPr b="0" i="0" lang="en" sz="1400" u="none" cap="none" strike="noStrike">
                <a:solidFill>
                  <a:schemeClr val="dk1"/>
                </a:solidFill>
                <a:highlight>
                  <a:srgbClr val="FF00FF"/>
                </a:highlight>
                <a:latin typeface="Arial"/>
                <a:ea typeface="Arial"/>
                <a:cs typeface="Arial"/>
                <a:sym typeface="Arial"/>
              </a:rPr>
              <a:t>path</a:t>
            </a:r>
            <a:r>
              <a:rPr b="0" i="0" lang="en" sz="1400" u="none" cap="none" strike="noStrike">
                <a:solidFill>
                  <a:schemeClr val="dk1"/>
                </a:solidFill>
                <a:latin typeface="Arial"/>
                <a:ea typeface="Arial"/>
                <a:cs typeface="Arial"/>
                <a:sym typeface="Arial"/>
              </a:rPr>
              <a:t>[</a:t>
            </a:r>
            <a:r>
              <a:rPr b="0" i="0" lang="en" sz="1400" u="none" cap="none" strike="noStrike">
                <a:solidFill>
                  <a:schemeClr val="dk1"/>
                </a:solidFill>
                <a:highlight>
                  <a:srgbClr val="4A86E8"/>
                </a:highlight>
                <a:latin typeface="Arial"/>
                <a:ea typeface="Arial"/>
                <a:cs typeface="Arial"/>
                <a:sym typeface="Arial"/>
              </a:rPr>
              <a:t>?query</a:t>
            </a:r>
            <a:r>
              <a:rPr b="0" i="0" lang="en" sz="1400" u="none" cap="none" strike="noStrike">
                <a:solidFill>
                  <a:schemeClr val="dk1"/>
                </a:solidFill>
                <a:latin typeface="Arial"/>
                <a:ea typeface="Arial"/>
                <a:cs typeface="Arial"/>
                <a:sym typeface="Arial"/>
              </a:rPr>
              <a:t>][</a:t>
            </a:r>
            <a:r>
              <a:rPr b="0" i="0" lang="en" sz="1400" u="none" cap="none" strike="noStrike">
                <a:solidFill>
                  <a:schemeClr val="dk1"/>
                </a:solidFill>
                <a:highlight>
                  <a:srgbClr val="FF9900"/>
                </a:highlight>
                <a:latin typeface="Arial"/>
                <a:ea typeface="Arial"/>
                <a:cs typeface="Arial"/>
                <a:sym typeface="Arial"/>
              </a:rPr>
              <a:t>#fragment</a:t>
            </a:r>
            <a:r>
              <a:rPr b="0" i="0" lang="en" sz="14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8fb1e12f82_1_2"/>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HTTP: URL</a:t>
            </a:r>
            <a:endParaRPr>
              <a:highlight>
                <a:srgbClr val="FFCD00"/>
              </a:highlight>
            </a:endParaRPr>
          </a:p>
        </p:txBody>
      </p:sp>
      <p:sp>
        <p:nvSpPr>
          <p:cNvPr id="195" name="Google Shape;195;g8fb1e12f82_1_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96" name="Google Shape;196;g8fb1e12f82_1_2"/>
          <p:cNvSpPr txBox="1"/>
          <p:nvPr/>
        </p:nvSpPr>
        <p:spPr>
          <a:xfrm>
            <a:off x="1182300" y="1823838"/>
            <a:ext cx="7515300" cy="47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400" u="sng" cap="none" strike="noStrike">
                <a:solidFill>
                  <a:schemeClr val="hlink"/>
                </a:solidFill>
                <a:latin typeface="Arial"/>
                <a:ea typeface="Arial"/>
                <a:cs typeface="Arial"/>
                <a:sym typeface="Arial"/>
                <a:hlinkClick r:id="rId3"/>
              </a:rPr>
              <a:t>https://www.youtube.com/results?search_query=ironhack</a:t>
            </a:r>
            <a:endParaRPr b="0" i="0" sz="1400" u="none" cap="none" strike="noStrike">
              <a:solidFill>
                <a:schemeClr val="dk1"/>
              </a:solidFill>
              <a:highlight>
                <a:srgbClr val="4A86E8"/>
              </a:highlight>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Quattrocento Sans"/>
              <a:ea typeface="Quattrocento Sans"/>
              <a:cs typeface="Quattrocento Sans"/>
              <a:sym typeface="Quattrocento Sans"/>
            </a:endParaRPr>
          </a:p>
        </p:txBody>
      </p:sp>
      <p:sp>
        <p:nvSpPr>
          <p:cNvPr id="197" name="Google Shape;197;g8fb1e12f82_1_2"/>
          <p:cNvSpPr txBox="1"/>
          <p:nvPr/>
        </p:nvSpPr>
        <p:spPr>
          <a:xfrm>
            <a:off x="982500" y="2654150"/>
            <a:ext cx="7179000" cy="1679100"/>
          </a:xfrm>
          <a:prstGeom prst="rect">
            <a:avLst/>
          </a:prstGeom>
          <a:noFill/>
          <a:ln>
            <a:noFill/>
          </a:ln>
        </p:spPr>
        <p:txBody>
          <a:bodyPr anchorCtr="0" anchor="t" bIns="91425" lIns="91425" spcFirstLastPara="1" rIns="91425" wrap="square" tIns="91425">
            <a:noAutofit/>
          </a:bodyPr>
          <a:lstStyle/>
          <a:p>
            <a:pPr indent="-317500" lvl="0" marL="457200" marR="0" rtl="0" algn="just">
              <a:lnSpc>
                <a:spcPct val="100000"/>
              </a:lnSpc>
              <a:spcBef>
                <a:spcPts val="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Scheme: </a:t>
            </a:r>
            <a:r>
              <a:rPr b="0" i="0" lang="en" sz="1400" u="none" cap="none" strike="noStrike">
                <a:solidFill>
                  <a:schemeClr val="dk1"/>
                </a:solidFill>
                <a:latin typeface="Arial"/>
                <a:ea typeface="Arial"/>
                <a:cs typeface="Arial"/>
                <a:sym typeface="Arial"/>
              </a:rPr>
              <a:t>In this case it's </a:t>
            </a:r>
            <a:r>
              <a:rPr b="1" i="1" lang="en" sz="1400" u="none" cap="none" strike="noStrike">
                <a:solidFill>
                  <a:schemeClr val="dk1"/>
                </a:solidFill>
                <a:latin typeface="Arial"/>
                <a:ea typeface="Arial"/>
                <a:cs typeface="Arial"/>
                <a:sym typeface="Arial"/>
              </a:rPr>
              <a:t>https</a:t>
            </a:r>
            <a:r>
              <a:rPr b="0" i="0" lang="en"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a:p>
            <a:pPr indent="-317500" lvl="0" marL="457200" marR="0" rtl="0" algn="just">
              <a:lnSpc>
                <a:spcPct val="100000"/>
              </a:lnSpc>
              <a:spcBef>
                <a:spcPts val="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Authority: </a:t>
            </a:r>
            <a:r>
              <a:rPr b="0" i="0" lang="en" sz="1400" u="none" cap="none" strike="noStrike">
                <a:solidFill>
                  <a:schemeClr val="dk1"/>
                </a:solidFill>
                <a:latin typeface="Arial"/>
                <a:ea typeface="Arial"/>
                <a:cs typeface="Arial"/>
                <a:sym typeface="Arial"/>
              </a:rPr>
              <a:t>In this case </a:t>
            </a:r>
            <a:r>
              <a:rPr b="1" i="1" lang="en" sz="1400" u="none" cap="none" strike="noStrike">
                <a:solidFill>
                  <a:schemeClr val="dk1"/>
                </a:solidFill>
                <a:latin typeface="Arial"/>
                <a:ea typeface="Arial"/>
                <a:cs typeface="Arial"/>
                <a:sym typeface="Arial"/>
              </a:rPr>
              <a:t>www.youtube.com</a:t>
            </a:r>
            <a:r>
              <a:rPr b="0" i="0" lang="en" sz="1400" u="none" cap="none" strike="noStrike">
                <a:solidFill>
                  <a:schemeClr val="dk1"/>
                </a:solidFill>
                <a:latin typeface="Arial"/>
                <a:ea typeface="Arial"/>
                <a:cs typeface="Arial"/>
                <a:sym typeface="Arial"/>
              </a:rPr>
              <a:t> this is </a:t>
            </a:r>
            <a:r>
              <a:rPr b="0" i="1" lang="en" sz="1400" u="none" cap="none" strike="noStrike">
                <a:solidFill>
                  <a:schemeClr val="dk1"/>
                </a:solidFill>
                <a:latin typeface="Arial"/>
                <a:ea typeface="Arial"/>
                <a:cs typeface="Arial"/>
                <a:sym typeface="Arial"/>
              </a:rPr>
              <a:t>the server </a:t>
            </a:r>
            <a:r>
              <a:rPr b="0" i="0" lang="en" sz="1400" u="none" cap="none" strike="noStrike">
                <a:solidFill>
                  <a:schemeClr val="dk1"/>
                </a:solidFill>
                <a:latin typeface="Arial"/>
                <a:ea typeface="Arial"/>
                <a:cs typeface="Arial"/>
                <a:sym typeface="Arial"/>
              </a:rPr>
              <a:t>we are connecting to.</a:t>
            </a:r>
            <a:endParaRPr b="0" i="0" sz="1400" u="none" cap="none" strike="noStrike">
              <a:solidFill>
                <a:schemeClr val="dk1"/>
              </a:solidFill>
              <a:latin typeface="Arial"/>
              <a:ea typeface="Arial"/>
              <a:cs typeface="Arial"/>
              <a:sym typeface="Arial"/>
            </a:endParaRPr>
          </a:p>
          <a:p>
            <a:pPr indent="-317500" lvl="0" marL="457200" marR="0" rtl="0" algn="just">
              <a:lnSpc>
                <a:spcPct val="100000"/>
              </a:lnSpc>
              <a:spcBef>
                <a:spcPts val="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Path:</a:t>
            </a:r>
            <a:r>
              <a:rPr b="0" i="0" lang="en" sz="1400" u="none" cap="none" strike="noStrike">
                <a:solidFill>
                  <a:schemeClr val="dk1"/>
                </a:solidFill>
                <a:latin typeface="Arial"/>
                <a:ea typeface="Arial"/>
                <a:cs typeface="Arial"/>
                <a:sym typeface="Arial"/>
              </a:rPr>
              <a:t> Path to the resource. In this case </a:t>
            </a:r>
            <a:r>
              <a:rPr b="1" i="1" lang="en" sz="1400" u="none" cap="none" strike="noStrike">
                <a:solidFill>
                  <a:schemeClr val="dk1"/>
                </a:solidFill>
                <a:latin typeface="Arial"/>
                <a:ea typeface="Arial"/>
                <a:cs typeface="Arial"/>
                <a:sym typeface="Arial"/>
              </a:rPr>
              <a:t>‘results’</a:t>
            </a:r>
            <a:r>
              <a:rPr b="0" i="0" lang="en"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317500" lvl="0" marL="457200" marR="0" rtl="0" algn="just">
              <a:lnSpc>
                <a:spcPct val="100000"/>
              </a:lnSpc>
              <a:spcBef>
                <a:spcPts val="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Query String: </a:t>
            </a:r>
            <a:r>
              <a:rPr b="0" i="0" lang="en" sz="1400" u="none" cap="none" strike="noStrike">
                <a:solidFill>
                  <a:schemeClr val="dk1"/>
                </a:solidFill>
                <a:latin typeface="Arial"/>
                <a:ea typeface="Arial"/>
                <a:cs typeface="Arial"/>
                <a:sym typeface="Arial"/>
              </a:rPr>
              <a:t>Essentially narrows down the search. Here we search for </a:t>
            </a:r>
            <a:r>
              <a:rPr b="1" i="1" lang="en" sz="1400" u="none" cap="none" strike="noStrike">
                <a:solidFill>
                  <a:schemeClr val="dk1"/>
                </a:solidFill>
                <a:latin typeface="Arial"/>
                <a:ea typeface="Arial"/>
                <a:cs typeface="Arial"/>
                <a:sym typeface="Arial"/>
              </a:rPr>
              <a:t>‘ironhack’</a:t>
            </a:r>
            <a:r>
              <a:rPr b="0" i="0" lang="en"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317500" lvl="0" marL="457200" marR="0" rtl="0" algn="just">
              <a:lnSpc>
                <a:spcPct val="100000"/>
              </a:lnSpc>
              <a:spcBef>
                <a:spcPts val="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Fragment: </a:t>
            </a:r>
            <a:r>
              <a:rPr b="0" i="0" lang="en" sz="1400" u="none" cap="none" strike="noStrike">
                <a:solidFill>
                  <a:schemeClr val="dk1"/>
                </a:solidFill>
                <a:latin typeface="Arial"/>
                <a:ea typeface="Arial"/>
                <a:cs typeface="Arial"/>
                <a:sym typeface="Arial"/>
              </a:rPr>
              <a:t>Contains secondary information. For instance, it may direct to a specific header in the HTML file.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animEffect filter="fade" transition="in">
                                      <p:cBhvr>
                                        <p:cTn dur="1000"/>
                                        <p:tgtEl>
                                          <p:spTgt spid="1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1" st="1"/>
                                            </p:txEl>
                                          </p:spTgt>
                                        </p:tgtEl>
                                        <p:attrNameLst>
                                          <p:attrName>style.visibility</p:attrName>
                                        </p:attrNameLst>
                                      </p:cBhvr>
                                      <p:to>
                                        <p:strVal val="visible"/>
                                      </p:to>
                                    </p:set>
                                    <p:animEffect filter="fade" transition="in">
                                      <p:cBhvr>
                                        <p:cTn dur="1000"/>
                                        <p:tgtEl>
                                          <p:spTgt spid="1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2" st="2"/>
                                            </p:txEl>
                                          </p:spTgt>
                                        </p:tgtEl>
                                        <p:attrNameLst>
                                          <p:attrName>style.visibility</p:attrName>
                                        </p:attrNameLst>
                                      </p:cBhvr>
                                      <p:to>
                                        <p:strVal val="visible"/>
                                      </p:to>
                                    </p:set>
                                    <p:animEffect filter="fade" transition="in">
                                      <p:cBhvr>
                                        <p:cTn dur="1000"/>
                                        <p:tgtEl>
                                          <p:spTgt spid="1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3" st="3"/>
                                            </p:txEl>
                                          </p:spTgt>
                                        </p:tgtEl>
                                        <p:attrNameLst>
                                          <p:attrName>style.visibility</p:attrName>
                                        </p:attrNameLst>
                                      </p:cBhvr>
                                      <p:to>
                                        <p:strVal val="visible"/>
                                      </p:to>
                                    </p:set>
                                    <p:animEffect filter="fade" transition="in">
                                      <p:cBhvr>
                                        <p:cTn dur="1000"/>
                                        <p:tgtEl>
                                          <p:spTgt spid="1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4" st="4"/>
                                            </p:txEl>
                                          </p:spTgt>
                                        </p:tgtEl>
                                        <p:attrNameLst>
                                          <p:attrName>style.visibility</p:attrName>
                                        </p:attrNameLst>
                                      </p:cBhvr>
                                      <p:to>
                                        <p:strVal val="visible"/>
                                      </p:to>
                                    </p:set>
                                    <p:animEffect filter="fade" transition="in">
                                      <p:cBhvr>
                                        <p:cTn dur="1000"/>
                                        <p:tgtEl>
                                          <p:spTgt spid="19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5" st="5"/>
                                            </p:txEl>
                                          </p:spTgt>
                                        </p:tgtEl>
                                        <p:attrNameLst>
                                          <p:attrName>style.visibility</p:attrName>
                                        </p:attrNameLst>
                                      </p:cBhvr>
                                      <p:to>
                                        <p:strVal val="visible"/>
                                      </p:to>
                                    </p:set>
                                    <p:animEffect filter="fade" transition="in">
                                      <p:cBhvr>
                                        <p:cTn dur="1000"/>
                                        <p:tgtEl>
                                          <p:spTgt spid="19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8fb1e12f82_1_113"/>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HTTP: URL</a:t>
            </a:r>
            <a:endParaRPr>
              <a:highlight>
                <a:srgbClr val="FFCD00"/>
              </a:highlight>
            </a:endParaRPr>
          </a:p>
        </p:txBody>
      </p:sp>
      <p:sp>
        <p:nvSpPr>
          <p:cNvPr id="203" name="Google Shape;203;g8fb1e12f82_1_11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04" name="Google Shape;204;g8fb1e12f82_1_113"/>
          <p:cNvSpPr txBox="1"/>
          <p:nvPr/>
        </p:nvSpPr>
        <p:spPr>
          <a:xfrm>
            <a:off x="1182300" y="1823838"/>
            <a:ext cx="7515300" cy="47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400" u="sng" cap="none" strike="noStrike">
                <a:solidFill>
                  <a:schemeClr val="hlink"/>
                </a:solidFill>
                <a:latin typeface="Arial"/>
                <a:ea typeface="Arial"/>
                <a:cs typeface="Arial"/>
                <a:sym typeface="Arial"/>
                <a:hlinkClick r:id="rId3"/>
              </a:rPr>
              <a:t>https://docs.google.com/presentation/d/1UwsLUWhAugbCy_Pi1CS_wmfZR5G6BRbT/edit#slide=id.g7df4486f2a_0_9</a:t>
            </a:r>
            <a:endParaRPr b="0" i="0" sz="1400" u="none" cap="none" strike="noStrike">
              <a:solidFill>
                <a:schemeClr val="dk1"/>
              </a:solidFill>
              <a:highlight>
                <a:srgbClr val="4A86E8"/>
              </a:highlight>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Quattrocento Sans"/>
              <a:ea typeface="Quattrocento Sans"/>
              <a:cs typeface="Quattrocento Sans"/>
              <a:sym typeface="Quattrocento Sans"/>
            </a:endParaRPr>
          </a:p>
        </p:txBody>
      </p:sp>
      <p:sp>
        <p:nvSpPr>
          <p:cNvPr id="205" name="Google Shape;205;g8fb1e12f82_1_113"/>
          <p:cNvSpPr txBox="1"/>
          <p:nvPr/>
        </p:nvSpPr>
        <p:spPr>
          <a:xfrm>
            <a:off x="626475" y="2672875"/>
            <a:ext cx="8020200" cy="1800900"/>
          </a:xfrm>
          <a:prstGeom prst="rect">
            <a:avLst/>
          </a:prstGeom>
          <a:noFill/>
          <a:ln>
            <a:noFill/>
          </a:ln>
        </p:spPr>
        <p:txBody>
          <a:bodyPr anchorCtr="0" anchor="t" bIns="91425" lIns="91425" spcFirstLastPara="1" rIns="91425" wrap="square" tIns="91425">
            <a:noAutofit/>
          </a:bodyPr>
          <a:lstStyle/>
          <a:p>
            <a:pPr indent="-317500" lvl="0" marL="457200" marR="0" rtl="0" algn="just">
              <a:lnSpc>
                <a:spcPct val="100000"/>
              </a:lnSpc>
              <a:spcBef>
                <a:spcPts val="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Scheme: </a:t>
            </a:r>
            <a:r>
              <a:rPr b="0" i="0" lang="en" sz="1400" u="none" cap="none" strike="noStrike">
                <a:solidFill>
                  <a:schemeClr val="dk1"/>
                </a:solidFill>
                <a:latin typeface="Arial"/>
                <a:ea typeface="Arial"/>
                <a:cs typeface="Arial"/>
                <a:sym typeface="Arial"/>
              </a:rPr>
              <a:t>In this case it's </a:t>
            </a:r>
            <a:r>
              <a:rPr b="1" i="1" lang="en" sz="1400" u="none" cap="none" strike="noStrike">
                <a:solidFill>
                  <a:schemeClr val="dk1"/>
                </a:solidFill>
                <a:latin typeface="Arial"/>
                <a:ea typeface="Arial"/>
                <a:cs typeface="Arial"/>
                <a:sym typeface="Arial"/>
              </a:rPr>
              <a:t>https</a:t>
            </a:r>
            <a:r>
              <a:rPr b="0" i="0" lang="en"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a:p>
            <a:pPr indent="-317500" lvl="0" marL="457200" marR="0" rtl="0" algn="just">
              <a:lnSpc>
                <a:spcPct val="100000"/>
              </a:lnSpc>
              <a:spcBef>
                <a:spcPts val="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Authority: </a:t>
            </a:r>
            <a:r>
              <a:rPr b="0" i="0" lang="en" sz="1400" u="none" cap="none" strike="noStrike">
                <a:solidFill>
                  <a:schemeClr val="dk1"/>
                </a:solidFill>
                <a:latin typeface="Arial"/>
                <a:ea typeface="Arial"/>
                <a:cs typeface="Arial"/>
                <a:sym typeface="Arial"/>
              </a:rPr>
              <a:t>In this case </a:t>
            </a:r>
            <a:r>
              <a:rPr b="1" i="1" lang="en" sz="1400" u="none" cap="none" strike="noStrike">
                <a:solidFill>
                  <a:schemeClr val="dk1"/>
                </a:solidFill>
                <a:latin typeface="Arial"/>
                <a:ea typeface="Arial"/>
                <a:cs typeface="Arial"/>
                <a:sym typeface="Arial"/>
              </a:rPr>
              <a:t>www.docs.google.com</a:t>
            </a:r>
            <a:r>
              <a:rPr b="0" i="0" lang="en" sz="1400" u="none" cap="none" strike="noStrike">
                <a:solidFill>
                  <a:schemeClr val="dk1"/>
                </a:solidFill>
                <a:latin typeface="Arial"/>
                <a:ea typeface="Arial"/>
                <a:cs typeface="Arial"/>
                <a:sym typeface="Arial"/>
              </a:rPr>
              <a:t> this is </a:t>
            </a:r>
            <a:r>
              <a:rPr b="0" i="1" lang="en" sz="1400" u="none" cap="none" strike="noStrike">
                <a:solidFill>
                  <a:schemeClr val="dk1"/>
                </a:solidFill>
                <a:latin typeface="Arial"/>
                <a:ea typeface="Arial"/>
                <a:cs typeface="Arial"/>
                <a:sym typeface="Arial"/>
              </a:rPr>
              <a:t>the server </a:t>
            </a:r>
            <a:r>
              <a:rPr b="0" i="0" lang="en" sz="1400" u="none" cap="none" strike="noStrike">
                <a:solidFill>
                  <a:schemeClr val="dk1"/>
                </a:solidFill>
                <a:latin typeface="Arial"/>
                <a:ea typeface="Arial"/>
                <a:cs typeface="Arial"/>
                <a:sym typeface="Arial"/>
              </a:rPr>
              <a:t>we are connecting to.</a:t>
            </a:r>
            <a:endParaRPr b="0" i="0" sz="1400" u="none" cap="none" strike="noStrike">
              <a:solidFill>
                <a:schemeClr val="dk1"/>
              </a:solidFill>
              <a:latin typeface="Arial"/>
              <a:ea typeface="Arial"/>
              <a:cs typeface="Arial"/>
              <a:sym typeface="Arial"/>
            </a:endParaRPr>
          </a:p>
          <a:p>
            <a:pPr indent="-317500" lvl="0" marL="457200" marR="0" rtl="0" algn="just">
              <a:lnSpc>
                <a:spcPct val="100000"/>
              </a:lnSpc>
              <a:spcBef>
                <a:spcPts val="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Path:</a:t>
            </a:r>
            <a:r>
              <a:rPr b="0" i="0" lang="en" sz="1400" u="none" cap="none" strike="noStrike">
                <a:solidFill>
                  <a:schemeClr val="dk1"/>
                </a:solidFill>
                <a:latin typeface="Arial"/>
                <a:ea typeface="Arial"/>
                <a:cs typeface="Arial"/>
                <a:sym typeface="Arial"/>
              </a:rPr>
              <a:t> Path to the resource. In this case </a:t>
            </a:r>
            <a:r>
              <a:rPr b="1" i="0" lang="en" sz="1400" u="none" cap="none" strike="noStrike">
                <a:solidFill>
                  <a:schemeClr val="dk1"/>
                </a:solidFill>
                <a:latin typeface="Arial"/>
                <a:ea typeface="Arial"/>
                <a:cs typeface="Arial"/>
                <a:sym typeface="Arial"/>
              </a:rPr>
              <a:t>/presentation/d/1UwsLUWhAugbCy_Pi1CS_wmfZR5G6BRbT/</a:t>
            </a:r>
            <a:r>
              <a:rPr b="0" i="0" lang="en"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317500" lvl="0" marL="457200" marR="0" rtl="0" algn="just">
              <a:lnSpc>
                <a:spcPct val="100000"/>
              </a:lnSpc>
              <a:spcBef>
                <a:spcPts val="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Query String: </a:t>
            </a:r>
            <a:r>
              <a:rPr b="0" i="0" lang="en" sz="1400" u="none" cap="none" strike="noStrike">
                <a:solidFill>
                  <a:schemeClr val="dk1"/>
                </a:solidFill>
                <a:latin typeface="Arial"/>
                <a:ea typeface="Arial"/>
                <a:cs typeface="Arial"/>
                <a:sym typeface="Arial"/>
              </a:rPr>
              <a:t>Essentially narrows down the search.</a:t>
            </a:r>
            <a:endParaRPr b="0" i="0" sz="1400" u="none" cap="none" strike="noStrike">
              <a:solidFill>
                <a:schemeClr val="dk1"/>
              </a:solidFill>
              <a:latin typeface="Arial"/>
              <a:ea typeface="Arial"/>
              <a:cs typeface="Arial"/>
              <a:sym typeface="Arial"/>
            </a:endParaRPr>
          </a:p>
          <a:p>
            <a:pPr indent="-317500" lvl="0" marL="457200" marR="0" rtl="0" algn="just">
              <a:lnSpc>
                <a:spcPct val="100000"/>
              </a:lnSpc>
              <a:spcBef>
                <a:spcPts val="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Fragment: </a:t>
            </a:r>
            <a:r>
              <a:rPr b="0" i="0" lang="en" sz="1400" u="none" cap="none" strike="noStrike">
                <a:solidFill>
                  <a:schemeClr val="dk1"/>
                </a:solidFill>
                <a:latin typeface="Arial"/>
                <a:ea typeface="Arial"/>
                <a:cs typeface="Arial"/>
                <a:sym typeface="Arial"/>
              </a:rPr>
              <a:t>Contains secondary information. For instance, it may direct to a specific header in the HTML file. Here it refers to a slide </a:t>
            </a:r>
            <a:r>
              <a:rPr b="1" i="0" lang="en" sz="1400" u="none" cap="none" strike="noStrike">
                <a:solidFill>
                  <a:schemeClr val="dk1"/>
                </a:solidFill>
                <a:latin typeface="Arial"/>
                <a:ea typeface="Arial"/>
                <a:cs typeface="Arial"/>
                <a:sym typeface="Arial"/>
              </a:rPr>
              <a:t>#slide=id.g7df4486f2a_0_9</a:t>
            </a:r>
            <a:r>
              <a:rPr b="0" i="0" lang="en"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0" st="0"/>
                                            </p:txEl>
                                          </p:spTgt>
                                        </p:tgtEl>
                                        <p:attrNameLst>
                                          <p:attrName>style.visibility</p:attrName>
                                        </p:attrNameLst>
                                      </p:cBhvr>
                                      <p:to>
                                        <p:strVal val="visible"/>
                                      </p:to>
                                    </p:set>
                                    <p:animEffect filter="fade" transition="in">
                                      <p:cBhvr>
                                        <p:cTn dur="1000"/>
                                        <p:tgtEl>
                                          <p:spTgt spid="2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1" st="1"/>
                                            </p:txEl>
                                          </p:spTgt>
                                        </p:tgtEl>
                                        <p:attrNameLst>
                                          <p:attrName>style.visibility</p:attrName>
                                        </p:attrNameLst>
                                      </p:cBhvr>
                                      <p:to>
                                        <p:strVal val="visible"/>
                                      </p:to>
                                    </p:set>
                                    <p:animEffect filter="fade" transition="in">
                                      <p:cBhvr>
                                        <p:cTn dur="1000"/>
                                        <p:tgtEl>
                                          <p:spTgt spid="2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2" st="2"/>
                                            </p:txEl>
                                          </p:spTgt>
                                        </p:tgtEl>
                                        <p:attrNameLst>
                                          <p:attrName>style.visibility</p:attrName>
                                        </p:attrNameLst>
                                      </p:cBhvr>
                                      <p:to>
                                        <p:strVal val="visible"/>
                                      </p:to>
                                    </p:set>
                                    <p:animEffect filter="fade" transition="in">
                                      <p:cBhvr>
                                        <p:cTn dur="1000"/>
                                        <p:tgtEl>
                                          <p:spTgt spid="2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3" st="3"/>
                                            </p:txEl>
                                          </p:spTgt>
                                        </p:tgtEl>
                                        <p:attrNameLst>
                                          <p:attrName>style.visibility</p:attrName>
                                        </p:attrNameLst>
                                      </p:cBhvr>
                                      <p:to>
                                        <p:strVal val="visible"/>
                                      </p:to>
                                    </p:set>
                                    <p:animEffect filter="fade" transition="in">
                                      <p:cBhvr>
                                        <p:cTn dur="1000"/>
                                        <p:tgtEl>
                                          <p:spTgt spid="2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4" st="4"/>
                                            </p:txEl>
                                          </p:spTgt>
                                        </p:tgtEl>
                                        <p:attrNameLst>
                                          <p:attrName>style.visibility</p:attrName>
                                        </p:attrNameLst>
                                      </p:cBhvr>
                                      <p:to>
                                        <p:strVal val="visible"/>
                                      </p:to>
                                    </p:set>
                                    <p:animEffect filter="fade" transition="in">
                                      <p:cBhvr>
                                        <p:cTn dur="1000"/>
                                        <p:tgtEl>
                                          <p:spTgt spid="2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5" st="5"/>
                                            </p:txEl>
                                          </p:spTgt>
                                        </p:tgtEl>
                                        <p:attrNameLst>
                                          <p:attrName>style.visibility</p:attrName>
                                        </p:attrNameLst>
                                      </p:cBhvr>
                                      <p:to>
                                        <p:strVal val="visible"/>
                                      </p:to>
                                    </p:set>
                                    <p:animEffect filter="fade" transition="in">
                                      <p:cBhvr>
                                        <p:cTn dur="1000"/>
                                        <p:tgtEl>
                                          <p:spTgt spid="20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7df4486f2a_0_16"/>
          <p:cNvSpPr txBox="1"/>
          <p:nvPr>
            <p:ph type="ctrTitle"/>
          </p:nvPr>
        </p:nvSpPr>
        <p:spPr>
          <a:xfrm>
            <a:off x="2031125" y="2252449"/>
            <a:ext cx="3787800" cy="639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Requests</a:t>
            </a:r>
            <a:endParaRPr/>
          </a:p>
        </p:txBody>
      </p:sp>
      <p:sp>
        <p:nvSpPr>
          <p:cNvPr id="211" name="Google Shape;211;g7df4486f2a_0_16"/>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Lora"/>
                <a:ea typeface="Lora"/>
                <a:cs typeface="Lora"/>
                <a:sym typeface="Lora"/>
              </a:rPr>
              <a:t>4</a:t>
            </a:r>
            <a:endParaRPr b="0" i="0" sz="2400" u="none" cap="none" strike="noStrike">
              <a:solidFill>
                <a:srgbClr val="000000"/>
              </a:solidFill>
              <a:latin typeface="Lora"/>
              <a:ea typeface="Lora"/>
              <a:cs typeface="Lora"/>
              <a:sym typeface="Lora"/>
            </a:endParaRPr>
          </a:p>
        </p:txBody>
      </p:sp>
      <p:sp>
        <p:nvSpPr>
          <p:cNvPr id="212" name="Google Shape;212;g7df4486f2a_0_1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6d85829552_1_8"/>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Requests: Introduction</a:t>
            </a:r>
            <a:endParaRPr>
              <a:highlight>
                <a:srgbClr val="FFCD00"/>
              </a:highlight>
            </a:endParaRPr>
          </a:p>
        </p:txBody>
      </p:sp>
      <p:sp>
        <p:nvSpPr>
          <p:cNvPr id="218" name="Google Shape;218;g6d85829552_1_8"/>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19" name="Google Shape;219;g6d85829552_1_8"/>
          <p:cNvSpPr txBox="1"/>
          <p:nvPr/>
        </p:nvSpPr>
        <p:spPr>
          <a:xfrm>
            <a:off x="1281925" y="2155700"/>
            <a:ext cx="6123000" cy="15156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400"/>
              <a:buFont typeface="Arial"/>
              <a:buNone/>
            </a:pPr>
            <a:r>
              <a:rPr b="0" i="0" lang="en" sz="1400" u="none" cap="none" strike="noStrike">
                <a:solidFill>
                  <a:srgbClr val="313131"/>
                </a:solidFill>
                <a:highlight>
                  <a:srgbClr val="FFFFFF"/>
                </a:highlight>
                <a:latin typeface="Arial"/>
                <a:ea typeface="Arial"/>
                <a:cs typeface="Arial"/>
                <a:sym typeface="Arial"/>
              </a:rPr>
              <a:t>The </a:t>
            </a:r>
            <a:r>
              <a:rPr b="0" i="0" lang="en" sz="1400" u="none" cap="none" strike="noStrike">
                <a:solidFill>
                  <a:srgbClr val="313131"/>
                </a:solidFill>
                <a:highlight>
                  <a:srgbClr val="FFFFFF"/>
                </a:highlight>
                <a:latin typeface="Courier New"/>
                <a:ea typeface="Courier New"/>
                <a:cs typeface="Courier New"/>
                <a:sym typeface="Courier New"/>
              </a:rPr>
              <a:t>REQUEST</a:t>
            </a:r>
            <a:r>
              <a:rPr b="0" i="0" lang="en" sz="1400" u="none" cap="none" strike="noStrike">
                <a:solidFill>
                  <a:srgbClr val="313131"/>
                </a:solidFill>
                <a:highlight>
                  <a:srgbClr val="FFFFFF"/>
                </a:highlight>
                <a:latin typeface="Arial"/>
                <a:ea typeface="Arial"/>
                <a:cs typeface="Arial"/>
                <a:sym typeface="Arial"/>
              </a:rPr>
              <a:t> is a question we formulate to a SERVER in order to receive a piece of information. </a:t>
            </a:r>
            <a:endParaRPr b="0" i="0" sz="1400" u="none" cap="none" strike="noStrike">
              <a:solidFill>
                <a:srgbClr val="313131"/>
              </a:solidFill>
              <a:highlight>
                <a:srgbClr val="FFFFFF"/>
              </a:highlight>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313131"/>
              </a:solidFill>
              <a:highlight>
                <a:srgbClr val="FFFFFF"/>
              </a:highlight>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rPr b="0" i="0" lang="en" sz="1400" u="none" cap="none" strike="noStrike">
                <a:solidFill>
                  <a:srgbClr val="313131"/>
                </a:solidFill>
                <a:highlight>
                  <a:srgbClr val="FFFFFF"/>
                </a:highlight>
                <a:latin typeface="Arial"/>
                <a:ea typeface="Arial"/>
                <a:cs typeface="Arial"/>
                <a:sym typeface="Arial"/>
              </a:rPr>
              <a:t>This piece of information </a:t>
            </a:r>
            <a:r>
              <a:rPr b="1" i="1" lang="en" sz="1400" u="none" cap="none" strike="noStrike">
                <a:solidFill>
                  <a:srgbClr val="313131"/>
                </a:solidFill>
                <a:highlight>
                  <a:srgbClr val="FFFFFF"/>
                </a:highlight>
                <a:latin typeface="Arial"/>
                <a:ea typeface="Arial"/>
                <a:cs typeface="Arial"/>
                <a:sym typeface="Arial"/>
              </a:rPr>
              <a:t>can be anything</a:t>
            </a:r>
            <a:r>
              <a:rPr b="0" i="0" lang="en" sz="1400" u="none" cap="none" strike="noStrike">
                <a:solidFill>
                  <a:srgbClr val="313131"/>
                </a:solidFill>
                <a:highlight>
                  <a:srgbClr val="FFFFFF"/>
                </a:highlight>
                <a:latin typeface="Arial"/>
                <a:ea typeface="Arial"/>
                <a:cs typeface="Arial"/>
                <a:sym typeface="Arial"/>
              </a:rPr>
              <a:t>: it is not defined in the HTTP standard </a:t>
            </a:r>
            <a:r>
              <a:rPr b="1" i="1" lang="en" sz="1400" u="none" cap="none" strike="noStrike">
                <a:solidFill>
                  <a:srgbClr val="313131"/>
                </a:solidFill>
                <a:highlight>
                  <a:srgbClr val="FFFFFF"/>
                </a:highlight>
                <a:latin typeface="Arial"/>
                <a:ea typeface="Arial"/>
                <a:cs typeface="Arial"/>
                <a:sym typeface="Arial"/>
              </a:rPr>
              <a:t>what</a:t>
            </a:r>
            <a:r>
              <a:rPr b="0" i="0" lang="en" sz="1400" u="none" cap="none" strike="noStrike">
                <a:solidFill>
                  <a:srgbClr val="313131"/>
                </a:solidFill>
                <a:highlight>
                  <a:srgbClr val="FFFFFF"/>
                </a:highlight>
                <a:latin typeface="Arial"/>
                <a:ea typeface="Arial"/>
                <a:cs typeface="Arial"/>
                <a:sym typeface="Arial"/>
              </a:rPr>
              <a:t> information the SERVER should answer with. It can be anything: an image, a video, a HTML page, a PDF file, etc.</a:t>
            </a:r>
            <a:endParaRPr b="0" i="0" sz="1400" u="none" cap="none" strike="noStrike">
              <a:solidFill>
                <a:srgbClr val="313131"/>
              </a:solidFill>
              <a:highlight>
                <a:srgbClr val="FFFFFF"/>
              </a:highlight>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8fb1e12f82_1_65"/>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solidFill>
                  <a:schemeClr val="dk1"/>
                </a:solidFill>
              </a:rPr>
              <a:t>Requests: Introduction</a:t>
            </a:r>
            <a:endParaRPr/>
          </a:p>
        </p:txBody>
      </p:sp>
      <p:sp>
        <p:nvSpPr>
          <p:cNvPr id="225" name="Google Shape;225;g8fb1e12f82_1_6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26" name="Google Shape;226;g8fb1e12f82_1_65"/>
          <p:cNvSpPr txBox="1"/>
          <p:nvPr/>
        </p:nvSpPr>
        <p:spPr>
          <a:xfrm>
            <a:off x="1381250" y="2331750"/>
            <a:ext cx="1966800" cy="1336500"/>
          </a:xfrm>
          <a:prstGeom prst="rect">
            <a:avLst/>
          </a:prstGeom>
          <a:noFill/>
          <a:ln>
            <a:noFill/>
          </a:ln>
        </p:spPr>
        <p:txBody>
          <a:bodyPr anchorCtr="0" anchor="t" bIns="91425" lIns="91425" spcFirstLastPara="1" rIns="91425" wrap="square" tIns="91425">
            <a:noAutofit/>
          </a:bodyPr>
          <a:lstStyle/>
          <a:p>
            <a:pPr indent="0" lvl="0" marL="457200" marR="0" rtl="0" algn="just">
              <a:lnSpc>
                <a:spcPct val="115000"/>
              </a:lnSpc>
              <a:spcBef>
                <a:spcPts val="0"/>
              </a:spcBef>
              <a:spcAft>
                <a:spcPts val="0"/>
              </a:spcAft>
              <a:buClr>
                <a:srgbClr val="000000"/>
              </a:buClr>
              <a:buSzPts val="7200"/>
              <a:buFont typeface="Arial"/>
              <a:buNone/>
            </a:pPr>
            <a:r>
              <a:rPr b="1" i="0" lang="en" sz="7200" u="none" cap="none" strike="noStrike">
                <a:solidFill>
                  <a:srgbClr val="313131"/>
                </a:solidFill>
                <a:highlight>
                  <a:srgbClr val="FFFFFF"/>
                </a:highlight>
                <a:latin typeface="Arial"/>
                <a:ea typeface="Arial"/>
                <a:cs typeface="Arial"/>
                <a:sym typeface="Arial"/>
              </a:rPr>
              <a:t>💻</a:t>
            </a:r>
            <a:endParaRPr b="1" i="0" sz="1200" u="none" cap="none" strike="noStrike">
              <a:solidFill>
                <a:srgbClr val="313131"/>
              </a:solidFill>
              <a:highlight>
                <a:srgbClr val="FFFFFF"/>
              </a:highlight>
              <a:latin typeface="Arial"/>
              <a:ea typeface="Arial"/>
              <a:cs typeface="Arial"/>
              <a:sym typeface="Arial"/>
            </a:endParaRPr>
          </a:p>
          <a:p>
            <a:pPr indent="0" lvl="0" marL="457200" marR="0" rtl="0" algn="just">
              <a:lnSpc>
                <a:spcPct val="115000"/>
              </a:lnSpc>
              <a:spcBef>
                <a:spcPts val="0"/>
              </a:spcBef>
              <a:spcAft>
                <a:spcPts val="0"/>
              </a:spcAft>
              <a:buClr>
                <a:srgbClr val="000000"/>
              </a:buClr>
              <a:buSzPts val="7200"/>
              <a:buFont typeface="Arial"/>
              <a:buNone/>
            </a:pPr>
            <a:r>
              <a:rPr b="1" i="0" lang="en" sz="7200" u="none" cap="none" strike="noStrike">
                <a:solidFill>
                  <a:srgbClr val="313131"/>
                </a:solidFill>
                <a:highlight>
                  <a:srgbClr val="FFFFFF"/>
                </a:highlight>
                <a:latin typeface="Arial"/>
                <a:ea typeface="Arial"/>
                <a:cs typeface="Arial"/>
                <a:sym typeface="Arial"/>
              </a:rPr>
              <a:t> </a:t>
            </a:r>
            <a:endParaRPr b="0" i="0" sz="7200" u="none" cap="none" strike="noStrike">
              <a:solidFill>
                <a:srgbClr val="000000"/>
              </a:solidFill>
              <a:latin typeface="Arial"/>
              <a:ea typeface="Arial"/>
              <a:cs typeface="Arial"/>
              <a:sym typeface="Arial"/>
            </a:endParaRPr>
          </a:p>
        </p:txBody>
      </p:sp>
      <p:pic>
        <p:nvPicPr>
          <p:cNvPr id="227" name="Google Shape;227;g8fb1e12f82_1_65"/>
          <p:cNvPicPr preferRelativeResize="0"/>
          <p:nvPr/>
        </p:nvPicPr>
        <p:blipFill rotWithShape="1">
          <a:blip r:embed="rId3">
            <a:alphaModFix/>
          </a:blip>
          <a:srcRect b="0" l="0" r="0" t="0"/>
          <a:stretch/>
        </p:blipFill>
        <p:spPr>
          <a:xfrm>
            <a:off x="6039750" y="2194800"/>
            <a:ext cx="1966801" cy="1310552"/>
          </a:xfrm>
          <a:prstGeom prst="rect">
            <a:avLst/>
          </a:prstGeom>
          <a:noFill/>
          <a:ln>
            <a:noFill/>
          </a:ln>
        </p:spPr>
      </p:pic>
      <p:cxnSp>
        <p:nvCxnSpPr>
          <p:cNvPr id="228" name="Google Shape;228;g8fb1e12f82_1_65"/>
          <p:cNvCxnSpPr>
            <a:stCxn id="226" idx="0"/>
            <a:endCxn id="227" idx="0"/>
          </p:cNvCxnSpPr>
          <p:nvPr/>
        </p:nvCxnSpPr>
        <p:spPr>
          <a:xfrm rot="-5400000">
            <a:off x="4625300" y="-66000"/>
            <a:ext cx="137100" cy="4658400"/>
          </a:xfrm>
          <a:prstGeom prst="curvedConnector3">
            <a:avLst>
              <a:gd fmla="val 473979" name="adj1"/>
            </a:avLst>
          </a:prstGeom>
          <a:noFill/>
          <a:ln cap="flat" cmpd="sng" w="9525">
            <a:solidFill>
              <a:schemeClr val="dk2"/>
            </a:solidFill>
            <a:prstDash val="solid"/>
            <a:round/>
            <a:headEnd len="sm" w="sm" type="none"/>
            <a:tailEnd len="med" w="med" type="stealth"/>
          </a:ln>
        </p:spPr>
      </p:cxnSp>
      <p:sp>
        <p:nvSpPr>
          <p:cNvPr id="229" name="Google Shape;229;g8fb1e12f82_1_65"/>
          <p:cNvSpPr txBox="1"/>
          <p:nvPr/>
        </p:nvSpPr>
        <p:spPr>
          <a:xfrm>
            <a:off x="1193450" y="2806200"/>
            <a:ext cx="1171200" cy="28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Client</a:t>
            </a:r>
            <a:endParaRPr b="0" i="0" sz="1400" u="none" cap="none" strike="noStrike">
              <a:solidFill>
                <a:srgbClr val="000000"/>
              </a:solidFill>
              <a:latin typeface="Quattrocento Sans"/>
              <a:ea typeface="Quattrocento Sans"/>
              <a:cs typeface="Quattrocento Sans"/>
              <a:sym typeface="Quattrocento Sans"/>
            </a:endParaRPr>
          </a:p>
        </p:txBody>
      </p:sp>
      <p:sp>
        <p:nvSpPr>
          <p:cNvPr id="230" name="Google Shape;230;g8fb1e12f82_1_65"/>
          <p:cNvSpPr txBox="1"/>
          <p:nvPr/>
        </p:nvSpPr>
        <p:spPr>
          <a:xfrm>
            <a:off x="5259650" y="2709525"/>
            <a:ext cx="1171200" cy="28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Server</a:t>
            </a:r>
            <a:endParaRPr b="0" i="0" sz="1400" u="none" cap="none" strike="noStrike">
              <a:solidFill>
                <a:srgbClr val="000000"/>
              </a:solidFill>
              <a:latin typeface="Quattrocento Sans"/>
              <a:ea typeface="Quattrocento Sans"/>
              <a:cs typeface="Quattrocento Sans"/>
              <a:sym typeface="Quattrocento Sans"/>
            </a:endParaRPr>
          </a:p>
        </p:txBody>
      </p:sp>
      <p:sp>
        <p:nvSpPr>
          <p:cNvPr id="231" name="Google Shape;231;g8fb1e12f82_1_65"/>
          <p:cNvSpPr txBox="1"/>
          <p:nvPr/>
        </p:nvSpPr>
        <p:spPr>
          <a:xfrm>
            <a:off x="5395475" y="333800"/>
            <a:ext cx="1171200" cy="28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Request</a:t>
            </a:r>
            <a:endParaRPr b="0" i="0" sz="1400" u="none" cap="none" strike="noStrike">
              <a:solidFill>
                <a:srgbClr val="000000"/>
              </a:solidFill>
              <a:latin typeface="Quattrocento Sans"/>
              <a:ea typeface="Quattrocento Sans"/>
              <a:cs typeface="Quattrocento Sans"/>
              <a:sym typeface="Quattrocento Sans"/>
            </a:endParaRPr>
          </a:p>
        </p:txBody>
      </p:sp>
      <p:sp>
        <p:nvSpPr>
          <p:cNvPr id="232" name="Google Shape;232;g8fb1e12f82_1_65"/>
          <p:cNvSpPr txBox="1"/>
          <p:nvPr/>
        </p:nvSpPr>
        <p:spPr>
          <a:xfrm>
            <a:off x="4993250" y="643825"/>
            <a:ext cx="1966800" cy="99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700"/>
              </a:spcBef>
              <a:spcAft>
                <a:spcPts val="0"/>
              </a:spcAft>
              <a:buClr>
                <a:srgbClr val="000000"/>
              </a:buClr>
              <a:buSzPts val="1200"/>
              <a:buFont typeface="Arial"/>
              <a:buNone/>
            </a:pPr>
            <a:r>
              <a:rPr b="0" i="0" lang="en" sz="500" u="none" cap="none" strike="noStrike">
                <a:solidFill>
                  <a:srgbClr val="000000"/>
                </a:solidFill>
                <a:latin typeface="Courier New"/>
                <a:ea typeface="Courier New"/>
                <a:cs typeface="Courier New"/>
                <a:sym typeface="Courier New"/>
              </a:rPr>
              <a:t>GET /</a:t>
            </a:r>
            <a:r>
              <a:rPr b="0" i="0" lang="en" sz="500" u="none" cap="none" strike="noStrike">
                <a:solidFill>
                  <a:schemeClr val="dk1"/>
                </a:solidFill>
                <a:latin typeface="Courier New"/>
                <a:ea typeface="Courier New"/>
                <a:cs typeface="Courier New"/>
                <a:sym typeface="Courier New"/>
              </a:rPr>
              <a:t>python/python_loops.</a:t>
            </a:r>
            <a:r>
              <a:rPr b="0" i="0" lang="en" sz="500" u="none" cap="none" strike="noStrike">
                <a:solidFill>
                  <a:srgbClr val="000000"/>
                </a:solidFill>
                <a:latin typeface="Courier New"/>
                <a:ea typeface="Courier New"/>
                <a:cs typeface="Courier New"/>
                <a:sym typeface="Courier New"/>
              </a:rPr>
              <a:t>htm HTTP/1.1</a:t>
            </a:r>
            <a:endParaRPr b="0" i="0" sz="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n" sz="500" u="none" cap="none" strike="noStrike">
                <a:solidFill>
                  <a:srgbClr val="000000"/>
                </a:solidFill>
                <a:latin typeface="Courier New"/>
                <a:ea typeface="Courier New"/>
                <a:cs typeface="Courier New"/>
                <a:sym typeface="Courier New"/>
              </a:rPr>
              <a:t>User-Agent: Mozilla/4.0 (compatible; MSIE5.01; Windows NT)</a:t>
            </a:r>
            <a:endParaRPr b="0" i="0" sz="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n" sz="500" u="none" cap="none" strike="noStrike">
                <a:solidFill>
                  <a:srgbClr val="000000"/>
                </a:solidFill>
                <a:latin typeface="Courier New"/>
                <a:ea typeface="Courier New"/>
                <a:cs typeface="Courier New"/>
                <a:sym typeface="Courier New"/>
              </a:rPr>
              <a:t>Host: www.tutorialspoint.com</a:t>
            </a:r>
            <a:endParaRPr b="0" i="0" sz="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n" sz="500" u="none" cap="none" strike="noStrike">
                <a:solidFill>
                  <a:srgbClr val="000000"/>
                </a:solidFill>
                <a:latin typeface="Courier New"/>
                <a:ea typeface="Courier New"/>
                <a:cs typeface="Courier New"/>
                <a:sym typeface="Courier New"/>
              </a:rPr>
              <a:t>Accept-Language: en-us</a:t>
            </a:r>
            <a:endParaRPr b="0" i="0" sz="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n" sz="500" u="none" cap="none" strike="noStrike">
                <a:solidFill>
                  <a:srgbClr val="000000"/>
                </a:solidFill>
                <a:latin typeface="Courier New"/>
                <a:ea typeface="Courier New"/>
                <a:cs typeface="Courier New"/>
                <a:sym typeface="Courier New"/>
              </a:rPr>
              <a:t>Accept-Encoding: gzip, deflate</a:t>
            </a:r>
            <a:endParaRPr b="0" i="0" sz="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500" u="none" cap="none" strike="noStrike">
                <a:solidFill>
                  <a:srgbClr val="000000"/>
                </a:solidFill>
                <a:latin typeface="Courier New"/>
                <a:ea typeface="Courier New"/>
                <a:cs typeface="Courier New"/>
                <a:sym typeface="Courier New"/>
              </a:rPr>
              <a:t>Connection: Keep-Alive</a:t>
            </a:r>
            <a:endParaRPr b="0" i="0" sz="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0" i="0" sz="500" u="none" cap="none" strike="noStrike">
              <a:solidFill>
                <a:srgbClr val="000000"/>
              </a:solidFill>
              <a:latin typeface="Courier New"/>
              <a:ea typeface="Courier New"/>
              <a:cs typeface="Courier New"/>
              <a:sym typeface="Courier New"/>
            </a:endParaRPr>
          </a:p>
        </p:txBody>
      </p:sp>
      <p:sp>
        <p:nvSpPr>
          <p:cNvPr id="233" name="Google Shape;233;g8fb1e12f82_1_65"/>
          <p:cNvSpPr/>
          <p:nvPr/>
        </p:nvSpPr>
        <p:spPr>
          <a:xfrm>
            <a:off x="4889675" y="651375"/>
            <a:ext cx="2182800" cy="993300"/>
          </a:xfrm>
          <a:prstGeom prst="roundRect">
            <a:avLst>
              <a:gd fmla="val 16667" name="adj"/>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8fb1e12f82_1_30"/>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Requests: Syntax</a:t>
            </a:r>
            <a:endParaRPr>
              <a:highlight>
                <a:srgbClr val="FFCD00"/>
              </a:highlight>
            </a:endParaRPr>
          </a:p>
        </p:txBody>
      </p:sp>
      <p:sp>
        <p:nvSpPr>
          <p:cNvPr id="239" name="Google Shape;239;g8fb1e12f82_1_3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40" name="Google Shape;240;g8fb1e12f82_1_30"/>
          <p:cNvSpPr txBox="1"/>
          <p:nvPr/>
        </p:nvSpPr>
        <p:spPr>
          <a:xfrm>
            <a:off x="1161375" y="1925425"/>
            <a:ext cx="7269300" cy="197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700"/>
              </a:spcBef>
              <a:spcAft>
                <a:spcPts val="0"/>
              </a:spcAft>
              <a:buClr>
                <a:srgbClr val="000000"/>
              </a:buClr>
              <a:buSzPts val="1200"/>
              <a:buFont typeface="Arial"/>
              <a:buNone/>
            </a:pPr>
            <a:r>
              <a:rPr b="0" i="0" lang="en" sz="1400" u="none" cap="none" strike="noStrike">
                <a:solidFill>
                  <a:srgbClr val="000000"/>
                </a:solidFill>
                <a:latin typeface="Courier New"/>
                <a:ea typeface="Courier New"/>
                <a:cs typeface="Courier New"/>
                <a:sym typeface="Courier New"/>
              </a:rPr>
              <a:t>GET /</a:t>
            </a:r>
            <a:r>
              <a:rPr b="0" i="0" lang="en" sz="1400" u="none" cap="none" strike="noStrike">
                <a:solidFill>
                  <a:schemeClr val="dk1"/>
                </a:solidFill>
                <a:latin typeface="Courier New"/>
                <a:ea typeface="Courier New"/>
                <a:cs typeface="Courier New"/>
                <a:sym typeface="Courier New"/>
              </a:rPr>
              <a:t>python/python_loops.</a:t>
            </a:r>
            <a:r>
              <a:rPr b="0" i="0" lang="en" sz="1400" u="none" cap="none" strike="noStrike">
                <a:solidFill>
                  <a:srgbClr val="000000"/>
                </a:solidFill>
                <a:latin typeface="Courier New"/>
                <a:ea typeface="Courier New"/>
                <a:cs typeface="Courier New"/>
                <a:sym typeface="Courier New"/>
              </a:rPr>
              <a:t>htm HTTP/1.1</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n" sz="1400" u="none" cap="none" strike="noStrike">
                <a:solidFill>
                  <a:srgbClr val="000000"/>
                </a:solidFill>
                <a:latin typeface="Courier New"/>
                <a:ea typeface="Courier New"/>
                <a:cs typeface="Courier New"/>
                <a:sym typeface="Courier New"/>
              </a:rPr>
              <a:t>User-Agent: Mozilla/4.0 (compatible; MSIE5.01; Windows NT)</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n" sz="1400" u="none" cap="none" strike="noStrike">
                <a:solidFill>
                  <a:srgbClr val="000000"/>
                </a:solidFill>
                <a:latin typeface="Courier New"/>
                <a:ea typeface="Courier New"/>
                <a:cs typeface="Courier New"/>
                <a:sym typeface="Courier New"/>
              </a:rPr>
              <a:t>Host: www.tutorialspoint.com</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n" sz="1400" u="none" cap="none" strike="noStrike">
                <a:solidFill>
                  <a:srgbClr val="000000"/>
                </a:solidFill>
                <a:latin typeface="Courier New"/>
                <a:ea typeface="Courier New"/>
                <a:cs typeface="Courier New"/>
                <a:sym typeface="Courier New"/>
              </a:rPr>
              <a:t>Accept-Language: en-us</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n" sz="1400" u="none" cap="none" strike="noStrike">
                <a:solidFill>
                  <a:srgbClr val="000000"/>
                </a:solidFill>
                <a:latin typeface="Courier New"/>
                <a:ea typeface="Courier New"/>
                <a:cs typeface="Courier New"/>
                <a:sym typeface="Courier New"/>
              </a:rPr>
              <a:t>Accept-Encoding: gzip, deflate</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Courier New"/>
                <a:ea typeface="Courier New"/>
                <a:cs typeface="Courier New"/>
                <a:sym typeface="Courier New"/>
              </a:rPr>
              <a:t>Connection: Keep-Alive</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Courier New"/>
              <a:ea typeface="Courier New"/>
              <a:cs typeface="Courier New"/>
              <a:sym typeface="Courier New"/>
            </a:endParaRPr>
          </a:p>
        </p:txBody>
      </p:sp>
      <p:sp>
        <p:nvSpPr>
          <p:cNvPr id="241" name="Google Shape;241;g8fb1e12f82_1_30"/>
          <p:cNvSpPr/>
          <p:nvPr/>
        </p:nvSpPr>
        <p:spPr>
          <a:xfrm>
            <a:off x="1057800" y="2122175"/>
            <a:ext cx="6614400" cy="337200"/>
          </a:xfrm>
          <a:prstGeom prst="roundRect">
            <a:avLst>
              <a:gd fmla="val 16667" name="adj"/>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g8fb1e12f82_1_30"/>
          <p:cNvSpPr/>
          <p:nvPr/>
        </p:nvSpPr>
        <p:spPr>
          <a:xfrm>
            <a:off x="1057800" y="2459375"/>
            <a:ext cx="6614400" cy="1143000"/>
          </a:xfrm>
          <a:prstGeom prst="roundRect">
            <a:avLst>
              <a:gd fmla="val 16667" name="adj"/>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3" name="Google Shape;243;g8fb1e12f82_1_30"/>
          <p:cNvCxnSpPr>
            <a:endCxn id="241" idx="0"/>
          </p:cNvCxnSpPr>
          <p:nvPr/>
        </p:nvCxnSpPr>
        <p:spPr>
          <a:xfrm flipH="1">
            <a:off x="4365000" y="1531775"/>
            <a:ext cx="1845600" cy="590400"/>
          </a:xfrm>
          <a:prstGeom prst="straightConnector1">
            <a:avLst/>
          </a:prstGeom>
          <a:noFill/>
          <a:ln cap="flat" cmpd="sng" w="9525">
            <a:solidFill>
              <a:schemeClr val="dk2"/>
            </a:solidFill>
            <a:prstDash val="solid"/>
            <a:round/>
            <a:headEnd len="sm" w="sm" type="none"/>
            <a:tailEnd len="med" w="med" type="triangle"/>
          </a:ln>
        </p:spPr>
      </p:cxnSp>
      <p:cxnSp>
        <p:nvCxnSpPr>
          <p:cNvPr id="244" name="Google Shape;244;g8fb1e12f82_1_30"/>
          <p:cNvCxnSpPr>
            <a:endCxn id="242" idx="2"/>
          </p:cNvCxnSpPr>
          <p:nvPr/>
        </p:nvCxnSpPr>
        <p:spPr>
          <a:xfrm rot="10800000">
            <a:off x="4365000" y="3602375"/>
            <a:ext cx="1368000" cy="852600"/>
          </a:xfrm>
          <a:prstGeom prst="straightConnector1">
            <a:avLst/>
          </a:prstGeom>
          <a:noFill/>
          <a:ln cap="flat" cmpd="sng" w="9525">
            <a:solidFill>
              <a:schemeClr val="dk2"/>
            </a:solidFill>
            <a:prstDash val="solid"/>
            <a:round/>
            <a:headEnd len="sm" w="sm" type="none"/>
            <a:tailEnd len="med" w="med" type="triangle"/>
          </a:ln>
        </p:spPr>
      </p:cxnSp>
      <p:sp>
        <p:nvSpPr>
          <p:cNvPr id="245" name="Google Shape;245;g8fb1e12f82_1_30"/>
          <p:cNvSpPr txBox="1"/>
          <p:nvPr/>
        </p:nvSpPr>
        <p:spPr>
          <a:xfrm>
            <a:off x="6426150" y="1213400"/>
            <a:ext cx="14427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Verb Part</a:t>
            </a:r>
            <a:endParaRPr b="0" i="0" sz="1400" u="none" cap="none" strike="noStrike">
              <a:solidFill>
                <a:srgbClr val="000000"/>
              </a:solidFill>
              <a:latin typeface="Quattrocento Sans"/>
              <a:ea typeface="Quattrocento Sans"/>
              <a:cs typeface="Quattrocento Sans"/>
              <a:sym typeface="Quattrocento Sans"/>
            </a:endParaRPr>
          </a:p>
        </p:txBody>
      </p:sp>
      <p:sp>
        <p:nvSpPr>
          <p:cNvPr id="246" name="Google Shape;246;g8fb1e12f82_1_30"/>
          <p:cNvSpPr txBox="1"/>
          <p:nvPr/>
        </p:nvSpPr>
        <p:spPr>
          <a:xfrm>
            <a:off x="5800950" y="4220550"/>
            <a:ext cx="14427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Header</a:t>
            </a:r>
            <a:endParaRPr b="0" i="0" sz="1400" u="none" cap="none" strike="noStrike">
              <a:solidFill>
                <a:srgbClr val="000000"/>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par>
                                <p:cTn fill="hold" nodeType="with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8fb1e12f82_1_13"/>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Requests: Syntax</a:t>
            </a:r>
            <a:endParaRPr>
              <a:highlight>
                <a:srgbClr val="FFCD00"/>
              </a:highlight>
            </a:endParaRPr>
          </a:p>
        </p:txBody>
      </p:sp>
      <p:sp>
        <p:nvSpPr>
          <p:cNvPr id="252" name="Google Shape;252;g8fb1e12f82_1_1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53" name="Google Shape;253;g8fb1e12f82_1_13"/>
          <p:cNvSpPr txBox="1"/>
          <p:nvPr/>
        </p:nvSpPr>
        <p:spPr>
          <a:xfrm>
            <a:off x="1161375" y="1925425"/>
            <a:ext cx="7269300" cy="197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700"/>
              </a:spcBef>
              <a:spcAft>
                <a:spcPts val="0"/>
              </a:spcAft>
              <a:buClr>
                <a:srgbClr val="000000"/>
              </a:buClr>
              <a:buSzPts val="1200"/>
              <a:buFont typeface="Arial"/>
              <a:buNone/>
            </a:pPr>
            <a:r>
              <a:rPr b="0" i="0" lang="en" sz="1400" u="none" cap="none" strike="noStrike">
                <a:solidFill>
                  <a:srgbClr val="000000"/>
                </a:solidFill>
                <a:latin typeface="Courier New"/>
                <a:ea typeface="Courier New"/>
                <a:cs typeface="Courier New"/>
                <a:sym typeface="Courier New"/>
              </a:rPr>
              <a:t>GET /</a:t>
            </a:r>
            <a:r>
              <a:rPr b="0" i="0" lang="en" sz="1400" u="none" cap="none" strike="noStrike">
                <a:solidFill>
                  <a:schemeClr val="dk1"/>
                </a:solidFill>
                <a:latin typeface="Courier New"/>
                <a:ea typeface="Courier New"/>
                <a:cs typeface="Courier New"/>
                <a:sym typeface="Courier New"/>
              </a:rPr>
              <a:t>python/python_loops.</a:t>
            </a:r>
            <a:r>
              <a:rPr b="0" i="0" lang="en" sz="1400" u="none" cap="none" strike="noStrike">
                <a:solidFill>
                  <a:srgbClr val="000000"/>
                </a:solidFill>
                <a:latin typeface="Courier New"/>
                <a:ea typeface="Courier New"/>
                <a:cs typeface="Courier New"/>
                <a:sym typeface="Courier New"/>
              </a:rPr>
              <a:t>htm HTTP/1.1</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n" sz="1400" u="none" cap="none" strike="noStrike">
                <a:solidFill>
                  <a:srgbClr val="000000"/>
                </a:solidFill>
                <a:latin typeface="Courier New"/>
                <a:ea typeface="Courier New"/>
                <a:cs typeface="Courier New"/>
                <a:sym typeface="Courier New"/>
              </a:rPr>
              <a:t>User-Agent: Mozilla/4.0 (compatible; MSIE5.01; Windows NT)</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n" sz="1400" u="none" cap="none" strike="noStrike">
                <a:solidFill>
                  <a:srgbClr val="000000"/>
                </a:solidFill>
                <a:latin typeface="Courier New"/>
                <a:ea typeface="Courier New"/>
                <a:cs typeface="Courier New"/>
                <a:sym typeface="Courier New"/>
              </a:rPr>
              <a:t>Host: www.tutorialspoint.com</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n" sz="1400" u="none" cap="none" strike="noStrike">
                <a:solidFill>
                  <a:srgbClr val="000000"/>
                </a:solidFill>
                <a:latin typeface="Courier New"/>
                <a:ea typeface="Courier New"/>
                <a:cs typeface="Courier New"/>
                <a:sym typeface="Courier New"/>
              </a:rPr>
              <a:t>Accept-Language: en-us</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n" sz="1400" u="none" cap="none" strike="noStrike">
                <a:solidFill>
                  <a:srgbClr val="000000"/>
                </a:solidFill>
                <a:latin typeface="Courier New"/>
                <a:ea typeface="Courier New"/>
                <a:cs typeface="Courier New"/>
                <a:sym typeface="Courier New"/>
              </a:rPr>
              <a:t>Accept-Encoding: gzip, deflate</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Courier New"/>
                <a:ea typeface="Courier New"/>
                <a:cs typeface="Courier New"/>
                <a:sym typeface="Courier New"/>
              </a:rPr>
              <a:t>Connection: Keep-Alive</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Courier New"/>
              <a:ea typeface="Courier New"/>
              <a:cs typeface="Courier New"/>
              <a:sym typeface="Courier New"/>
            </a:endParaRPr>
          </a:p>
        </p:txBody>
      </p:sp>
      <p:sp>
        <p:nvSpPr>
          <p:cNvPr id="254" name="Google Shape;254;g8fb1e12f82_1_13"/>
          <p:cNvSpPr/>
          <p:nvPr/>
        </p:nvSpPr>
        <p:spPr>
          <a:xfrm>
            <a:off x="973475" y="2159650"/>
            <a:ext cx="730800" cy="346500"/>
          </a:xfrm>
          <a:prstGeom prst="roundRect">
            <a:avLst>
              <a:gd fmla="val 16667" name="adj"/>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g8fb1e12f82_1_13"/>
          <p:cNvSpPr/>
          <p:nvPr/>
        </p:nvSpPr>
        <p:spPr>
          <a:xfrm>
            <a:off x="1772325" y="2159650"/>
            <a:ext cx="2574000" cy="346500"/>
          </a:xfrm>
          <a:prstGeom prst="roundRect">
            <a:avLst>
              <a:gd fmla="val 16667" name="adj"/>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g8fb1e12f82_1_13"/>
          <p:cNvSpPr/>
          <p:nvPr/>
        </p:nvSpPr>
        <p:spPr>
          <a:xfrm>
            <a:off x="4346325" y="2159650"/>
            <a:ext cx="1002300" cy="346500"/>
          </a:xfrm>
          <a:prstGeom prst="roundRect">
            <a:avLst>
              <a:gd fmla="val 16667" name="adj"/>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7" name="Google Shape;257;g8fb1e12f82_1_13"/>
          <p:cNvCxnSpPr>
            <a:stCxn id="258" idx="2"/>
            <a:endCxn id="254" idx="0"/>
          </p:cNvCxnSpPr>
          <p:nvPr/>
        </p:nvCxnSpPr>
        <p:spPr>
          <a:xfrm>
            <a:off x="1338875" y="1710888"/>
            <a:ext cx="0" cy="448800"/>
          </a:xfrm>
          <a:prstGeom prst="straightConnector1">
            <a:avLst/>
          </a:prstGeom>
          <a:noFill/>
          <a:ln cap="flat" cmpd="sng" w="9525">
            <a:solidFill>
              <a:schemeClr val="dk2"/>
            </a:solidFill>
            <a:prstDash val="solid"/>
            <a:round/>
            <a:headEnd len="sm" w="sm" type="none"/>
            <a:tailEnd len="med" w="med" type="triangle"/>
          </a:ln>
        </p:spPr>
      </p:cxnSp>
      <p:cxnSp>
        <p:nvCxnSpPr>
          <p:cNvPr id="259" name="Google Shape;259;g8fb1e12f82_1_13"/>
          <p:cNvCxnSpPr>
            <a:stCxn id="260" idx="2"/>
            <a:endCxn id="255" idx="0"/>
          </p:cNvCxnSpPr>
          <p:nvPr/>
        </p:nvCxnSpPr>
        <p:spPr>
          <a:xfrm>
            <a:off x="3059325" y="1710900"/>
            <a:ext cx="0" cy="448800"/>
          </a:xfrm>
          <a:prstGeom prst="straightConnector1">
            <a:avLst/>
          </a:prstGeom>
          <a:noFill/>
          <a:ln cap="flat" cmpd="sng" w="9525">
            <a:solidFill>
              <a:schemeClr val="dk2"/>
            </a:solidFill>
            <a:prstDash val="solid"/>
            <a:round/>
            <a:headEnd len="sm" w="sm" type="none"/>
            <a:tailEnd len="med" w="med" type="triangle"/>
          </a:ln>
        </p:spPr>
      </p:cxnSp>
      <p:cxnSp>
        <p:nvCxnSpPr>
          <p:cNvPr id="261" name="Google Shape;261;g8fb1e12f82_1_13"/>
          <p:cNvCxnSpPr>
            <a:stCxn id="262" idx="2"/>
            <a:endCxn id="256" idx="0"/>
          </p:cNvCxnSpPr>
          <p:nvPr/>
        </p:nvCxnSpPr>
        <p:spPr>
          <a:xfrm>
            <a:off x="4847475" y="1759050"/>
            <a:ext cx="0" cy="400500"/>
          </a:xfrm>
          <a:prstGeom prst="straightConnector1">
            <a:avLst/>
          </a:prstGeom>
          <a:noFill/>
          <a:ln cap="flat" cmpd="sng" w="9525">
            <a:solidFill>
              <a:schemeClr val="dk2"/>
            </a:solidFill>
            <a:prstDash val="solid"/>
            <a:round/>
            <a:headEnd len="sm" w="sm" type="none"/>
            <a:tailEnd len="med" w="med" type="triangle"/>
          </a:ln>
        </p:spPr>
      </p:cxnSp>
      <p:sp>
        <p:nvSpPr>
          <p:cNvPr id="258" name="Google Shape;258;g8fb1e12f82_1_13"/>
          <p:cNvSpPr txBox="1"/>
          <p:nvPr/>
        </p:nvSpPr>
        <p:spPr>
          <a:xfrm>
            <a:off x="903275" y="1429788"/>
            <a:ext cx="871200" cy="28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Method</a:t>
            </a:r>
            <a:endParaRPr b="0" i="0" sz="1400" u="none" cap="none" strike="noStrike">
              <a:solidFill>
                <a:srgbClr val="000000"/>
              </a:solidFill>
              <a:latin typeface="Quattrocento Sans"/>
              <a:ea typeface="Quattrocento Sans"/>
              <a:cs typeface="Quattrocento Sans"/>
              <a:sym typeface="Quattrocento Sans"/>
            </a:endParaRPr>
          </a:p>
        </p:txBody>
      </p:sp>
      <p:sp>
        <p:nvSpPr>
          <p:cNvPr id="260" name="Google Shape;260;g8fb1e12f82_1_13"/>
          <p:cNvSpPr txBox="1"/>
          <p:nvPr/>
        </p:nvSpPr>
        <p:spPr>
          <a:xfrm>
            <a:off x="2623725" y="1429800"/>
            <a:ext cx="871200" cy="28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    Path</a:t>
            </a:r>
            <a:endParaRPr b="0" i="0" sz="1400" u="none" cap="none" strike="noStrike">
              <a:solidFill>
                <a:srgbClr val="000000"/>
              </a:solidFill>
              <a:latin typeface="Quattrocento Sans"/>
              <a:ea typeface="Quattrocento Sans"/>
              <a:cs typeface="Quattrocento Sans"/>
              <a:sym typeface="Quattrocento Sans"/>
            </a:endParaRPr>
          </a:p>
        </p:txBody>
      </p:sp>
      <p:sp>
        <p:nvSpPr>
          <p:cNvPr id="262" name="Google Shape;262;g8fb1e12f82_1_13"/>
          <p:cNvSpPr txBox="1"/>
          <p:nvPr/>
        </p:nvSpPr>
        <p:spPr>
          <a:xfrm>
            <a:off x="4102725" y="1381650"/>
            <a:ext cx="1489500" cy="37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    HTTP version</a:t>
            </a:r>
            <a:endParaRPr b="0" i="0" sz="1400" u="none" cap="none" strike="noStrike">
              <a:solidFill>
                <a:srgbClr val="000000"/>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8fb1e12f82_0_6"/>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Content</a:t>
            </a:r>
            <a:endParaRPr>
              <a:highlight>
                <a:srgbClr val="FFCD00"/>
              </a:highlight>
            </a:endParaRPr>
          </a:p>
        </p:txBody>
      </p:sp>
      <p:sp>
        <p:nvSpPr>
          <p:cNvPr id="89" name="Google Shape;89;g8fb1e12f82_0_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90" name="Google Shape;90;g8fb1e12f82_0_6"/>
          <p:cNvSpPr txBox="1"/>
          <p:nvPr/>
        </p:nvSpPr>
        <p:spPr>
          <a:xfrm>
            <a:off x="945900" y="1741500"/>
            <a:ext cx="7252200" cy="22752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400"/>
              <a:buFont typeface="Arial"/>
              <a:buNone/>
            </a:pPr>
            <a:r>
              <a:rPr b="0" i="0" lang="en" sz="1400" u="none" cap="none" strike="noStrike">
                <a:solidFill>
                  <a:srgbClr val="222222"/>
                </a:solidFill>
                <a:highlight>
                  <a:srgbClr val="FFFFFF"/>
                </a:highlight>
                <a:latin typeface="Arial"/>
                <a:ea typeface="Arial"/>
                <a:cs typeface="Arial"/>
                <a:sym typeface="Arial"/>
              </a:rPr>
              <a:t>In this lecture we will learn:</a:t>
            </a:r>
            <a:endParaRPr b="0" i="0" sz="1400" u="none" cap="none" strike="noStrike">
              <a:solidFill>
                <a:srgbClr val="222222"/>
              </a:solidFill>
              <a:highlight>
                <a:srgbClr val="FFFFFF"/>
              </a:highlight>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222222"/>
              </a:solidFill>
              <a:highlight>
                <a:srgbClr val="FFFFFF"/>
              </a:highlight>
              <a:latin typeface="Arial"/>
              <a:ea typeface="Arial"/>
              <a:cs typeface="Arial"/>
              <a:sym typeface="Arial"/>
            </a:endParaRPr>
          </a:p>
          <a:p>
            <a:pPr indent="-317500" lvl="0" marL="457200" marR="0" rtl="0" algn="just">
              <a:lnSpc>
                <a:spcPct val="115000"/>
              </a:lnSpc>
              <a:spcBef>
                <a:spcPts val="0"/>
              </a:spcBef>
              <a:spcAft>
                <a:spcPts val="0"/>
              </a:spcAft>
              <a:buClr>
                <a:srgbClr val="222222"/>
              </a:buClr>
              <a:buSzPts val="1400"/>
              <a:buFont typeface="Arial"/>
              <a:buChar char="●"/>
            </a:pPr>
            <a:r>
              <a:rPr b="0" i="0" lang="en" sz="1400" u="none" cap="none" strike="noStrike">
                <a:solidFill>
                  <a:srgbClr val="222222"/>
                </a:solidFill>
                <a:highlight>
                  <a:srgbClr val="FFFFFF"/>
                </a:highlight>
                <a:latin typeface="Arial"/>
                <a:ea typeface="Arial"/>
                <a:cs typeface="Arial"/>
                <a:sym typeface="Arial"/>
              </a:rPr>
              <a:t>What application protocols are;</a:t>
            </a:r>
            <a:endParaRPr b="0" i="0" sz="1400" u="none" cap="none" strike="noStrike">
              <a:solidFill>
                <a:srgbClr val="222222"/>
              </a:solidFill>
              <a:highlight>
                <a:srgbClr val="FFFFFF"/>
              </a:highlight>
              <a:latin typeface="Arial"/>
              <a:ea typeface="Arial"/>
              <a:cs typeface="Arial"/>
              <a:sym typeface="Arial"/>
            </a:endParaRPr>
          </a:p>
          <a:p>
            <a:pPr indent="-317500" lvl="0" marL="457200" marR="0" rtl="0" algn="just">
              <a:lnSpc>
                <a:spcPct val="115000"/>
              </a:lnSpc>
              <a:spcBef>
                <a:spcPts val="0"/>
              </a:spcBef>
              <a:spcAft>
                <a:spcPts val="0"/>
              </a:spcAft>
              <a:buClr>
                <a:srgbClr val="222222"/>
              </a:buClr>
              <a:buSzPts val="1400"/>
              <a:buFont typeface="Arial"/>
              <a:buChar char="●"/>
            </a:pPr>
            <a:r>
              <a:rPr b="0" i="0" lang="en" sz="1400" u="none" cap="none" strike="noStrike">
                <a:solidFill>
                  <a:srgbClr val="222222"/>
                </a:solidFill>
                <a:highlight>
                  <a:srgbClr val="FFFFFF"/>
                </a:highlight>
                <a:latin typeface="Arial"/>
                <a:ea typeface="Arial"/>
                <a:cs typeface="Arial"/>
                <a:sym typeface="Arial"/>
              </a:rPr>
              <a:t>What the HTTP protocol is;</a:t>
            </a:r>
            <a:endParaRPr b="0" i="0" sz="1400" u="none" cap="none" strike="noStrike">
              <a:solidFill>
                <a:srgbClr val="222222"/>
              </a:solidFill>
              <a:highlight>
                <a:srgbClr val="FFFFFF"/>
              </a:highlight>
              <a:latin typeface="Arial"/>
              <a:ea typeface="Arial"/>
              <a:cs typeface="Arial"/>
              <a:sym typeface="Arial"/>
            </a:endParaRPr>
          </a:p>
          <a:p>
            <a:pPr indent="-317500" lvl="0" marL="457200" marR="0" rtl="0" algn="just">
              <a:lnSpc>
                <a:spcPct val="115000"/>
              </a:lnSpc>
              <a:spcBef>
                <a:spcPts val="0"/>
              </a:spcBef>
              <a:spcAft>
                <a:spcPts val="0"/>
              </a:spcAft>
              <a:buClr>
                <a:srgbClr val="222222"/>
              </a:buClr>
              <a:buSzPts val="1400"/>
              <a:buFont typeface="Arial"/>
              <a:buChar char="●"/>
            </a:pPr>
            <a:r>
              <a:rPr b="0" i="0" lang="en" sz="1400" u="none" cap="none" strike="noStrike">
                <a:solidFill>
                  <a:srgbClr val="222222"/>
                </a:solidFill>
                <a:highlight>
                  <a:srgbClr val="FFFFFF"/>
                </a:highlight>
                <a:latin typeface="Arial"/>
                <a:ea typeface="Arial"/>
                <a:cs typeface="Arial"/>
                <a:sym typeface="Arial"/>
              </a:rPr>
              <a:t>The HTTP request response cycle;</a:t>
            </a:r>
            <a:endParaRPr b="0" i="0" sz="1400" u="none" cap="none" strike="noStrike">
              <a:solidFill>
                <a:srgbClr val="222222"/>
              </a:solidFill>
              <a:highlight>
                <a:srgbClr val="FFFFFF"/>
              </a:highlight>
              <a:latin typeface="Arial"/>
              <a:ea typeface="Arial"/>
              <a:cs typeface="Arial"/>
              <a:sym typeface="Arial"/>
            </a:endParaRPr>
          </a:p>
          <a:p>
            <a:pPr indent="-317500" lvl="0" marL="457200" marR="0" rtl="0" algn="just">
              <a:lnSpc>
                <a:spcPct val="115000"/>
              </a:lnSpc>
              <a:spcBef>
                <a:spcPts val="0"/>
              </a:spcBef>
              <a:spcAft>
                <a:spcPts val="0"/>
              </a:spcAft>
              <a:buClr>
                <a:srgbClr val="222222"/>
              </a:buClr>
              <a:buSzPts val="1400"/>
              <a:buFont typeface="Arial"/>
              <a:buChar char="●"/>
            </a:pPr>
            <a:r>
              <a:rPr b="0" i="0" lang="en" sz="1400" u="none" cap="none" strike="noStrike">
                <a:solidFill>
                  <a:srgbClr val="222222"/>
                </a:solidFill>
                <a:highlight>
                  <a:srgbClr val="FFFFFF"/>
                </a:highlight>
                <a:latin typeface="Arial"/>
                <a:ea typeface="Arial"/>
                <a:cs typeface="Arial"/>
                <a:sym typeface="Arial"/>
              </a:rPr>
              <a:t>How to make requests to web servers. </a:t>
            </a:r>
            <a:endParaRPr b="0" i="0" sz="1400" u="none" cap="none" strike="noStrike">
              <a:solidFill>
                <a:srgbClr val="222222"/>
              </a:solidFill>
              <a:highlight>
                <a:srgbClr val="FFFFFF"/>
              </a:highlight>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0" st="0"/>
                                            </p:txEl>
                                          </p:spTgt>
                                        </p:tgtEl>
                                        <p:attrNameLst>
                                          <p:attrName>style.visibility</p:attrName>
                                        </p:attrNameLst>
                                      </p:cBhvr>
                                      <p:to>
                                        <p:strVal val="visible"/>
                                      </p:to>
                                    </p:set>
                                    <p:animEffect filter="fade" transition="in">
                                      <p:cBhvr>
                                        <p:cTn dur="1000"/>
                                        <p:tgtEl>
                                          <p:spTgt spid="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1" st="1"/>
                                            </p:txEl>
                                          </p:spTgt>
                                        </p:tgtEl>
                                        <p:attrNameLst>
                                          <p:attrName>style.visibility</p:attrName>
                                        </p:attrNameLst>
                                      </p:cBhvr>
                                      <p:to>
                                        <p:strVal val="visible"/>
                                      </p:to>
                                    </p:set>
                                    <p:animEffect filter="fade" transition="in">
                                      <p:cBhvr>
                                        <p:cTn dur="1000"/>
                                        <p:tgtEl>
                                          <p:spTgt spid="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2" st="2"/>
                                            </p:txEl>
                                          </p:spTgt>
                                        </p:tgtEl>
                                        <p:attrNameLst>
                                          <p:attrName>style.visibility</p:attrName>
                                        </p:attrNameLst>
                                      </p:cBhvr>
                                      <p:to>
                                        <p:strVal val="visible"/>
                                      </p:to>
                                    </p:set>
                                    <p:animEffect filter="fade" transition="in">
                                      <p:cBhvr>
                                        <p:cTn dur="1000"/>
                                        <p:tgtEl>
                                          <p:spTgt spid="9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3" st="3"/>
                                            </p:txEl>
                                          </p:spTgt>
                                        </p:tgtEl>
                                        <p:attrNameLst>
                                          <p:attrName>style.visibility</p:attrName>
                                        </p:attrNameLst>
                                      </p:cBhvr>
                                      <p:to>
                                        <p:strVal val="visible"/>
                                      </p:to>
                                    </p:set>
                                    <p:animEffect filter="fade" transition="in">
                                      <p:cBhvr>
                                        <p:cTn dur="1000"/>
                                        <p:tgtEl>
                                          <p:spTgt spid="9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4" st="4"/>
                                            </p:txEl>
                                          </p:spTgt>
                                        </p:tgtEl>
                                        <p:attrNameLst>
                                          <p:attrName>style.visibility</p:attrName>
                                        </p:attrNameLst>
                                      </p:cBhvr>
                                      <p:to>
                                        <p:strVal val="visible"/>
                                      </p:to>
                                    </p:set>
                                    <p:animEffect filter="fade" transition="in">
                                      <p:cBhvr>
                                        <p:cTn dur="1000"/>
                                        <p:tgtEl>
                                          <p:spTgt spid="9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5" st="5"/>
                                            </p:txEl>
                                          </p:spTgt>
                                        </p:tgtEl>
                                        <p:attrNameLst>
                                          <p:attrName>style.visibility</p:attrName>
                                        </p:attrNameLst>
                                      </p:cBhvr>
                                      <p:to>
                                        <p:strVal val="visible"/>
                                      </p:to>
                                    </p:set>
                                    <p:animEffect filter="fade" transition="in">
                                      <p:cBhvr>
                                        <p:cTn dur="1000"/>
                                        <p:tgtEl>
                                          <p:spTgt spid="9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7df4486f2a_0_23"/>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Requests: HTTP Methods </a:t>
            </a:r>
            <a:endParaRPr>
              <a:highlight>
                <a:srgbClr val="FFCD00"/>
              </a:highlight>
            </a:endParaRPr>
          </a:p>
        </p:txBody>
      </p:sp>
      <p:sp>
        <p:nvSpPr>
          <p:cNvPr id="268" name="Google Shape;268;g7df4486f2a_0_2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69" name="Google Shape;269;g7df4486f2a_0_23"/>
          <p:cNvSpPr txBox="1"/>
          <p:nvPr/>
        </p:nvSpPr>
        <p:spPr>
          <a:xfrm>
            <a:off x="1033500" y="1538900"/>
            <a:ext cx="7077000" cy="26070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200"/>
              <a:buFont typeface="Arial"/>
              <a:buNone/>
            </a:pPr>
            <a:r>
              <a:rPr b="0" i="0" lang="en" sz="1400" u="none" cap="none" strike="noStrike">
                <a:solidFill>
                  <a:srgbClr val="000000"/>
                </a:solidFill>
                <a:latin typeface="Arial"/>
                <a:ea typeface="Arial"/>
                <a:cs typeface="Arial"/>
                <a:sym typeface="Arial"/>
              </a:rPr>
              <a:t>There are </a:t>
            </a:r>
            <a:r>
              <a:rPr b="1" i="1" lang="en" sz="1400" u="none" cap="none" strike="noStrike">
                <a:solidFill>
                  <a:srgbClr val="000000"/>
                </a:solidFill>
                <a:latin typeface="Arial"/>
                <a:ea typeface="Arial"/>
                <a:cs typeface="Arial"/>
                <a:sym typeface="Arial"/>
              </a:rPr>
              <a:t>two types of methods</a:t>
            </a: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just">
              <a:lnSpc>
                <a:spcPct val="115000"/>
              </a:lnSpc>
              <a:spcBef>
                <a:spcPts val="0"/>
              </a:spcBef>
              <a:spcAft>
                <a:spcPts val="0"/>
              </a:spcAft>
              <a:buClr>
                <a:srgbClr val="000000"/>
              </a:buClr>
              <a:buSzPts val="1400"/>
              <a:buFont typeface="Arial"/>
              <a:buAutoNum type="arabicPeriod"/>
            </a:pPr>
            <a:r>
              <a:rPr b="1" i="0" lang="en" sz="1400" u="none" cap="none" strike="noStrike">
                <a:solidFill>
                  <a:srgbClr val="000000"/>
                </a:solidFill>
                <a:latin typeface="Courier New"/>
                <a:ea typeface="Courier New"/>
                <a:cs typeface="Courier New"/>
                <a:sym typeface="Courier New"/>
              </a:rPr>
              <a:t>GET</a:t>
            </a:r>
            <a:r>
              <a:rPr b="0" i="0" lang="en" sz="1400" u="none" cap="none" strike="noStrike">
                <a:solidFill>
                  <a:srgbClr val="000000"/>
                </a:solidFill>
                <a:latin typeface="Arial"/>
                <a:ea typeface="Arial"/>
                <a:cs typeface="Arial"/>
                <a:sym typeface="Arial"/>
              </a:rPr>
              <a:t>: Request for a specific piece of information.</a:t>
            </a:r>
            <a:endParaRPr b="0" i="0" sz="1400" u="none" cap="none" strike="noStrike">
              <a:solidFill>
                <a:srgbClr val="000000"/>
              </a:solidFill>
              <a:latin typeface="Arial"/>
              <a:ea typeface="Arial"/>
              <a:cs typeface="Arial"/>
              <a:sym typeface="Arial"/>
            </a:endParaRPr>
          </a:p>
          <a:p>
            <a:pPr indent="-317500" lvl="0" marL="457200" marR="0" rtl="0" algn="just">
              <a:lnSpc>
                <a:spcPct val="115000"/>
              </a:lnSpc>
              <a:spcBef>
                <a:spcPts val="0"/>
              </a:spcBef>
              <a:spcAft>
                <a:spcPts val="0"/>
              </a:spcAft>
              <a:buClr>
                <a:srgbClr val="000000"/>
              </a:buClr>
              <a:buSzPts val="1400"/>
              <a:buFont typeface="Arial"/>
              <a:buAutoNum type="arabicPeriod"/>
            </a:pPr>
            <a:r>
              <a:rPr b="1" i="0" lang="en" sz="1400" u="none" cap="none" strike="noStrike">
                <a:solidFill>
                  <a:srgbClr val="000000"/>
                </a:solidFill>
                <a:latin typeface="Courier New"/>
                <a:ea typeface="Courier New"/>
                <a:cs typeface="Courier New"/>
                <a:sym typeface="Courier New"/>
              </a:rPr>
              <a:t>POST</a:t>
            </a:r>
            <a:r>
              <a:rPr b="0" i="0" lang="en" sz="1400" u="none" cap="none" strike="noStrike">
                <a:solidFill>
                  <a:srgbClr val="000000"/>
                </a:solidFill>
                <a:latin typeface="Arial"/>
                <a:ea typeface="Arial"/>
                <a:cs typeface="Arial"/>
                <a:sym typeface="Arial"/>
              </a:rPr>
              <a:t>: Request for an update from the server and </a:t>
            </a:r>
            <a:r>
              <a:rPr lang="en"/>
              <a:t>posts information to the server</a:t>
            </a: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g7df4486f2a_0_23"/>
          <p:cNvSpPr txBox="1"/>
          <p:nvPr/>
        </p:nvSpPr>
        <p:spPr>
          <a:xfrm>
            <a:off x="2369175" y="2778000"/>
            <a:ext cx="3513300" cy="20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Arial"/>
              <a:buNone/>
            </a:pPr>
            <a:r>
              <a:rPr b="0" i="0" lang="en" sz="1400" u="none" cap="none" strike="noStrike">
                <a:solidFill>
                  <a:schemeClr val="dk1"/>
                </a:solidFill>
                <a:latin typeface="Courier New"/>
                <a:ea typeface="Courier New"/>
                <a:cs typeface="Courier New"/>
                <a:sym typeface="Courier New"/>
              </a:rPr>
              <a:t>POST /timeline HTTP/1.1</a:t>
            </a:r>
            <a:endParaRPr b="0"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200"/>
              <a:buFont typeface="Arial"/>
              <a:buNone/>
            </a:pPr>
            <a:r>
              <a:rPr b="0" i="0" lang="en" sz="1400" u="none" cap="none" strike="noStrike">
                <a:solidFill>
                  <a:schemeClr val="dk1"/>
                </a:solidFill>
                <a:latin typeface="Courier New"/>
                <a:ea typeface="Courier New"/>
                <a:cs typeface="Courier New"/>
                <a:sym typeface="Courier New"/>
              </a:rPr>
              <a:t>Host: www.twitter.com</a:t>
            </a:r>
            <a:endParaRPr b="0"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200"/>
              <a:buFont typeface="Arial"/>
              <a:buNone/>
            </a:pPr>
            <a:r>
              <a:rPr b="0" i="0" lang="en" sz="1400" u="none" cap="none" strike="noStrike">
                <a:solidFill>
                  <a:schemeClr val="dk1"/>
                </a:solidFill>
                <a:latin typeface="Courier New"/>
                <a:ea typeface="Courier New"/>
                <a:cs typeface="Courier New"/>
                <a:sym typeface="Courier New"/>
              </a:rPr>
              <a:t>User-Agent: Mozilla/5.0 (Macintosh; Intel Mac OS X 10_14_2) Chrome/71.0.3578.98 Safari/537.36</a:t>
            </a:r>
            <a:endParaRPr b="0"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200"/>
              <a:buFont typeface="Arial"/>
              <a:buNone/>
            </a:pPr>
            <a:r>
              <a:rPr b="0" i="0" lang="en" sz="1400" u="none" cap="none" strike="noStrike">
                <a:solidFill>
                  <a:schemeClr val="dk1"/>
                </a:solidFill>
                <a:latin typeface="Courier New"/>
                <a:ea typeface="Courier New"/>
                <a:cs typeface="Courier New"/>
                <a:sym typeface="Courier New"/>
              </a:rPr>
              <a:t>Accept: text/htm</a:t>
            </a:r>
            <a:endParaRPr b="0"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200"/>
              <a:buFont typeface="Arial"/>
              <a:buNone/>
            </a:pPr>
            <a:r>
              <a:rPr b="0" i="0" lang="en" sz="1400" u="none" cap="none" strike="noStrike">
                <a:solidFill>
                  <a:schemeClr val="dk1"/>
                </a:solidFill>
                <a:latin typeface="Courier New"/>
                <a:ea typeface="Courier New"/>
                <a:cs typeface="Courier New"/>
                <a:sym typeface="Courier New"/>
              </a:rPr>
              <a:t>Accept-Language: en,es</a:t>
            </a:r>
            <a:endParaRPr b="0"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200"/>
              <a:buFont typeface="Arial"/>
              <a:buNone/>
            </a:pPr>
            <a:r>
              <a:rPr b="0" i="0" lang="en" sz="1400" u="none" cap="none" strike="noStrike">
                <a:solidFill>
                  <a:schemeClr val="dk1"/>
                </a:solidFill>
                <a:latin typeface="Courier New"/>
                <a:ea typeface="Courier New"/>
                <a:cs typeface="Courier New"/>
                <a:sym typeface="Courier New"/>
              </a:rPr>
              <a:t>username=ironhack</a:t>
            </a:r>
            <a:endParaRPr b="0" i="0" sz="1400" u="none" cap="none" strike="noStrike">
              <a:solidFill>
                <a:srgbClr val="000000"/>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0" st="0"/>
                                            </p:txEl>
                                          </p:spTgt>
                                        </p:tgtEl>
                                        <p:attrNameLst>
                                          <p:attrName>style.visibility</p:attrName>
                                        </p:attrNameLst>
                                      </p:cBhvr>
                                      <p:to>
                                        <p:strVal val="visible"/>
                                      </p:to>
                                    </p:set>
                                    <p:animEffect filter="fade" transition="in">
                                      <p:cBhvr>
                                        <p:cTn dur="1000"/>
                                        <p:tgtEl>
                                          <p:spTgt spid="2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1" st="1"/>
                                            </p:txEl>
                                          </p:spTgt>
                                        </p:tgtEl>
                                        <p:attrNameLst>
                                          <p:attrName>style.visibility</p:attrName>
                                        </p:attrNameLst>
                                      </p:cBhvr>
                                      <p:to>
                                        <p:strVal val="visible"/>
                                      </p:to>
                                    </p:set>
                                    <p:animEffect filter="fade" transition="in">
                                      <p:cBhvr>
                                        <p:cTn dur="1000"/>
                                        <p:tgtEl>
                                          <p:spTgt spid="2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2" st="2"/>
                                            </p:txEl>
                                          </p:spTgt>
                                        </p:tgtEl>
                                        <p:attrNameLst>
                                          <p:attrName>style.visibility</p:attrName>
                                        </p:attrNameLst>
                                      </p:cBhvr>
                                      <p:to>
                                        <p:strVal val="visible"/>
                                      </p:to>
                                    </p:set>
                                    <p:animEffect filter="fade" transition="in">
                                      <p:cBhvr>
                                        <p:cTn dur="1000"/>
                                        <p:tgtEl>
                                          <p:spTgt spid="2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3" st="3"/>
                                            </p:txEl>
                                          </p:spTgt>
                                        </p:tgtEl>
                                        <p:attrNameLst>
                                          <p:attrName>style.visibility</p:attrName>
                                        </p:attrNameLst>
                                      </p:cBhvr>
                                      <p:to>
                                        <p:strVal val="visible"/>
                                      </p:to>
                                    </p:set>
                                    <p:animEffect filter="fade" transition="in">
                                      <p:cBhvr>
                                        <p:cTn dur="1000"/>
                                        <p:tgtEl>
                                          <p:spTgt spid="26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4" st="4"/>
                                            </p:txEl>
                                          </p:spTgt>
                                        </p:tgtEl>
                                        <p:attrNameLst>
                                          <p:attrName>style.visibility</p:attrName>
                                        </p:attrNameLst>
                                      </p:cBhvr>
                                      <p:to>
                                        <p:strVal val="visible"/>
                                      </p:to>
                                    </p:set>
                                    <p:animEffect filter="fade" transition="in">
                                      <p:cBhvr>
                                        <p:cTn dur="1000"/>
                                        <p:tgtEl>
                                          <p:spTgt spid="26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52c54a136a_0_42"/>
          <p:cNvSpPr txBox="1"/>
          <p:nvPr>
            <p:ph type="ctrTitle"/>
          </p:nvPr>
        </p:nvSpPr>
        <p:spPr>
          <a:xfrm>
            <a:off x="2031125" y="2252449"/>
            <a:ext cx="3787800" cy="639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Response</a:t>
            </a:r>
            <a:endParaRPr/>
          </a:p>
        </p:txBody>
      </p:sp>
      <p:sp>
        <p:nvSpPr>
          <p:cNvPr id="276" name="Google Shape;276;g52c54a136a_0_42"/>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Lora"/>
                <a:ea typeface="Lora"/>
                <a:cs typeface="Lora"/>
                <a:sym typeface="Lora"/>
              </a:rPr>
              <a:t>5</a:t>
            </a:r>
            <a:endParaRPr b="0" i="0" sz="2400" u="none" cap="none" strike="noStrike">
              <a:solidFill>
                <a:srgbClr val="000000"/>
              </a:solidFill>
              <a:latin typeface="Lora"/>
              <a:ea typeface="Lora"/>
              <a:cs typeface="Lora"/>
              <a:sym typeface="Lora"/>
            </a:endParaRPr>
          </a:p>
        </p:txBody>
      </p:sp>
      <p:sp>
        <p:nvSpPr>
          <p:cNvPr id="277" name="Google Shape;277;g52c54a136a_0_4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8fcd8f5ee1_1_0"/>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After Break Recap</a:t>
            </a:r>
            <a:endParaRPr>
              <a:highlight>
                <a:srgbClr val="FFCD00"/>
              </a:highlight>
            </a:endParaRPr>
          </a:p>
        </p:txBody>
      </p:sp>
      <p:sp>
        <p:nvSpPr>
          <p:cNvPr id="283" name="Google Shape;283;g8fcd8f5ee1_1_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84" name="Google Shape;284;g8fcd8f5ee1_1_0"/>
          <p:cNvSpPr txBox="1"/>
          <p:nvPr/>
        </p:nvSpPr>
        <p:spPr>
          <a:xfrm>
            <a:off x="1381250" y="2331750"/>
            <a:ext cx="1966800" cy="1336500"/>
          </a:xfrm>
          <a:prstGeom prst="rect">
            <a:avLst/>
          </a:prstGeom>
          <a:noFill/>
          <a:ln>
            <a:noFill/>
          </a:ln>
        </p:spPr>
        <p:txBody>
          <a:bodyPr anchorCtr="0" anchor="t" bIns="91425" lIns="91425" spcFirstLastPara="1" rIns="91425" wrap="square" tIns="91425">
            <a:noAutofit/>
          </a:bodyPr>
          <a:lstStyle/>
          <a:p>
            <a:pPr indent="0" lvl="0" marL="457200" marR="0" rtl="0" algn="just">
              <a:lnSpc>
                <a:spcPct val="115000"/>
              </a:lnSpc>
              <a:spcBef>
                <a:spcPts val="0"/>
              </a:spcBef>
              <a:spcAft>
                <a:spcPts val="0"/>
              </a:spcAft>
              <a:buClr>
                <a:srgbClr val="000000"/>
              </a:buClr>
              <a:buSzPts val="7200"/>
              <a:buFont typeface="Arial"/>
              <a:buNone/>
            </a:pPr>
            <a:r>
              <a:rPr b="1" i="0" lang="en" sz="7200" u="none" cap="none" strike="noStrike">
                <a:solidFill>
                  <a:srgbClr val="313131"/>
                </a:solidFill>
                <a:highlight>
                  <a:srgbClr val="FFFFFF"/>
                </a:highlight>
                <a:latin typeface="Arial"/>
                <a:ea typeface="Arial"/>
                <a:cs typeface="Arial"/>
                <a:sym typeface="Arial"/>
              </a:rPr>
              <a:t>💻</a:t>
            </a:r>
            <a:endParaRPr b="1" i="0" sz="1200" u="none" cap="none" strike="noStrike">
              <a:solidFill>
                <a:srgbClr val="313131"/>
              </a:solidFill>
              <a:highlight>
                <a:srgbClr val="FFFFFF"/>
              </a:highlight>
              <a:latin typeface="Arial"/>
              <a:ea typeface="Arial"/>
              <a:cs typeface="Arial"/>
              <a:sym typeface="Arial"/>
            </a:endParaRPr>
          </a:p>
          <a:p>
            <a:pPr indent="0" lvl="0" marL="457200" marR="0" rtl="0" algn="just">
              <a:lnSpc>
                <a:spcPct val="115000"/>
              </a:lnSpc>
              <a:spcBef>
                <a:spcPts val="0"/>
              </a:spcBef>
              <a:spcAft>
                <a:spcPts val="0"/>
              </a:spcAft>
              <a:buClr>
                <a:srgbClr val="000000"/>
              </a:buClr>
              <a:buSzPts val="7200"/>
              <a:buFont typeface="Arial"/>
              <a:buNone/>
            </a:pPr>
            <a:r>
              <a:rPr b="1" i="0" lang="en" sz="7200" u="none" cap="none" strike="noStrike">
                <a:solidFill>
                  <a:srgbClr val="313131"/>
                </a:solidFill>
                <a:highlight>
                  <a:srgbClr val="FFFFFF"/>
                </a:highlight>
                <a:latin typeface="Arial"/>
                <a:ea typeface="Arial"/>
                <a:cs typeface="Arial"/>
                <a:sym typeface="Arial"/>
              </a:rPr>
              <a:t> </a:t>
            </a:r>
            <a:endParaRPr b="0" i="0" sz="7200" u="none" cap="none" strike="noStrike">
              <a:solidFill>
                <a:srgbClr val="000000"/>
              </a:solidFill>
              <a:latin typeface="Arial"/>
              <a:ea typeface="Arial"/>
              <a:cs typeface="Arial"/>
              <a:sym typeface="Arial"/>
            </a:endParaRPr>
          </a:p>
        </p:txBody>
      </p:sp>
      <p:pic>
        <p:nvPicPr>
          <p:cNvPr id="285" name="Google Shape;285;g8fcd8f5ee1_1_0"/>
          <p:cNvPicPr preferRelativeResize="0"/>
          <p:nvPr/>
        </p:nvPicPr>
        <p:blipFill rotWithShape="1">
          <a:blip r:embed="rId3">
            <a:alphaModFix/>
          </a:blip>
          <a:srcRect b="0" l="0" r="0" t="0"/>
          <a:stretch/>
        </p:blipFill>
        <p:spPr>
          <a:xfrm>
            <a:off x="6039750" y="2194800"/>
            <a:ext cx="1966801" cy="1310552"/>
          </a:xfrm>
          <a:prstGeom prst="rect">
            <a:avLst/>
          </a:prstGeom>
          <a:noFill/>
          <a:ln>
            <a:noFill/>
          </a:ln>
        </p:spPr>
      </p:pic>
      <p:cxnSp>
        <p:nvCxnSpPr>
          <p:cNvPr id="286" name="Google Shape;286;g8fcd8f5ee1_1_0"/>
          <p:cNvCxnSpPr>
            <a:stCxn id="284" idx="0"/>
            <a:endCxn id="285" idx="0"/>
          </p:cNvCxnSpPr>
          <p:nvPr/>
        </p:nvCxnSpPr>
        <p:spPr>
          <a:xfrm rot="-5400000">
            <a:off x="4625300" y="-66000"/>
            <a:ext cx="137100" cy="4658400"/>
          </a:xfrm>
          <a:prstGeom prst="curvedConnector3">
            <a:avLst>
              <a:gd fmla="val 473979" name="adj1"/>
            </a:avLst>
          </a:prstGeom>
          <a:noFill/>
          <a:ln cap="flat" cmpd="sng" w="9525">
            <a:solidFill>
              <a:schemeClr val="dk2"/>
            </a:solidFill>
            <a:prstDash val="solid"/>
            <a:round/>
            <a:headEnd len="sm" w="sm" type="none"/>
            <a:tailEnd len="med" w="med" type="stealth"/>
          </a:ln>
        </p:spPr>
      </p:cxnSp>
      <p:cxnSp>
        <p:nvCxnSpPr>
          <p:cNvPr id="287" name="Google Shape;287;g8fcd8f5ee1_1_0"/>
          <p:cNvCxnSpPr>
            <a:stCxn id="285" idx="2"/>
            <a:endCxn id="284" idx="2"/>
          </p:cNvCxnSpPr>
          <p:nvPr/>
        </p:nvCxnSpPr>
        <p:spPr>
          <a:xfrm rot="5400000">
            <a:off x="4612501" y="1257602"/>
            <a:ext cx="162900" cy="4658400"/>
          </a:xfrm>
          <a:prstGeom prst="curvedConnector3">
            <a:avLst>
              <a:gd fmla="val 422006" name="adj1"/>
            </a:avLst>
          </a:prstGeom>
          <a:noFill/>
          <a:ln cap="flat" cmpd="sng" w="9525">
            <a:solidFill>
              <a:schemeClr val="dk2"/>
            </a:solidFill>
            <a:prstDash val="solid"/>
            <a:round/>
            <a:headEnd len="sm" w="sm" type="none"/>
            <a:tailEnd len="med" w="med" type="stealth"/>
          </a:ln>
        </p:spPr>
      </p:cxnSp>
      <p:sp>
        <p:nvSpPr>
          <p:cNvPr id="288" name="Google Shape;288;g8fcd8f5ee1_1_0"/>
          <p:cNvSpPr txBox="1"/>
          <p:nvPr/>
        </p:nvSpPr>
        <p:spPr>
          <a:xfrm>
            <a:off x="1193450" y="2806200"/>
            <a:ext cx="1171200" cy="28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Client</a:t>
            </a:r>
            <a:endParaRPr b="0" i="0" sz="1400" u="none" cap="none" strike="noStrike">
              <a:solidFill>
                <a:srgbClr val="000000"/>
              </a:solidFill>
              <a:latin typeface="Quattrocento Sans"/>
              <a:ea typeface="Quattrocento Sans"/>
              <a:cs typeface="Quattrocento Sans"/>
              <a:sym typeface="Quattrocento Sans"/>
            </a:endParaRPr>
          </a:p>
        </p:txBody>
      </p:sp>
      <p:sp>
        <p:nvSpPr>
          <p:cNvPr id="289" name="Google Shape;289;g8fcd8f5ee1_1_0"/>
          <p:cNvSpPr txBox="1"/>
          <p:nvPr/>
        </p:nvSpPr>
        <p:spPr>
          <a:xfrm>
            <a:off x="5259650" y="2709525"/>
            <a:ext cx="1171200" cy="28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Server</a:t>
            </a:r>
            <a:endParaRPr b="0" i="0" sz="1400" u="none" cap="none" strike="noStrike">
              <a:solidFill>
                <a:srgbClr val="000000"/>
              </a:solidFill>
              <a:latin typeface="Quattrocento Sans"/>
              <a:ea typeface="Quattrocento Sans"/>
              <a:cs typeface="Quattrocento Sans"/>
              <a:sym typeface="Quattrocento Sans"/>
            </a:endParaRPr>
          </a:p>
        </p:txBody>
      </p:sp>
      <p:sp>
        <p:nvSpPr>
          <p:cNvPr id="290" name="Google Shape;290;g8fcd8f5ee1_1_0"/>
          <p:cNvSpPr txBox="1"/>
          <p:nvPr/>
        </p:nvSpPr>
        <p:spPr>
          <a:xfrm>
            <a:off x="4108350" y="1358275"/>
            <a:ext cx="1171200" cy="28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Request</a:t>
            </a:r>
            <a:endParaRPr b="0" i="0" sz="1400" u="none" cap="none" strike="noStrike">
              <a:solidFill>
                <a:srgbClr val="000000"/>
              </a:solidFill>
              <a:latin typeface="Quattrocento Sans"/>
              <a:ea typeface="Quattrocento Sans"/>
              <a:cs typeface="Quattrocento Sans"/>
              <a:sym typeface="Quattrocento Sans"/>
            </a:endParaRPr>
          </a:p>
        </p:txBody>
      </p:sp>
      <p:sp>
        <p:nvSpPr>
          <p:cNvPr id="291" name="Google Shape;291;g8fcd8f5ee1_1_0"/>
          <p:cNvSpPr txBox="1"/>
          <p:nvPr/>
        </p:nvSpPr>
        <p:spPr>
          <a:xfrm>
            <a:off x="3986400" y="4247125"/>
            <a:ext cx="1171200" cy="28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Response</a:t>
            </a:r>
            <a:endParaRPr b="0" i="0" sz="1400" u="none" cap="none" strike="noStrike">
              <a:solidFill>
                <a:srgbClr val="000000"/>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par>
                                <p:cTn fill="hold" nodeType="with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par>
                                <p:cTn fill="hold" nodeType="with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par>
                                <p:cTn fill="hold" nodeType="with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par>
                                <p:cTn fill="hold" nodeType="with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8fb1e12f82_1_82"/>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Response: Introduction</a:t>
            </a:r>
            <a:endParaRPr>
              <a:highlight>
                <a:srgbClr val="FFCD00"/>
              </a:highlight>
            </a:endParaRPr>
          </a:p>
        </p:txBody>
      </p:sp>
      <p:sp>
        <p:nvSpPr>
          <p:cNvPr id="297" name="Google Shape;297;g8fb1e12f82_1_8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98" name="Google Shape;298;g8fb1e12f82_1_82"/>
          <p:cNvSpPr txBox="1"/>
          <p:nvPr/>
        </p:nvSpPr>
        <p:spPr>
          <a:xfrm>
            <a:off x="1006500" y="1619700"/>
            <a:ext cx="1966800" cy="1626900"/>
          </a:xfrm>
          <a:prstGeom prst="rect">
            <a:avLst/>
          </a:prstGeom>
          <a:noFill/>
          <a:ln>
            <a:noFill/>
          </a:ln>
        </p:spPr>
        <p:txBody>
          <a:bodyPr anchorCtr="0" anchor="t" bIns="91425" lIns="91425" spcFirstLastPara="1" rIns="91425" wrap="square" tIns="91425">
            <a:noAutofit/>
          </a:bodyPr>
          <a:lstStyle/>
          <a:p>
            <a:pPr indent="0" lvl="0" marL="457200" marR="0" rtl="0" algn="just">
              <a:lnSpc>
                <a:spcPct val="115000"/>
              </a:lnSpc>
              <a:spcBef>
                <a:spcPts val="0"/>
              </a:spcBef>
              <a:spcAft>
                <a:spcPts val="0"/>
              </a:spcAft>
              <a:buClr>
                <a:srgbClr val="000000"/>
              </a:buClr>
              <a:buSzPts val="10300"/>
              <a:buFont typeface="Arial"/>
              <a:buNone/>
            </a:pPr>
            <a:r>
              <a:rPr b="1" i="0" lang="en" sz="10300" u="none" cap="none" strike="noStrike">
                <a:solidFill>
                  <a:srgbClr val="313131"/>
                </a:solidFill>
                <a:highlight>
                  <a:srgbClr val="FFFFFF"/>
                </a:highlight>
                <a:latin typeface="Arial"/>
                <a:ea typeface="Arial"/>
                <a:cs typeface="Arial"/>
                <a:sym typeface="Arial"/>
              </a:rPr>
              <a:t>💻</a:t>
            </a:r>
            <a:endParaRPr b="1" i="0" sz="4300" u="none" cap="none" strike="noStrike">
              <a:solidFill>
                <a:srgbClr val="313131"/>
              </a:solidFill>
              <a:highlight>
                <a:srgbClr val="FFFFFF"/>
              </a:highlight>
              <a:latin typeface="Arial"/>
              <a:ea typeface="Arial"/>
              <a:cs typeface="Arial"/>
              <a:sym typeface="Arial"/>
            </a:endParaRPr>
          </a:p>
          <a:p>
            <a:pPr indent="0" lvl="0" marL="457200" marR="0" rtl="0" algn="just">
              <a:lnSpc>
                <a:spcPct val="115000"/>
              </a:lnSpc>
              <a:spcBef>
                <a:spcPts val="0"/>
              </a:spcBef>
              <a:spcAft>
                <a:spcPts val="0"/>
              </a:spcAft>
              <a:buClr>
                <a:srgbClr val="000000"/>
              </a:buClr>
              <a:buSzPts val="7200"/>
              <a:buFont typeface="Arial"/>
              <a:buNone/>
            </a:pPr>
            <a:r>
              <a:rPr b="1" i="0" lang="en" sz="7200" u="none" cap="none" strike="noStrike">
                <a:solidFill>
                  <a:srgbClr val="313131"/>
                </a:solidFill>
                <a:highlight>
                  <a:srgbClr val="FFFFFF"/>
                </a:highlight>
                <a:latin typeface="Arial"/>
                <a:ea typeface="Arial"/>
                <a:cs typeface="Arial"/>
                <a:sym typeface="Arial"/>
              </a:rPr>
              <a:t> </a:t>
            </a:r>
            <a:endParaRPr b="0" i="0" sz="7200" u="none" cap="none" strike="noStrike">
              <a:solidFill>
                <a:srgbClr val="000000"/>
              </a:solidFill>
              <a:latin typeface="Arial"/>
              <a:ea typeface="Arial"/>
              <a:cs typeface="Arial"/>
              <a:sym typeface="Arial"/>
            </a:endParaRPr>
          </a:p>
        </p:txBody>
      </p:sp>
      <p:pic>
        <p:nvPicPr>
          <p:cNvPr id="299" name="Google Shape;299;g8fb1e12f82_1_82"/>
          <p:cNvPicPr preferRelativeResize="0"/>
          <p:nvPr/>
        </p:nvPicPr>
        <p:blipFill rotWithShape="1">
          <a:blip r:embed="rId3">
            <a:alphaModFix/>
          </a:blip>
          <a:srcRect b="0" l="0" r="0" t="0"/>
          <a:stretch/>
        </p:blipFill>
        <p:spPr>
          <a:xfrm>
            <a:off x="6011650" y="1632675"/>
            <a:ext cx="1966801" cy="1310552"/>
          </a:xfrm>
          <a:prstGeom prst="rect">
            <a:avLst/>
          </a:prstGeom>
          <a:noFill/>
          <a:ln>
            <a:noFill/>
          </a:ln>
        </p:spPr>
      </p:pic>
      <p:cxnSp>
        <p:nvCxnSpPr>
          <p:cNvPr id="300" name="Google Shape;300;g8fb1e12f82_1_82"/>
          <p:cNvCxnSpPr>
            <a:stCxn id="299" idx="2"/>
            <a:endCxn id="298" idx="2"/>
          </p:cNvCxnSpPr>
          <p:nvPr/>
        </p:nvCxnSpPr>
        <p:spPr>
          <a:xfrm rot="5400000">
            <a:off x="4340801" y="592277"/>
            <a:ext cx="303300" cy="5005200"/>
          </a:xfrm>
          <a:prstGeom prst="curvedConnector3">
            <a:avLst>
              <a:gd fmla="val 178535" name="adj1"/>
            </a:avLst>
          </a:prstGeom>
          <a:noFill/>
          <a:ln cap="flat" cmpd="sng" w="9525">
            <a:solidFill>
              <a:schemeClr val="dk2"/>
            </a:solidFill>
            <a:prstDash val="solid"/>
            <a:round/>
            <a:headEnd len="sm" w="sm" type="none"/>
            <a:tailEnd len="med" w="med" type="stealth"/>
          </a:ln>
        </p:spPr>
      </p:cxnSp>
      <p:sp>
        <p:nvSpPr>
          <p:cNvPr id="301" name="Google Shape;301;g8fb1e12f82_1_82"/>
          <p:cNvSpPr txBox="1"/>
          <p:nvPr/>
        </p:nvSpPr>
        <p:spPr>
          <a:xfrm>
            <a:off x="528150" y="2269200"/>
            <a:ext cx="1171200" cy="28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Client</a:t>
            </a:r>
            <a:endParaRPr b="0" i="0" sz="1400" u="none" cap="none" strike="noStrike">
              <a:solidFill>
                <a:srgbClr val="000000"/>
              </a:solidFill>
              <a:latin typeface="Quattrocento Sans"/>
              <a:ea typeface="Quattrocento Sans"/>
              <a:cs typeface="Quattrocento Sans"/>
              <a:sym typeface="Quattrocento Sans"/>
            </a:endParaRPr>
          </a:p>
        </p:txBody>
      </p:sp>
      <p:sp>
        <p:nvSpPr>
          <p:cNvPr id="302" name="Google Shape;302;g8fb1e12f82_1_82"/>
          <p:cNvSpPr txBox="1"/>
          <p:nvPr/>
        </p:nvSpPr>
        <p:spPr>
          <a:xfrm>
            <a:off x="5259650" y="2147400"/>
            <a:ext cx="1171200" cy="28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Server</a:t>
            </a:r>
            <a:endParaRPr b="0" i="0" sz="1400" u="none" cap="none" strike="noStrike">
              <a:solidFill>
                <a:srgbClr val="000000"/>
              </a:solidFill>
              <a:latin typeface="Quattrocento Sans"/>
              <a:ea typeface="Quattrocento Sans"/>
              <a:cs typeface="Quattrocento Sans"/>
              <a:sym typeface="Quattrocento Sans"/>
            </a:endParaRPr>
          </a:p>
        </p:txBody>
      </p:sp>
      <p:sp>
        <p:nvSpPr>
          <p:cNvPr id="303" name="Google Shape;303;g8fb1e12f82_1_82"/>
          <p:cNvSpPr txBox="1"/>
          <p:nvPr/>
        </p:nvSpPr>
        <p:spPr>
          <a:xfrm>
            <a:off x="3986400" y="3447725"/>
            <a:ext cx="1171200" cy="28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Response</a:t>
            </a:r>
            <a:endParaRPr b="0" i="0" sz="1400" u="none" cap="none" strike="noStrike">
              <a:solidFill>
                <a:srgbClr val="000000"/>
              </a:solidFill>
              <a:latin typeface="Quattrocento Sans"/>
              <a:ea typeface="Quattrocento Sans"/>
              <a:cs typeface="Quattrocento Sans"/>
              <a:sym typeface="Quattrocento Sans"/>
            </a:endParaRPr>
          </a:p>
        </p:txBody>
      </p:sp>
      <p:sp>
        <p:nvSpPr>
          <p:cNvPr id="304" name="Google Shape;304;g8fb1e12f82_1_82"/>
          <p:cNvSpPr txBox="1"/>
          <p:nvPr/>
        </p:nvSpPr>
        <p:spPr>
          <a:xfrm>
            <a:off x="3246800" y="3688100"/>
            <a:ext cx="2744100" cy="124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chemeClr val="dk1"/>
                </a:solidFill>
                <a:latin typeface="Courier New"/>
                <a:ea typeface="Courier New"/>
                <a:cs typeface="Courier New"/>
                <a:sym typeface="Courier New"/>
              </a:rPr>
              <a:t>HTTP/1.1 200 OK</a:t>
            </a:r>
            <a:endParaRPr b="0" i="0" sz="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chemeClr val="dk1"/>
                </a:solidFill>
                <a:latin typeface="Courier New"/>
                <a:ea typeface="Courier New"/>
                <a:cs typeface="Courier New"/>
                <a:sym typeface="Courier New"/>
              </a:rPr>
              <a:t>Date: Sun, 10 Oct 2010 23:26:07 GMT</a:t>
            </a:r>
            <a:endParaRPr b="0" i="0" sz="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chemeClr val="dk1"/>
                </a:solidFill>
                <a:latin typeface="Courier New"/>
                <a:ea typeface="Courier New"/>
                <a:cs typeface="Courier New"/>
                <a:sym typeface="Courier New"/>
              </a:rPr>
              <a:t>Server: Apache/2.2.8 (Ubuntu) mod_ssl/2.2.8 OpenSSL/0.9.8g</a:t>
            </a:r>
            <a:endParaRPr b="0" i="0" sz="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chemeClr val="dk1"/>
                </a:solidFill>
                <a:latin typeface="Courier New"/>
                <a:ea typeface="Courier New"/>
                <a:cs typeface="Courier New"/>
                <a:sym typeface="Courier New"/>
              </a:rPr>
              <a:t>Last-Modified: Sun, 26 Sep 2010 22:04:35 GMT</a:t>
            </a:r>
            <a:endParaRPr b="0" i="0" sz="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chemeClr val="dk1"/>
                </a:solidFill>
                <a:latin typeface="Courier New"/>
                <a:ea typeface="Courier New"/>
                <a:cs typeface="Courier New"/>
                <a:sym typeface="Courier New"/>
              </a:rPr>
              <a:t>ETag: "45b6-834-49130cc1182c0"</a:t>
            </a:r>
            <a:endParaRPr b="0" i="0" sz="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chemeClr val="dk1"/>
                </a:solidFill>
                <a:latin typeface="Courier New"/>
                <a:ea typeface="Courier New"/>
                <a:cs typeface="Courier New"/>
                <a:sym typeface="Courier New"/>
              </a:rPr>
              <a:t>Accept-Ranges: bytes</a:t>
            </a:r>
            <a:endParaRPr b="0" i="0" sz="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chemeClr val="dk1"/>
                </a:solidFill>
                <a:latin typeface="Courier New"/>
                <a:ea typeface="Courier New"/>
                <a:cs typeface="Courier New"/>
                <a:sym typeface="Courier New"/>
              </a:rPr>
              <a:t>Content-Length: 12</a:t>
            </a:r>
            <a:endParaRPr b="0" i="0" sz="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chemeClr val="dk1"/>
                </a:solidFill>
                <a:latin typeface="Courier New"/>
                <a:ea typeface="Courier New"/>
                <a:cs typeface="Courier New"/>
                <a:sym typeface="Courier New"/>
              </a:rPr>
              <a:t>Connection: close</a:t>
            </a:r>
            <a:endParaRPr b="0" i="0" sz="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chemeClr val="dk1"/>
                </a:solidFill>
                <a:latin typeface="Courier New"/>
                <a:ea typeface="Courier New"/>
                <a:cs typeface="Courier New"/>
                <a:sym typeface="Courier New"/>
              </a:rPr>
              <a:t>Content-Type: text/html</a:t>
            </a:r>
            <a:endParaRPr b="0" i="0" sz="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chemeClr val="dk1"/>
                </a:solidFill>
                <a:latin typeface="Courier New"/>
                <a:ea typeface="Courier New"/>
                <a:cs typeface="Courier New"/>
                <a:sym typeface="Courier New"/>
              </a:rPr>
              <a:t>Hello world!</a:t>
            </a:r>
            <a:endParaRPr b="0" i="0" sz="600" u="none" cap="none" strike="noStrike">
              <a:solidFill>
                <a:schemeClr val="dk1"/>
              </a:solidFill>
              <a:highlight>
                <a:srgbClr val="F8F9FA"/>
              </a:highlight>
              <a:latin typeface="Courier New"/>
              <a:ea typeface="Courier New"/>
              <a:cs typeface="Courier New"/>
              <a:sym typeface="Courier New"/>
            </a:endParaRPr>
          </a:p>
          <a:p>
            <a:pPr indent="0" lvl="0" marL="139700" marR="139700" rtl="0" algn="l">
              <a:lnSpc>
                <a:spcPct val="130000"/>
              </a:lnSpc>
              <a:spcBef>
                <a:spcPts val="0"/>
              </a:spcBef>
              <a:spcAft>
                <a:spcPts val="0"/>
              </a:spcAft>
              <a:buClr>
                <a:srgbClr val="000000"/>
              </a:buClr>
              <a:buSzPts val="600"/>
              <a:buFont typeface="Arial"/>
              <a:buNone/>
            </a:pPr>
            <a:r>
              <a:t/>
            </a:r>
            <a:endParaRPr b="0" i="0" sz="600" u="none" cap="none" strike="noStrike">
              <a:solidFill>
                <a:schemeClr val="dk1"/>
              </a:solidFill>
              <a:highlight>
                <a:srgbClr val="F8F9FA"/>
              </a:highlight>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600"/>
              <a:buFont typeface="Arial"/>
              <a:buNone/>
            </a:pPr>
            <a:r>
              <a:t/>
            </a:r>
            <a:endParaRPr b="0" i="0" sz="600" u="none" cap="none" strike="noStrike">
              <a:solidFill>
                <a:srgbClr val="222222"/>
              </a:solidFill>
              <a:highlight>
                <a:srgbClr val="F8F8F8"/>
              </a:highlight>
              <a:latin typeface="Arial"/>
              <a:ea typeface="Arial"/>
              <a:cs typeface="Arial"/>
              <a:sym typeface="Arial"/>
            </a:endParaRPr>
          </a:p>
          <a:p>
            <a:pPr indent="0" lvl="0" marL="45720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ourier New"/>
              <a:ea typeface="Courier New"/>
              <a:cs typeface="Courier New"/>
              <a:sym typeface="Courier New"/>
            </a:endParaRPr>
          </a:p>
          <a:p>
            <a:pPr indent="0" lvl="0" marL="457200" marR="0" rtl="0" algn="just">
              <a:lnSpc>
                <a:spcPct val="115000"/>
              </a:lnSpc>
              <a:spcBef>
                <a:spcPts val="0"/>
              </a:spcBef>
              <a:spcAft>
                <a:spcPts val="0"/>
              </a:spcAft>
              <a:buClr>
                <a:srgbClr val="000000"/>
              </a:buClr>
              <a:buSzPts val="600"/>
              <a:buFont typeface="Arial"/>
              <a:buNone/>
            </a:pPr>
            <a:r>
              <a:t/>
            </a:r>
            <a:endParaRPr b="0" i="0" sz="600" u="none" cap="none" strike="noStrike">
              <a:solidFill>
                <a:schemeClr val="dk1"/>
              </a:solidFill>
              <a:latin typeface="Courier New"/>
              <a:ea typeface="Courier New"/>
              <a:cs typeface="Courier New"/>
              <a:sym typeface="Courier New"/>
            </a:endParaRPr>
          </a:p>
          <a:p>
            <a:pPr indent="0" lvl="0" marL="0" marR="0" rtl="0" algn="just">
              <a:lnSpc>
                <a:spcPct val="115000"/>
              </a:lnSpc>
              <a:spcBef>
                <a:spcPts val="0"/>
              </a:spcBef>
              <a:spcAft>
                <a:spcPts val="0"/>
              </a:spcAft>
              <a:buClr>
                <a:srgbClr val="000000"/>
              </a:buClr>
              <a:buSzPts val="600"/>
              <a:buFont typeface="Arial"/>
              <a:buNone/>
            </a:pPr>
            <a:r>
              <a:t/>
            </a:r>
            <a:endParaRPr b="0" i="0" sz="600" u="none" cap="none" strike="noStrike">
              <a:solidFill>
                <a:schemeClr val="dk1"/>
              </a:solidFill>
              <a:latin typeface="Courier New"/>
              <a:ea typeface="Courier New"/>
              <a:cs typeface="Courier New"/>
              <a:sym typeface="Courier New"/>
            </a:endParaRPr>
          </a:p>
        </p:txBody>
      </p:sp>
      <p:sp>
        <p:nvSpPr>
          <p:cNvPr id="305" name="Google Shape;305;g8fb1e12f82_1_82"/>
          <p:cNvSpPr txBox="1"/>
          <p:nvPr/>
        </p:nvSpPr>
        <p:spPr>
          <a:xfrm>
            <a:off x="1699350" y="1953950"/>
            <a:ext cx="11148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Quattrocento Sans"/>
                <a:ea typeface="Quattrocento Sans"/>
                <a:cs typeface="Quattrocento Sans"/>
                <a:sym typeface="Quattrocento Sans"/>
              </a:rPr>
              <a:t>Hello world!</a:t>
            </a:r>
            <a:endParaRPr b="0" i="0" sz="1200" u="none" cap="none" strike="noStrike">
              <a:solidFill>
                <a:srgbClr val="FFFFFF"/>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par>
                                <p:cTn fill="hold" nodeType="with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par>
                                <p:cTn fill="hold" nodeType="with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52c54a136a_0_29"/>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Reponse: Syntax</a:t>
            </a:r>
            <a:endParaRPr>
              <a:highlight>
                <a:srgbClr val="FFCD00"/>
              </a:highlight>
            </a:endParaRPr>
          </a:p>
        </p:txBody>
      </p:sp>
      <p:sp>
        <p:nvSpPr>
          <p:cNvPr id="311" name="Google Shape;311;g52c54a136a_0_29"/>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12" name="Google Shape;312;g52c54a136a_0_29"/>
          <p:cNvSpPr txBox="1"/>
          <p:nvPr/>
        </p:nvSpPr>
        <p:spPr>
          <a:xfrm>
            <a:off x="1002675" y="1501450"/>
            <a:ext cx="6678900" cy="317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Courier New"/>
                <a:ea typeface="Courier New"/>
                <a:cs typeface="Courier New"/>
                <a:sym typeface="Courier New"/>
              </a:rPr>
              <a:t>HTTP/1.1 200 OK</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Courier New"/>
                <a:ea typeface="Courier New"/>
                <a:cs typeface="Courier New"/>
                <a:sym typeface="Courier New"/>
              </a:rPr>
              <a:t>Date: Sun, 10 Oct 2010 23:26:07 GMT</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Courier New"/>
                <a:ea typeface="Courier New"/>
                <a:cs typeface="Courier New"/>
                <a:sym typeface="Courier New"/>
              </a:rPr>
              <a:t>Server: Apache/2.2.8 (Ubuntu) mod_ssl/2.2.8 OpenSSL/0.9.8g</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Courier New"/>
                <a:ea typeface="Courier New"/>
                <a:cs typeface="Courier New"/>
                <a:sym typeface="Courier New"/>
              </a:rPr>
              <a:t>Last-Modified: Sun, 26 Sep 2010 22:04:35 GMT</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Courier New"/>
                <a:ea typeface="Courier New"/>
                <a:cs typeface="Courier New"/>
                <a:sym typeface="Courier New"/>
              </a:rPr>
              <a:t>ETag: "45b6-834-49130cc1182c0"</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Courier New"/>
                <a:ea typeface="Courier New"/>
                <a:cs typeface="Courier New"/>
                <a:sym typeface="Courier New"/>
              </a:rPr>
              <a:t>Accept-Ranges: bytes</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Courier New"/>
                <a:ea typeface="Courier New"/>
                <a:cs typeface="Courier New"/>
                <a:sym typeface="Courier New"/>
              </a:rPr>
              <a:t>Content-Length: 12</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Courier New"/>
                <a:ea typeface="Courier New"/>
                <a:cs typeface="Courier New"/>
                <a:sym typeface="Courier New"/>
              </a:rPr>
              <a:t>Connection: close</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Courier New"/>
                <a:ea typeface="Courier New"/>
                <a:cs typeface="Courier New"/>
                <a:sym typeface="Courier New"/>
              </a:rPr>
              <a:t>Content-Type: text/html</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Courier New"/>
                <a:ea typeface="Courier New"/>
                <a:cs typeface="Courier New"/>
                <a:sym typeface="Courier New"/>
              </a:rPr>
              <a:t>Hello world!</a:t>
            </a:r>
            <a:endParaRPr b="0" i="0" sz="1400" u="none" cap="none" strike="noStrike">
              <a:solidFill>
                <a:schemeClr val="dk1"/>
              </a:solidFill>
              <a:highlight>
                <a:srgbClr val="F8F9FA"/>
              </a:highlight>
              <a:latin typeface="Courier New"/>
              <a:ea typeface="Courier New"/>
              <a:cs typeface="Courier New"/>
              <a:sym typeface="Courier New"/>
            </a:endParaRPr>
          </a:p>
          <a:p>
            <a:pPr indent="0" lvl="0" marL="139700" marR="139700" rtl="0" algn="l">
              <a:lnSpc>
                <a:spcPct val="130000"/>
              </a:lnSpc>
              <a:spcBef>
                <a:spcPts val="0"/>
              </a:spcBef>
              <a:spcAft>
                <a:spcPts val="0"/>
              </a:spcAft>
              <a:buClr>
                <a:schemeClr val="dk1"/>
              </a:buClr>
              <a:buSzPts val="1100"/>
              <a:buFont typeface="Arial"/>
              <a:buNone/>
            </a:pPr>
            <a:r>
              <a:t/>
            </a:r>
            <a:endParaRPr b="0" i="0" sz="1400" u="none" cap="none" strike="noStrike">
              <a:solidFill>
                <a:schemeClr val="dk1"/>
              </a:solidFill>
              <a:highlight>
                <a:srgbClr val="F8F9FA"/>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t/>
            </a:r>
            <a:endParaRPr b="0" i="0" sz="1400" u="none" cap="none" strike="noStrike">
              <a:solidFill>
                <a:srgbClr val="222222"/>
              </a:solidFill>
              <a:highlight>
                <a:srgbClr val="F8F8F8"/>
              </a:highlight>
              <a:latin typeface="Arial"/>
              <a:ea typeface="Arial"/>
              <a:cs typeface="Arial"/>
              <a:sym typeface="Arial"/>
            </a:endParaRPr>
          </a:p>
          <a:p>
            <a:pPr indent="0" lvl="0" marL="45720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Courier New"/>
              <a:ea typeface="Courier New"/>
              <a:cs typeface="Courier New"/>
              <a:sym typeface="Courier New"/>
            </a:endParaRPr>
          </a:p>
          <a:p>
            <a:pPr indent="0" lvl="0" marL="457200" marR="0" rtl="0" algn="just">
              <a:lnSpc>
                <a:spcPct val="115000"/>
              </a:lnSpc>
              <a:spcBef>
                <a:spcPts val="0"/>
              </a:spcBef>
              <a:spcAft>
                <a:spcPts val="0"/>
              </a:spcAft>
              <a:buClr>
                <a:schemeClr val="dk1"/>
              </a:buClr>
              <a:buSzPts val="1100"/>
              <a:buFont typeface="Arial"/>
              <a:buNone/>
            </a:pPr>
            <a:r>
              <a:t/>
            </a:r>
            <a:endParaRPr b="0" i="0" sz="1400" u="none" cap="none" strike="noStrike">
              <a:solidFill>
                <a:srgbClr val="000000"/>
              </a:solidFill>
              <a:latin typeface="Courier New"/>
              <a:ea typeface="Courier New"/>
              <a:cs typeface="Courier New"/>
              <a:sym typeface="Courier New"/>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Courier New"/>
              <a:ea typeface="Courier New"/>
              <a:cs typeface="Courier New"/>
              <a:sym typeface="Courier New"/>
            </a:endParaRPr>
          </a:p>
        </p:txBody>
      </p:sp>
      <p:sp>
        <p:nvSpPr>
          <p:cNvPr id="313" name="Google Shape;313;g52c54a136a_0_29"/>
          <p:cNvSpPr/>
          <p:nvPr/>
        </p:nvSpPr>
        <p:spPr>
          <a:xfrm>
            <a:off x="946575" y="1501450"/>
            <a:ext cx="6735000" cy="2073000"/>
          </a:xfrm>
          <a:prstGeom prst="roundRect">
            <a:avLst>
              <a:gd fmla="val 16667" name="adj"/>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g52c54a136a_0_29"/>
          <p:cNvSpPr/>
          <p:nvPr/>
        </p:nvSpPr>
        <p:spPr>
          <a:xfrm>
            <a:off x="946575" y="3574450"/>
            <a:ext cx="6735000" cy="435600"/>
          </a:xfrm>
          <a:prstGeom prst="roundRect">
            <a:avLst>
              <a:gd fmla="val 16667" name="adj"/>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5" name="Google Shape;315;g52c54a136a_0_29"/>
          <p:cNvCxnSpPr>
            <a:endCxn id="313" idx="0"/>
          </p:cNvCxnSpPr>
          <p:nvPr/>
        </p:nvCxnSpPr>
        <p:spPr>
          <a:xfrm flipH="1">
            <a:off x="4314075" y="604450"/>
            <a:ext cx="1521900" cy="897000"/>
          </a:xfrm>
          <a:prstGeom prst="straightConnector1">
            <a:avLst/>
          </a:prstGeom>
          <a:noFill/>
          <a:ln cap="flat" cmpd="sng" w="9525">
            <a:solidFill>
              <a:schemeClr val="dk2"/>
            </a:solidFill>
            <a:prstDash val="solid"/>
            <a:round/>
            <a:headEnd len="sm" w="sm" type="none"/>
            <a:tailEnd len="med" w="med" type="triangle"/>
          </a:ln>
        </p:spPr>
      </p:cxnSp>
      <p:sp>
        <p:nvSpPr>
          <p:cNvPr id="316" name="Google Shape;316;g52c54a136a_0_29"/>
          <p:cNvSpPr txBox="1"/>
          <p:nvPr/>
        </p:nvSpPr>
        <p:spPr>
          <a:xfrm>
            <a:off x="5657900" y="257775"/>
            <a:ext cx="2229900" cy="35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Header</a:t>
            </a:r>
            <a:endParaRPr b="0" i="0" sz="1400" u="none" cap="none" strike="noStrike">
              <a:solidFill>
                <a:srgbClr val="000000"/>
              </a:solidFill>
              <a:latin typeface="Quattrocento Sans"/>
              <a:ea typeface="Quattrocento Sans"/>
              <a:cs typeface="Quattrocento Sans"/>
              <a:sym typeface="Quattrocento Sans"/>
            </a:endParaRPr>
          </a:p>
        </p:txBody>
      </p:sp>
      <p:sp>
        <p:nvSpPr>
          <p:cNvPr id="317" name="Google Shape;317;g52c54a136a_0_29"/>
          <p:cNvSpPr txBox="1"/>
          <p:nvPr/>
        </p:nvSpPr>
        <p:spPr>
          <a:xfrm>
            <a:off x="5032675" y="4393750"/>
            <a:ext cx="2229900" cy="35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Body (“Actual Data”)</a:t>
            </a:r>
            <a:endParaRPr b="0" i="0" sz="1400" u="none" cap="none" strike="noStrike">
              <a:solidFill>
                <a:srgbClr val="000000"/>
              </a:solidFill>
              <a:latin typeface="Quattrocento Sans"/>
              <a:ea typeface="Quattrocento Sans"/>
              <a:cs typeface="Quattrocento Sans"/>
              <a:sym typeface="Quattrocento Sans"/>
            </a:endParaRPr>
          </a:p>
        </p:txBody>
      </p:sp>
      <p:cxnSp>
        <p:nvCxnSpPr>
          <p:cNvPr id="318" name="Google Shape;318;g52c54a136a_0_29"/>
          <p:cNvCxnSpPr>
            <a:stCxn id="317" idx="1"/>
            <a:endCxn id="314" idx="2"/>
          </p:cNvCxnSpPr>
          <p:nvPr/>
        </p:nvCxnSpPr>
        <p:spPr>
          <a:xfrm rot="10800000">
            <a:off x="4314175" y="4010200"/>
            <a:ext cx="718500" cy="561600"/>
          </a:xfrm>
          <a:prstGeom prst="straightConnector1">
            <a:avLst/>
          </a:prstGeom>
          <a:noFill/>
          <a:ln cap="flat" cmpd="sng" w="9525">
            <a:solidFill>
              <a:schemeClr val="dk2"/>
            </a:solidFill>
            <a:prstDash val="solid"/>
            <a:round/>
            <a:headEnd len="sm" w="sm" type="none"/>
            <a:tailEnd len="med" w="med" type="triangle"/>
          </a:ln>
        </p:spPr>
      </p:cxnSp>
      <p:sp>
        <p:nvSpPr>
          <p:cNvPr id="319" name="Google Shape;319;g52c54a136a_0_29"/>
          <p:cNvSpPr/>
          <p:nvPr/>
        </p:nvSpPr>
        <p:spPr>
          <a:xfrm>
            <a:off x="1997025" y="1501450"/>
            <a:ext cx="943800" cy="356100"/>
          </a:xfrm>
          <a:prstGeom prst="roundRect">
            <a:avLst>
              <a:gd fmla="val 16667" name="adj"/>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20" name="Google Shape;320;g52c54a136a_0_29"/>
          <p:cNvCxnSpPr/>
          <p:nvPr/>
        </p:nvCxnSpPr>
        <p:spPr>
          <a:xfrm flipH="1">
            <a:off x="2395950" y="604450"/>
            <a:ext cx="1521900" cy="897000"/>
          </a:xfrm>
          <a:prstGeom prst="straightConnector1">
            <a:avLst/>
          </a:prstGeom>
          <a:noFill/>
          <a:ln cap="flat" cmpd="sng" w="9525">
            <a:solidFill>
              <a:schemeClr val="dk2"/>
            </a:solidFill>
            <a:prstDash val="solid"/>
            <a:round/>
            <a:headEnd len="sm" w="sm" type="none"/>
            <a:tailEnd len="med" w="med" type="triangle"/>
          </a:ln>
        </p:spPr>
      </p:cxnSp>
      <p:sp>
        <p:nvSpPr>
          <p:cNvPr id="321" name="Google Shape;321;g52c54a136a_0_29"/>
          <p:cNvSpPr txBox="1"/>
          <p:nvPr/>
        </p:nvSpPr>
        <p:spPr>
          <a:xfrm>
            <a:off x="3302125" y="257775"/>
            <a:ext cx="2229900" cy="35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Status Code</a:t>
            </a:r>
            <a:endParaRPr b="0" i="0" sz="1400" u="none" cap="none" strike="noStrike">
              <a:solidFill>
                <a:srgbClr val="000000"/>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par>
                                <p:cTn fill="hold" nodeType="with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000"/>
                                        <p:tgtEl>
                                          <p:spTgt spid="3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52c54a136a_0_36"/>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Reponse: Status Codes</a:t>
            </a:r>
            <a:endParaRPr>
              <a:highlight>
                <a:srgbClr val="FFCD00"/>
              </a:highlight>
            </a:endParaRPr>
          </a:p>
        </p:txBody>
      </p:sp>
      <p:sp>
        <p:nvSpPr>
          <p:cNvPr id="327" name="Google Shape;327;g52c54a136a_0_3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28" name="Google Shape;328;g52c54a136a_0_36"/>
          <p:cNvSpPr txBox="1"/>
          <p:nvPr/>
        </p:nvSpPr>
        <p:spPr>
          <a:xfrm>
            <a:off x="609600" y="1689900"/>
            <a:ext cx="7924800" cy="17637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rPr b="0" i="0" lang="en" sz="1400" u="none" cap="none" strike="noStrike">
                <a:solidFill>
                  <a:srgbClr val="000000"/>
                </a:solidFill>
                <a:latin typeface="Arial"/>
                <a:ea typeface="Arial"/>
                <a:cs typeface="Arial"/>
                <a:sym typeface="Arial"/>
              </a:rPr>
              <a:t>An important part of the RESPONSE HEADER is the </a:t>
            </a:r>
            <a:r>
              <a:rPr b="0" i="0" lang="en" sz="1400" u="sng" cap="none" strike="noStrike">
                <a:solidFill>
                  <a:schemeClr val="hlink"/>
                </a:solidFill>
                <a:latin typeface="Arial"/>
                <a:ea typeface="Arial"/>
                <a:cs typeface="Arial"/>
                <a:sym typeface="Arial"/>
                <a:hlinkClick r:id="rId3"/>
              </a:rPr>
              <a:t>status code</a:t>
            </a:r>
            <a:r>
              <a:rPr b="0" i="0" lang="en" sz="1400" u="none" cap="none" strike="noStrike">
                <a:solidFill>
                  <a:srgbClr val="000000"/>
                </a:solidFill>
                <a:latin typeface="Arial"/>
                <a:ea typeface="Arial"/>
                <a:cs typeface="Arial"/>
                <a:sym typeface="Arial"/>
              </a:rPr>
              <a:t>. This code is a numerical code indicating the result of the server. There are different status codes depending on whether the server succeeded in performing the REQUEST or didn't manage to do anything at all.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000"/>
                                        <p:tgtEl>
                                          <p:spTgt spid="3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8fb1e12f82_1_59"/>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Reponse: Status Codes</a:t>
            </a:r>
            <a:endParaRPr>
              <a:highlight>
                <a:srgbClr val="FFCD00"/>
              </a:highlight>
            </a:endParaRPr>
          </a:p>
        </p:txBody>
      </p:sp>
      <p:sp>
        <p:nvSpPr>
          <p:cNvPr id="334" name="Google Shape;334;g8fb1e12f82_1_59"/>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35" name="Google Shape;335;g8fb1e12f82_1_59"/>
          <p:cNvSpPr txBox="1"/>
          <p:nvPr/>
        </p:nvSpPr>
        <p:spPr>
          <a:xfrm>
            <a:off x="609600" y="1689900"/>
            <a:ext cx="7924800" cy="27933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chemeClr val="dk1"/>
              </a:buClr>
              <a:buSzPts val="1200"/>
              <a:buFont typeface="Arial"/>
              <a:buNone/>
            </a:pPr>
            <a:r>
              <a:rPr b="0" i="0" lang="en" sz="1400" u="none" cap="none" strike="noStrike">
                <a:solidFill>
                  <a:schemeClr val="dk1"/>
                </a:solidFill>
                <a:latin typeface="Arial"/>
                <a:ea typeface="Arial"/>
                <a:cs typeface="Arial"/>
                <a:sym typeface="Arial"/>
              </a:rPr>
              <a:t>We can distinguish the following groups of codes: </a:t>
            </a:r>
            <a:endParaRPr b="0" i="0" sz="14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1"/>
              </a:buClr>
              <a:buSzPts val="1200"/>
              <a:buFont typeface="Arial"/>
              <a:buNone/>
            </a:pPr>
            <a:r>
              <a:t/>
            </a:r>
            <a:endParaRPr b="0" i="0" sz="1400" u="none" cap="none" strike="noStrike">
              <a:solidFill>
                <a:schemeClr val="dk1"/>
              </a:solidFill>
              <a:latin typeface="Arial"/>
              <a:ea typeface="Arial"/>
              <a:cs typeface="Arial"/>
              <a:sym typeface="Arial"/>
            </a:endParaRPr>
          </a:p>
          <a:p>
            <a:pPr indent="-317500" lvl="0" marL="457200" marR="0" rtl="0" algn="just">
              <a:lnSpc>
                <a:spcPct val="115000"/>
              </a:lnSpc>
              <a:spcBef>
                <a:spcPts val="0"/>
              </a:spcBef>
              <a:spcAft>
                <a:spcPts val="0"/>
              </a:spcAft>
              <a:buClr>
                <a:schemeClr val="dk1"/>
              </a:buClr>
              <a:buSzPts val="1400"/>
              <a:buFont typeface="Arial"/>
              <a:buChar char="●"/>
            </a:pPr>
            <a:r>
              <a:rPr b="0" i="0" lang="en" sz="1400" u="none" cap="none" strike="noStrike">
                <a:solidFill>
                  <a:schemeClr val="dk1"/>
                </a:solidFill>
                <a:latin typeface="Courier New"/>
                <a:ea typeface="Courier New"/>
                <a:cs typeface="Courier New"/>
                <a:sym typeface="Courier New"/>
              </a:rPr>
              <a:t>2xx Success:</a:t>
            </a:r>
            <a:r>
              <a:rPr b="0" i="0" lang="en" sz="1400" u="none" cap="none" strike="noStrike">
                <a:solidFill>
                  <a:schemeClr val="dk1"/>
                </a:solidFill>
                <a:latin typeface="Arial"/>
                <a:ea typeface="Arial"/>
                <a:cs typeface="Arial"/>
                <a:sym typeface="Arial"/>
              </a:rPr>
              <a:t> The most important status code here is 200 that means everything worked as expected and the resource is found on the SERVER.</a:t>
            </a:r>
            <a:endParaRPr b="0" i="0" sz="1400" u="none" cap="none" strike="noStrike">
              <a:solidFill>
                <a:schemeClr val="dk1"/>
              </a:solidFill>
              <a:latin typeface="Arial"/>
              <a:ea typeface="Arial"/>
              <a:cs typeface="Arial"/>
              <a:sym typeface="Arial"/>
            </a:endParaRPr>
          </a:p>
          <a:p>
            <a:pPr indent="-317500" lvl="0" marL="457200" marR="0" rtl="0" algn="just">
              <a:lnSpc>
                <a:spcPct val="115000"/>
              </a:lnSpc>
              <a:spcBef>
                <a:spcPts val="0"/>
              </a:spcBef>
              <a:spcAft>
                <a:spcPts val="0"/>
              </a:spcAft>
              <a:buClr>
                <a:schemeClr val="dk1"/>
              </a:buClr>
              <a:buSzPts val="1400"/>
              <a:buFont typeface="Arial"/>
              <a:buChar char="●"/>
            </a:pPr>
            <a:r>
              <a:rPr b="0" i="0" lang="en" sz="1400" u="none" cap="none" strike="noStrike">
                <a:solidFill>
                  <a:schemeClr val="dk1"/>
                </a:solidFill>
                <a:latin typeface="Courier New"/>
                <a:ea typeface="Courier New"/>
                <a:cs typeface="Courier New"/>
                <a:sym typeface="Courier New"/>
              </a:rPr>
              <a:t>4xx Client errors</a:t>
            </a:r>
            <a:r>
              <a:rPr b="0" i="0" lang="en" sz="1400" u="none" cap="none" strike="noStrike">
                <a:solidFill>
                  <a:schemeClr val="dk1"/>
                </a:solidFill>
                <a:latin typeface="Arial"/>
                <a:ea typeface="Arial"/>
                <a:cs typeface="Arial"/>
                <a:sym typeface="Arial"/>
              </a:rPr>
              <a:t>: Those are codes for errors </a:t>
            </a:r>
            <a:r>
              <a:rPr b="0" i="1" lang="en" sz="1400" u="none" cap="none" strike="noStrike">
                <a:solidFill>
                  <a:schemeClr val="dk1"/>
                </a:solidFill>
                <a:latin typeface="Arial"/>
                <a:ea typeface="Arial"/>
                <a:cs typeface="Arial"/>
                <a:sym typeface="Arial"/>
              </a:rPr>
              <a:t>on the client side</a:t>
            </a:r>
            <a:r>
              <a:rPr b="0" i="0" lang="en" sz="1400" u="none" cap="none" strike="noStrike">
                <a:solidFill>
                  <a:schemeClr val="dk1"/>
                </a:solidFill>
                <a:latin typeface="Arial"/>
                <a:ea typeface="Arial"/>
                <a:cs typeface="Arial"/>
                <a:sym typeface="Arial"/>
              </a:rPr>
              <a:t>, meaning the client asked for a wrong resource (-- or the one that everybody knows </a:t>
            </a:r>
            <a:r>
              <a:rPr b="0" i="0" lang="en" sz="1400" u="none" cap="none" strike="noStrike">
                <a:solidFill>
                  <a:schemeClr val="dk1"/>
                </a:solidFill>
                <a:latin typeface="Courier New"/>
                <a:ea typeface="Courier New"/>
                <a:cs typeface="Courier New"/>
                <a:sym typeface="Courier New"/>
              </a:rPr>
              <a:t>404</a:t>
            </a:r>
            <a:r>
              <a:rPr b="0" i="0" lang="en" sz="1400" u="none" cap="none" strike="noStrike">
                <a:solidFill>
                  <a:schemeClr val="dk1"/>
                </a:solidFill>
                <a:latin typeface="Arial"/>
                <a:ea typeface="Arial"/>
                <a:cs typeface="Arial"/>
                <a:sym typeface="Arial"/>
              </a:rPr>
              <a:t> that means resource can't be found on the SERVER</a:t>
            </a:r>
            <a:r>
              <a:rPr b="0" i="0" lang="en" sz="1400" u="none" cap="none" strike="noStrike">
                <a:solidFill>
                  <a:schemeClr val="dk1"/>
                </a:solidFill>
                <a:latin typeface="Courier New"/>
                <a:ea typeface="Courier New"/>
                <a:cs typeface="Courier New"/>
                <a:sym typeface="Courier New"/>
              </a:rPr>
              <a:t>)</a:t>
            </a:r>
            <a:r>
              <a:rPr b="0" i="0" lang="en"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a:p>
            <a:pPr indent="-317500" lvl="0" marL="457200" marR="0" rtl="0" algn="just">
              <a:lnSpc>
                <a:spcPct val="115000"/>
              </a:lnSpc>
              <a:spcBef>
                <a:spcPts val="0"/>
              </a:spcBef>
              <a:spcAft>
                <a:spcPts val="0"/>
              </a:spcAft>
              <a:buClr>
                <a:schemeClr val="dk1"/>
              </a:buClr>
              <a:buSzPts val="1400"/>
              <a:buFont typeface="Arial"/>
              <a:buChar char="●"/>
            </a:pPr>
            <a:r>
              <a:rPr b="0" i="0" lang="en" sz="1400" u="none" cap="none" strike="noStrike">
                <a:solidFill>
                  <a:schemeClr val="dk1"/>
                </a:solidFill>
                <a:latin typeface="Courier New"/>
                <a:ea typeface="Courier New"/>
                <a:cs typeface="Courier New"/>
                <a:sym typeface="Courier New"/>
              </a:rPr>
              <a:t>5xx Server errors</a:t>
            </a:r>
            <a:r>
              <a:rPr b="0" i="0" lang="en" sz="1400" u="none" cap="none" strike="noStrike">
                <a:solidFill>
                  <a:schemeClr val="dk1"/>
                </a:solidFill>
                <a:latin typeface="Arial"/>
                <a:ea typeface="Arial"/>
                <a:cs typeface="Arial"/>
                <a:sym typeface="Arial"/>
              </a:rPr>
              <a:t>: This means the SERVER itself crashed when processing your </a:t>
            </a:r>
            <a:r>
              <a:rPr b="0" i="0" lang="en" sz="1400" u="none" cap="none" strike="noStrike">
                <a:solidFill>
                  <a:schemeClr val="dk1"/>
                </a:solidFill>
                <a:latin typeface="Courier New"/>
                <a:ea typeface="Courier New"/>
                <a:cs typeface="Courier New"/>
                <a:sym typeface="Courier New"/>
              </a:rPr>
              <a:t>REQUEST</a:t>
            </a:r>
            <a:r>
              <a:rPr b="0" i="0" lang="en" sz="1400" u="none" cap="none" strike="noStrike">
                <a:solidFill>
                  <a:schemeClr val="dk1"/>
                </a:solidFill>
                <a:latin typeface="Arial"/>
                <a:ea typeface="Arial"/>
                <a:cs typeface="Arial"/>
                <a:sym typeface="Arial"/>
              </a:rPr>
              <a:t>. Maybe due to a bug on server's code or something related.</a:t>
            </a:r>
            <a:endParaRPr b="0" i="0" sz="14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xEl>
                                              <p:pRg end="0" st="0"/>
                                            </p:txEl>
                                          </p:spTgt>
                                        </p:tgtEl>
                                        <p:attrNameLst>
                                          <p:attrName>style.visibility</p:attrName>
                                        </p:attrNameLst>
                                      </p:cBhvr>
                                      <p:to>
                                        <p:strVal val="visible"/>
                                      </p:to>
                                    </p:set>
                                    <p:animEffect filter="fade" transition="in">
                                      <p:cBhvr>
                                        <p:cTn dur="1000"/>
                                        <p:tgtEl>
                                          <p:spTgt spid="3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xEl>
                                              <p:pRg end="1" st="1"/>
                                            </p:txEl>
                                          </p:spTgt>
                                        </p:tgtEl>
                                        <p:attrNameLst>
                                          <p:attrName>style.visibility</p:attrName>
                                        </p:attrNameLst>
                                      </p:cBhvr>
                                      <p:to>
                                        <p:strVal val="visible"/>
                                      </p:to>
                                    </p:set>
                                    <p:animEffect filter="fade" transition="in">
                                      <p:cBhvr>
                                        <p:cTn dur="1000"/>
                                        <p:tgtEl>
                                          <p:spTgt spid="3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xEl>
                                              <p:pRg end="2" st="2"/>
                                            </p:txEl>
                                          </p:spTgt>
                                        </p:tgtEl>
                                        <p:attrNameLst>
                                          <p:attrName>style.visibility</p:attrName>
                                        </p:attrNameLst>
                                      </p:cBhvr>
                                      <p:to>
                                        <p:strVal val="visible"/>
                                      </p:to>
                                    </p:set>
                                    <p:animEffect filter="fade" transition="in">
                                      <p:cBhvr>
                                        <p:cTn dur="1000"/>
                                        <p:tgtEl>
                                          <p:spTgt spid="3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xEl>
                                              <p:pRg end="3" st="3"/>
                                            </p:txEl>
                                          </p:spTgt>
                                        </p:tgtEl>
                                        <p:attrNameLst>
                                          <p:attrName>style.visibility</p:attrName>
                                        </p:attrNameLst>
                                      </p:cBhvr>
                                      <p:to>
                                        <p:strVal val="visible"/>
                                      </p:to>
                                    </p:set>
                                    <p:animEffect filter="fade" transition="in">
                                      <p:cBhvr>
                                        <p:cTn dur="1000"/>
                                        <p:tgtEl>
                                          <p:spTgt spid="33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xEl>
                                              <p:pRg end="4" st="4"/>
                                            </p:txEl>
                                          </p:spTgt>
                                        </p:tgtEl>
                                        <p:attrNameLst>
                                          <p:attrName>style.visibility</p:attrName>
                                        </p:attrNameLst>
                                      </p:cBhvr>
                                      <p:to>
                                        <p:strVal val="visible"/>
                                      </p:to>
                                    </p:set>
                                    <p:animEffect filter="fade" transition="in">
                                      <p:cBhvr>
                                        <p:cTn dur="1000"/>
                                        <p:tgtEl>
                                          <p:spTgt spid="33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xEl>
                                              <p:pRg end="5" st="5"/>
                                            </p:txEl>
                                          </p:spTgt>
                                        </p:tgtEl>
                                        <p:attrNameLst>
                                          <p:attrName>style.visibility</p:attrName>
                                        </p:attrNameLst>
                                      </p:cBhvr>
                                      <p:to>
                                        <p:strVal val="visible"/>
                                      </p:to>
                                    </p:set>
                                    <p:animEffect filter="fade" transition="in">
                                      <p:cBhvr>
                                        <p:cTn dur="1000"/>
                                        <p:tgtEl>
                                          <p:spTgt spid="33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xEl>
                                              <p:pRg end="6" st="6"/>
                                            </p:txEl>
                                          </p:spTgt>
                                        </p:tgtEl>
                                        <p:attrNameLst>
                                          <p:attrName>style.visibility</p:attrName>
                                        </p:attrNameLst>
                                      </p:cBhvr>
                                      <p:to>
                                        <p:strVal val="visible"/>
                                      </p:to>
                                    </p:set>
                                    <p:animEffect filter="fade" transition="in">
                                      <p:cBhvr>
                                        <p:cTn dur="1000"/>
                                        <p:tgtEl>
                                          <p:spTgt spid="335">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g7df4486f2a_0_72"/>
          <p:cNvSpPr txBox="1"/>
          <p:nvPr>
            <p:ph type="ctrTitle"/>
          </p:nvPr>
        </p:nvSpPr>
        <p:spPr>
          <a:xfrm>
            <a:off x="2040200" y="2029951"/>
            <a:ext cx="3787800" cy="108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Tools to Make Requests</a:t>
            </a:r>
            <a:endParaRPr/>
          </a:p>
        </p:txBody>
      </p:sp>
      <p:sp>
        <p:nvSpPr>
          <p:cNvPr id="341" name="Google Shape;341;g7df4486f2a_0_72"/>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Lora"/>
                <a:ea typeface="Lora"/>
                <a:cs typeface="Lora"/>
                <a:sym typeface="Lora"/>
              </a:rPr>
              <a:t>6</a:t>
            </a:r>
            <a:endParaRPr b="0" i="0" sz="2400" u="none" cap="none" strike="noStrike">
              <a:solidFill>
                <a:srgbClr val="000000"/>
              </a:solidFill>
              <a:latin typeface="Lora"/>
              <a:ea typeface="Lora"/>
              <a:cs typeface="Lora"/>
              <a:sym typeface="Lora"/>
            </a:endParaRPr>
          </a:p>
        </p:txBody>
      </p:sp>
      <p:sp>
        <p:nvSpPr>
          <p:cNvPr id="342" name="Google Shape;342;g7df4486f2a_0_7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g7df4486f2a_0_78"/>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API Tools: Curl</a:t>
            </a:r>
            <a:endParaRPr>
              <a:highlight>
                <a:srgbClr val="FFCD00"/>
              </a:highlight>
            </a:endParaRPr>
          </a:p>
        </p:txBody>
      </p:sp>
      <p:sp>
        <p:nvSpPr>
          <p:cNvPr id="348" name="Google Shape;348;g7df4486f2a_0_78"/>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49" name="Google Shape;349;g7df4486f2a_0_78"/>
          <p:cNvSpPr txBox="1"/>
          <p:nvPr/>
        </p:nvSpPr>
        <p:spPr>
          <a:xfrm>
            <a:off x="1291025" y="1746775"/>
            <a:ext cx="6123000" cy="196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400" u="none" cap="none" strike="noStrike">
                <a:solidFill>
                  <a:srgbClr val="000000"/>
                </a:solidFill>
                <a:latin typeface="Arial"/>
                <a:ea typeface="Arial"/>
                <a:cs typeface="Arial"/>
                <a:sym typeface="Arial"/>
              </a:rPr>
              <a:t>CURL - Making HTTP requests with your terminal. Curl is a command-line tool that allows you to make HTTP requests as easy as this:</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1200"/>
              <a:buFont typeface="Arial"/>
              <a:buNone/>
            </a:pPr>
            <a:r>
              <a:rPr b="0" i="0" lang="en" sz="1400" u="none" cap="none" strike="noStrike">
                <a:solidFill>
                  <a:srgbClr val="000000"/>
                </a:solidFill>
                <a:latin typeface="Courier New"/>
                <a:ea typeface="Courier New"/>
                <a:cs typeface="Courier New"/>
                <a:sym typeface="Courier New"/>
              </a:rPr>
              <a:t>$ </a:t>
            </a:r>
            <a:r>
              <a:rPr b="0" i="0" lang="en" sz="1400" u="none" cap="none" strike="noStrike">
                <a:solidFill>
                  <a:schemeClr val="dk1"/>
                </a:solidFill>
                <a:latin typeface="Courier New"/>
                <a:ea typeface="Courier New"/>
                <a:cs typeface="Courier New"/>
                <a:sym typeface="Courier New"/>
              </a:rPr>
              <a:t>curl -i </a:t>
            </a:r>
            <a:r>
              <a:rPr b="0" i="0" lang="en" sz="1400" u="sng" cap="none" strike="noStrike">
                <a:solidFill>
                  <a:schemeClr val="hlink"/>
                </a:solidFill>
                <a:latin typeface="Courier New"/>
                <a:ea typeface="Courier New"/>
                <a:cs typeface="Courier New"/>
                <a:sym typeface="Courier New"/>
                <a:hlinkClick r:id="rId3"/>
              </a:rPr>
              <a:t>https://www.ironhack.com/</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g7df4486f2a_0_85"/>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API Tools: Curl</a:t>
            </a:r>
            <a:endParaRPr>
              <a:highlight>
                <a:srgbClr val="FFCD00"/>
              </a:highlight>
            </a:endParaRPr>
          </a:p>
        </p:txBody>
      </p:sp>
      <p:sp>
        <p:nvSpPr>
          <p:cNvPr id="355" name="Google Shape;355;g7df4486f2a_0_8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56" name="Google Shape;356;g7df4486f2a_0_85"/>
          <p:cNvSpPr txBox="1"/>
          <p:nvPr/>
        </p:nvSpPr>
        <p:spPr>
          <a:xfrm>
            <a:off x="1381250" y="1679425"/>
            <a:ext cx="6123000" cy="214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400" u="none" cap="none" strike="noStrike">
                <a:solidFill>
                  <a:srgbClr val="000000"/>
                </a:solidFill>
                <a:latin typeface="Arial"/>
                <a:ea typeface="Arial"/>
                <a:cs typeface="Arial"/>
                <a:sym typeface="Arial"/>
              </a:rPr>
              <a:t>If you want to save the response to a text file, just redirect the output to a file like this: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400" u="none" cap="none" strike="noStrike">
                <a:solidFill>
                  <a:srgbClr val="000000"/>
                </a:solidFill>
                <a:latin typeface="Courier New"/>
                <a:ea typeface="Courier New"/>
                <a:cs typeface="Courier New"/>
                <a:sym typeface="Courier New"/>
              </a:rPr>
              <a:t>$ curl -i </a:t>
            </a:r>
            <a:r>
              <a:rPr b="0" i="0" lang="en" sz="1400" u="sng" cap="none" strike="noStrike">
                <a:solidFill>
                  <a:schemeClr val="hlink"/>
                </a:solidFill>
                <a:latin typeface="Courier New"/>
                <a:ea typeface="Courier New"/>
                <a:cs typeface="Courier New"/>
                <a:sym typeface="Courier New"/>
                <a:hlinkClick r:id="rId3"/>
              </a:rPr>
              <a:t>https://www.ironhack.com/</a:t>
            </a:r>
            <a:r>
              <a:rPr b="0" i="0" lang="en" sz="1400" u="none" cap="none" strike="noStrike">
                <a:solidFill>
                  <a:srgbClr val="000000"/>
                </a:solidFill>
                <a:latin typeface="Courier New"/>
                <a:ea typeface="Courier New"/>
                <a:cs typeface="Courier New"/>
                <a:sym typeface="Courier New"/>
              </a:rPr>
              <a:t> &gt; index.html</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52c54a136a_0_0"/>
          <p:cNvSpPr txBox="1"/>
          <p:nvPr>
            <p:ph type="ctrTitle"/>
          </p:nvPr>
        </p:nvSpPr>
        <p:spPr>
          <a:xfrm>
            <a:off x="2031125" y="2252449"/>
            <a:ext cx="3787800" cy="639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Application Protocols</a:t>
            </a:r>
            <a:endParaRPr/>
          </a:p>
        </p:txBody>
      </p:sp>
      <p:sp>
        <p:nvSpPr>
          <p:cNvPr id="96" name="Google Shape;96;g52c54a136a_0_0"/>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Lora"/>
                <a:ea typeface="Lora"/>
                <a:cs typeface="Lora"/>
                <a:sym typeface="Lora"/>
              </a:rPr>
              <a:t>1</a:t>
            </a:r>
            <a:endParaRPr b="0" i="0" sz="2400" u="none" cap="none" strike="noStrike">
              <a:solidFill>
                <a:srgbClr val="000000"/>
              </a:solidFill>
              <a:latin typeface="Lora"/>
              <a:ea typeface="Lora"/>
              <a:cs typeface="Lora"/>
              <a:sym typeface="Lora"/>
            </a:endParaRPr>
          </a:p>
        </p:txBody>
      </p:sp>
      <p:sp>
        <p:nvSpPr>
          <p:cNvPr id="97" name="Google Shape;97;g52c54a136a_0_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7df4486f2a_0_100"/>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API Tools: Postman</a:t>
            </a:r>
            <a:endParaRPr/>
          </a:p>
        </p:txBody>
      </p:sp>
      <p:sp>
        <p:nvSpPr>
          <p:cNvPr id="362" name="Google Shape;362;g7df4486f2a_0_10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63" name="Google Shape;363;g7df4486f2a_0_100"/>
          <p:cNvSpPr txBox="1"/>
          <p:nvPr/>
        </p:nvSpPr>
        <p:spPr>
          <a:xfrm>
            <a:off x="1113025" y="1456063"/>
            <a:ext cx="6662100" cy="7887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1700"/>
              </a:spcAft>
              <a:buClr>
                <a:srgbClr val="000000"/>
              </a:buClr>
              <a:buSzPts val="1200"/>
              <a:buFont typeface="Arial"/>
              <a:buNone/>
            </a:pPr>
            <a:r>
              <a:rPr b="0" i="0" lang="en" sz="1400" u="sng" cap="none" strike="noStrike">
                <a:solidFill>
                  <a:schemeClr val="hlink"/>
                </a:solidFill>
                <a:highlight>
                  <a:srgbClr val="FFFFFF"/>
                </a:highlight>
                <a:latin typeface="Arial"/>
                <a:ea typeface="Arial"/>
                <a:cs typeface="Arial"/>
                <a:sym typeface="Arial"/>
                <a:hlinkClick r:id="rId3"/>
              </a:rPr>
              <a:t>Postman</a:t>
            </a:r>
            <a:r>
              <a:rPr b="0" i="0" lang="en" sz="1400" u="none" cap="none" strike="noStrike">
                <a:solidFill>
                  <a:srgbClr val="313131"/>
                </a:solidFill>
                <a:highlight>
                  <a:srgbClr val="FFFFFF"/>
                </a:highlight>
                <a:latin typeface="Arial"/>
                <a:ea typeface="Arial"/>
                <a:cs typeface="Arial"/>
                <a:sym typeface="Arial"/>
              </a:rPr>
              <a:t> is a great tool when trying to dissect APIs made by others or test your own APIs. It offers a sleek user interface with which to make requests, without the hassle of writing lots of code. </a:t>
            </a:r>
            <a:endParaRPr b="0" i="0" sz="1650" u="none" cap="none" strike="noStrike">
              <a:solidFill>
                <a:srgbClr val="333333"/>
              </a:solidFill>
              <a:highlight>
                <a:srgbClr val="FFFFFF"/>
              </a:highlight>
              <a:latin typeface="Arial"/>
              <a:ea typeface="Arial"/>
              <a:cs typeface="Arial"/>
              <a:sym typeface="Arial"/>
            </a:endParaRPr>
          </a:p>
        </p:txBody>
      </p:sp>
      <p:pic>
        <p:nvPicPr>
          <p:cNvPr id="364" name="Google Shape;364;g7df4486f2a_0_100"/>
          <p:cNvPicPr preferRelativeResize="0"/>
          <p:nvPr/>
        </p:nvPicPr>
        <p:blipFill rotWithShape="1">
          <a:blip r:embed="rId4">
            <a:alphaModFix/>
          </a:blip>
          <a:srcRect b="0" l="0" r="0" t="0"/>
          <a:stretch/>
        </p:blipFill>
        <p:spPr>
          <a:xfrm>
            <a:off x="2085138" y="2342550"/>
            <a:ext cx="4534784" cy="254860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000"/>
                                        <p:tgtEl>
                                          <p:spTgt spid="3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8fb1e12f82_1_101"/>
          <p:cNvSpPr txBox="1"/>
          <p:nvPr>
            <p:ph type="ctrTitle"/>
          </p:nvPr>
        </p:nvSpPr>
        <p:spPr>
          <a:xfrm>
            <a:off x="2040200" y="2251550"/>
            <a:ext cx="3787800" cy="562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Summary</a:t>
            </a:r>
            <a:endParaRPr/>
          </a:p>
        </p:txBody>
      </p:sp>
      <p:sp>
        <p:nvSpPr>
          <p:cNvPr id="370" name="Google Shape;370;g8fb1e12f82_1_101"/>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Lora"/>
                <a:ea typeface="Lora"/>
                <a:cs typeface="Lora"/>
                <a:sym typeface="Lora"/>
              </a:rPr>
              <a:t>7</a:t>
            </a:r>
            <a:endParaRPr b="0" i="0" sz="2400" u="none" cap="none" strike="noStrike">
              <a:solidFill>
                <a:srgbClr val="000000"/>
              </a:solidFill>
              <a:latin typeface="Lora"/>
              <a:ea typeface="Lora"/>
              <a:cs typeface="Lora"/>
              <a:sym typeface="Lora"/>
            </a:endParaRPr>
          </a:p>
        </p:txBody>
      </p:sp>
      <p:sp>
        <p:nvSpPr>
          <p:cNvPr id="371" name="Google Shape;371;g8fb1e12f82_1_10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g8fb1e12f82_1_107"/>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Content</a:t>
            </a:r>
            <a:endParaRPr>
              <a:highlight>
                <a:srgbClr val="FFCD00"/>
              </a:highlight>
            </a:endParaRPr>
          </a:p>
        </p:txBody>
      </p:sp>
      <p:sp>
        <p:nvSpPr>
          <p:cNvPr id="377" name="Google Shape;377;g8fb1e12f82_1_107"/>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78" name="Google Shape;378;g8fb1e12f82_1_107"/>
          <p:cNvSpPr txBox="1"/>
          <p:nvPr/>
        </p:nvSpPr>
        <p:spPr>
          <a:xfrm>
            <a:off x="945900" y="1741500"/>
            <a:ext cx="7252200" cy="22752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400"/>
              <a:buFont typeface="Arial"/>
              <a:buNone/>
            </a:pPr>
            <a:r>
              <a:rPr b="0" i="0" lang="en" sz="1400" u="none" cap="none" strike="noStrike">
                <a:solidFill>
                  <a:srgbClr val="222222"/>
                </a:solidFill>
                <a:highlight>
                  <a:srgbClr val="FFFFFF"/>
                </a:highlight>
                <a:latin typeface="Arial"/>
                <a:ea typeface="Arial"/>
                <a:cs typeface="Arial"/>
                <a:sym typeface="Arial"/>
              </a:rPr>
              <a:t>In this lecture we will learnt:</a:t>
            </a:r>
            <a:endParaRPr b="0" i="0" sz="1400" u="none" cap="none" strike="noStrike">
              <a:solidFill>
                <a:srgbClr val="222222"/>
              </a:solidFill>
              <a:highlight>
                <a:srgbClr val="FFFFFF"/>
              </a:highlight>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222222"/>
              </a:solidFill>
              <a:highlight>
                <a:srgbClr val="FFFFFF"/>
              </a:highlight>
              <a:latin typeface="Arial"/>
              <a:ea typeface="Arial"/>
              <a:cs typeface="Arial"/>
              <a:sym typeface="Arial"/>
            </a:endParaRPr>
          </a:p>
          <a:p>
            <a:pPr indent="-317500" lvl="0" marL="457200" marR="0" rtl="0" algn="just">
              <a:lnSpc>
                <a:spcPct val="115000"/>
              </a:lnSpc>
              <a:spcBef>
                <a:spcPts val="0"/>
              </a:spcBef>
              <a:spcAft>
                <a:spcPts val="0"/>
              </a:spcAft>
              <a:buClr>
                <a:srgbClr val="222222"/>
              </a:buClr>
              <a:buSzPts val="1400"/>
              <a:buFont typeface="Arial"/>
              <a:buChar char="●"/>
            </a:pPr>
            <a:r>
              <a:rPr b="0" i="0" lang="en" sz="1400" u="none" cap="none" strike="noStrike">
                <a:solidFill>
                  <a:srgbClr val="222222"/>
                </a:solidFill>
                <a:highlight>
                  <a:srgbClr val="FFFFFF"/>
                </a:highlight>
                <a:latin typeface="Arial"/>
                <a:ea typeface="Arial"/>
                <a:cs typeface="Arial"/>
                <a:sym typeface="Arial"/>
              </a:rPr>
              <a:t>What application protocols are;</a:t>
            </a:r>
            <a:endParaRPr b="0" i="0" sz="1400" u="none" cap="none" strike="noStrike">
              <a:solidFill>
                <a:srgbClr val="222222"/>
              </a:solidFill>
              <a:highlight>
                <a:srgbClr val="FFFFFF"/>
              </a:highlight>
              <a:latin typeface="Arial"/>
              <a:ea typeface="Arial"/>
              <a:cs typeface="Arial"/>
              <a:sym typeface="Arial"/>
            </a:endParaRPr>
          </a:p>
          <a:p>
            <a:pPr indent="-317500" lvl="0" marL="457200" marR="0" rtl="0" algn="just">
              <a:lnSpc>
                <a:spcPct val="115000"/>
              </a:lnSpc>
              <a:spcBef>
                <a:spcPts val="0"/>
              </a:spcBef>
              <a:spcAft>
                <a:spcPts val="0"/>
              </a:spcAft>
              <a:buClr>
                <a:srgbClr val="222222"/>
              </a:buClr>
              <a:buSzPts val="1400"/>
              <a:buFont typeface="Arial"/>
              <a:buChar char="●"/>
            </a:pPr>
            <a:r>
              <a:rPr b="0" i="0" lang="en" sz="1400" u="none" cap="none" strike="noStrike">
                <a:solidFill>
                  <a:srgbClr val="222222"/>
                </a:solidFill>
                <a:highlight>
                  <a:srgbClr val="FFFFFF"/>
                </a:highlight>
                <a:latin typeface="Arial"/>
                <a:ea typeface="Arial"/>
                <a:cs typeface="Arial"/>
                <a:sym typeface="Arial"/>
              </a:rPr>
              <a:t>About clients and servers and how they interact via the HTTP protocol;</a:t>
            </a:r>
            <a:endParaRPr b="0" i="0" sz="1400" u="none" cap="none" strike="noStrike">
              <a:solidFill>
                <a:srgbClr val="222222"/>
              </a:solidFill>
              <a:highlight>
                <a:srgbClr val="FFFFFF"/>
              </a:highlight>
              <a:latin typeface="Arial"/>
              <a:ea typeface="Arial"/>
              <a:cs typeface="Arial"/>
              <a:sym typeface="Arial"/>
            </a:endParaRPr>
          </a:p>
          <a:p>
            <a:pPr indent="-317500" lvl="0" marL="457200" marR="0" rtl="0" algn="just">
              <a:lnSpc>
                <a:spcPct val="115000"/>
              </a:lnSpc>
              <a:spcBef>
                <a:spcPts val="0"/>
              </a:spcBef>
              <a:spcAft>
                <a:spcPts val="0"/>
              </a:spcAft>
              <a:buClr>
                <a:srgbClr val="222222"/>
              </a:buClr>
              <a:buSzPts val="1400"/>
              <a:buFont typeface="Arial"/>
              <a:buChar char="●"/>
            </a:pPr>
            <a:r>
              <a:rPr b="0" i="0" lang="en" sz="1400" u="none" cap="none" strike="noStrike">
                <a:solidFill>
                  <a:srgbClr val="222222"/>
                </a:solidFill>
                <a:highlight>
                  <a:srgbClr val="FFFFFF"/>
                </a:highlight>
                <a:latin typeface="Arial"/>
                <a:ea typeface="Arial"/>
                <a:cs typeface="Arial"/>
                <a:sym typeface="Arial"/>
              </a:rPr>
              <a:t>The tools we could use the make a request to the server. </a:t>
            </a:r>
            <a:endParaRPr b="0" i="0" sz="1400" u="none" cap="none" strike="noStrike">
              <a:solidFill>
                <a:srgbClr val="222222"/>
              </a:solidFill>
              <a:highlight>
                <a:srgbClr val="FFFFFF"/>
              </a:highlight>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xEl>
                                              <p:pRg end="0" st="0"/>
                                            </p:txEl>
                                          </p:spTgt>
                                        </p:tgtEl>
                                        <p:attrNameLst>
                                          <p:attrName>style.visibility</p:attrName>
                                        </p:attrNameLst>
                                      </p:cBhvr>
                                      <p:to>
                                        <p:strVal val="visible"/>
                                      </p:to>
                                    </p:set>
                                    <p:animEffect filter="fade" transition="in">
                                      <p:cBhvr>
                                        <p:cTn dur="1000"/>
                                        <p:tgtEl>
                                          <p:spTgt spid="3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xEl>
                                              <p:pRg end="1" st="1"/>
                                            </p:txEl>
                                          </p:spTgt>
                                        </p:tgtEl>
                                        <p:attrNameLst>
                                          <p:attrName>style.visibility</p:attrName>
                                        </p:attrNameLst>
                                      </p:cBhvr>
                                      <p:to>
                                        <p:strVal val="visible"/>
                                      </p:to>
                                    </p:set>
                                    <p:animEffect filter="fade" transition="in">
                                      <p:cBhvr>
                                        <p:cTn dur="1000"/>
                                        <p:tgtEl>
                                          <p:spTgt spid="3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xEl>
                                              <p:pRg end="2" st="2"/>
                                            </p:txEl>
                                          </p:spTgt>
                                        </p:tgtEl>
                                        <p:attrNameLst>
                                          <p:attrName>style.visibility</p:attrName>
                                        </p:attrNameLst>
                                      </p:cBhvr>
                                      <p:to>
                                        <p:strVal val="visible"/>
                                      </p:to>
                                    </p:set>
                                    <p:animEffect filter="fade" transition="in">
                                      <p:cBhvr>
                                        <p:cTn dur="1000"/>
                                        <p:tgtEl>
                                          <p:spTgt spid="37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xEl>
                                              <p:pRg end="3" st="3"/>
                                            </p:txEl>
                                          </p:spTgt>
                                        </p:tgtEl>
                                        <p:attrNameLst>
                                          <p:attrName>style.visibility</p:attrName>
                                        </p:attrNameLst>
                                      </p:cBhvr>
                                      <p:to>
                                        <p:strVal val="visible"/>
                                      </p:to>
                                    </p:set>
                                    <p:animEffect filter="fade" transition="in">
                                      <p:cBhvr>
                                        <p:cTn dur="1000"/>
                                        <p:tgtEl>
                                          <p:spTgt spid="37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xEl>
                                              <p:pRg end="4" st="4"/>
                                            </p:txEl>
                                          </p:spTgt>
                                        </p:tgtEl>
                                        <p:attrNameLst>
                                          <p:attrName>style.visibility</p:attrName>
                                        </p:attrNameLst>
                                      </p:cBhvr>
                                      <p:to>
                                        <p:strVal val="visible"/>
                                      </p:to>
                                    </p:set>
                                    <p:animEffect filter="fade" transition="in">
                                      <p:cBhvr>
                                        <p:cTn dur="1000"/>
                                        <p:tgtEl>
                                          <p:spTgt spid="37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g7df4486f2a_0_107"/>
          <p:cNvSpPr txBox="1"/>
          <p:nvPr>
            <p:ph type="ctrTitle"/>
          </p:nvPr>
        </p:nvSpPr>
        <p:spPr>
          <a:xfrm>
            <a:off x="2031125" y="2252449"/>
            <a:ext cx="3787800" cy="639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Finis. </a:t>
            </a:r>
            <a:endParaRPr/>
          </a:p>
        </p:txBody>
      </p:sp>
      <p:sp>
        <p:nvSpPr>
          <p:cNvPr id="384" name="Google Shape;384;g7df4486f2a_0_107"/>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Lora"/>
              <a:ea typeface="Lora"/>
              <a:cs typeface="Lora"/>
              <a:sym typeface="Lora"/>
            </a:endParaRPr>
          </a:p>
        </p:txBody>
      </p:sp>
      <p:sp>
        <p:nvSpPr>
          <p:cNvPr id="385" name="Google Shape;385;g7df4486f2a_0_107"/>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g7df4486f2a_0_92"/>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Appendix: API Tools: Charles Proxy</a:t>
            </a:r>
            <a:endParaRPr/>
          </a:p>
        </p:txBody>
      </p:sp>
      <p:sp>
        <p:nvSpPr>
          <p:cNvPr id="391" name="Google Shape;391;g7df4486f2a_0_9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92" name="Google Shape;392;g7df4486f2a_0_92"/>
          <p:cNvSpPr txBox="1"/>
          <p:nvPr/>
        </p:nvSpPr>
        <p:spPr>
          <a:xfrm>
            <a:off x="1291025" y="1501400"/>
            <a:ext cx="6123000" cy="10200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1700"/>
              </a:spcAft>
              <a:buClr>
                <a:srgbClr val="000000"/>
              </a:buClr>
              <a:buSzPts val="1200"/>
              <a:buFont typeface="Arial"/>
              <a:buNone/>
            </a:pPr>
            <a:r>
              <a:rPr b="0" i="0" lang="en" sz="1400" u="sng" cap="none" strike="noStrike">
                <a:solidFill>
                  <a:schemeClr val="hlink"/>
                </a:solidFill>
                <a:highlight>
                  <a:srgbClr val="FFFFFF"/>
                </a:highlight>
                <a:latin typeface="Arial"/>
                <a:ea typeface="Arial"/>
                <a:cs typeface="Arial"/>
                <a:sym typeface="Arial"/>
                <a:hlinkClick r:id="rId3"/>
              </a:rPr>
              <a:t>Charles</a:t>
            </a:r>
            <a:r>
              <a:rPr b="0" i="0" lang="en" sz="1400" u="none" cap="none" strike="noStrike">
                <a:solidFill>
                  <a:srgbClr val="313131"/>
                </a:solidFill>
                <a:highlight>
                  <a:srgbClr val="FFFFFF"/>
                </a:highlight>
                <a:latin typeface="Arial"/>
                <a:ea typeface="Arial"/>
                <a:cs typeface="Arial"/>
                <a:sym typeface="Arial"/>
              </a:rPr>
              <a:t> is an HTTP proxy / HTTP monitor / Reverse Proxy that enables a developer to view all of the HTTP and SSL / HTTPS traffic between their machine and the Internet. </a:t>
            </a:r>
            <a:endParaRPr b="0" i="0" sz="1400" u="none" cap="none" strike="noStrike">
              <a:solidFill>
                <a:srgbClr val="333333"/>
              </a:solidFill>
              <a:highlight>
                <a:srgbClr val="FFFFFF"/>
              </a:highlight>
              <a:latin typeface="Arial"/>
              <a:ea typeface="Arial"/>
              <a:cs typeface="Arial"/>
              <a:sym typeface="Arial"/>
            </a:endParaRPr>
          </a:p>
        </p:txBody>
      </p:sp>
      <p:pic>
        <p:nvPicPr>
          <p:cNvPr id="393" name="Google Shape;393;g7df4486f2a_0_92"/>
          <p:cNvPicPr preferRelativeResize="0"/>
          <p:nvPr/>
        </p:nvPicPr>
        <p:blipFill rotWithShape="1">
          <a:blip r:embed="rId4">
            <a:alphaModFix/>
          </a:blip>
          <a:srcRect b="0" l="0" r="0" t="0"/>
          <a:stretch/>
        </p:blipFill>
        <p:spPr>
          <a:xfrm>
            <a:off x="2626075" y="2664525"/>
            <a:ext cx="2871678" cy="2030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000"/>
                                        <p:tgtEl>
                                          <p:spTgt spid="3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52c54a136a_0_48"/>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Appendix: OAuth Authentication</a:t>
            </a:r>
            <a:endParaRPr>
              <a:highlight>
                <a:srgbClr val="FFCD00"/>
              </a:highlight>
            </a:endParaRPr>
          </a:p>
        </p:txBody>
      </p:sp>
      <p:sp>
        <p:nvSpPr>
          <p:cNvPr id="399" name="Google Shape;399;g52c54a136a_0_48"/>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400" name="Google Shape;400;g52c54a136a_0_48"/>
          <p:cNvSpPr txBox="1"/>
          <p:nvPr/>
        </p:nvSpPr>
        <p:spPr>
          <a:xfrm>
            <a:off x="1291025" y="1501400"/>
            <a:ext cx="6123000" cy="2942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n" sz="1400" u="none" cap="none" strike="noStrike">
                <a:solidFill>
                  <a:srgbClr val="000000"/>
                </a:solidFill>
                <a:latin typeface="Arial"/>
                <a:ea typeface="Arial"/>
                <a:cs typeface="Arial"/>
                <a:sym typeface="Arial"/>
              </a:rPr>
              <a:t>When you are consuming some external service via HTTP calls, servers want to take control over their service and may: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Arial"/>
                <a:ea typeface="Arial"/>
                <a:cs typeface="Arial"/>
                <a:sym typeface="Arial"/>
              </a:rPr>
              <a:t>Limit the number of requests you can do, or ask you to pay for it</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Arial"/>
                <a:ea typeface="Arial"/>
                <a:cs typeface="Arial"/>
                <a:sym typeface="Arial"/>
              </a:rPr>
              <a:t>Not allow you to see data from other users in the systems. </a:t>
            </a:r>
            <a:endParaRPr b="0" i="0" sz="14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400" u="none" cap="none" strike="noStrike">
                <a:solidFill>
                  <a:srgbClr val="000000"/>
                </a:solidFill>
                <a:latin typeface="Arial"/>
                <a:ea typeface="Arial"/>
                <a:cs typeface="Arial"/>
                <a:sym typeface="Arial"/>
              </a:rPr>
              <a:t>For this reason, you must often authenticate yourself. One way to do so is by OAuth.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400" u="none" cap="none" strike="noStrike">
                <a:solidFill>
                  <a:srgbClr val="000000"/>
                </a:solidFill>
                <a:latin typeface="Arial"/>
                <a:ea typeface="Arial"/>
                <a:cs typeface="Arial"/>
                <a:sym typeface="Arial"/>
              </a:rPr>
              <a:t>The oauth authentication is one of the most commonly used authentication protocols. It is used by many API providers and it is a well known public standard.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1000"/>
                                        <p:tgtEl>
                                          <p:spTgt spid="4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g7df4486f2a_0_64"/>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Appendix: OAuth Authentication</a:t>
            </a:r>
            <a:endParaRPr>
              <a:highlight>
                <a:srgbClr val="FFCD00"/>
              </a:highlight>
            </a:endParaRPr>
          </a:p>
        </p:txBody>
      </p:sp>
      <p:sp>
        <p:nvSpPr>
          <p:cNvPr id="406" name="Google Shape;406;g7df4486f2a_0_6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407" name="Google Shape;407;g7df4486f2a_0_64"/>
          <p:cNvSpPr txBox="1"/>
          <p:nvPr/>
        </p:nvSpPr>
        <p:spPr>
          <a:xfrm>
            <a:off x="1291025" y="1744800"/>
            <a:ext cx="6123000" cy="21630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200"/>
              <a:buFont typeface="Arial"/>
              <a:buNone/>
            </a:pPr>
            <a:r>
              <a:rPr b="0" i="0" lang="en" sz="1400" u="none" cap="none" strike="noStrike">
                <a:solidFill>
                  <a:srgbClr val="313131"/>
                </a:solidFill>
                <a:highlight>
                  <a:schemeClr val="lt1"/>
                </a:highlight>
                <a:latin typeface="Arial"/>
                <a:ea typeface="Arial"/>
                <a:cs typeface="Arial"/>
                <a:sym typeface="Arial"/>
              </a:rPr>
              <a:t>OAuth is simply a secure authorization protocol that works on top of </a:t>
            </a:r>
            <a:r>
              <a:rPr b="0" i="0" lang="en" sz="1400" u="none" cap="none" strike="noStrike">
                <a:solidFill>
                  <a:srgbClr val="313131"/>
                </a:solidFill>
                <a:highlight>
                  <a:schemeClr val="lt1"/>
                </a:highlight>
                <a:latin typeface="Courier New"/>
                <a:ea typeface="Courier New"/>
                <a:cs typeface="Courier New"/>
                <a:sym typeface="Courier New"/>
              </a:rPr>
              <a:t>HTTP</a:t>
            </a:r>
            <a:r>
              <a:rPr b="0" i="0" lang="en" sz="1400" u="none" cap="none" strike="noStrike">
                <a:solidFill>
                  <a:srgbClr val="313131"/>
                </a:solidFill>
                <a:highlight>
                  <a:schemeClr val="lt1"/>
                </a:highlight>
                <a:latin typeface="Arial"/>
                <a:ea typeface="Arial"/>
                <a:cs typeface="Arial"/>
                <a:sym typeface="Arial"/>
              </a:rPr>
              <a:t>.</a:t>
            </a:r>
            <a:endParaRPr b="0" i="0" sz="1400" u="none" cap="none" strike="noStrike">
              <a:solidFill>
                <a:srgbClr val="313131"/>
              </a:solidFill>
              <a:highlight>
                <a:srgbClr val="FFFFFF"/>
              </a:highlight>
              <a:latin typeface="Arial"/>
              <a:ea typeface="Arial"/>
              <a:cs typeface="Arial"/>
              <a:sym typeface="Arial"/>
            </a:endParaRPr>
          </a:p>
          <a:p>
            <a:pPr indent="-317500" lvl="0" marL="457200" marR="0" rtl="0" algn="just">
              <a:lnSpc>
                <a:spcPct val="115000"/>
              </a:lnSpc>
              <a:spcBef>
                <a:spcPts val="1700"/>
              </a:spcBef>
              <a:spcAft>
                <a:spcPts val="0"/>
              </a:spcAft>
              <a:buClr>
                <a:srgbClr val="313131"/>
              </a:buClr>
              <a:buSzPts val="1400"/>
              <a:buFont typeface="Arial"/>
              <a:buChar char="●"/>
            </a:pPr>
            <a:r>
              <a:rPr b="0" i="0" lang="en" sz="1400" u="none" cap="none" strike="noStrike">
                <a:solidFill>
                  <a:srgbClr val="313131"/>
                </a:solidFill>
                <a:highlight>
                  <a:srgbClr val="FFFFFF"/>
                </a:highlight>
                <a:latin typeface="Arial"/>
                <a:ea typeface="Arial"/>
                <a:cs typeface="Arial"/>
                <a:sym typeface="Arial"/>
              </a:rPr>
              <a:t>When working with oauth, the service you are asking a </a:t>
            </a:r>
            <a:r>
              <a:rPr b="0" i="0" lang="en" sz="1400" u="none" cap="none" strike="noStrike">
                <a:solidFill>
                  <a:srgbClr val="313131"/>
                </a:solidFill>
                <a:highlight>
                  <a:srgbClr val="FFFFFF"/>
                </a:highlight>
                <a:latin typeface="Courier New"/>
                <a:ea typeface="Courier New"/>
                <a:cs typeface="Courier New"/>
                <a:sym typeface="Courier New"/>
              </a:rPr>
              <a:t>REQUEST</a:t>
            </a:r>
            <a:r>
              <a:rPr b="0" i="0" lang="en" sz="1400" u="none" cap="none" strike="noStrike">
                <a:solidFill>
                  <a:srgbClr val="313131"/>
                </a:solidFill>
                <a:highlight>
                  <a:srgbClr val="FFFFFF"/>
                </a:highlight>
                <a:latin typeface="Arial"/>
                <a:ea typeface="Arial"/>
                <a:cs typeface="Arial"/>
                <a:sym typeface="Arial"/>
              </a:rPr>
              <a:t> must provide you some authenticated credentials that normally have names like </a:t>
            </a:r>
            <a:r>
              <a:rPr b="0" i="0" lang="en" sz="1400" u="none" cap="none" strike="noStrike">
                <a:solidFill>
                  <a:srgbClr val="313131"/>
                </a:solidFill>
                <a:highlight>
                  <a:srgbClr val="FFFFFF"/>
                </a:highlight>
                <a:latin typeface="Courier New"/>
                <a:ea typeface="Courier New"/>
                <a:cs typeface="Courier New"/>
                <a:sym typeface="Courier New"/>
              </a:rPr>
              <a:t>clientId</a:t>
            </a:r>
            <a:r>
              <a:rPr b="0" i="0" lang="en" sz="1400" u="none" cap="none" strike="noStrike">
                <a:solidFill>
                  <a:srgbClr val="313131"/>
                </a:solidFill>
                <a:highlight>
                  <a:srgbClr val="FFFFFF"/>
                </a:highlight>
                <a:latin typeface="Arial"/>
                <a:ea typeface="Arial"/>
                <a:cs typeface="Arial"/>
                <a:sym typeface="Arial"/>
              </a:rPr>
              <a:t> or </a:t>
            </a:r>
            <a:r>
              <a:rPr b="0" i="0" lang="en" sz="1400" u="none" cap="none" strike="noStrike">
                <a:solidFill>
                  <a:srgbClr val="313131"/>
                </a:solidFill>
                <a:highlight>
                  <a:srgbClr val="FFFFFF"/>
                </a:highlight>
                <a:latin typeface="Courier New"/>
                <a:ea typeface="Courier New"/>
                <a:cs typeface="Courier New"/>
                <a:sym typeface="Courier New"/>
              </a:rPr>
              <a:t>apiKey</a:t>
            </a:r>
            <a:r>
              <a:rPr b="0" i="0" lang="en" sz="1400" u="none" cap="none" strike="noStrike">
                <a:solidFill>
                  <a:srgbClr val="313131"/>
                </a:solidFill>
                <a:highlight>
                  <a:srgbClr val="FFFFFF"/>
                </a:highlight>
                <a:latin typeface="Arial"/>
                <a:ea typeface="Arial"/>
                <a:cs typeface="Arial"/>
                <a:sym typeface="Arial"/>
              </a:rPr>
              <a:t> and </a:t>
            </a:r>
            <a:r>
              <a:rPr b="0" i="0" lang="en" sz="1400" u="none" cap="none" strike="noStrike">
                <a:solidFill>
                  <a:srgbClr val="313131"/>
                </a:solidFill>
                <a:highlight>
                  <a:srgbClr val="FFFFFF"/>
                </a:highlight>
                <a:latin typeface="Courier New"/>
                <a:ea typeface="Courier New"/>
                <a:cs typeface="Courier New"/>
                <a:sym typeface="Courier New"/>
              </a:rPr>
              <a:t>apiSecret</a:t>
            </a:r>
            <a:r>
              <a:rPr b="0" i="0" lang="en" sz="1400" u="none" cap="none" strike="noStrike">
                <a:solidFill>
                  <a:srgbClr val="313131"/>
                </a:solidFill>
                <a:highlight>
                  <a:srgbClr val="FFFFFF"/>
                </a:highlight>
                <a:latin typeface="Arial"/>
                <a:ea typeface="Arial"/>
                <a:cs typeface="Arial"/>
                <a:sym typeface="Arial"/>
              </a:rPr>
              <a:t> or </a:t>
            </a:r>
            <a:r>
              <a:rPr b="0" i="0" lang="en" sz="1400" u="none" cap="none" strike="noStrike">
                <a:solidFill>
                  <a:srgbClr val="313131"/>
                </a:solidFill>
                <a:highlight>
                  <a:srgbClr val="FFFFFF"/>
                </a:highlight>
                <a:latin typeface="Courier New"/>
                <a:ea typeface="Courier New"/>
                <a:cs typeface="Courier New"/>
                <a:sym typeface="Courier New"/>
              </a:rPr>
              <a:t>apiToken</a:t>
            </a:r>
            <a:r>
              <a:rPr b="0" i="0" lang="en" sz="1400" u="none" cap="none" strike="noStrike">
                <a:solidFill>
                  <a:srgbClr val="313131"/>
                </a:solidFill>
                <a:highlight>
                  <a:srgbClr val="FFFFFF"/>
                </a:highlight>
                <a:latin typeface="Arial"/>
                <a:ea typeface="Arial"/>
                <a:cs typeface="Arial"/>
                <a:sym typeface="Arial"/>
              </a:rPr>
              <a:t> or simply </a:t>
            </a:r>
            <a:r>
              <a:rPr b="0" i="0" lang="en" sz="1400" u="none" cap="none" strike="noStrike">
                <a:solidFill>
                  <a:srgbClr val="313131"/>
                </a:solidFill>
                <a:highlight>
                  <a:srgbClr val="FFFFFF"/>
                </a:highlight>
                <a:latin typeface="Courier New"/>
                <a:ea typeface="Courier New"/>
                <a:cs typeface="Courier New"/>
                <a:sym typeface="Courier New"/>
              </a:rPr>
              <a:t>token</a:t>
            </a:r>
            <a:r>
              <a:rPr b="0" i="0" lang="en" sz="1400" u="none" cap="none" strike="noStrike">
                <a:solidFill>
                  <a:srgbClr val="313131"/>
                </a:solidFill>
                <a:highlight>
                  <a:srgbClr val="FFFFFF"/>
                </a:highlight>
                <a:latin typeface="Arial"/>
                <a:ea typeface="Arial"/>
                <a:cs typeface="Arial"/>
                <a:sym typeface="Arial"/>
              </a:rPr>
              <a:t>. </a:t>
            </a:r>
            <a:endParaRPr b="0" i="0" sz="1400" u="none" cap="none" strike="noStrike">
              <a:solidFill>
                <a:srgbClr val="313131"/>
              </a:solidFill>
              <a:highlight>
                <a:srgbClr val="FFFFFF"/>
              </a:highlight>
              <a:latin typeface="Arial"/>
              <a:ea typeface="Arial"/>
              <a:cs typeface="Arial"/>
              <a:sym typeface="Arial"/>
            </a:endParaRPr>
          </a:p>
          <a:p>
            <a:pPr indent="-317500" lvl="0" marL="457200" marR="0" rtl="0" algn="just">
              <a:lnSpc>
                <a:spcPct val="115000"/>
              </a:lnSpc>
              <a:spcBef>
                <a:spcPts val="0"/>
              </a:spcBef>
              <a:spcAft>
                <a:spcPts val="0"/>
              </a:spcAft>
              <a:buClr>
                <a:srgbClr val="313131"/>
              </a:buClr>
              <a:buSzPts val="1400"/>
              <a:buFont typeface="Arial"/>
              <a:buChar char="●"/>
            </a:pPr>
            <a:r>
              <a:rPr b="0" i="0" lang="en" sz="1400" u="none" cap="none" strike="noStrike">
                <a:solidFill>
                  <a:srgbClr val="313131"/>
                </a:solidFill>
                <a:highlight>
                  <a:srgbClr val="FFFFFF"/>
                </a:highlight>
                <a:latin typeface="Arial"/>
                <a:ea typeface="Arial"/>
                <a:cs typeface="Arial"/>
                <a:sym typeface="Arial"/>
              </a:rPr>
              <a:t>These tokens will be used to authenticate instead of username+password. </a:t>
            </a:r>
            <a:endParaRPr b="0" i="0" sz="1400" u="none" cap="none" strike="noStrike">
              <a:solidFill>
                <a:srgbClr val="313131"/>
              </a:solidFill>
              <a:highlight>
                <a:srgbClr val="FFFFFF"/>
              </a:highlight>
              <a:latin typeface="Arial"/>
              <a:ea typeface="Arial"/>
              <a:cs typeface="Arial"/>
              <a:sym typeface="Arial"/>
            </a:endParaRPr>
          </a:p>
          <a:p>
            <a:pPr indent="-317500" lvl="1" marL="914400" marR="0" rtl="0" algn="just">
              <a:lnSpc>
                <a:spcPct val="115000"/>
              </a:lnSpc>
              <a:spcBef>
                <a:spcPts val="0"/>
              </a:spcBef>
              <a:spcAft>
                <a:spcPts val="0"/>
              </a:spcAft>
              <a:buClr>
                <a:srgbClr val="313131"/>
              </a:buClr>
              <a:buSzPts val="1400"/>
              <a:buFont typeface="Arial"/>
              <a:buChar char="○"/>
            </a:pPr>
            <a:r>
              <a:rPr b="0" i="0" lang="en" sz="1400" u="none" cap="none" strike="noStrike">
                <a:solidFill>
                  <a:srgbClr val="313131"/>
                </a:solidFill>
                <a:highlight>
                  <a:srgbClr val="FFFFFF"/>
                </a:highlight>
                <a:latin typeface="Arial"/>
                <a:ea typeface="Arial"/>
                <a:cs typeface="Arial"/>
                <a:sym typeface="Arial"/>
              </a:rPr>
              <a:t>The reason for that is that is not as secure to be transfering your password up and down as credentials.</a:t>
            </a:r>
            <a:endParaRPr b="0" i="0" sz="1400" u="none" cap="none" strike="noStrike">
              <a:solidFill>
                <a:srgbClr val="313131"/>
              </a:solidFill>
              <a:highlight>
                <a:srgbClr val="FFFFFF"/>
              </a:highlight>
              <a:latin typeface="Arial"/>
              <a:ea typeface="Arial"/>
              <a:cs typeface="Arial"/>
              <a:sym typeface="Arial"/>
            </a:endParaRPr>
          </a:p>
          <a:p>
            <a:pPr indent="0" lvl="0" marL="0" marR="0" rtl="0" algn="just">
              <a:lnSpc>
                <a:spcPct val="140000"/>
              </a:lnSpc>
              <a:spcBef>
                <a:spcPts val="1700"/>
              </a:spcBef>
              <a:spcAft>
                <a:spcPts val="0"/>
              </a:spcAft>
              <a:buClr>
                <a:srgbClr val="000000"/>
              </a:buClr>
              <a:buSzPts val="1450"/>
              <a:buFont typeface="Arial"/>
              <a:buNone/>
            </a:pPr>
            <a:r>
              <a:t/>
            </a:r>
            <a:endParaRPr b="0" i="0" sz="1400" u="none" cap="none" strike="noStrike">
              <a:solidFill>
                <a:srgbClr val="333333"/>
              </a:solidFill>
              <a:highlight>
                <a:srgbClr val="FFFFFF"/>
              </a:highlight>
              <a:latin typeface="Arial"/>
              <a:ea typeface="Arial"/>
              <a:cs typeface="Arial"/>
              <a:sym typeface="Arial"/>
            </a:endParaRPr>
          </a:p>
          <a:p>
            <a:pPr indent="0" lvl="0" marL="0" marR="0" rtl="0" algn="just">
              <a:lnSpc>
                <a:spcPct val="115000"/>
              </a:lnSpc>
              <a:spcBef>
                <a:spcPts val="800"/>
              </a:spcBef>
              <a:spcAft>
                <a:spcPts val="1700"/>
              </a:spcAft>
              <a:buClr>
                <a:srgbClr val="000000"/>
              </a:buClr>
              <a:buSzPts val="1200"/>
              <a:buFont typeface="Arial"/>
              <a:buNone/>
            </a:pPr>
            <a:r>
              <a:t/>
            </a:r>
            <a:endParaRPr b="0" i="0" sz="1400" u="none" cap="none" strike="noStrike">
              <a:solidFill>
                <a:srgbClr val="313131"/>
              </a:solidFill>
              <a:highlight>
                <a:srgbClr val="FFFFFF"/>
              </a:highlight>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000"/>
                                        <p:tgtEl>
                                          <p:spTgt spid="4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52c54a136a_0_6"/>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Application Protocols</a:t>
            </a:r>
            <a:endParaRPr>
              <a:highlight>
                <a:srgbClr val="FFCD00"/>
              </a:highlight>
            </a:endParaRPr>
          </a:p>
        </p:txBody>
      </p:sp>
      <p:sp>
        <p:nvSpPr>
          <p:cNvPr id="103" name="Google Shape;103;g52c54a136a_0_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04" name="Google Shape;104;g52c54a136a_0_6"/>
          <p:cNvSpPr txBox="1"/>
          <p:nvPr/>
        </p:nvSpPr>
        <p:spPr>
          <a:xfrm>
            <a:off x="945900" y="1741500"/>
            <a:ext cx="7252200" cy="28062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222222"/>
              </a:solidFill>
              <a:highlight>
                <a:srgbClr val="FFFFFF"/>
              </a:highlight>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222222"/>
              </a:solidFill>
              <a:highlight>
                <a:srgbClr val="FFFFFF"/>
              </a:highlight>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rPr b="0" i="0" lang="en" sz="1400" u="none" cap="none" strike="noStrike">
                <a:solidFill>
                  <a:srgbClr val="222222"/>
                </a:solidFill>
                <a:highlight>
                  <a:srgbClr val="FFFFFF"/>
                </a:highlight>
                <a:latin typeface="Arial"/>
                <a:ea typeface="Arial"/>
                <a:cs typeface="Arial"/>
                <a:sym typeface="Arial"/>
              </a:rPr>
              <a:t>A </a:t>
            </a:r>
            <a:r>
              <a:rPr b="1" i="0" lang="en" sz="1400" u="none" cap="none" strike="noStrike">
                <a:solidFill>
                  <a:srgbClr val="222222"/>
                </a:solidFill>
                <a:highlight>
                  <a:srgbClr val="FFFFFF"/>
                </a:highlight>
                <a:latin typeface="Arial"/>
                <a:ea typeface="Arial"/>
                <a:cs typeface="Arial"/>
                <a:sym typeface="Arial"/>
              </a:rPr>
              <a:t>protocol</a:t>
            </a:r>
            <a:r>
              <a:rPr b="0" i="0" lang="en" sz="1400" u="none" cap="none" strike="noStrike">
                <a:solidFill>
                  <a:srgbClr val="222222"/>
                </a:solidFill>
                <a:highlight>
                  <a:srgbClr val="FFFFFF"/>
                </a:highlight>
                <a:latin typeface="Arial"/>
                <a:ea typeface="Arial"/>
                <a:cs typeface="Arial"/>
                <a:sym typeface="Arial"/>
              </a:rPr>
              <a:t> is a system of rules that specifies how </a:t>
            </a:r>
            <a:r>
              <a:rPr b="1" i="1" lang="en" sz="1400" u="none" cap="none" strike="noStrike">
                <a:solidFill>
                  <a:srgbClr val="222222"/>
                </a:solidFill>
                <a:highlight>
                  <a:srgbClr val="FFFFFF"/>
                </a:highlight>
                <a:latin typeface="Arial"/>
                <a:ea typeface="Arial"/>
                <a:cs typeface="Arial"/>
                <a:sym typeface="Arial"/>
              </a:rPr>
              <a:t>two entities</a:t>
            </a:r>
            <a:r>
              <a:rPr b="0" i="0" lang="en" sz="1400" u="none" cap="none" strike="noStrike">
                <a:solidFill>
                  <a:srgbClr val="222222"/>
                </a:solidFill>
                <a:highlight>
                  <a:srgbClr val="FFFFFF"/>
                </a:highlight>
                <a:latin typeface="Arial"/>
                <a:ea typeface="Arial"/>
                <a:cs typeface="Arial"/>
                <a:sym typeface="Arial"/>
              </a:rPr>
              <a:t> can communicate with each other and how information flows </a:t>
            </a:r>
            <a:r>
              <a:rPr b="1" i="1" lang="en" sz="1400" u="none" cap="none" strike="noStrike">
                <a:solidFill>
                  <a:srgbClr val="222222"/>
                </a:solidFill>
                <a:highlight>
                  <a:srgbClr val="FFFFFF"/>
                </a:highlight>
                <a:latin typeface="Arial"/>
                <a:ea typeface="Arial"/>
                <a:cs typeface="Arial"/>
                <a:sym typeface="Arial"/>
              </a:rPr>
              <a:t>from one entity to another one</a:t>
            </a:r>
            <a:r>
              <a:rPr b="0" i="0" lang="en" sz="1400" u="none" cap="none" strike="noStrike">
                <a:solidFill>
                  <a:srgbClr val="222222"/>
                </a:solidFill>
                <a:highlight>
                  <a:srgbClr val="FFFFFF"/>
                </a:highlight>
                <a:latin typeface="Arial"/>
                <a:ea typeface="Arial"/>
                <a:cs typeface="Arial"/>
                <a:sym typeface="Arial"/>
              </a:rPr>
              <a:t>. As such, a protocol outlines </a:t>
            </a:r>
            <a:r>
              <a:rPr b="1" i="1" lang="en" sz="1400" u="none" cap="none" strike="noStrike">
                <a:solidFill>
                  <a:srgbClr val="222222"/>
                </a:solidFill>
                <a:highlight>
                  <a:srgbClr val="FFFFFF"/>
                </a:highlight>
                <a:latin typeface="Arial"/>
                <a:ea typeface="Arial"/>
                <a:cs typeface="Arial"/>
                <a:sym typeface="Arial"/>
              </a:rPr>
              <a:t>the rules regarding syntax</a:t>
            </a:r>
            <a:r>
              <a:rPr b="0" i="0" lang="en" sz="1400" u="none" cap="none" strike="noStrike">
                <a:solidFill>
                  <a:srgbClr val="222222"/>
                </a:solidFill>
                <a:highlight>
                  <a:srgbClr val="FFFFFF"/>
                </a:highlight>
                <a:latin typeface="Arial"/>
                <a:ea typeface="Arial"/>
                <a:cs typeface="Arial"/>
                <a:sym typeface="Arial"/>
              </a:rPr>
              <a:t>, </a:t>
            </a:r>
            <a:r>
              <a:rPr b="1" i="1" lang="en" sz="1400" u="none" cap="none" strike="noStrike">
                <a:solidFill>
                  <a:srgbClr val="222222"/>
                </a:solidFill>
                <a:highlight>
                  <a:srgbClr val="FFFFFF"/>
                </a:highlight>
                <a:latin typeface="Arial"/>
                <a:ea typeface="Arial"/>
                <a:cs typeface="Arial"/>
                <a:sym typeface="Arial"/>
              </a:rPr>
              <a:t>semantics</a:t>
            </a:r>
            <a:r>
              <a:rPr b="0" i="0" lang="en" sz="1400" u="none" cap="none" strike="noStrike">
                <a:solidFill>
                  <a:srgbClr val="222222"/>
                </a:solidFill>
                <a:highlight>
                  <a:srgbClr val="FFFFFF"/>
                </a:highlight>
                <a:latin typeface="Arial"/>
                <a:ea typeface="Arial"/>
                <a:cs typeface="Arial"/>
                <a:sym typeface="Arial"/>
              </a:rPr>
              <a:t> as well as other </a:t>
            </a:r>
            <a:r>
              <a:rPr b="1" i="1" lang="en" sz="1400" u="none" cap="none" strike="noStrike">
                <a:solidFill>
                  <a:srgbClr val="222222"/>
                </a:solidFill>
                <a:highlight>
                  <a:srgbClr val="FFFFFF"/>
                </a:highlight>
                <a:latin typeface="Arial"/>
                <a:ea typeface="Arial"/>
                <a:cs typeface="Arial"/>
                <a:sym typeface="Arial"/>
              </a:rPr>
              <a:t>communication-related aspects</a:t>
            </a:r>
            <a:r>
              <a:rPr b="0" i="0" lang="en" sz="1400" u="none" cap="none" strike="noStrike">
                <a:solidFill>
                  <a:srgbClr val="222222"/>
                </a:solidFill>
                <a:highlight>
                  <a:srgbClr val="FFFFFF"/>
                </a:highlight>
                <a:latin typeface="Arial"/>
                <a:ea typeface="Arial"/>
                <a:cs typeface="Arial"/>
                <a:sym typeface="Arial"/>
              </a:rPr>
              <a:t>. </a:t>
            </a:r>
            <a:endParaRPr b="0" i="0" sz="1400" u="none" cap="none" strike="noStrike">
              <a:solidFill>
                <a:srgbClr val="222222"/>
              </a:solidFill>
              <a:highlight>
                <a:srgbClr val="FFFFFF"/>
              </a:highlight>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222222"/>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8fb1e12f82_0_12"/>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Application Protocols</a:t>
            </a:r>
            <a:endParaRPr>
              <a:highlight>
                <a:srgbClr val="FFCD00"/>
              </a:highlight>
            </a:endParaRPr>
          </a:p>
        </p:txBody>
      </p:sp>
      <p:sp>
        <p:nvSpPr>
          <p:cNvPr id="110" name="Google Shape;110;g8fb1e12f82_0_1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11" name="Google Shape;111;g8fb1e12f82_0_12"/>
          <p:cNvSpPr txBox="1"/>
          <p:nvPr/>
        </p:nvSpPr>
        <p:spPr>
          <a:xfrm>
            <a:off x="945900" y="1457050"/>
            <a:ext cx="7252200" cy="10995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400"/>
              <a:buFont typeface="Arial"/>
              <a:buNone/>
            </a:pPr>
            <a:r>
              <a:rPr b="0" i="0" lang="en" sz="1400" u="none" cap="none" strike="noStrike">
                <a:solidFill>
                  <a:srgbClr val="222222"/>
                </a:solidFill>
                <a:highlight>
                  <a:srgbClr val="FFFFFF"/>
                </a:highlight>
                <a:latin typeface="Arial"/>
                <a:ea typeface="Arial"/>
                <a:cs typeface="Arial"/>
                <a:sym typeface="Arial"/>
              </a:rPr>
              <a:t>By analogy, we can understand a protocol as the rules mediating a postal transaction: in order to successfully send a postcard, you need a stamp and a valid address. </a:t>
            </a:r>
            <a:endParaRPr b="0" i="0" sz="1400" u="none" cap="none" strike="noStrike">
              <a:solidFill>
                <a:srgbClr val="222222"/>
              </a:solidFill>
              <a:highlight>
                <a:srgbClr val="FFFFFF"/>
              </a:highlight>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222222"/>
              </a:solidFill>
              <a:highlight>
                <a:srgbClr val="FFFFFF"/>
              </a:highlight>
              <a:latin typeface="Arial"/>
              <a:ea typeface="Arial"/>
              <a:cs typeface="Arial"/>
              <a:sym typeface="Arial"/>
            </a:endParaRPr>
          </a:p>
        </p:txBody>
      </p:sp>
      <p:sp>
        <p:nvSpPr>
          <p:cNvPr id="112" name="Google Shape;112;g8fb1e12f82_0_12"/>
          <p:cNvSpPr txBox="1"/>
          <p:nvPr/>
        </p:nvSpPr>
        <p:spPr>
          <a:xfrm>
            <a:off x="1098700" y="3302325"/>
            <a:ext cx="792000" cy="119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200"/>
              <a:buFont typeface="Arial"/>
              <a:buNone/>
            </a:pPr>
            <a:r>
              <a:rPr b="0" i="0" lang="en" sz="7200" u="none" cap="none" strike="noStrike">
                <a:solidFill>
                  <a:srgbClr val="000000"/>
                </a:solidFill>
                <a:latin typeface="Quattrocento Sans"/>
                <a:ea typeface="Quattrocento Sans"/>
                <a:cs typeface="Quattrocento Sans"/>
                <a:sym typeface="Quattrocento Sans"/>
              </a:rPr>
              <a:t>✉</a:t>
            </a:r>
            <a:endParaRPr b="0" i="0" sz="7200" u="none" cap="none" strike="noStrike">
              <a:solidFill>
                <a:srgbClr val="000000"/>
              </a:solidFill>
              <a:latin typeface="Quattrocento Sans"/>
              <a:ea typeface="Quattrocento Sans"/>
              <a:cs typeface="Quattrocento Sans"/>
              <a:sym typeface="Quattrocento Sans"/>
            </a:endParaRPr>
          </a:p>
        </p:txBody>
      </p:sp>
      <p:sp>
        <p:nvSpPr>
          <p:cNvPr id="113" name="Google Shape;113;g8fb1e12f82_0_12"/>
          <p:cNvSpPr txBox="1"/>
          <p:nvPr/>
        </p:nvSpPr>
        <p:spPr>
          <a:xfrm>
            <a:off x="4002300" y="1942950"/>
            <a:ext cx="1139400" cy="115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200"/>
              <a:buFont typeface="Arial"/>
              <a:buNone/>
            </a:pPr>
            <a:r>
              <a:rPr b="0" i="0" lang="en" sz="7200" u="none" cap="none" strike="noStrike">
                <a:solidFill>
                  <a:srgbClr val="000000"/>
                </a:solidFill>
                <a:latin typeface="Quattrocento Sans"/>
                <a:ea typeface="Quattrocento Sans"/>
                <a:cs typeface="Quattrocento Sans"/>
                <a:sym typeface="Quattrocento Sans"/>
              </a:rPr>
              <a:t>📯</a:t>
            </a:r>
            <a:endParaRPr b="0" i="0" sz="7200" u="none" cap="none" strike="noStrike">
              <a:solidFill>
                <a:srgbClr val="000000"/>
              </a:solidFill>
              <a:latin typeface="Quattrocento Sans"/>
              <a:ea typeface="Quattrocento Sans"/>
              <a:cs typeface="Quattrocento Sans"/>
              <a:sym typeface="Quattrocento Sans"/>
            </a:endParaRPr>
          </a:p>
        </p:txBody>
      </p:sp>
      <p:sp>
        <p:nvSpPr>
          <p:cNvPr id="114" name="Google Shape;114;g8fb1e12f82_0_12"/>
          <p:cNvSpPr txBox="1"/>
          <p:nvPr/>
        </p:nvSpPr>
        <p:spPr>
          <a:xfrm>
            <a:off x="2605925" y="2868950"/>
            <a:ext cx="1139400" cy="115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200"/>
              <a:buFont typeface="Arial"/>
              <a:buNone/>
            </a:pPr>
            <a:r>
              <a:rPr b="0" i="0" lang="en" sz="7200" u="none" cap="none" strike="noStrike">
                <a:solidFill>
                  <a:srgbClr val="000000"/>
                </a:solidFill>
                <a:latin typeface="Quattrocento Sans"/>
                <a:ea typeface="Quattrocento Sans"/>
                <a:cs typeface="Quattrocento Sans"/>
                <a:sym typeface="Quattrocento Sans"/>
              </a:rPr>
              <a:t>📮</a:t>
            </a:r>
            <a:endParaRPr b="0" i="0" sz="7200" u="none" cap="none" strike="noStrike">
              <a:solidFill>
                <a:srgbClr val="000000"/>
              </a:solidFill>
              <a:latin typeface="Quattrocento Sans"/>
              <a:ea typeface="Quattrocento Sans"/>
              <a:cs typeface="Quattrocento Sans"/>
              <a:sym typeface="Quattrocento Sans"/>
            </a:endParaRPr>
          </a:p>
        </p:txBody>
      </p:sp>
      <p:sp>
        <p:nvSpPr>
          <p:cNvPr id="115" name="Google Shape;115;g8fb1e12f82_0_12"/>
          <p:cNvSpPr txBox="1"/>
          <p:nvPr/>
        </p:nvSpPr>
        <p:spPr>
          <a:xfrm>
            <a:off x="7220525" y="2850500"/>
            <a:ext cx="1637400" cy="119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200"/>
              <a:buFont typeface="Arial"/>
              <a:buNone/>
            </a:pPr>
            <a:r>
              <a:rPr b="0" i="0" lang="en" sz="7200" u="none" cap="none" strike="noStrike">
                <a:solidFill>
                  <a:srgbClr val="000000"/>
                </a:solidFill>
                <a:latin typeface="Quattrocento Sans"/>
                <a:ea typeface="Quattrocento Sans"/>
                <a:cs typeface="Quattrocento Sans"/>
                <a:sym typeface="Quattrocento Sans"/>
              </a:rPr>
              <a:t>🏡</a:t>
            </a:r>
            <a:endParaRPr b="0" i="0" sz="7200" u="none" cap="none" strike="noStrike">
              <a:solidFill>
                <a:srgbClr val="000000"/>
              </a:solidFill>
              <a:latin typeface="Quattrocento Sans"/>
              <a:ea typeface="Quattrocento Sans"/>
              <a:cs typeface="Quattrocento Sans"/>
              <a:sym typeface="Quattrocento Sans"/>
            </a:endParaRPr>
          </a:p>
        </p:txBody>
      </p:sp>
      <p:sp>
        <p:nvSpPr>
          <p:cNvPr id="116" name="Google Shape;116;g8fb1e12f82_0_12"/>
          <p:cNvSpPr txBox="1"/>
          <p:nvPr/>
        </p:nvSpPr>
        <p:spPr>
          <a:xfrm>
            <a:off x="368525" y="2850500"/>
            <a:ext cx="1183800" cy="119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200"/>
              <a:buFont typeface="Arial"/>
              <a:buNone/>
            </a:pPr>
            <a:r>
              <a:rPr b="0" i="0" lang="en" sz="7200" u="none" cap="none" strike="noStrike">
                <a:solidFill>
                  <a:srgbClr val="000000"/>
                </a:solidFill>
                <a:latin typeface="Quattrocento Sans"/>
                <a:ea typeface="Quattrocento Sans"/>
                <a:cs typeface="Quattrocento Sans"/>
                <a:sym typeface="Quattrocento Sans"/>
              </a:rPr>
              <a:t>🏢</a:t>
            </a:r>
            <a:endParaRPr b="0" i="0" sz="7200" u="none" cap="none" strike="noStrike">
              <a:solidFill>
                <a:srgbClr val="000000"/>
              </a:solidFill>
              <a:latin typeface="Quattrocento Sans"/>
              <a:ea typeface="Quattrocento Sans"/>
              <a:cs typeface="Quattrocento Sans"/>
              <a:sym typeface="Quattrocento Sans"/>
            </a:endParaRPr>
          </a:p>
        </p:txBody>
      </p:sp>
      <p:sp>
        <p:nvSpPr>
          <p:cNvPr id="117" name="Google Shape;117;g8fb1e12f82_0_12"/>
          <p:cNvSpPr txBox="1"/>
          <p:nvPr/>
        </p:nvSpPr>
        <p:spPr>
          <a:xfrm flipH="1">
            <a:off x="5027525" y="2850500"/>
            <a:ext cx="1422300" cy="119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200"/>
              <a:buFont typeface="Arial"/>
              <a:buNone/>
            </a:pPr>
            <a:r>
              <a:rPr b="0" i="0" lang="en" sz="7200" u="none" cap="none" strike="noStrike">
                <a:solidFill>
                  <a:srgbClr val="000000"/>
                </a:solidFill>
                <a:latin typeface="Quattrocento Sans"/>
                <a:ea typeface="Quattrocento Sans"/>
                <a:cs typeface="Quattrocento Sans"/>
                <a:sym typeface="Quattrocento Sans"/>
              </a:rPr>
              <a:t>🚚</a:t>
            </a:r>
            <a:endParaRPr b="0" i="0" sz="7200" u="none" cap="none" strike="noStrike">
              <a:solidFill>
                <a:srgbClr val="000000"/>
              </a:solidFill>
              <a:latin typeface="Quattrocento Sans"/>
              <a:ea typeface="Quattrocento Sans"/>
              <a:cs typeface="Quattrocento Sans"/>
              <a:sym typeface="Quattrocento Sans"/>
            </a:endParaRPr>
          </a:p>
        </p:txBody>
      </p:sp>
      <p:cxnSp>
        <p:nvCxnSpPr>
          <p:cNvPr id="118" name="Google Shape;118;g8fb1e12f82_0_12"/>
          <p:cNvCxnSpPr>
            <a:stCxn id="116" idx="3"/>
            <a:endCxn id="114" idx="1"/>
          </p:cNvCxnSpPr>
          <p:nvPr/>
        </p:nvCxnSpPr>
        <p:spPr>
          <a:xfrm>
            <a:off x="1552325" y="3446300"/>
            <a:ext cx="1053600" cy="0"/>
          </a:xfrm>
          <a:prstGeom prst="straightConnector1">
            <a:avLst/>
          </a:prstGeom>
          <a:noFill/>
          <a:ln cap="flat" cmpd="sng" w="9525">
            <a:solidFill>
              <a:schemeClr val="dk2"/>
            </a:solidFill>
            <a:prstDash val="solid"/>
            <a:round/>
            <a:headEnd len="sm" w="sm" type="none"/>
            <a:tailEnd len="med" w="med" type="triangle"/>
          </a:ln>
        </p:spPr>
      </p:cxnSp>
      <p:cxnSp>
        <p:nvCxnSpPr>
          <p:cNvPr id="119" name="Google Shape;119;g8fb1e12f82_0_12"/>
          <p:cNvCxnSpPr>
            <a:stCxn id="114" idx="3"/>
            <a:endCxn id="117" idx="3"/>
          </p:cNvCxnSpPr>
          <p:nvPr/>
        </p:nvCxnSpPr>
        <p:spPr>
          <a:xfrm>
            <a:off x="3745325" y="3446300"/>
            <a:ext cx="1282200" cy="0"/>
          </a:xfrm>
          <a:prstGeom prst="straightConnector1">
            <a:avLst/>
          </a:prstGeom>
          <a:noFill/>
          <a:ln cap="flat" cmpd="sng" w="9525">
            <a:solidFill>
              <a:schemeClr val="dk2"/>
            </a:solidFill>
            <a:prstDash val="solid"/>
            <a:round/>
            <a:headEnd len="sm" w="sm" type="none"/>
            <a:tailEnd len="med" w="med" type="triangle"/>
          </a:ln>
        </p:spPr>
      </p:cxnSp>
      <p:cxnSp>
        <p:nvCxnSpPr>
          <p:cNvPr id="120" name="Google Shape;120;g8fb1e12f82_0_12"/>
          <p:cNvCxnSpPr>
            <a:stCxn id="117" idx="1"/>
            <a:endCxn id="115" idx="1"/>
          </p:cNvCxnSpPr>
          <p:nvPr/>
        </p:nvCxnSpPr>
        <p:spPr>
          <a:xfrm>
            <a:off x="6449825" y="3446300"/>
            <a:ext cx="770700" cy="0"/>
          </a:xfrm>
          <a:prstGeom prst="straightConnector1">
            <a:avLst/>
          </a:prstGeom>
          <a:noFill/>
          <a:ln cap="flat" cmpd="sng" w="9525">
            <a:solidFill>
              <a:schemeClr val="dk2"/>
            </a:solidFill>
            <a:prstDash val="solid"/>
            <a:round/>
            <a:headEnd len="sm" w="sm" type="none"/>
            <a:tailEnd len="med" w="med" type="triangle"/>
          </a:ln>
        </p:spPr>
      </p:cxnSp>
      <p:cxnSp>
        <p:nvCxnSpPr>
          <p:cNvPr id="121" name="Google Shape;121;g8fb1e12f82_0_12"/>
          <p:cNvCxnSpPr/>
          <p:nvPr/>
        </p:nvCxnSpPr>
        <p:spPr>
          <a:xfrm flipH="1">
            <a:off x="2079000" y="2520300"/>
            <a:ext cx="1923300" cy="707400"/>
          </a:xfrm>
          <a:prstGeom prst="straightConnector1">
            <a:avLst/>
          </a:prstGeom>
          <a:noFill/>
          <a:ln cap="flat" cmpd="sng" w="9525">
            <a:solidFill>
              <a:schemeClr val="dk2"/>
            </a:solidFill>
            <a:prstDash val="solid"/>
            <a:round/>
            <a:headEnd len="sm" w="sm" type="none"/>
            <a:tailEnd len="med" w="med" type="triangle"/>
          </a:ln>
        </p:spPr>
      </p:cxnSp>
      <p:cxnSp>
        <p:nvCxnSpPr>
          <p:cNvPr id="122" name="Google Shape;122;g8fb1e12f82_0_12"/>
          <p:cNvCxnSpPr>
            <a:stCxn id="113" idx="2"/>
          </p:cNvCxnSpPr>
          <p:nvPr/>
        </p:nvCxnSpPr>
        <p:spPr>
          <a:xfrm>
            <a:off x="4572000" y="3097650"/>
            <a:ext cx="8400" cy="261300"/>
          </a:xfrm>
          <a:prstGeom prst="straightConnector1">
            <a:avLst/>
          </a:prstGeom>
          <a:noFill/>
          <a:ln cap="flat" cmpd="sng" w="9525">
            <a:solidFill>
              <a:schemeClr val="dk2"/>
            </a:solidFill>
            <a:prstDash val="solid"/>
            <a:round/>
            <a:headEnd len="sm" w="sm" type="none"/>
            <a:tailEnd len="med" w="med" type="triangle"/>
          </a:ln>
        </p:spPr>
      </p:cxnSp>
      <p:cxnSp>
        <p:nvCxnSpPr>
          <p:cNvPr id="123" name="Google Shape;123;g8fb1e12f82_0_12"/>
          <p:cNvCxnSpPr>
            <a:stCxn id="113" idx="3"/>
          </p:cNvCxnSpPr>
          <p:nvPr/>
        </p:nvCxnSpPr>
        <p:spPr>
          <a:xfrm>
            <a:off x="5141700" y="2520300"/>
            <a:ext cx="1762200" cy="8385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
          <p:cNvSpPr txBox="1"/>
          <p:nvPr>
            <p:ph type="ctrTitle"/>
          </p:nvPr>
        </p:nvSpPr>
        <p:spPr>
          <a:xfrm>
            <a:off x="2031125" y="2252449"/>
            <a:ext cx="3787800" cy="639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HTTP Protocol</a:t>
            </a:r>
            <a:endParaRPr/>
          </a:p>
        </p:txBody>
      </p:sp>
      <p:sp>
        <p:nvSpPr>
          <p:cNvPr id="129" name="Google Shape;129;p2"/>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Lora"/>
                <a:ea typeface="Lora"/>
                <a:cs typeface="Lora"/>
                <a:sym typeface="Lora"/>
              </a:rPr>
              <a:t>2</a:t>
            </a:r>
            <a:endParaRPr b="0" i="0" sz="2400" u="none" cap="none" strike="noStrike">
              <a:solidFill>
                <a:srgbClr val="000000"/>
              </a:solidFill>
              <a:latin typeface="Lora"/>
              <a:ea typeface="Lora"/>
              <a:cs typeface="Lora"/>
              <a:sym typeface="Lora"/>
            </a:endParaRPr>
          </a:p>
        </p:txBody>
      </p:sp>
      <p:sp>
        <p:nvSpPr>
          <p:cNvPr id="130" name="Google Shape;130;p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6d2c2abd73_0_44"/>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HTTP: Introduction</a:t>
            </a:r>
            <a:endParaRPr>
              <a:highlight>
                <a:srgbClr val="FFCD00"/>
              </a:highlight>
            </a:endParaRPr>
          </a:p>
        </p:txBody>
      </p:sp>
      <p:sp>
        <p:nvSpPr>
          <p:cNvPr id="136" name="Google Shape;136;g6d2c2abd73_0_4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37" name="Google Shape;137;g6d2c2abd73_0_44"/>
          <p:cNvSpPr txBox="1"/>
          <p:nvPr/>
        </p:nvSpPr>
        <p:spPr>
          <a:xfrm>
            <a:off x="945900" y="1741500"/>
            <a:ext cx="7288500" cy="2329500"/>
          </a:xfrm>
          <a:prstGeom prst="rect">
            <a:avLst/>
          </a:prstGeom>
          <a:noFill/>
          <a:ln>
            <a:noFill/>
          </a:ln>
        </p:spPr>
        <p:txBody>
          <a:bodyPr anchorCtr="0" anchor="t" bIns="91425" lIns="91425" spcFirstLastPara="1" rIns="91425" wrap="square" tIns="91425">
            <a:noAutofit/>
          </a:bodyPr>
          <a:lstStyle/>
          <a:p>
            <a:pPr indent="-317500" lvl="0" marL="457200" marR="0" rtl="0" algn="just">
              <a:lnSpc>
                <a:spcPct val="115000"/>
              </a:lnSpc>
              <a:spcBef>
                <a:spcPts val="0"/>
              </a:spcBef>
              <a:spcAft>
                <a:spcPts val="0"/>
              </a:spcAft>
              <a:buClr>
                <a:srgbClr val="313131"/>
              </a:buClr>
              <a:buSzPts val="1400"/>
              <a:buFont typeface="Arial"/>
              <a:buChar char="●"/>
            </a:pPr>
            <a:r>
              <a:rPr b="1" i="0" lang="en" sz="1400" u="none" cap="none" strike="noStrike">
                <a:solidFill>
                  <a:srgbClr val="313131"/>
                </a:solidFill>
                <a:highlight>
                  <a:srgbClr val="FFFFFF"/>
                </a:highlight>
                <a:latin typeface="Arial"/>
                <a:ea typeface="Arial"/>
                <a:cs typeface="Arial"/>
                <a:sym typeface="Arial"/>
              </a:rPr>
              <a:t>HTTP (HyperText Transfer Protocol) </a:t>
            </a:r>
            <a:r>
              <a:rPr b="0" i="0" lang="en" sz="1400" u="none" cap="none" strike="noStrike">
                <a:solidFill>
                  <a:srgbClr val="313131"/>
                </a:solidFill>
                <a:highlight>
                  <a:schemeClr val="lt1"/>
                </a:highlight>
                <a:latin typeface="Arial"/>
                <a:ea typeface="Arial"/>
                <a:cs typeface="Arial"/>
                <a:sym typeface="Arial"/>
              </a:rPr>
              <a:t>is a protocol that outlines the interaction between </a:t>
            </a:r>
            <a:r>
              <a:rPr b="0" i="1" lang="en" sz="1400" u="none" cap="none" strike="noStrike">
                <a:solidFill>
                  <a:srgbClr val="313131"/>
                </a:solidFill>
                <a:highlight>
                  <a:schemeClr val="lt1"/>
                </a:highlight>
                <a:latin typeface="Arial"/>
                <a:ea typeface="Arial"/>
                <a:cs typeface="Arial"/>
                <a:sym typeface="Arial"/>
              </a:rPr>
              <a:t>server</a:t>
            </a:r>
            <a:r>
              <a:rPr b="0" i="0" lang="en" sz="1400" u="none" cap="none" strike="noStrike">
                <a:solidFill>
                  <a:srgbClr val="313131"/>
                </a:solidFill>
                <a:highlight>
                  <a:schemeClr val="lt1"/>
                </a:highlight>
                <a:latin typeface="Arial"/>
                <a:ea typeface="Arial"/>
                <a:cs typeface="Arial"/>
                <a:sym typeface="Arial"/>
              </a:rPr>
              <a:t> and </a:t>
            </a:r>
            <a:r>
              <a:rPr b="0" i="1" lang="en" sz="1400" u="none" cap="none" strike="noStrike">
                <a:solidFill>
                  <a:srgbClr val="313131"/>
                </a:solidFill>
                <a:highlight>
                  <a:schemeClr val="lt1"/>
                </a:highlight>
                <a:latin typeface="Arial"/>
                <a:ea typeface="Arial"/>
                <a:cs typeface="Arial"/>
                <a:sym typeface="Arial"/>
              </a:rPr>
              <a:t>client</a:t>
            </a:r>
            <a:r>
              <a:rPr b="0" i="0" lang="en" sz="1400" u="none" cap="none" strike="noStrike">
                <a:solidFill>
                  <a:srgbClr val="313131"/>
                </a:solidFill>
                <a:highlight>
                  <a:schemeClr val="lt1"/>
                </a:highlight>
                <a:latin typeface="Arial"/>
                <a:ea typeface="Arial"/>
                <a:cs typeface="Arial"/>
                <a:sym typeface="Arial"/>
              </a:rPr>
              <a:t>.</a:t>
            </a:r>
            <a:endParaRPr b="1" i="0" sz="1400" u="none" cap="none" strike="noStrike">
              <a:solidFill>
                <a:srgbClr val="313131"/>
              </a:solidFill>
              <a:highlight>
                <a:srgbClr val="FFFFFF"/>
              </a:highlight>
              <a:latin typeface="Arial"/>
              <a:ea typeface="Arial"/>
              <a:cs typeface="Arial"/>
              <a:sym typeface="Arial"/>
            </a:endParaRPr>
          </a:p>
          <a:p>
            <a:pPr indent="-317500" lvl="1" marL="914400" marR="0" rtl="0" algn="just">
              <a:lnSpc>
                <a:spcPct val="115000"/>
              </a:lnSpc>
              <a:spcBef>
                <a:spcPts val="0"/>
              </a:spcBef>
              <a:spcAft>
                <a:spcPts val="0"/>
              </a:spcAft>
              <a:buClr>
                <a:srgbClr val="313131"/>
              </a:buClr>
              <a:buSzPts val="1400"/>
              <a:buFont typeface="Arial"/>
              <a:buChar char="○"/>
            </a:pPr>
            <a:r>
              <a:rPr b="0" i="0" lang="en" sz="1400" u="none" cap="none" strike="noStrike">
                <a:solidFill>
                  <a:srgbClr val="313131"/>
                </a:solidFill>
                <a:highlight>
                  <a:srgbClr val="FFFFFF"/>
                </a:highlight>
                <a:latin typeface="Arial"/>
                <a:ea typeface="Arial"/>
                <a:cs typeface="Arial"/>
                <a:sym typeface="Arial"/>
              </a:rPr>
              <a:t>For instance, you pay with your VISA online, the transaction travels via secure HTTP communication known as HTTPS.</a:t>
            </a:r>
            <a:endParaRPr b="0" i="0" sz="1400" u="none" cap="none" strike="noStrike">
              <a:solidFill>
                <a:srgbClr val="313131"/>
              </a:solidFill>
              <a:highlight>
                <a:srgbClr val="FFFFFF"/>
              </a:highlight>
              <a:latin typeface="Arial"/>
              <a:ea typeface="Arial"/>
              <a:cs typeface="Arial"/>
              <a:sym typeface="Arial"/>
            </a:endParaRPr>
          </a:p>
          <a:p>
            <a:pPr indent="-317500" lvl="1" marL="914400" marR="0" rtl="0" algn="just">
              <a:lnSpc>
                <a:spcPct val="115000"/>
              </a:lnSpc>
              <a:spcBef>
                <a:spcPts val="0"/>
              </a:spcBef>
              <a:spcAft>
                <a:spcPts val="0"/>
              </a:spcAft>
              <a:buClr>
                <a:srgbClr val="313131"/>
              </a:buClr>
              <a:buSzPts val="1400"/>
              <a:buFont typeface="Arial"/>
              <a:buChar char="○"/>
            </a:pPr>
            <a:r>
              <a:rPr b="0" i="0" lang="en" sz="1400" u="none" cap="none" strike="noStrike">
                <a:solidFill>
                  <a:srgbClr val="313131"/>
                </a:solidFill>
                <a:highlight>
                  <a:srgbClr val="FFFFFF"/>
                </a:highlight>
                <a:latin typeface="Arial"/>
                <a:ea typeface="Arial"/>
                <a:cs typeface="Arial"/>
                <a:sym typeface="Arial"/>
              </a:rPr>
              <a:t>HTTP is also the protocol chosen in applications that range from synchronizing traffic lights in a city to receiving a video when you visit Youtube.</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0" st="0"/>
                                            </p:txEl>
                                          </p:spTgt>
                                        </p:tgtEl>
                                        <p:attrNameLst>
                                          <p:attrName>style.visibility</p:attrName>
                                        </p:attrNameLst>
                                      </p:cBhvr>
                                      <p:to>
                                        <p:strVal val="visible"/>
                                      </p:to>
                                    </p:set>
                                    <p:animEffect filter="fade" transition="in">
                                      <p:cBhvr>
                                        <p:cTn dur="1000"/>
                                        <p:tgtEl>
                                          <p:spTgt spid="1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1" st="1"/>
                                            </p:txEl>
                                          </p:spTgt>
                                        </p:tgtEl>
                                        <p:attrNameLst>
                                          <p:attrName>style.visibility</p:attrName>
                                        </p:attrNameLst>
                                      </p:cBhvr>
                                      <p:to>
                                        <p:strVal val="visible"/>
                                      </p:to>
                                    </p:set>
                                    <p:animEffect filter="fade" transition="in">
                                      <p:cBhvr>
                                        <p:cTn dur="1000"/>
                                        <p:tgtEl>
                                          <p:spTgt spid="1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2" st="2"/>
                                            </p:txEl>
                                          </p:spTgt>
                                        </p:tgtEl>
                                        <p:attrNameLst>
                                          <p:attrName>style.visibility</p:attrName>
                                        </p:attrNameLst>
                                      </p:cBhvr>
                                      <p:to>
                                        <p:strVal val="visible"/>
                                      </p:to>
                                    </p:set>
                                    <p:animEffect filter="fade" transition="in">
                                      <p:cBhvr>
                                        <p:cTn dur="1000"/>
                                        <p:tgtEl>
                                          <p:spTgt spid="13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8fb1e12f82_0_31"/>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HTTP: Introduction</a:t>
            </a:r>
            <a:endParaRPr>
              <a:highlight>
                <a:srgbClr val="FFCD00"/>
              </a:highlight>
            </a:endParaRPr>
          </a:p>
        </p:txBody>
      </p:sp>
      <p:sp>
        <p:nvSpPr>
          <p:cNvPr id="143" name="Google Shape;143;g8fb1e12f82_0_3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44" name="Google Shape;144;g8fb1e12f82_0_31"/>
          <p:cNvSpPr txBox="1"/>
          <p:nvPr/>
        </p:nvSpPr>
        <p:spPr>
          <a:xfrm>
            <a:off x="1381250" y="2331750"/>
            <a:ext cx="1966800" cy="1336500"/>
          </a:xfrm>
          <a:prstGeom prst="rect">
            <a:avLst/>
          </a:prstGeom>
          <a:noFill/>
          <a:ln>
            <a:noFill/>
          </a:ln>
        </p:spPr>
        <p:txBody>
          <a:bodyPr anchorCtr="0" anchor="t" bIns="91425" lIns="91425" spcFirstLastPara="1" rIns="91425" wrap="square" tIns="91425">
            <a:noAutofit/>
          </a:bodyPr>
          <a:lstStyle/>
          <a:p>
            <a:pPr indent="0" lvl="0" marL="457200" marR="0" rtl="0" algn="just">
              <a:lnSpc>
                <a:spcPct val="115000"/>
              </a:lnSpc>
              <a:spcBef>
                <a:spcPts val="0"/>
              </a:spcBef>
              <a:spcAft>
                <a:spcPts val="0"/>
              </a:spcAft>
              <a:buClr>
                <a:srgbClr val="000000"/>
              </a:buClr>
              <a:buSzPts val="7200"/>
              <a:buFont typeface="Arial"/>
              <a:buNone/>
            </a:pPr>
            <a:r>
              <a:rPr b="1" i="0" lang="en" sz="7200" u="none" cap="none" strike="noStrike">
                <a:solidFill>
                  <a:srgbClr val="313131"/>
                </a:solidFill>
                <a:highlight>
                  <a:srgbClr val="FFFFFF"/>
                </a:highlight>
                <a:latin typeface="Arial"/>
                <a:ea typeface="Arial"/>
                <a:cs typeface="Arial"/>
                <a:sym typeface="Arial"/>
              </a:rPr>
              <a:t>💻</a:t>
            </a:r>
            <a:endParaRPr b="1" i="0" sz="1200" u="none" cap="none" strike="noStrike">
              <a:solidFill>
                <a:srgbClr val="313131"/>
              </a:solidFill>
              <a:highlight>
                <a:srgbClr val="FFFFFF"/>
              </a:highlight>
              <a:latin typeface="Arial"/>
              <a:ea typeface="Arial"/>
              <a:cs typeface="Arial"/>
              <a:sym typeface="Arial"/>
            </a:endParaRPr>
          </a:p>
          <a:p>
            <a:pPr indent="0" lvl="0" marL="457200" marR="0" rtl="0" algn="just">
              <a:lnSpc>
                <a:spcPct val="115000"/>
              </a:lnSpc>
              <a:spcBef>
                <a:spcPts val="0"/>
              </a:spcBef>
              <a:spcAft>
                <a:spcPts val="0"/>
              </a:spcAft>
              <a:buClr>
                <a:srgbClr val="000000"/>
              </a:buClr>
              <a:buSzPts val="7200"/>
              <a:buFont typeface="Arial"/>
              <a:buNone/>
            </a:pPr>
            <a:r>
              <a:rPr b="1" i="0" lang="en" sz="7200" u="none" cap="none" strike="noStrike">
                <a:solidFill>
                  <a:srgbClr val="313131"/>
                </a:solidFill>
                <a:highlight>
                  <a:srgbClr val="FFFFFF"/>
                </a:highlight>
                <a:latin typeface="Arial"/>
                <a:ea typeface="Arial"/>
                <a:cs typeface="Arial"/>
                <a:sym typeface="Arial"/>
              </a:rPr>
              <a:t> </a:t>
            </a:r>
            <a:endParaRPr b="0" i="0" sz="7200" u="none" cap="none" strike="noStrike">
              <a:solidFill>
                <a:srgbClr val="000000"/>
              </a:solidFill>
              <a:latin typeface="Arial"/>
              <a:ea typeface="Arial"/>
              <a:cs typeface="Arial"/>
              <a:sym typeface="Arial"/>
            </a:endParaRPr>
          </a:p>
        </p:txBody>
      </p:sp>
      <p:pic>
        <p:nvPicPr>
          <p:cNvPr id="145" name="Google Shape;145;g8fb1e12f82_0_31"/>
          <p:cNvPicPr preferRelativeResize="0"/>
          <p:nvPr/>
        </p:nvPicPr>
        <p:blipFill rotWithShape="1">
          <a:blip r:embed="rId3">
            <a:alphaModFix/>
          </a:blip>
          <a:srcRect b="0" l="0" r="0" t="0"/>
          <a:stretch/>
        </p:blipFill>
        <p:spPr>
          <a:xfrm>
            <a:off x="6039750" y="2194800"/>
            <a:ext cx="1966801" cy="1310552"/>
          </a:xfrm>
          <a:prstGeom prst="rect">
            <a:avLst/>
          </a:prstGeom>
          <a:noFill/>
          <a:ln>
            <a:noFill/>
          </a:ln>
        </p:spPr>
      </p:pic>
      <p:cxnSp>
        <p:nvCxnSpPr>
          <p:cNvPr id="146" name="Google Shape;146;g8fb1e12f82_0_31"/>
          <p:cNvCxnSpPr>
            <a:stCxn id="144" idx="0"/>
            <a:endCxn id="145" idx="0"/>
          </p:cNvCxnSpPr>
          <p:nvPr/>
        </p:nvCxnSpPr>
        <p:spPr>
          <a:xfrm rot="-5400000">
            <a:off x="4625300" y="-66000"/>
            <a:ext cx="137100" cy="4658400"/>
          </a:xfrm>
          <a:prstGeom prst="curvedConnector3">
            <a:avLst>
              <a:gd fmla="val 473979" name="adj1"/>
            </a:avLst>
          </a:prstGeom>
          <a:noFill/>
          <a:ln cap="flat" cmpd="sng" w="9525">
            <a:solidFill>
              <a:schemeClr val="dk2"/>
            </a:solidFill>
            <a:prstDash val="solid"/>
            <a:round/>
            <a:headEnd len="sm" w="sm" type="none"/>
            <a:tailEnd len="med" w="med" type="stealth"/>
          </a:ln>
        </p:spPr>
      </p:cxnSp>
      <p:cxnSp>
        <p:nvCxnSpPr>
          <p:cNvPr id="147" name="Google Shape;147;g8fb1e12f82_0_31"/>
          <p:cNvCxnSpPr>
            <a:stCxn id="145" idx="2"/>
            <a:endCxn id="144" idx="2"/>
          </p:cNvCxnSpPr>
          <p:nvPr/>
        </p:nvCxnSpPr>
        <p:spPr>
          <a:xfrm rot="5400000">
            <a:off x="4612501" y="1257602"/>
            <a:ext cx="162900" cy="4658400"/>
          </a:xfrm>
          <a:prstGeom prst="curvedConnector3">
            <a:avLst>
              <a:gd fmla="val 422006" name="adj1"/>
            </a:avLst>
          </a:prstGeom>
          <a:noFill/>
          <a:ln cap="flat" cmpd="sng" w="9525">
            <a:solidFill>
              <a:schemeClr val="dk2"/>
            </a:solidFill>
            <a:prstDash val="solid"/>
            <a:round/>
            <a:headEnd len="sm" w="sm" type="none"/>
            <a:tailEnd len="med" w="med" type="stealth"/>
          </a:ln>
        </p:spPr>
      </p:cxnSp>
      <p:sp>
        <p:nvSpPr>
          <p:cNvPr id="148" name="Google Shape;148;g8fb1e12f82_0_31"/>
          <p:cNvSpPr txBox="1"/>
          <p:nvPr/>
        </p:nvSpPr>
        <p:spPr>
          <a:xfrm>
            <a:off x="1193450" y="2806200"/>
            <a:ext cx="1171200" cy="28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Client</a:t>
            </a:r>
            <a:endParaRPr b="0" i="0" sz="1400" u="none" cap="none" strike="noStrike">
              <a:solidFill>
                <a:srgbClr val="000000"/>
              </a:solidFill>
              <a:latin typeface="Quattrocento Sans"/>
              <a:ea typeface="Quattrocento Sans"/>
              <a:cs typeface="Quattrocento Sans"/>
              <a:sym typeface="Quattrocento Sans"/>
            </a:endParaRPr>
          </a:p>
        </p:txBody>
      </p:sp>
      <p:sp>
        <p:nvSpPr>
          <p:cNvPr id="149" name="Google Shape;149;g8fb1e12f82_0_31"/>
          <p:cNvSpPr txBox="1"/>
          <p:nvPr/>
        </p:nvSpPr>
        <p:spPr>
          <a:xfrm>
            <a:off x="5259650" y="2709525"/>
            <a:ext cx="1171200" cy="28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Server</a:t>
            </a:r>
            <a:endParaRPr b="0" i="0" sz="1400" u="none" cap="none" strike="noStrike">
              <a:solidFill>
                <a:srgbClr val="000000"/>
              </a:solidFill>
              <a:latin typeface="Quattrocento Sans"/>
              <a:ea typeface="Quattrocento Sans"/>
              <a:cs typeface="Quattrocento Sans"/>
              <a:sym typeface="Quattrocento Sans"/>
            </a:endParaRPr>
          </a:p>
        </p:txBody>
      </p:sp>
      <p:sp>
        <p:nvSpPr>
          <p:cNvPr id="150" name="Google Shape;150;g8fb1e12f82_0_31"/>
          <p:cNvSpPr txBox="1"/>
          <p:nvPr/>
        </p:nvSpPr>
        <p:spPr>
          <a:xfrm>
            <a:off x="4108350" y="1358275"/>
            <a:ext cx="1171200" cy="28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Request</a:t>
            </a:r>
            <a:endParaRPr b="0" i="0" sz="1400" u="none" cap="none" strike="noStrike">
              <a:solidFill>
                <a:srgbClr val="000000"/>
              </a:solidFill>
              <a:latin typeface="Quattrocento Sans"/>
              <a:ea typeface="Quattrocento Sans"/>
              <a:cs typeface="Quattrocento Sans"/>
              <a:sym typeface="Quattrocento Sans"/>
            </a:endParaRPr>
          </a:p>
        </p:txBody>
      </p:sp>
      <p:sp>
        <p:nvSpPr>
          <p:cNvPr id="151" name="Google Shape;151;g8fb1e12f82_0_31"/>
          <p:cNvSpPr txBox="1"/>
          <p:nvPr/>
        </p:nvSpPr>
        <p:spPr>
          <a:xfrm>
            <a:off x="3986400" y="4247125"/>
            <a:ext cx="1171200" cy="28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Response</a:t>
            </a:r>
            <a:endParaRPr b="0" i="0" sz="1400" u="none" cap="none" strike="noStrike">
              <a:solidFill>
                <a:srgbClr val="000000"/>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7dc1dbf5f0_0_0"/>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HTTP: Request-Response Cycle</a:t>
            </a:r>
            <a:endParaRPr>
              <a:highlight>
                <a:srgbClr val="FFCD00"/>
              </a:highlight>
            </a:endParaRPr>
          </a:p>
        </p:txBody>
      </p:sp>
      <p:sp>
        <p:nvSpPr>
          <p:cNvPr id="157" name="Google Shape;157;g7dc1dbf5f0_0_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58" name="Google Shape;158;g7dc1dbf5f0_0_0"/>
          <p:cNvSpPr txBox="1"/>
          <p:nvPr/>
        </p:nvSpPr>
        <p:spPr>
          <a:xfrm>
            <a:off x="873225" y="1926550"/>
            <a:ext cx="7252200" cy="2235600"/>
          </a:xfrm>
          <a:prstGeom prst="rect">
            <a:avLst/>
          </a:prstGeom>
          <a:noFill/>
          <a:ln>
            <a:noFill/>
          </a:ln>
        </p:spPr>
        <p:txBody>
          <a:bodyPr anchorCtr="0" anchor="t" bIns="91425" lIns="91425" spcFirstLastPara="1" rIns="91425" wrap="square" tIns="91425">
            <a:noAutofit/>
          </a:bodyPr>
          <a:lstStyle/>
          <a:p>
            <a:pPr indent="-317500" lvl="0" marL="457200" marR="0" rtl="0" algn="just">
              <a:lnSpc>
                <a:spcPct val="115000"/>
              </a:lnSpc>
              <a:spcBef>
                <a:spcPts val="1700"/>
              </a:spcBef>
              <a:spcAft>
                <a:spcPts val="0"/>
              </a:spcAft>
              <a:buClr>
                <a:srgbClr val="313131"/>
              </a:buClr>
              <a:buSzPts val="1400"/>
              <a:buFont typeface="Arial"/>
              <a:buChar char="●"/>
            </a:pPr>
            <a:r>
              <a:rPr b="0" i="0" lang="en" sz="1400" u="none" cap="none" strike="noStrike">
                <a:solidFill>
                  <a:srgbClr val="313131"/>
                </a:solidFill>
                <a:highlight>
                  <a:schemeClr val="lt1"/>
                </a:highlight>
                <a:latin typeface="Arial"/>
                <a:ea typeface="Arial"/>
                <a:cs typeface="Arial"/>
                <a:sym typeface="Arial"/>
              </a:rPr>
              <a:t>In most cases, there is back-and-forth of REQUEST and RESPONSE which is known as the </a:t>
            </a:r>
            <a:r>
              <a:rPr b="1" i="0" lang="en" sz="1400" u="none" cap="none" strike="noStrike">
                <a:solidFill>
                  <a:srgbClr val="313131"/>
                </a:solidFill>
                <a:highlight>
                  <a:schemeClr val="lt1"/>
                </a:highlight>
                <a:latin typeface="Arial"/>
                <a:ea typeface="Arial"/>
                <a:cs typeface="Arial"/>
                <a:sym typeface="Arial"/>
              </a:rPr>
              <a:t>Request-Response Cycle.</a:t>
            </a:r>
            <a:endParaRPr b="0" i="0" sz="1400" u="none" cap="none" strike="noStrike">
              <a:solidFill>
                <a:srgbClr val="313131"/>
              </a:solidFill>
              <a:highlight>
                <a:schemeClr val="lt1"/>
              </a:highlight>
              <a:latin typeface="Arial"/>
              <a:ea typeface="Arial"/>
              <a:cs typeface="Arial"/>
              <a:sym typeface="Arial"/>
            </a:endParaRPr>
          </a:p>
          <a:p>
            <a:pPr indent="-317500" lvl="1" marL="914400" marR="0" rtl="0" algn="just">
              <a:lnSpc>
                <a:spcPct val="115000"/>
              </a:lnSpc>
              <a:spcBef>
                <a:spcPts val="0"/>
              </a:spcBef>
              <a:spcAft>
                <a:spcPts val="0"/>
              </a:spcAft>
              <a:buClr>
                <a:srgbClr val="313131"/>
              </a:buClr>
              <a:buSzPts val="1400"/>
              <a:buFont typeface="Arial"/>
              <a:buChar char="○"/>
            </a:pPr>
            <a:r>
              <a:rPr b="0" i="0" lang="en" sz="1400" u="none" cap="none" strike="noStrike">
                <a:solidFill>
                  <a:srgbClr val="313131"/>
                </a:solidFill>
                <a:highlight>
                  <a:schemeClr val="lt1"/>
                </a:highlight>
                <a:latin typeface="Arial"/>
                <a:ea typeface="Arial"/>
                <a:cs typeface="Arial"/>
                <a:sym typeface="Arial"/>
              </a:rPr>
              <a:t>If both parties (CLIENT and SERVER) can communicate they should be able to complete this cycle. </a:t>
            </a:r>
            <a:endParaRPr b="0" i="0" sz="1400" u="none" cap="none" strike="noStrike">
              <a:solidFill>
                <a:srgbClr val="313131"/>
              </a:solidFill>
              <a:highlight>
                <a:schemeClr val="lt1"/>
              </a:highlight>
              <a:latin typeface="Arial"/>
              <a:ea typeface="Arial"/>
              <a:cs typeface="Arial"/>
              <a:sym typeface="Arial"/>
            </a:endParaRPr>
          </a:p>
          <a:p>
            <a:pPr indent="-317500" lvl="2" marL="1371600" marR="0" rtl="0" algn="just">
              <a:lnSpc>
                <a:spcPct val="115000"/>
              </a:lnSpc>
              <a:spcBef>
                <a:spcPts val="0"/>
              </a:spcBef>
              <a:spcAft>
                <a:spcPts val="0"/>
              </a:spcAft>
              <a:buClr>
                <a:srgbClr val="313131"/>
              </a:buClr>
              <a:buSzPts val="1400"/>
              <a:buFont typeface="Arial"/>
              <a:buChar char="■"/>
            </a:pPr>
            <a:r>
              <a:rPr b="0" i="0" lang="en" sz="1400" u="none" cap="none" strike="noStrike">
                <a:solidFill>
                  <a:srgbClr val="313131"/>
                </a:solidFill>
                <a:highlight>
                  <a:schemeClr val="lt1"/>
                </a:highlight>
                <a:latin typeface="Arial"/>
                <a:ea typeface="Arial"/>
                <a:cs typeface="Arial"/>
                <a:sym typeface="Arial"/>
              </a:rPr>
              <a:t>There are corner cases. For example, when the CLIENT cannot send a question to the SERVER because it’s offline. </a:t>
            </a:r>
            <a:endParaRPr b="0" i="0" sz="1400" u="none" cap="none" strike="noStrike">
              <a:solidFill>
                <a:srgbClr val="313131"/>
              </a:solidFill>
              <a:highlight>
                <a:schemeClr val="lt1"/>
              </a:highlight>
              <a:latin typeface="Arial"/>
              <a:ea typeface="Arial"/>
              <a:cs typeface="Arial"/>
              <a:sym typeface="Arial"/>
            </a:endParaRPr>
          </a:p>
          <a:p>
            <a:pPr indent="0" lvl="0" marL="0" marR="0" rtl="0" algn="just">
              <a:lnSpc>
                <a:spcPct val="115000"/>
              </a:lnSpc>
              <a:spcBef>
                <a:spcPts val="1700"/>
              </a:spcBef>
              <a:spcAft>
                <a:spcPts val="1700"/>
              </a:spcAft>
              <a:buClr>
                <a:srgbClr val="000000"/>
              </a:buClr>
              <a:buSzPts val="1200"/>
              <a:buFont typeface="Arial"/>
              <a:buNone/>
            </a:pPr>
            <a:r>
              <a:t/>
            </a:r>
            <a:endParaRPr b="0" i="0" sz="1400" u="none" cap="none" strike="noStrike">
              <a:solidFill>
                <a:srgbClr val="313131"/>
              </a:solidFill>
              <a:highlight>
                <a:srgbClr val="FFFFFF"/>
              </a:highlight>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animEffect filter="fade" transition="in">
                                      <p:cBhvr>
                                        <p:cTn dur="1000"/>
                                        <p:tgtEl>
                                          <p:spTgt spid="1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1" st="1"/>
                                            </p:txEl>
                                          </p:spTgt>
                                        </p:tgtEl>
                                        <p:attrNameLst>
                                          <p:attrName>style.visibility</p:attrName>
                                        </p:attrNameLst>
                                      </p:cBhvr>
                                      <p:to>
                                        <p:strVal val="visible"/>
                                      </p:to>
                                    </p:set>
                                    <p:animEffect filter="fade" transition="in">
                                      <p:cBhvr>
                                        <p:cTn dur="1000"/>
                                        <p:tgtEl>
                                          <p:spTgt spid="1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2" st="2"/>
                                            </p:txEl>
                                          </p:spTgt>
                                        </p:tgtEl>
                                        <p:attrNameLst>
                                          <p:attrName>style.visibility</p:attrName>
                                        </p:attrNameLst>
                                      </p:cBhvr>
                                      <p:to>
                                        <p:strVal val="visible"/>
                                      </p:to>
                                    </p:set>
                                    <p:animEffect filter="fade" transition="in">
                                      <p:cBhvr>
                                        <p:cTn dur="1000"/>
                                        <p:tgtEl>
                                          <p:spTgt spid="1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3" st="3"/>
                                            </p:txEl>
                                          </p:spTgt>
                                        </p:tgtEl>
                                        <p:attrNameLst>
                                          <p:attrName>style.visibility</p:attrName>
                                        </p:attrNameLst>
                                      </p:cBhvr>
                                      <p:to>
                                        <p:strVal val="visible"/>
                                      </p:to>
                                    </p:set>
                                    <p:animEffect filter="fade" transition="in">
                                      <p:cBhvr>
                                        <p:cTn dur="1000"/>
                                        <p:tgtEl>
                                          <p:spTgt spid="15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