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Roboto"/>
      <p:regular r:id="rId25"/>
      <p:bold r:id="rId26"/>
      <p:italic r:id="rId27"/>
      <p:boldItalic r:id="rId28"/>
    </p:embeddedFont>
    <p:embeddedFont>
      <p:font typeface="Lora"/>
      <p:regular r:id="rId29"/>
      <p:bold r:id="rId30"/>
      <p:italic r:id="rId31"/>
      <p:boldItalic r:id="rId32"/>
    </p:embeddedFont>
    <p:embeddedFont>
      <p:font typeface="Quattrocento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7" roundtripDataSignature="AMtx7mjWvgv2j4Mj5USkKIhjOjJjZc/W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ora-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ora-italic.fntdata"/><Relationship Id="rId30" Type="http://schemas.openxmlformats.org/officeDocument/2006/relationships/font" Target="fonts/Lora-bold.fntdata"/><Relationship Id="rId11" Type="http://schemas.openxmlformats.org/officeDocument/2006/relationships/slide" Target="slides/slide7.xml"/><Relationship Id="rId33" Type="http://schemas.openxmlformats.org/officeDocument/2006/relationships/font" Target="fonts/QuattrocentoSans-regular.fntdata"/><Relationship Id="rId10" Type="http://schemas.openxmlformats.org/officeDocument/2006/relationships/slide" Target="slides/slide6.xml"/><Relationship Id="rId32" Type="http://schemas.openxmlformats.org/officeDocument/2006/relationships/font" Target="fonts/Lora-boldItalic.fntdata"/><Relationship Id="rId13" Type="http://schemas.openxmlformats.org/officeDocument/2006/relationships/slide" Target="slides/slide9.xml"/><Relationship Id="rId35" Type="http://schemas.openxmlformats.org/officeDocument/2006/relationships/font" Target="fonts/QuattrocentoSans-italic.fntdata"/><Relationship Id="rId12" Type="http://schemas.openxmlformats.org/officeDocument/2006/relationships/slide" Target="slides/slide8.xml"/><Relationship Id="rId34" Type="http://schemas.openxmlformats.org/officeDocument/2006/relationships/font" Target="fonts/QuattrocentoSans-bold.fntdata"/><Relationship Id="rId15" Type="http://schemas.openxmlformats.org/officeDocument/2006/relationships/slide" Target="slides/slide11.xml"/><Relationship Id="rId37" Type="http://customschemas.google.com/relationships/presentationmetadata" Target="metadata"/><Relationship Id="rId14" Type="http://schemas.openxmlformats.org/officeDocument/2006/relationships/slide" Target="slides/slide10.xml"/><Relationship Id="rId36" Type="http://schemas.openxmlformats.org/officeDocument/2006/relationships/font" Target="fonts/QuattrocentoSans-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6e43c3c3d6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6e43c3c3d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ca2c5d11b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8ca2c5d11b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ca2c5d11b_0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8ca2c5d11b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e4e6a23b8_0_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6e4e6a23b8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6b69cf105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76b69cf105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ca2c5d11b_0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8ca2c5d11b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6b69cf105_0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76b69cf105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8ca2c5d11b_0_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8ca2c5d11b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6b69cf105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76b69cf105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6e11508666_3_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6e11508666_3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8ca2c5d11b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g8ca2c5d11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8ca2c5d11b_0_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8ca2c5d11b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ca2c5d11b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8ca2c5d11b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6b041e792_0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76b041e792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e4e6a23b8_0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6e4e6a23b8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d2c2abd73_0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6d2c2abd73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6b041e792_0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76b041e792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rPr lang="en"/>
              <a:t>https://www.codespot.org/sql-join/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6e4e6a23b8_0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6e4e6a23b8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16"/>
          <p:cNvSpPr txBox="1"/>
          <p:nvPr>
            <p:ph type="ctrTitle"/>
          </p:nvPr>
        </p:nvSpPr>
        <p:spPr>
          <a:xfrm>
            <a:off x="996630" y="2003888"/>
            <a:ext cx="4523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cxnSp>
        <p:nvCxnSpPr>
          <p:cNvPr id="11" name="Google Shape;11;p16"/>
          <p:cNvCxnSpPr/>
          <p:nvPr/>
        </p:nvCxnSpPr>
        <p:spPr>
          <a:xfrm>
            <a:off x="-6025" y="3676512"/>
            <a:ext cx="9162000" cy="0"/>
          </a:xfrm>
          <a:prstGeom prst="straightConnector1">
            <a:avLst/>
          </a:prstGeom>
          <a:noFill/>
          <a:ln cap="flat" cmpd="sng" w="9525">
            <a:solidFill>
              <a:srgbClr val="000000"/>
            </a:solidFill>
            <a:prstDash val="solid"/>
            <a:round/>
            <a:headEnd len="sm" w="sm" type="none"/>
            <a:tailEnd len="sm" w="sm" type="none"/>
          </a:ln>
        </p:spPr>
      </p:cxnSp>
      <p:sp>
        <p:nvSpPr>
          <p:cNvPr id="12" name="Google Shape;12;p16"/>
          <p:cNvSpPr/>
          <p:nvPr/>
        </p:nvSpPr>
        <p:spPr>
          <a:xfrm>
            <a:off x="1117950" y="3393000"/>
            <a:ext cx="567000" cy="5670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letely blank">
  <p:cSld name="BLANK_1">
    <p:spTree>
      <p:nvGrpSpPr>
        <p:cNvPr id="66" name="Shape 66"/>
        <p:cNvGrpSpPr/>
        <p:nvPr/>
      </p:nvGrpSpPr>
      <p:grpSpPr>
        <a:xfrm>
          <a:off x="0" y="0"/>
          <a:ext cx="0" cy="0"/>
          <a:chOff x="0" y="0"/>
          <a:chExt cx="0" cy="0"/>
        </a:xfrm>
      </p:grpSpPr>
      <p:sp>
        <p:nvSpPr>
          <p:cNvPr id="67" name="Google Shape;67;p2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4" name="Shape 14"/>
        <p:cNvGrpSpPr/>
        <p:nvPr/>
      </p:nvGrpSpPr>
      <p:grpSpPr>
        <a:xfrm>
          <a:off x="0" y="0"/>
          <a:ext cx="0" cy="0"/>
          <a:chOff x="0" y="0"/>
          <a:chExt cx="0" cy="0"/>
        </a:xfrm>
      </p:grpSpPr>
      <p:sp>
        <p:nvSpPr>
          <p:cNvPr id="15" name="Google Shape;15;p17"/>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400"/>
              <a:buNone/>
              <a:defRPr sz="1400">
                <a:highlight>
                  <a:srgbClr val="FFCD00"/>
                </a:highlight>
              </a:defRPr>
            </a:lvl1pPr>
            <a:lvl2pPr lvl="1" algn="l">
              <a:lnSpc>
                <a:spcPct val="100000"/>
              </a:lnSpc>
              <a:spcBef>
                <a:spcPts val="0"/>
              </a:spcBef>
              <a:spcAft>
                <a:spcPts val="0"/>
              </a:spcAft>
              <a:buClr>
                <a:schemeClr val="dk2"/>
              </a:buClr>
              <a:buSzPts val="1400"/>
              <a:buNone/>
              <a:defRPr sz="1400">
                <a:solidFill>
                  <a:schemeClr val="dk2"/>
                </a:solidFill>
                <a:highlight>
                  <a:srgbClr val="FFCD00"/>
                </a:highlight>
              </a:defRPr>
            </a:lvl2pPr>
            <a:lvl3pPr lvl="2" algn="l">
              <a:lnSpc>
                <a:spcPct val="100000"/>
              </a:lnSpc>
              <a:spcBef>
                <a:spcPts val="0"/>
              </a:spcBef>
              <a:spcAft>
                <a:spcPts val="0"/>
              </a:spcAft>
              <a:buClr>
                <a:schemeClr val="dk2"/>
              </a:buClr>
              <a:buSzPts val="1400"/>
              <a:buNone/>
              <a:defRPr sz="1400">
                <a:solidFill>
                  <a:schemeClr val="dk2"/>
                </a:solidFill>
                <a:highlight>
                  <a:srgbClr val="FFCD00"/>
                </a:highlight>
              </a:defRPr>
            </a:lvl3pPr>
            <a:lvl4pPr lvl="3" algn="l">
              <a:lnSpc>
                <a:spcPct val="100000"/>
              </a:lnSpc>
              <a:spcBef>
                <a:spcPts val="0"/>
              </a:spcBef>
              <a:spcAft>
                <a:spcPts val="0"/>
              </a:spcAft>
              <a:buClr>
                <a:schemeClr val="dk2"/>
              </a:buClr>
              <a:buSzPts val="1400"/>
              <a:buNone/>
              <a:defRPr sz="1400">
                <a:solidFill>
                  <a:schemeClr val="dk2"/>
                </a:solidFill>
                <a:highlight>
                  <a:srgbClr val="FFCD00"/>
                </a:highlight>
              </a:defRPr>
            </a:lvl4pPr>
            <a:lvl5pPr lvl="4" algn="l">
              <a:lnSpc>
                <a:spcPct val="100000"/>
              </a:lnSpc>
              <a:spcBef>
                <a:spcPts val="0"/>
              </a:spcBef>
              <a:spcAft>
                <a:spcPts val="0"/>
              </a:spcAft>
              <a:buClr>
                <a:schemeClr val="dk2"/>
              </a:buClr>
              <a:buSzPts val="1400"/>
              <a:buNone/>
              <a:defRPr sz="1400">
                <a:solidFill>
                  <a:schemeClr val="dk2"/>
                </a:solidFill>
                <a:highlight>
                  <a:srgbClr val="FFCD00"/>
                </a:highlight>
              </a:defRPr>
            </a:lvl5pPr>
            <a:lvl6pPr lvl="5" algn="l">
              <a:lnSpc>
                <a:spcPct val="100000"/>
              </a:lnSpc>
              <a:spcBef>
                <a:spcPts val="0"/>
              </a:spcBef>
              <a:spcAft>
                <a:spcPts val="0"/>
              </a:spcAft>
              <a:buClr>
                <a:schemeClr val="dk2"/>
              </a:buClr>
              <a:buSzPts val="1400"/>
              <a:buNone/>
              <a:defRPr sz="1400">
                <a:solidFill>
                  <a:schemeClr val="dk2"/>
                </a:solidFill>
                <a:highlight>
                  <a:srgbClr val="FFCD00"/>
                </a:highlight>
              </a:defRPr>
            </a:lvl6pPr>
            <a:lvl7pPr lvl="6" algn="l">
              <a:lnSpc>
                <a:spcPct val="100000"/>
              </a:lnSpc>
              <a:spcBef>
                <a:spcPts val="0"/>
              </a:spcBef>
              <a:spcAft>
                <a:spcPts val="0"/>
              </a:spcAft>
              <a:buClr>
                <a:schemeClr val="dk2"/>
              </a:buClr>
              <a:buSzPts val="1400"/>
              <a:buNone/>
              <a:defRPr sz="1400">
                <a:solidFill>
                  <a:schemeClr val="dk2"/>
                </a:solidFill>
                <a:highlight>
                  <a:srgbClr val="FFCD00"/>
                </a:highlight>
              </a:defRPr>
            </a:lvl7pPr>
            <a:lvl8pPr lvl="7" algn="l">
              <a:lnSpc>
                <a:spcPct val="100000"/>
              </a:lnSpc>
              <a:spcBef>
                <a:spcPts val="0"/>
              </a:spcBef>
              <a:spcAft>
                <a:spcPts val="0"/>
              </a:spcAft>
              <a:buClr>
                <a:schemeClr val="dk2"/>
              </a:buClr>
              <a:buSzPts val="1400"/>
              <a:buNone/>
              <a:defRPr sz="1400">
                <a:solidFill>
                  <a:schemeClr val="dk2"/>
                </a:solidFill>
                <a:highlight>
                  <a:srgbClr val="FFCD00"/>
                </a:highlight>
              </a:defRPr>
            </a:lvl8pPr>
            <a:lvl9pPr lvl="8" algn="l">
              <a:lnSpc>
                <a:spcPct val="100000"/>
              </a:lnSpc>
              <a:spcBef>
                <a:spcPts val="0"/>
              </a:spcBef>
              <a:spcAft>
                <a:spcPts val="0"/>
              </a:spcAft>
              <a:buClr>
                <a:schemeClr val="dk2"/>
              </a:buClr>
              <a:buSzPts val="1400"/>
              <a:buNone/>
              <a:defRPr sz="1400">
                <a:solidFill>
                  <a:schemeClr val="dk2"/>
                </a:solidFill>
                <a:highlight>
                  <a:srgbClr val="FFCD00"/>
                </a:highlight>
              </a:defRPr>
            </a:lvl9pPr>
          </a:lstStyle>
          <a:p/>
        </p:txBody>
      </p:sp>
      <p:cxnSp>
        <p:nvCxnSpPr>
          <p:cNvPr id="16" name="Google Shape;16;p17"/>
          <p:cNvCxnSpPr/>
          <p:nvPr/>
        </p:nvCxnSpPr>
        <p:spPr>
          <a:xfrm>
            <a:off x="-6025" y="2571762"/>
            <a:ext cx="1984500" cy="0"/>
          </a:xfrm>
          <a:prstGeom prst="straightConnector1">
            <a:avLst/>
          </a:prstGeom>
          <a:noFill/>
          <a:ln cap="flat" cmpd="sng" w="9525">
            <a:solidFill>
              <a:srgbClr val="CCCCCC"/>
            </a:solidFill>
            <a:prstDash val="solid"/>
            <a:round/>
            <a:headEnd len="sm" w="sm" type="none"/>
            <a:tailEnd len="sm" w="sm" type="none"/>
          </a:ln>
        </p:spPr>
      </p:cxnSp>
      <p:sp>
        <p:nvSpPr>
          <p:cNvPr id="17" name="Google Shape;17;p17"/>
          <p:cNvSpPr/>
          <p:nvPr/>
        </p:nvSpPr>
        <p:spPr>
          <a:xfrm>
            <a:off x="1117950" y="2288250"/>
            <a:ext cx="567000" cy="5670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7"/>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19" name="Google Shape;19;p17"/>
          <p:cNvCxnSpPr/>
          <p:nvPr/>
        </p:nvCxnSpPr>
        <p:spPr>
          <a:xfrm>
            <a:off x="5898975" y="2571750"/>
            <a:ext cx="3251100" cy="0"/>
          </a:xfrm>
          <a:prstGeom prst="straightConnector1">
            <a:avLst/>
          </a:prstGeom>
          <a:noFill/>
          <a:ln cap="flat" cmpd="sng" w="9525">
            <a:solidFill>
              <a:srgbClr val="CCCCCC"/>
            </a:solidFill>
            <a:prstDash val="solid"/>
            <a:round/>
            <a:headEnd len="sm" w="sm" type="none"/>
            <a:tailEnd len="sm" w="sm" type="none"/>
          </a:ln>
        </p:spPr>
      </p:cxnSp>
      <p:sp>
        <p:nvSpPr>
          <p:cNvPr id="20" name="Google Shape;20;p17"/>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1" name="Shape 21"/>
        <p:cNvGrpSpPr/>
        <p:nvPr/>
      </p:nvGrpSpPr>
      <p:grpSpPr>
        <a:xfrm>
          <a:off x="0" y="0"/>
          <a:ext cx="0" cy="0"/>
          <a:chOff x="0" y="0"/>
          <a:chExt cx="0" cy="0"/>
        </a:xfrm>
      </p:grpSpPr>
      <p:cxnSp>
        <p:nvCxnSpPr>
          <p:cNvPr id="22" name="Google Shape;22;p19"/>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23" name="Google Shape;23;p19"/>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9"/>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Lora"/>
              <a:buNone/>
              <a:defRPr b="1" sz="2000">
                <a:latin typeface="Lora"/>
                <a:ea typeface="Lora"/>
                <a:cs typeface="Lora"/>
                <a:sym typeface="Lora"/>
              </a:defRPr>
            </a:lvl1pPr>
            <a:lvl2pPr lvl="1"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25" name="Google Shape;25;p19"/>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indent="-355600" lvl="1" marL="914400" algn="l">
              <a:lnSpc>
                <a:spcPct val="100000"/>
              </a:lnSpc>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indent="-355600" lvl="2" marL="1371600" algn="l">
              <a:lnSpc>
                <a:spcPct val="100000"/>
              </a:lnSpc>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indent="-342900" lvl="3" marL="1828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indent="-342900" lvl="4" marL="22860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indent="-342900" lvl="5" marL="27432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indent="-342900" lvl="6" marL="32004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26" name="Google Shape;26;p19"/>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27" name="Google Shape;27;p19"/>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28" name="Shape 28"/>
        <p:cNvGrpSpPr/>
        <p:nvPr/>
      </p:nvGrpSpPr>
      <p:grpSpPr>
        <a:xfrm>
          <a:off x="0" y="0"/>
          <a:ext cx="0" cy="0"/>
          <a:chOff x="0" y="0"/>
          <a:chExt cx="0" cy="0"/>
        </a:xfrm>
      </p:grpSpPr>
      <p:sp>
        <p:nvSpPr>
          <p:cNvPr id="29" name="Google Shape;29;p18"/>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0" name="Google Shape;30;p18"/>
          <p:cNvSpPr txBox="1"/>
          <p:nvPr>
            <p:ph idx="1" type="body"/>
          </p:nvPr>
        </p:nvSpPr>
        <p:spPr>
          <a:xfrm>
            <a:off x="1381250"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1" name="Google Shape;31;p18"/>
          <p:cNvSpPr txBox="1"/>
          <p:nvPr>
            <p:ph idx="2" type="body"/>
          </p:nvPr>
        </p:nvSpPr>
        <p:spPr>
          <a:xfrm>
            <a:off x="5012916"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cxnSp>
        <p:nvCxnSpPr>
          <p:cNvPr id="32" name="Google Shape;32;p18"/>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33" name="Google Shape;33;p18"/>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4" name="Google Shape;34;p18"/>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35" name="Google Shape;35;p18"/>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36" name="Shape 36"/>
        <p:cNvGrpSpPr/>
        <p:nvPr/>
      </p:nvGrpSpPr>
      <p:grpSpPr>
        <a:xfrm>
          <a:off x="0" y="0"/>
          <a:ext cx="0" cy="0"/>
          <a:chOff x="0" y="0"/>
          <a:chExt cx="0" cy="0"/>
        </a:xfrm>
      </p:grpSpPr>
      <p:sp>
        <p:nvSpPr>
          <p:cNvPr id="37" name="Google Shape;37;p20"/>
          <p:cNvSpPr txBox="1"/>
          <p:nvPr>
            <p:ph idx="1" type="body"/>
          </p:nvPr>
        </p:nvSpPr>
        <p:spPr>
          <a:xfrm>
            <a:off x="2105050" y="2238000"/>
            <a:ext cx="4933800" cy="819900"/>
          </a:xfrm>
          <a:prstGeom prst="rect">
            <a:avLst/>
          </a:prstGeom>
          <a:noFill/>
          <a:ln>
            <a:noFill/>
          </a:ln>
        </p:spPr>
        <p:txBody>
          <a:bodyPr anchorCtr="0" anchor="b" bIns="91425" lIns="91425" spcFirstLastPara="1" rIns="91425" wrap="square" tIns="91425">
            <a:noAutofit/>
          </a:bodyPr>
          <a:lstStyle>
            <a:lvl1pPr indent="-381000" lvl="0" marL="457200" algn="ctr">
              <a:lnSpc>
                <a:spcPct val="100000"/>
              </a:lnSpc>
              <a:spcBef>
                <a:spcPts val="600"/>
              </a:spcBef>
              <a:spcAft>
                <a:spcPts val="0"/>
              </a:spcAft>
              <a:buSzPts val="2400"/>
              <a:buFont typeface="Lora"/>
              <a:buChar char="◉"/>
              <a:defRPr i="1" sz="2400">
                <a:latin typeface="Lora"/>
                <a:ea typeface="Lora"/>
                <a:cs typeface="Lora"/>
                <a:sym typeface="Lora"/>
              </a:defRPr>
            </a:lvl1pPr>
            <a:lvl2pPr indent="-355600" lvl="1" marL="914400" algn="ctr">
              <a:lnSpc>
                <a:spcPct val="100000"/>
              </a:lnSpc>
              <a:spcBef>
                <a:spcPts val="0"/>
              </a:spcBef>
              <a:spcAft>
                <a:spcPts val="0"/>
              </a:spcAft>
              <a:buSzPts val="2000"/>
              <a:buFont typeface="Lora"/>
              <a:buChar char="○"/>
              <a:defRPr i="1">
                <a:latin typeface="Lora"/>
                <a:ea typeface="Lora"/>
                <a:cs typeface="Lora"/>
                <a:sym typeface="Lora"/>
              </a:defRPr>
            </a:lvl2pPr>
            <a:lvl3pPr indent="-355600" lvl="2" marL="1371600" algn="ctr">
              <a:lnSpc>
                <a:spcPct val="100000"/>
              </a:lnSpc>
              <a:spcBef>
                <a:spcPts val="0"/>
              </a:spcBef>
              <a:spcAft>
                <a:spcPts val="0"/>
              </a:spcAft>
              <a:buSzPts val="2000"/>
              <a:buFont typeface="Lora"/>
              <a:buChar char="■"/>
              <a:defRPr i="1">
                <a:latin typeface="Lora"/>
                <a:ea typeface="Lora"/>
                <a:cs typeface="Lora"/>
                <a:sym typeface="Lora"/>
              </a:defRPr>
            </a:lvl3pPr>
            <a:lvl4pPr indent="-381000" lvl="3" marL="1828800" algn="ctr">
              <a:lnSpc>
                <a:spcPct val="100000"/>
              </a:lnSpc>
              <a:spcBef>
                <a:spcPts val="0"/>
              </a:spcBef>
              <a:spcAft>
                <a:spcPts val="0"/>
              </a:spcAft>
              <a:buSzPts val="2400"/>
              <a:buFont typeface="Lora"/>
              <a:buChar char="●"/>
              <a:defRPr i="1" sz="2400">
                <a:latin typeface="Lora"/>
                <a:ea typeface="Lora"/>
                <a:cs typeface="Lora"/>
                <a:sym typeface="Lora"/>
              </a:defRPr>
            </a:lvl4pPr>
            <a:lvl5pPr indent="-381000" lvl="4" marL="2286000" algn="ctr">
              <a:lnSpc>
                <a:spcPct val="100000"/>
              </a:lnSpc>
              <a:spcBef>
                <a:spcPts val="0"/>
              </a:spcBef>
              <a:spcAft>
                <a:spcPts val="0"/>
              </a:spcAft>
              <a:buSzPts val="2400"/>
              <a:buFont typeface="Lora"/>
              <a:buChar char="○"/>
              <a:defRPr i="1" sz="2400">
                <a:latin typeface="Lora"/>
                <a:ea typeface="Lora"/>
                <a:cs typeface="Lora"/>
                <a:sym typeface="Lora"/>
              </a:defRPr>
            </a:lvl5pPr>
            <a:lvl6pPr indent="-381000" lvl="5" marL="2743200" algn="ctr">
              <a:lnSpc>
                <a:spcPct val="100000"/>
              </a:lnSpc>
              <a:spcBef>
                <a:spcPts val="0"/>
              </a:spcBef>
              <a:spcAft>
                <a:spcPts val="0"/>
              </a:spcAft>
              <a:buSzPts val="2400"/>
              <a:buFont typeface="Lora"/>
              <a:buChar char="■"/>
              <a:defRPr i="1" sz="2400">
                <a:latin typeface="Lora"/>
                <a:ea typeface="Lora"/>
                <a:cs typeface="Lora"/>
                <a:sym typeface="Lora"/>
              </a:defRPr>
            </a:lvl6pPr>
            <a:lvl7pPr indent="-381000" lvl="6" marL="3200400" algn="ctr">
              <a:lnSpc>
                <a:spcPct val="100000"/>
              </a:lnSpc>
              <a:spcBef>
                <a:spcPts val="0"/>
              </a:spcBef>
              <a:spcAft>
                <a:spcPts val="0"/>
              </a:spcAft>
              <a:buSzPts val="2400"/>
              <a:buFont typeface="Lora"/>
              <a:buChar char="●"/>
              <a:defRPr i="1" sz="2400">
                <a:latin typeface="Lora"/>
                <a:ea typeface="Lora"/>
                <a:cs typeface="Lora"/>
                <a:sym typeface="Lora"/>
              </a:defRPr>
            </a:lvl7pPr>
            <a:lvl8pPr indent="-381000" lvl="7" marL="3657600" algn="ctr">
              <a:lnSpc>
                <a:spcPct val="100000"/>
              </a:lnSpc>
              <a:spcBef>
                <a:spcPts val="0"/>
              </a:spcBef>
              <a:spcAft>
                <a:spcPts val="0"/>
              </a:spcAft>
              <a:buSzPts val="2400"/>
              <a:buFont typeface="Lora"/>
              <a:buChar char="○"/>
              <a:defRPr i="1" sz="2400">
                <a:latin typeface="Lora"/>
                <a:ea typeface="Lora"/>
                <a:cs typeface="Lora"/>
                <a:sym typeface="Lora"/>
              </a:defRPr>
            </a:lvl8pPr>
            <a:lvl9pPr indent="-381000" lvl="8" marL="4114800" algn="ctr">
              <a:lnSpc>
                <a:spcPct val="100000"/>
              </a:lnSpc>
              <a:spcBef>
                <a:spcPts val="0"/>
              </a:spcBef>
              <a:spcAft>
                <a:spcPts val="0"/>
              </a:spcAft>
              <a:buSzPts val="2400"/>
              <a:buFont typeface="Lora"/>
              <a:buChar char="■"/>
              <a:defRPr i="1" sz="2400">
                <a:latin typeface="Lora"/>
                <a:ea typeface="Lora"/>
                <a:cs typeface="Lora"/>
                <a:sym typeface="Lora"/>
              </a:defRPr>
            </a:lvl9pPr>
          </a:lstStyle>
          <a:p/>
        </p:txBody>
      </p:sp>
      <p:cxnSp>
        <p:nvCxnSpPr>
          <p:cNvPr id="38" name="Google Shape;38;p20"/>
          <p:cNvCxnSpPr/>
          <p:nvPr/>
        </p:nvCxnSpPr>
        <p:spPr>
          <a:xfrm>
            <a:off x="4584075" y="3676500"/>
            <a:ext cx="0" cy="1480500"/>
          </a:xfrm>
          <a:prstGeom prst="straightConnector1">
            <a:avLst/>
          </a:prstGeom>
          <a:noFill/>
          <a:ln cap="flat" cmpd="sng" w="9525">
            <a:solidFill>
              <a:srgbClr val="CCCCCC"/>
            </a:solidFill>
            <a:prstDash val="solid"/>
            <a:round/>
            <a:headEnd len="sm" w="sm" type="none"/>
            <a:tailEnd len="sm" w="sm" type="none"/>
          </a:ln>
        </p:spPr>
      </p:cxnSp>
      <p:sp>
        <p:nvSpPr>
          <p:cNvPr id="39" name="Google Shape;39;p20"/>
          <p:cNvSpPr/>
          <p:nvPr/>
        </p:nvSpPr>
        <p:spPr>
          <a:xfrm>
            <a:off x="4288500" y="3393000"/>
            <a:ext cx="567000" cy="5670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0"/>
          <p:cNvSpPr txBox="1"/>
          <p:nvPr/>
        </p:nvSpPr>
        <p:spPr>
          <a:xfrm>
            <a:off x="3593400" y="3412652"/>
            <a:ext cx="19572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Lora"/>
                <a:ea typeface="Lora"/>
                <a:cs typeface="Lora"/>
                <a:sym typeface="Lora"/>
              </a:rPr>
              <a:t>“</a:t>
            </a:r>
            <a:endParaRPr b="1" i="0" sz="3600" u="none" cap="none" strike="noStrike">
              <a:solidFill>
                <a:srgbClr val="000000"/>
              </a:solidFill>
              <a:latin typeface="Lora"/>
              <a:ea typeface="Lora"/>
              <a:cs typeface="Lora"/>
              <a:sym typeface="Lora"/>
            </a:endParaRPr>
          </a:p>
        </p:txBody>
      </p:sp>
      <p:sp>
        <p:nvSpPr>
          <p:cNvPr id="41" name="Google Shape;41;p20"/>
          <p:cNvSpPr txBox="1"/>
          <p:nvPr>
            <p:ph idx="12" type="sldNum"/>
          </p:nvPr>
        </p:nvSpPr>
        <p:spPr>
          <a:xfrm>
            <a:off x="4297650" y="1"/>
            <a:ext cx="5487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2" name="Shape 42"/>
        <p:cNvGrpSpPr/>
        <p:nvPr/>
      </p:nvGrpSpPr>
      <p:grpSpPr>
        <a:xfrm>
          <a:off x="0" y="0"/>
          <a:ext cx="0" cy="0"/>
          <a:chOff x="0" y="0"/>
          <a:chExt cx="0" cy="0"/>
        </a:xfrm>
      </p:grpSpPr>
      <p:sp>
        <p:nvSpPr>
          <p:cNvPr id="43" name="Google Shape;43;p21"/>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4" name="Google Shape;44;p21"/>
          <p:cNvSpPr txBox="1"/>
          <p:nvPr>
            <p:ph idx="1" type="body"/>
          </p:nvPr>
        </p:nvSpPr>
        <p:spPr>
          <a:xfrm>
            <a:off x="1381250"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5" name="Google Shape;45;p21"/>
          <p:cNvSpPr txBox="1"/>
          <p:nvPr>
            <p:ph idx="2" type="body"/>
          </p:nvPr>
        </p:nvSpPr>
        <p:spPr>
          <a:xfrm>
            <a:off x="3834912"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6" name="Google Shape;46;p21"/>
          <p:cNvSpPr txBox="1"/>
          <p:nvPr>
            <p:ph idx="3" type="body"/>
          </p:nvPr>
        </p:nvSpPr>
        <p:spPr>
          <a:xfrm>
            <a:off x="6288573"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cxnSp>
        <p:nvCxnSpPr>
          <p:cNvPr id="47" name="Google Shape;47;p21"/>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48" name="Google Shape;48;p21"/>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9" name="Google Shape;49;p21"/>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0" name="Google Shape;50;p2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1" name="Shape 51"/>
        <p:cNvGrpSpPr/>
        <p:nvPr/>
      </p:nvGrpSpPr>
      <p:grpSpPr>
        <a:xfrm>
          <a:off x="0" y="0"/>
          <a:ext cx="0" cy="0"/>
          <a:chOff x="0" y="0"/>
          <a:chExt cx="0" cy="0"/>
        </a:xfrm>
      </p:grpSpPr>
      <p:sp>
        <p:nvSpPr>
          <p:cNvPr id="52" name="Google Shape;52;p22"/>
          <p:cNvSpPr txBox="1"/>
          <p:nvPr>
            <p:ph type="title"/>
          </p:nvPr>
        </p:nvSpPr>
        <p:spPr>
          <a:xfrm>
            <a:off x="1381250" y="937125"/>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cxnSp>
        <p:nvCxnSpPr>
          <p:cNvPr id="53" name="Google Shape;53;p22"/>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54" name="Google Shape;54;p22"/>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22"/>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6" name="Google Shape;56;p2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7" name="Shape 57"/>
        <p:cNvGrpSpPr/>
        <p:nvPr/>
      </p:nvGrpSpPr>
      <p:grpSpPr>
        <a:xfrm>
          <a:off x="0" y="0"/>
          <a:ext cx="0" cy="0"/>
          <a:chOff x="0" y="0"/>
          <a:chExt cx="0" cy="0"/>
        </a:xfrm>
      </p:grpSpPr>
      <p:sp>
        <p:nvSpPr>
          <p:cNvPr id="58" name="Google Shape;58;p23"/>
          <p:cNvSpPr txBox="1"/>
          <p:nvPr>
            <p:ph idx="1" type="body"/>
          </p:nvPr>
        </p:nvSpPr>
        <p:spPr>
          <a:xfrm>
            <a:off x="1990450" y="4037375"/>
            <a:ext cx="5163000" cy="519600"/>
          </a:xfrm>
          <a:prstGeom prst="rect">
            <a:avLst/>
          </a:prstGeom>
          <a:noFill/>
          <a:ln>
            <a:noFill/>
          </a:ln>
        </p:spPr>
        <p:txBody>
          <a:bodyPr anchorCtr="0" anchor="b" bIns="91425" lIns="91425" spcFirstLastPara="1" rIns="91425" wrap="square" tIns="91425">
            <a:noAutofit/>
          </a:bodyPr>
          <a:lstStyle>
            <a:lvl1pPr indent="-228600" lvl="0" marL="457200" algn="ctr">
              <a:lnSpc>
                <a:spcPct val="100000"/>
              </a:lnSpc>
              <a:spcBef>
                <a:spcPts val="360"/>
              </a:spcBef>
              <a:spcAft>
                <a:spcPts val="0"/>
              </a:spcAft>
              <a:buSzPts val="1400"/>
              <a:buFont typeface="Lora"/>
              <a:buNone/>
              <a:defRPr i="1" sz="1400">
                <a:latin typeface="Lora"/>
                <a:ea typeface="Lora"/>
                <a:cs typeface="Lora"/>
                <a:sym typeface="Lora"/>
              </a:defRPr>
            </a:lvl1pPr>
          </a:lstStyle>
          <a:p/>
        </p:txBody>
      </p:sp>
      <p:cxnSp>
        <p:nvCxnSpPr>
          <p:cNvPr id="59" name="Google Shape;59;p23"/>
          <p:cNvCxnSpPr/>
          <p:nvPr/>
        </p:nvCxnSpPr>
        <p:spPr>
          <a:xfrm>
            <a:off x="-6025" y="4666129"/>
            <a:ext cx="9162000" cy="0"/>
          </a:xfrm>
          <a:prstGeom prst="straightConnector1">
            <a:avLst/>
          </a:prstGeom>
          <a:noFill/>
          <a:ln cap="flat" cmpd="sng" w="9525">
            <a:solidFill>
              <a:srgbClr val="CCCCCC"/>
            </a:solidFill>
            <a:prstDash val="solid"/>
            <a:round/>
            <a:headEnd len="sm" w="sm" type="none"/>
            <a:tailEnd len="sm" w="sm" type="none"/>
          </a:ln>
        </p:spPr>
      </p:cxnSp>
      <p:sp>
        <p:nvSpPr>
          <p:cNvPr id="60" name="Google Shape;60;p23"/>
          <p:cNvSpPr/>
          <p:nvPr/>
        </p:nvSpPr>
        <p:spPr>
          <a:xfrm>
            <a:off x="4457400" y="4551496"/>
            <a:ext cx="229200" cy="2292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3"/>
          <p:cNvSpPr txBox="1"/>
          <p:nvPr>
            <p:ph idx="12" type="sldNum"/>
          </p:nvPr>
        </p:nvSpPr>
        <p:spPr>
          <a:xfrm>
            <a:off x="4297650" y="4780700"/>
            <a:ext cx="548700" cy="362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cxnSp>
        <p:nvCxnSpPr>
          <p:cNvPr id="63" name="Google Shape;63;p24"/>
          <p:cNvCxnSpPr/>
          <p:nvPr/>
        </p:nvCxnSpPr>
        <p:spPr>
          <a:xfrm>
            <a:off x="-6025" y="4513729"/>
            <a:ext cx="9162000" cy="0"/>
          </a:xfrm>
          <a:prstGeom prst="straightConnector1">
            <a:avLst/>
          </a:prstGeom>
          <a:noFill/>
          <a:ln cap="flat" cmpd="sng" w="9525">
            <a:solidFill>
              <a:srgbClr val="CCCCCC"/>
            </a:solidFill>
            <a:prstDash val="solid"/>
            <a:round/>
            <a:headEnd len="sm" w="sm" type="none"/>
            <a:tailEnd len="sm" w="sm" type="none"/>
          </a:ln>
        </p:spPr>
      </p:cxnSp>
      <p:sp>
        <p:nvSpPr>
          <p:cNvPr id="64" name="Google Shape;64;p24"/>
          <p:cNvSpPr/>
          <p:nvPr/>
        </p:nvSpPr>
        <p:spPr>
          <a:xfrm>
            <a:off x="4293700" y="4235405"/>
            <a:ext cx="556500" cy="5565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4"/>
          <p:cNvSpPr txBox="1"/>
          <p:nvPr>
            <p:ph idx="12" type="sldNum"/>
          </p:nvPr>
        </p:nvSpPr>
        <p:spPr>
          <a:xfrm>
            <a:off x="4297650" y="4791900"/>
            <a:ext cx="548700" cy="351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FFCD00"/>
              </a:buClr>
              <a:buSzPts val="2400"/>
              <a:buFont typeface="Quattrocento Sans"/>
              <a:buChar char="◉"/>
              <a:defRPr b="0" i="0" sz="2400" u="none" cap="none" strike="noStrike">
                <a:solidFill>
                  <a:srgbClr val="000000"/>
                </a:solidFill>
                <a:latin typeface="Quattrocento Sans"/>
                <a:ea typeface="Quattrocento Sans"/>
                <a:cs typeface="Quattrocento Sans"/>
                <a:sym typeface="Quattrocento Sans"/>
              </a:defRPr>
            </a:lvl1pPr>
            <a:lvl2pPr indent="-355600" lvl="1" marL="914400" marR="0" rtl="0" algn="l">
              <a:lnSpc>
                <a:spcPct val="100000"/>
              </a:lnSpc>
              <a:spcBef>
                <a:spcPts val="0"/>
              </a:spcBef>
              <a:spcAft>
                <a:spcPts val="0"/>
              </a:spcAft>
              <a:buClr>
                <a:srgbClr val="FFCD00"/>
              </a:buClr>
              <a:buSzPts val="2000"/>
              <a:buFont typeface="Quattrocento Sans"/>
              <a:buChar char="○"/>
              <a:defRPr b="0" i="0" sz="2000" u="none" cap="none" strike="noStrike">
                <a:solidFill>
                  <a:srgbClr val="000000"/>
                </a:solidFill>
                <a:latin typeface="Quattrocento Sans"/>
                <a:ea typeface="Quattrocento Sans"/>
                <a:cs typeface="Quattrocento Sans"/>
                <a:sym typeface="Quattrocento Sans"/>
              </a:defRPr>
            </a:lvl2pPr>
            <a:lvl3pPr indent="-355600" lvl="2" marL="1371600" marR="0" rtl="0" algn="l">
              <a:lnSpc>
                <a:spcPct val="100000"/>
              </a:lnSpc>
              <a:spcBef>
                <a:spcPts val="0"/>
              </a:spcBef>
              <a:spcAft>
                <a:spcPts val="0"/>
              </a:spcAft>
              <a:buClr>
                <a:srgbClr val="FFCD00"/>
              </a:buClr>
              <a:buSzPts val="2000"/>
              <a:buFont typeface="Quattrocento Sans"/>
              <a:buChar char="■"/>
              <a:defRPr b="0" i="0" sz="2000" u="none" cap="none" strike="noStrike">
                <a:solidFill>
                  <a:srgbClr val="000000"/>
                </a:solidFill>
                <a:latin typeface="Quattrocento Sans"/>
                <a:ea typeface="Quattrocento Sans"/>
                <a:cs typeface="Quattrocento Sans"/>
                <a:sym typeface="Quattrocento Sans"/>
              </a:defRPr>
            </a:lvl3pPr>
            <a:lvl4pPr indent="-342900" lvl="3" marL="1828800" marR="0" rtl="0" algn="l">
              <a:lnSpc>
                <a:spcPct val="100000"/>
              </a:lnSpc>
              <a:spcBef>
                <a:spcPts val="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4pPr>
            <a:lvl5pPr indent="-342900" lvl="4" marL="2286000" marR="0" rtl="0" algn="l">
              <a:lnSpc>
                <a:spcPct val="100000"/>
              </a:lnSpc>
              <a:spcBef>
                <a:spcPts val="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5pPr>
            <a:lvl6pPr indent="-342900" lvl="5" marL="2743200" marR="0" rtl="0" algn="l">
              <a:lnSpc>
                <a:spcPct val="100000"/>
              </a:lnSpc>
              <a:spcBef>
                <a:spcPts val="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6pPr>
            <a:lvl7pPr indent="-342900" lvl="6" marL="3200400" marR="0" rtl="0" algn="l">
              <a:lnSpc>
                <a:spcPct val="100000"/>
              </a:lnSpc>
              <a:spcBef>
                <a:spcPts val="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7pPr>
            <a:lvl8pPr indent="-342900" lvl="7" marL="3657600" marR="0" rtl="0" algn="l">
              <a:lnSpc>
                <a:spcPct val="100000"/>
              </a:lnSpc>
              <a:spcBef>
                <a:spcPts val="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8pPr>
            <a:lvl9pPr indent="-342900" lvl="8" marL="4114800" marR="0" rtl="0" algn="l">
              <a:lnSpc>
                <a:spcPct val="100000"/>
              </a:lnSpc>
              <a:spcBef>
                <a:spcPts val="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9pPr>
          </a:lstStyle>
          <a:p/>
        </p:txBody>
      </p:sp>
      <p:sp>
        <p:nvSpPr>
          <p:cNvPr id="7" name="Google Shape;7;p15"/>
          <p:cNvSpPr txBox="1"/>
          <p:nvPr>
            <p:ph type="title"/>
          </p:nvPr>
        </p:nvSpPr>
        <p:spPr>
          <a:xfrm>
            <a:off x="1381250" y="937117"/>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1pPr>
            <a:lvl2pPr lvl="1"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2pPr>
            <a:lvl3pPr lvl="2"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3pPr>
            <a:lvl4pPr lvl="3"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4pPr>
            <a:lvl5pPr lvl="4"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5pPr>
            <a:lvl6pPr lvl="5"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6pPr>
            <a:lvl7pPr lvl="6"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7pPr>
            <a:lvl8pPr lvl="7"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8pPr>
            <a:lvl9pPr lvl="8"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9pPr>
          </a:lstStyle>
          <a:p/>
        </p:txBody>
      </p:sp>
      <p:sp>
        <p:nvSpPr>
          <p:cNvPr id="8" name="Google Shape;8;p1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docs.google.com/document/d/1brkY5Y5LUtOoadJ7JfK6vUdtirSL1sMEpoENfX-OaZY/edi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
          <p:cNvSpPr txBox="1"/>
          <p:nvPr>
            <p:ph type="ctrTitle"/>
          </p:nvPr>
        </p:nvSpPr>
        <p:spPr>
          <a:xfrm>
            <a:off x="996625" y="1909925"/>
            <a:ext cx="3704100" cy="1254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latin typeface="Roboto"/>
                <a:ea typeface="Roboto"/>
                <a:cs typeface="Roboto"/>
                <a:sym typeface="Roboto"/>
              </a:rPr>
              <a:t>Subqueries &amp; Temp Tables</a:t>
            </a:r>
            <a:endParaRPr>
              <a:latin typeface="Roboto"/>
              <a:ea typeface="Roboto"/>
              <a:cs typeface="Roboto"/>
              <a:sym typeface="Roboto"/>
            </a:endParaRPr>
          </a:p>
        </p:txBody>
      </p:sp>
      <p:grpSp>
        <p:nvGrpSpPr>
          <p:cNvPr id="73" name="Google Shape;73;p1"/>
          <p:cNvGrpSpPr/>
          <p:nvPr/>
        </p:nvGrpSpPr>
        <p:grpSpPr>
          <a:xfrm>
            <a:off x="1299165" y="3511424"/>
            <a:ext cx="215966" cy="342399"/>
            <a:chOff x="6718575" y="2318625"/>
            <a:chExt cx="256950" cy="407375"/>
          </a:xfrm>
        </p:grpSpPr>
        <p:sp>
          <p:nvSpPr>
            <p:cNvPr id="74" name="Google Shape;74;p1"/>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
            <p:cNvSpPr/>
            <p:nvPr/>
          </p:nvSpPr>
          <p:spPr>
            <a:xfrm>
              <a:off x="6795900" y="2628550"/>
              <a:ext cx="102300" cy="25"/>
            </a:xfrm>
            <a:custGeom>
              <a:rect b="b" l="l" r="r" t="t"/>
              <a:pathLst>
                <a:path extrusionOk="0" fill="none" h="1" w="4092">
                  <a:moveTo>
                    <a:pt x="0" y="1"/>
                  </a:moveTo>
                  <a:lnTo>
                    <a:pt x="4092"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82" name="Google Shape;82;p1"/>
          <p:cNvPicPr preferRelativeResize="0"/>
          <p:nvPr/>
        </p:nvPicPr>
        <p:blipFill rotWithShape="1">
          <a:blip r:embed="rId3">
            <a:alphaModFix/>
          </a:blip>
          <a:srcRect b="0" l="0" r="0" t="0"/>
          <a:stretch/>
        </p:blipFill>
        <p:spPr>
          <a:xfrm>
            <a:off x="4700850" y="418050"/>
            <a:ext cx="2869224" cy="3093375"/>
          </a:xfrm>
          <a:prstGeom prst="rect">
            <a:avLst/>
          </a:prstGeom>
          <a:noFill/>
          <a:ln>
            <a:noFill/>
          </a:ln>
        </p:spPr>
      </p:pic>
      <p:sp>
        <p:nvSpPr>
          <p:cNvPr id="83" name="Google Shape;83;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g6e43c3c3d6_0_0"/>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2000"/>
              <a:buNone/>
            </a:pPr>
            <a:r>
              <a:rPr i="1" lang="en">
                <a:solidFill>
                  <a:schemeClr val="dk1"/>
                </a:solidFill>
              </a:rPr>
              <a:t>From</a:t>
            </a:r>
            <a:r>
              <a:rPr lang="en">
                <a:solidFill>
                  <a:schemeClr val="dk1"/>
                </a:solidFill>
              </a:rPr>
              <a:t> Clause: Example</a:t>
            </a:r>
            <a:endParaRPr/>
          </a:p>
        </p:txBody>
      </p:sp>
      <p:sp>
        <p:nvSpPr>
          <p:cNvPr id="145" name="Google Shape;145;g6e43c3c3d6_0_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46" name="Google Shape;146;g6e43c3c3d6_0_0"/>
          <p:cNvSpPr txBox="1"/>
          <p:nvPr/>
        </p:nvSpPr>
        <p:spPr>
          <a:xfrm>
            <a:off x="984075" y="1467625"/>
            <a:ext cx="7252200" cy="334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313131"/>
                </a:solidFill>
                <a:latin typeface="Courier New"/>
                <a:ea typeface="Courier New"/>
                <a:cs typeface="Courier New"/>
                <a:sym typeface="Courier New"/>
              </a:rPr>
              <a:t>SELECT title AS Title, pub_id AS PubID FROM (</a:t>
            </a:r>
            <a:endParaRPr sz="1200">
              <a:solidFill>
                <a:srgbClr val="313131"/>
              </a:solidFill>
              <a:latin typeface="Courier New"/>
              <a:ea typeface="Courier New"/>
              <a:cs typeface="Courier New"/>
              <a:sym typeface="Courier New"/>
            </a:endParaRPr>
          </a:p>
          <a:p>
            <a:pPr indent="0" lvl="0" marL="457200" rtl="0" algn="l">
              <a:lnSpc>
                <a:spcPct val="115000"/>
              </a:lnSpc>
              <a:spcBef>
                <a:spcPts val="0"/>
              </a:spcBef>
              <a:spcAft>
                <a:spcPts val="0"/>
              </a:spcAft>
              <a:buClr>
                <a:schemeClr val="dk1"/>
              </a:buClr>
              <a:buSzPts val="1100"/>
              <a:buFont typeface="Arial"/>
              <a:buNone/>
            </a:pPr>
            <a:r>
              <a:rPr lang="en" sz="1200">
                <a:solidFill>
                  <a:srgbClr val="313131"/>
                </a:solidFill>
                <a:latin typeface="Courier New"/>
                <a:ea typeface="Courier New"/>
                <a:cs typeface="Courier New"/>
                <a:sym typeface="Courier New"/>
              </a:rPr>
              <a:t>SELECT titles.title, publishers.pub_name, publishers.pub_id </a:t>
            </a:r>
            <a:endParaRPr sz="1200">
              <a:solidFill>
                <a:srgbClr val="313131"/>
              </a:solidFill>
              <a:latin typeface="Courier New"/>
              <a:ea typeface="Courier New"/>
              <a:cs typeface="Courier New"/>
              <a:sym typeface="Courier New"/>
            </a:endParaRPr>
          </a:p>
          <a:p>
            <a:pPr indent="0" lvl="0" marL="457200" rtl="0" algn="l">
              <a:lnSpc>
                <a:spcPct val="115000"/>
              </a:lnSpc>
              <a:spcBef>
                <a:spcPts val="0"/>
              </a:spcBef>
              <a:spcAft>
                <a:spcPts val="0"/>
              </a:spcAft>
              <a:buClr>
                <a:schemeClr val="dk1"/>
              </a:buClr>
              <a:buSzPts val="1100"/>
              <a:buFont typeface="Arial"/>
              <a:buNone/>
            </a:pPr>
            <a:r>
              <a:rPr lang="en" sz="1200">
                <a:solidFill>
                  <a:srgbClr val="313131"/>
                </a:solidFill>
                <a:latin typeface="Courier New"/>
                <a:ea typeface="Courier New"/>
                <a:cs typeface="Courier New"/>
                <a:sym typeface="Courier New"/>
              </a:rPr>
              <a:t>FROM publications.titles </a:t>
            </a:r>
            <a:endParaRPr sz="1200">
              <a:solidFill>
                <a:srgbClr val="313131"/>
              </a:solidFill>
              <a:latin typeface="Courier New"/>
              <a:ea typeface="Courier New"/>
              <a:cs typeface="Courier New"/>
              <a:sym typeface="Courier New"/>
            </a:endParaRPr>
          </a:p>
          <a:p>
            <a:pPr indent="0" lvl="0" marL="457200" rtl="0" algn="l">
              <a:lnSpc>
                <a:spcPct val="115000"/>
              </a:lnSpc>
              <a:spcBef>
                <a:spcPts val="0"/>
              </a:spcBef>
              <a:spcAft>
                <a:spcPts val="0"/>
              </a:spcAft>
              <a:buClr>
                <a:schemeClr val="dk1"/>
              </a:buClr>
              <a:buSzPts val="1100"/>
              <a:buFont typeface="Arial"/>
              <a:buNone/>
            </a:pPr>
            <a:r>
              <a:rPr lang="en" sz="1200">
                <a:solidFill>
                  <a:srgbClr val="313131"/>
                </a:solidFill>
                <a:latin typeface="Courier New"/>
                <a:ea typeface="Courier New"/>
                <a:cs typeface="Courier New"/>
                <a:sym typeface="Courier New"/>
              </a:rPr>
              <a:t>RIGHT JOIN publications.publishers </a:t>
            </a:r>
            <a:endParaRPr sz="1200">
              <a:solidFill>
                <a:srgbClr val="313131"/>
              </a:solidFill>
              <a:latin typeface="Courier New"/>
              <a:ea typeface="Courier New"/>
              <a:cs typeface="Courier New"/>
              <a:sym typeface="Courier New"/>
            </a:endParaRPr>
          </a:p>
          <a:p>
            <a:pPr indent="0" lvl="0" marL="457200" rtl="0" algn="l">
              <a:lnSpc>
                <a:spcPct val="115000"/>
              </a:lnSpc>
              <a:spcBef>
                <a:spcPts val="0"/>
              </a:spcBef>
              <a:spcAft>
                <a:spcPts val="0"/>
              </a:spcAft>
              <a:buClr>
                <a:schemeClr val="dk1"/>
              </a:buClr>
              <a:buSzPts val="1100"/>
              <a:buFont typeface="Arial"/>
              <a:buNone/>
            </a:pPr>
            <a:r>
              <a:rPr lang="en" sz="1200">
                <a:solidFill>
                  <a:srgbClr val="313131"/>
                </a:solidFill>
                <a:latin typeface="Courier New"/>
                <a:ea typeface="Courier New"/>
                <a:cs typeface="Courier New"/>
                <a:sym typeface="Courier New"/>
              </a:rPr>
              <a:t>ON publishers.pub_id = titles.pub_id </a:t>
            </a:r>
            <a:endParaRPr sz="1200">
              <a:solidFill>
                <a:srgbClr val="313131"/>
              </a:solidFill>
              <a:latin typeface="Courier New"/>
              <a:ea typeface="Courier New"/>
              <a:cs typeface="Courier New"/>
              <a:sym typeface="Courier New"/>
            </a:endParaRPr>
          </a:p>
          <a:p>
            <a:pPr indent="0" lvl="0" marL="457200" rtl="0" algn="l">
              <a:lnSpc>
                <a:spcPct val="115000"/>
              </a:lnSpc>
              <a:spcBef>
                <a:spcPts val="0"/>
              </a:spcBef>
              <a:spcAft>
                <a:spcPts val="0"/>
              </a:spcAft>
              <a:buClr>
                <a:schemeClr val="dk1"/>
              </a:buClr>
              <a:buSzPts val="1200"/>
              <a:buFont typeface="Arial"/>
              <a:buNone/>
            </a:pPr>
            <a:r>
              <a:t/>
            </a:r>
            <a:endParaRPr sz="1200">
              <a:solidFill>
                <a:srgbClr val="313131"/>
              </a:solidFill>
              <a:latin typeface="Courier New"/>
              <a:ea typeface="Courier New"/>
              <a:cs typeface="Courier New"/>
              <a:sym typeface="Courier New"/>
            </a:endParaRPr>
          </a:p>
          <a:p>
            <a:pPr indent="0" lvl="0" marL="457200" rtl="0" algn="l">
              <a:lnSpc>
                <a:spcPct val="115000"/>
              </a:lnSpc>
              <a:spcBef>
                <a:spcPts val="0"/>
              </a:spcBef>
              <a:spcAft>
                <a:spcPts val="0"/>
              </a:spcAft>
              <a:buClr>
                <a:schemeClr val="dk1"/>
              </a:buClr>
              <a:buSzPts val="1200"/>
              <a:buFont typeface="Arial"/>
              <a:buNone/>
            </a:pPr>
            <a:r>
              <a:rPr lang="en" sz="1200">
                <a:solidFill>
                  <a:srgbClr val="313131"/>
                </a:solidFill>
                <a:latin typeface="Courier New"/>
                <a:ea typeface="Courier New"/>
                <a:cs typeface="Courier New"/>
                <a:sym typeface="Courier New"/>
              </a:rPr>
              <a:t>UNION </a:t>
            </a:r>
            <a:endParaRPr sz="1200">
              <a:solidFill>
                <a:srgbClr val="313131"/>
              </a:solidFill>
              <a:latin typeface="Courier New"/>
              <a:ea typeface="Courier New"/>
              <a:cs typeface="Courier New"/>
              <a:sym typeface="Courier New"/>
            </a:endParaRPr>
          </a:p>
          <a:p>
            <a:pPr indent="0" lvl="0" marL="457200" rtl="0" algn="l">
              <a:lnSpc>
                <a:spcPct val="115000"/>
              </a:lnSpc>
              <a:spcBef>
                <a:spcPts val="0"/>
              </a:spcBef>
              <a:spcAft>
                <a:spcPts val="0"/>
              </a:spcAft>
              <a:buClr>
                <a:schemeClr val="dk1"/>
              </a:buClr>
              <a:buSzPts val="1200"/>
              <a:buFont typeface="Arial"/>
              <a:buNone/>
            </a:pPr>
            <a:r>
              <a:t/>
            </a:r>
            <a:endParaRPr sz="1200">
              <a:solidFill>
                <a:srgbClr val="313131"/>
              </a:solidFill>
              <a:latin typeface="Courier New"/>
              <a:ea typeface="Courier New"/>
              <a:cs typeface="Courier New"/>
              <a:sym typeface="Courier New"/>
            </a:endParaRPr>
          </a:p>
          <a:p>
            <a:pPr indent="0" lvl="0" marL="457200" rtl="0" algn="l">
              <a:lnSpc>
                <a:spcPct val="115000"/>
              </a:lnSpc>
              <a:spcBef>
                <a:spcPts val="0"/>
              </a:spcBef>
              <a:spcAft>
                <a:spcPts val="0"/>
              </a:spcAft>
              <a:buClr>
                <a:schemeClr val="dk1"/>
              </a:buClr>
              <a:buSzPts val="1100"/>
              <a:buFont typeface="Arial"/>
              <a:buNone/>
            </a:pPr>
            <a:r>
              <a:rPr lang="en" sz="1200">
                <a:solidFill>
                  <a:srgbClr val="313131"/>
                </a:solidFill>
                <a:latin typeface="Courier New"/>
                <a:ea typeface="Courier New"/>
                <a:cs typeface="Courier New"/>
                <a:sym typeface="Courier New"/>
              </a:rPr>
              <a:t>SELECT titles.title, publishers.pub_name, publishers.pub_id </a:t>
            </a:r>
            <a:endParaRPr sz="1200">
              <a:solidFill>
                <a:srgbClr val="313131"/>
              </a:solidFill>
              <a:latin typeface="Courier New"/>
              <a:ea typeface="Courier New"/>
              <a:cs typeface="Courier New"/>
              <a:sym typeface="Courier New"/>
            </a:endParaRPr>
          </a:p>
          <a:p>
            <a:pPr indent="0" lvl="0" marL="457200" rtl="0" algn="l">
              <a:lnSpc>
                <a:spcPct val="115000"/>
              </a:lnSpc>
              <a:spcBef>
                <a:spcPts val="0"/>
              </a:spcBef>
              <a:spcAft>
                <a:spcPts val="0"/>
              </a:spcAft>
              <a:buClr>
                <a:schemeClr val="dk1"/>
              </a:buClr>
              <a:buSzPts val="1100"/>
              <a:buFont typeface="Arial"/>
              <a:buNone/>
            </a:pPr>
            <a:r>
              <a:rPr lang="en" sz="1200">
                <a:solidFill>
                  <a:srgbClr val="313131"/>
                </a:solidFill>
                <a:latin typeface="Courier New"/>
                <a:ea typeface="Courier New"/>
                <a:cs typeface="Courier New"/>
                <a:sym typeface="Courier New"/>
              </a:rPr>
              <a:t>FROM publications.titles </a:t>
            </a:r>
            <a:endParaRPr sz="1200">
              <a:solidFill>
                <a:srgbClr val="313131"/>
              </a:solidFill>
              <a:latin typeface="Courier New"/>
              <a:ea typeface="Courier New"/>
              <a:cs typeface="Courier New"/>
              <a:sym typeface="Courier New"/>
            </a:endParaRPr>
          </a:p>
          <a:p>
            <a:pPr indent="0" lvl="0" marL="457200" rtl="0" algn="l">
              <a:lnSpc>
                <a:spcPct val="115000"/>
              </a:lnSpc>
              <a:spcBef>
                <a:spcPts val="0"/>
              </a:spcBef>
              <a:spcAft>
                <a:spcPts val="0"/>
              </a:spcAft>
              <a:buClr>
                <a:schemeClr val="dk1"/>
              </a:buClr>
              <a:buSzPts val="1100"/>
              <a:buFont typeface="Arial"/>
              <a:buNone/>
            </a:pPr>
            <a:r>
              <a:rPr lang="en" sz="1200">
                <a:solidFill>
                  <a:srgbClr val="313131"/>
                </a:solidFill>
                <a:latin typeface="Courier New"/>
                <a:ea typeface="Courier New"/>
                <a:cs typeface="Courier New"/>
                <a:sym typeface="Courier New"/>
              </a:rPr>
              <a:t>LEFT JOIN publications.publishers </a:t>
            </a:r>
            <a:endParaRPr sz="1200">
              <a:solidFill>
                <a:srgbClr val="313131"/>
              </a:solidFill>
              <a:latin typeface="Courier New"/>
              <a:ea typeface="Courier New"/>
              <a:cs typeface="Courier New"/>
              <a:sym typeface="Courier New"/>
            </a:endParaRPr>
          </a:p>
          <a:p>
            <a:pPr indent="0" lvl="0" marL="457200" rtl="0" algn="l">
              <a:lnSpc>
                <a:spcPct val="115000"/>
              </a:lnSpc>
              <a:spcBef>
                <a:spcPts val="0"/>
              </a:spcBef>
              <a:spcAft>
                <a:spcPts val="0"/>
              </a:spcAft>
              <a:buClr>
                <a:schemeClr val="dk1"/>
              </a:buClr>
              <a:buSzPts val="1100"/>
              <a:buFont typeface="Arial"/>
              <a:buNone/>
            </a:pPr>
            <a:r>
              <a:rPr lang="en" sz="1200">
                <a:solidFill>
                  <a:srgbClr val="313131"/>
                </a:solidFill>
                <a:latin typeface="Courier New"/>
                <a:ea typeface="Courier New"/>
                <a:cs typeface="Courier New"/>
                <a:sym typeface="Courier New"/>
              </a:rPr>
              <a:t>ON publishers.pub_id = titles.pub_id</a:t>
            </a:r>
            <a:endParaRPr sz="1200">
              <a:solidFill>
                <a:srgbClr val="313131"/>
              </a:solidFill>
              <a:latin typeface="Courier New"/>
              <a:ea typeface="Courier New"/>
              <a:cs typeface="Courier New"/>
              <a:sym typeface="Courier New"/>
            </a:endParaRPr>
          </a:p>
          <a:p>
            <a:pPr indent="0" lvl="0" marL="457200" rtl="0" algn="l">
              <a:lnSpc>
                <a:spcPct val="115000"/>
              </a:lnSpc>
              <a:spcBef>
                <a:spcPts val="0"/>
              </a:spcBef>
              <a:spcAft>
                <a:spcPts val="0"/>
              </a:spcAft>
              <a:buClr>
                <a:schemeClr val="dk1"/>
              </a:buClr>
              <a:buSzPts val="1100"/>
              <a:buFont typeface="Arial"/>
              <a:buNone/>
            </a:pPr>
            <a:r>
              <a:rPr lang="en" sz="1200">
                <a:solidFill>
                  <a:srgbClr val="313131"/>
                </a:solidFill>
                <a:latin typeface="Courier New"/>
                <a:ea typeface="Courier New"/>
                <a:cs typeface="Courier New"/>
                <a:sym typeface="Courier New"/>
              </a:rPr>
              <a:t>)</a:t>
            </a:r>
            <a:endParaRPr sz="1200">
              <a:solidFill>
                <a:srgbClr val="31313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200">
                <a:solidFill>
                  <a:srgbClr val="313131"/>
                </a:solidFill>
                <a:latin typeface="Courier New"/>
                <a:ea typeface="Courier New"/>
                <a:cs typeface="Courier New"/>
                <a:sym typeface="Courier New"/>
              </a:rPr>
              <a:t>AS Pub;</a:t>
            </a:r>
            <a:endParaRPr sz="1200">
              <a:solidFill>
                <a:srgbClr val="313131"/>
              </a:solidFill>
              <a:latin typeface="Courier New"/>
              <a:ea typeface="Courier New"/>
              <a:cs typeface="Courier New"/>
              <a:sym typeface="Courier New"/>
            </a:endParaRPr>
          </a:p>
          <a:p>
            <a:pPr indent="0" lvl="0" marL="457200" rtl="0" algn="l">
              <a:lnSpc>
                <a:spcPct val="115000"/>
              </a:lnSpc>
              <a:spcBef>
                <a:spcPts val="0"/>
              </a:spcBef>
              <a:spcAft>
                <a:spcPts val="0"/>
              </a:spcAft>
              <a:buClr>
                <a:schemeClr val="dk1"/>
              </a:buClr>
              <a:buSzPts val="1100"/>
              <a:buFont typeface="Arial"/>
              <a:buNone/>
            </a:pPr>
            <a:r>
              <a:t/>
            </a:r>
            <a:endParaRPr sz="1200">
              <a:solidFill>
                <a:srgbClr val="313131"/>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t/>
            </a:r>
            <a:endParaRPr sz="1200">
              <a:solidFill>
                <a:srgbClr val="313131"/>
              </a:solidFill>
              <a:highlight>
                <a:srgbClr val="FFFFFF"/>
              </a:highlight>
              <a:latin typeface="Courier New"/>
              <a:ea typeface="Courier New"/>
              <a:cs typeface="Courier New"/>
              <a:sym typeface="Courier New"/>
            </a:endParaRPr>
          </a:p>
          <a:p>
            <a:pPr indent="0" lvl="0" marL="0" marR="0" rtl="0" algn="l">
              <a:lnSpc>
                <a:spcPct val="100000"/>
              </a:lnSpc>
              <a:spcBef>
                <a:spcPts val="1200"/>
              </a:spcBef>
              <a:spcAft>
                <a:spcPts val="0"/>
              </a:spcAft>
              <a:buClr>
                <a:srgbClr val="000000"/>
              </a:buClr>
              <a:buSzPts val="1400"/>
              <a:buFont typeface="Arial"/>
              <a:buNone/>
            </a:pPr>
            <a:r>
              <a:t/>
            </a:r>
            <a:endParaRPr b="0" i="0" sz="1200" u="none" cap="none" strike="noStrike">
              <a:solidFill>
                <a:srgbClr val="313131"/>
              </a:solidFill>
              <a:highlight>
                <a:srgbClr val="FFFFFF"/>
              </a:highlight>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g8ca2c5d11b_0_21"/>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2000"/>
              <a:buNone/>
            </a:pPr>
            <a:r>
              <a:rPr i="1" lang="en">
                <a:solidFill>
                  <a:schemeClr val="dk1"/>
                </a:solidFill>
              </a:rPr>
              <a:t>From</a:t>
            </a:r>
            <a:r>
              <a:rPr lang="en">
                <a:solidFill>
                  <a:schemeClr val="dk1"/>
                </a:solidFill>
              </a:rPr>
              <a:t> Clause: Example</a:t>
            </a:r>
            <a:endParaRPr/>
          </a:p>
        </p:txBody>
      </p:sp>
      <p:sp>
        <p:nvSpPr>
          <p:cNvPr id="152" name="Google Shape;152;g8ca2c5d11b_0_2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53" name="Google Shape;153;g8ca2c5d11b_0_21"/>
          <p:cNvSpPr txBox="1"/>
          <p:nvPr/>
        </p:nvSpPr>
        <p:spPr>
          <a:xfrm>
            <a:off x="449100" y="1100475"/>
            <a:ext cx="8245800" cy="38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400"/>
              <a:buFont typeface="Arial"/>
              <a:buNone/>
            </a:pPr>
            <a:r>
              <a:t/>
            </a:r>
            <a:endParaRPr/>
          </a:p>
          <a:p>
            <a:pPr indent="0" lvl="0" marL="0" rtl="0" algn="l">
              <a:spcBef>
                <a:spcPts val="0"/>
              </a:spcBef>
              <a:spcAft>
                <a:spcPts val="0"/>
              </a:spcAft>
              <a:buClr>
                <a:srgbClr val="000000"/>
              </a:buClr>
              <a:buSzPts val="1400"/>
              <a:buFont typeface="Arial"/>
              <a:buNone/>
            </a:pPr>
            <a:r>
              <a:t/>
            </a:r>
            <a:endParaRPr/>
          </a:p>
          <a:p>
            <a:pPr indent="0" lvl="0" marL="0" rtl="0" algn="l">
              <a:spcBef>
                <a:spcPts val="0"/>
              </a:spcBef>
              <a:spcAft>
                <a:spcPts val="0"/>
              </a:spcAft>
              <a:buClr>
                <a:srgbClr val="000000"/>
              </a:buClr>
              <a:buSzPts val="1400"/>
              <a:buFont typeface="Arial"/>
              <a:buNone/>
            </a:pPr>
            <a:r>
              <a:t/>
            </a:r>
            <a:endParaRPr/>
          </a:p>
          <a:p>
            <a:pPr indent="0" lvl="0" marL="0" rtl="0" algn="l">
              <a:spcBef>
                <a:spcPts val="0"/>
              </a:spcBef>
              <a:spcAft>
                <a:spcPts val="0"/>
              </a:spcAft>
              <a:buClr>
                <a:srgbClr val="000000"/>
              </a:buClr>
              <a:buSzPts val="1400"/>
              <a:buFont typeface="Arial"/>
              <a:buNone/>
            </a:pPr>
            <a:r>
              <a:t/>
            </a:r>
            <a:endParaRPr>
              <a:latin typeface="Courier New"/>
              <a:ea typeface="Courier New"/>
              <a:cs typeface="Courier New"/>
              <a:sym typeface="Courier New"/>
            </a:endParaRPr>
          </a:p>
          <a:p>
            <a:pPr indent="0" lvl="0" marL="0" rtl="0" algn="l">
              <a:spcBef>
                <a:spcPts val="0"/>
              </a:spcBef>
              <a:spcAft>
                <a:spcPts val="0"/>
              </a:spcAft>
              <a:buClr>
                <a:srgbClr val="000000"/>
              </a:buClr>
              <a:buSzPts val="1400"/>
              <a:buFont typeface="Arial"/>
              <a:buNone/>
            </a:pPr>
            <a:r>
              <a:rPr lang="en">
                <a:latin typeface="Courier New"/>
                <a:ea typeface="Courier New"/>
                <a:cs typeface="Courier New"/>
                <a:sym typeface="Courier New"/>
              </a:rPr>
              <a:t>SELECT Store, Items/Orders AS AvgItems, Qty/Items AS AvgQty</a:t>
            </a:r>
            <a:endParaRPr>
              <a:latin typeface="Courier New"/>
              <a:ea typeface="Courier New"/>
              <a:cs typeface="Courier New"/>
              <a:sym typeface="Courier New"/>
            </a:endParaRPr>
          </a:p>
          <a:p>
            <a:pPr indent="0" lvl="0" marL="0" rtl="0" algn="l">
              <a:spcBef>
                <a:spcPts val="0"/>
              </a:spcBef>
              <a:spcAft>
                <a:spcPts val="0"/>
              </a:spcAft>
              <a:buClr>
                <a:srgbClr val="000000"/>
              </a:buClr>
              <a:buSzPts val="1400"/>
              <a:buFont typeface="Arial"/>
              <a:buNone/>
            </a:pPr>
            <a:r>
              <a:rPr lang="en">
                <a:latin typeface="Courier New"/>
                <a:ea typeface="Courier New"/>
                <a:cs typeface="Courier New"/>
                <a:sym typeface="Courier New"/>
              </a:rPr>
              <a:t>FROM (</a:t>
            </a:r>
            <a:endParaRPr>
              <a:latin typeface="Courier New"/>
              <a:ea typeface="Courier New"/>
              <a:cs typeface="Courier New"/>
              <a:sym typeface="Courier New"/>
            </a:endParaRPr>
          </a:p>
          <a:p>
            <a:pPr indent="0" lvl="0" marL="0" rtl="0" algn="l">
              <a:spcBef>
                <a:spcPts val="0"/>
              </a:spcBef>
              <a:spcAft>
                <a:spcPts val="0"/>
              </a:spcAft>
              <a:buClr>
                <a:srgbClr val="000000"/>
              </a:buClr>
              <a:buSzPts val="1400"/>
              <a:buFont typeface="Arial"/>
              <a:buNone/>
            </a:pPr>
            <a:r>
              <a:rPr lang="en">
                <a:latin typeface="Courier New"/>
                <a:ea typeface="Courier New"/>
                <a:cs typeface="Courier New"/>
                <a:sym typeface="Courier New"/>
              </a:rPr>
              <a:t>    SELECT stores.stor_name AS Store, COUNT(DISTINCT(ord_num)) AS Orders, COUNT(title_id) AS Items,   SUM(qty) AS Qty</a:t>
            </a:r>
            <a:endParaRPr>
              <a:latin typeface="Courier New"/>
              <a:ea typeface="Courier New"/>
              <a:cs typeface="Courier New"/>
              <a:sym typeface="Courier New"/>
            </a:endParaRPr>
          </a:p>
          <a:p>
            <a:pPr indent="0" lvl="0" marL="0" rtl="0" algn="l">
              <a:spcBef>
                <a:spcPts val="0"/>
              </a:spcBef>
              <a:spcAft>
                <a:spcPts val="0"/>
              </a:spcAft>
              <a:buClr>
                <a:srgbClr val="000000"/>
              </a:buClr>
              <a:buSzPts val="1400"/>
              <a:buFont typeface="Arial"/>
              <a:buNone/>
            </a:pPr>
            <a:r>
              <a:rPr lang="en">
                <a:latin typeface="Courier New"/>
                <a:ea typeface="Courier New"/>
                <a:cs typeface="Courier New"/>
                <a:sym typeface="Courier New"/>
              </a:rPr>
              <a:t>    FROM publications.sales </a:t>
            </a:r>
            <a:endParaRPr>
              <a:latin typeface="Courier New"/>
              <a:ea typeface="Courier New"/>
              <a:cs typeface="Courier New"/>
              <a:sym typeface="Courier New"/>
            </a:endParaRPr>
          </a:p>
          <a:p>
            <a:pPr indent="0" lvl="0" marL="0" rtl="0" algn="l">
              <a:spcBef>
                <a:spcPts val="0"/>
              </a:spcBef>
              <a:spcAft>
                <a:spcPts val="0"/>
              </a:spcAft>
              <a:buClr>
                <a:srgbClr val="000000"/>
              </a:buClr>
              <a:buSzPts val="1400"/>
              <a:buFont typeface="Arial"/>
              <a:buNone/>
            </a:pPr>
            <a:r>
              <a:rPr lang="en">
                <a:latin typeface="Courier New"/>
                <a:ea typeface="Courier New"/>
                <a:cs typeface="Courier New"/>
                <a:sym typeface="Courier New"/>
              </a:rPr>
              <a:t>    INNER JOIN publications.stores ON stores.stor_id = sales.stor_id</a:t>
            </a:r>
            <a:endParaRPr>
              <a:latin typeface="Courier New"/>
              <a:ea typeface="Courier New"/>
              <a:cs typeface="Courier New"/>
              <a:sym typeface="Courier New"/>
            </a:endParaRPr>
          </a:p>
          <a:p>
            <a:pPr indent="0" lvl="0" marL="0" rtl="0" algn="l">
              <a:spcBef>
                <a:spcPts val="0"/>
              </a:spcBef>
              <a:spcAft>
                <a:spcPts val="0"/>
              </a:spcAft>
              <a:buClr>
                <a:srgbClr val="000000"/>
              </a:buClr>
              <a:buSzPts val="1400"/>
              <a:buFont typeface="Arial"/>
              <a:buNone/>
            </a:pPr>
            <a:r>
              <a:rPr lang="en">
                <a:latin typeface="Courier New"/>
                <a:ea typeface="Courier New"/>
                <a:cs typeface="Courier New"/>
                <a:sym typeface="Courier New"/>
              </a:rPr>
              <a:t>    GROUP BY Store</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 AS summary;</a:t>
            </a:r>
            <a:endParaRPr>
              <a:latin typeface="Courier New"/>
              <a:ea typeface="Courier New"/>
              <a:cs typeface="Courier New"/>
              <a:sym typeface="Courier New"/>
            </a:endParaRPr>
          </a:p>
          <a:p>
            <a:pPr indent="0" lvl="0" marL="0" rtl="0" algn="l">
              <a:spcBef>
                <a:spcPts val="0"/>
              </a:spcBef>
              <a:spcAft>
                <a:spcPts val="0"/>
              </a:spcAft>
              <a:buClr>
                <a:srgbClr val="000000"/>
              </a:buClr>
              <a:buSzPts val="1400"/>
              <a:buFont typeface="Arial"/>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g8ca2c5d11b_0_35"/>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2000"/>
              <a:buNone/>
            </a:pPr>
            <a:r>
              <a:rPr i="1" lang="en">
                <a:solidFill>
                  <a:schemeClr val="dk1"/>
                </a:solidFill>
              </a:rPr>
              <a:t>From</a:t>
            </a:r>
            <a:r>
              <a:rPr lang="en">
                <a:solidFill>
                  <a:schemeClr val="dk1"/>
                </a:solidFill>
              </a:rPr>
              <a:t> Clause: Example</a:t>
            </a:r>
            <a:endParaRPr/>
          </a:p>
        </p:txBody>
      </p:sp>
      <p:sp>
        <p:nvSpPr>
          <p:cNvPr id="159" name="Google Shape;159;g8ca2c5d11b_0_3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60" name="Google Shape;160;g8ca2c5d11b_0_35"/>
          <p:cNvSpPr txBox="1"/>
          <p:nvPr/>
        </p:nvSpPr>
        <p:spPr>
          <a:xfrm>
            <a:off x="274350" y="1466400"/>
            <a:ext cx="8394000" cy="354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400"/>
              <a:buFont typeface="Arial"/>
              <a:buNone/>
            </a:pPr>
            <a:r>
              <a:rPr lang="en">
                <a:latin typeface="Courier New"/>
                <a:ea typeface="Courier New"/>
                <a:cs typeface="Courier New"/>
                <a:sym typeface="Courier New"/>
              </a:rPr>
              <a:t>SELECT Store, ord_num AS OrderNumber, ord_date AS OrderDate, title AS Title, sales.qty AS Qty, price AS Price, type as Type</a:t>
            </a:r>
            <a:endParaRPr>
              <a:latin typeface="Courier New"/>
              <a:ea typeface="Courier New"/>
              <a:cs typeface="Courier New"/>
              <a:sym typeface="Courier New"/>
            </a:endParaRPr>
          </a:p>
          <a:p>
            <a:pPr indent="0" lvl="0" marL="0" rtl="0" algn="l">
              <a:spcBef>
                <a:spcPts val="0"/>
              </a:spcBef>
              <a:spcAft>
                <a:spcPts val="0"/>
              </a:spcAft>
              <a:buClr>
                <a:srgbClr val="000000"/>
              </a:buClr>
              <a:buSzPts val="1400"/>
              <a:buFont typeface="Arial"/>
              <a:buNone/>
            </a:pPr>
            <a:r>
              <a:rPr lang="en">
                <a:latin typeface="Courier New"/>
                <a:ea typeface="Courier New"/>
                <a:cs typeface="Courier New"/>
                <a:sym typeface="Courier New"/>
              </a:rPr>
              <a:t>FROM (</a:t>
            </a:r>
            <a:endParaRPr>
              <a:latin typeface="Courier New"/>
              <a:ea typeface="Courier New"/>
              <a:cs typeface="Courier New"/>
              <a:sym typeface="Courier New"/>
            </a:endParaRPr>
          </a:p>
          <a:p>
            <a:pPr indent="0" lvl="0" marL="0" rtl="0" algn="l">
              <a:spcBef>
                <a:spcPts val="0"/>
              </a:spcBef>
              <a:spcAft>
                <a:spcPts val="0"/>
              </a:spcAft>
              <a:buClr>
                <a:srgbClr val="000000"/>
              </a:buClr>
              <a:buSzPts val="1400"/>
              <a:buFont typeface="Arial"/>
              <a:buNone/>
            </a:pPr>
            <a:r>
              <a:rPr lang="en">
                <a:latin typeface="Courier New"/>
                <a:ea typeface="Courier New"/>
                <a:cs typeface="Courier New"/>
                <a:sym typeface="Courier New"/>
              </a:rPr>
              <a:t>	SELECT stores.stor_id AS StoreID, stores.stor_name AS Store,  COUNT(DISTINCT(ord_num)) AS  Orders, COUNT(title_id) AS Items, SUM(qty) AS Qty</a:t>
            </a:r>
            <a:endParaRPr>
              <a:latin typeface="Courier New"/>
              <a:ea typeface="Courier New"/>
              <a:cs typeface="Courier New"/>
              <a:sym typeface="Courier New"/>
            </a:endParaRPr>
          </a:p>
          <a:p>
            <a:pPr indent="0" lvl="0" marL="0" rtl="0" algn="l">
              <a:spcBef>
                <a:spcPts val="0"/>
              </a:spcBef>
              <a:spcAft>
                <a:spcPts val="0"/>
              </a:spcAft>
              <a:buClr>
                <a:srgbClr val="000000"/>
              </a:buClr>
              <a:buSzPts val="1400"/>
              <a:buFont typeface="Arial"/>
              <a:buNone/>
            </a:pPr>
            <a:r>
              <a:rPr lang="en">
                <a:latin typeface="Courier New"/>
                <a:ea typeface="Courier New"/>
                <a:cs typeface="Courier New"/>
                <a:sym typeface="Courier New"/>
              </a:rPr>
              <a:t>	FROM publications.sales </a:t>
            </a:r>
            <a:endParaRPr>
              <a:latin typeface="Courier New"/>
              <a:ea typeface="Courier New"/>
              <a:cs typeface="Courier New"/>
              <a:sym typeface="Courier New"/>
            </a:endParaRPr>
          </a:p>
          <a:p>
            <a:pPr indent="0" lvl="0" marL="0" rtl="0" algn="l">
              <a:spcBef>
                <a:spcPts val="0"/>
              </a:spcBef>
              <a:spcAft>
                <a:spcPts val="0"/>
              </a:spcAft>
              <a:buClr>
                <a:srgbClr val="000000"/>
              </a:buClr>
              <a:buSzPts val="1400"/>
              <a:buFont typeface="Arial"/>
              <a:buNone/>
            </a:pPr>
            <a:r>
              <a:rPr lang="en">
                <a:latin typeface="Courier New"/>
                <a:ea typeface="Courier New"/>
                <a:cs typeface="Courier New"/>
                <a:sym typeface="Courier New"/>
              </a:rPr>
              <a:t>	INNER JOIN publications.stores ON stores.stor_id = sales.stor_id</a:t>
            </a:r>
            <a:endParaRPr>
              <a:latin typeface="Courier New"/>
              <a:ea typeface="Courier New"/>
              <a:cs typeface="Courier New"/>
              <a:sym typeface="Courier New"/>
            </a:endParaRPr>
          </a:p>
          <a:p>
            <a:pPr indent="0" lvl="0" marL="0" rtl="0" algn="l">
              <a:spcBef>
                <a:spcPts val="0"/>
              </a:spcBef>
              <a:spcAft>
                <a:spcPts val="0"/>
              </a:spcAft>
              <a:buClr>
                <a:srgbClr val="000000"/>
              </a:buClr>
              <a:buSzPts val="1400"/>
              <a:buFont typeface="Arial"/>
              <a:buNone/>
            </a:pPr>
            <a:r>
              <a:rPr lang="en">
                <a:latin typeface="Courier New"/>
                <a:ea typeface="Courier New"/>
                <a:cs typeface="Courier New"/>
                <a:sym typeface="Courier New"/>
              </a:rPr>
              <a:t>	GROUP BY StoreID, Store</a:t>
            </a:r>
            <a:endParaRPr>
              <a:latin typeface="Courier New"/>
              <a:ea typeface="Courier New"/>
              <a:cs typeface="Courier New"/>
              <a:sym typeface="Courier New"/>
            </a:endParaRPr>
          </a:p>
          <a:p>
            <a:pPr indent="0" lvl="0" marL="0" rtl="0" algn="l">
              <a:spcBef>
                <a:spcPts val="0"/>
              </a:spcBef>
              <a:spcAft>
                <a:spcPts val="0"/>
              </a:spcAft>
              <a:buClr>
                <a:srgbClr val="000000"/>
              </a:buClr>
              <a:buSzPts val="1400"/>
              <a:buFont typeface="Arial"/>
              <a:buNone/>
            </a:pPr>
            <a:r>
              <a:rPr lang="en">
                <a:latin typeface="Courier New"/>
                <a:ea typeface="Courier New"/>
                <a:cs typeface="Courier New"/>
                <a:sym typeface="Courier New"/>
              </a:rPr>
              <a:t>) AS summary</a:t>
            </a:r>
            <a:endParaRPr>
              <a:latin typeface="Courier New"/>
              <a:ea typeface="Courier New"/>
              <a:cs typeface="Courier New"/>
              <a:sym typeface="Courier New"/>
            </a:endParaRPr>
          </a:p>
          <a:p>
            <a:pPr indent="0" lvl="0" marL="0" rtl="0" algn="l">
              <a:spcBef>
                <a:spcPts val="0"/>
              </a:spcBef>
              <a:spcAft>
                <a:spcPts val="0"/>
              </a:spcAft>
              <a:buClr>
                <a:srgbClr val="000000"/>
              </a:buClr>
              <a:buSzPts val="1400"/>
              <a:buFont typeface="Arial"/>
              <a:buNone/>
            </a:pPr>
            <a:r>
              <a:rPr lang="en">
                <a:latin typeface="Courier New"/>
                <a:ea typeface="Courier New"/>
                <a:cs typeface="Courier New"/>
                <a:sym typeface="Courier New"/>
              </a:rPr>
              <a:t>INNER JOIN publications.sales ON summary.StoreID = sales.stor_id</a:t>
            </a:r>
            <a:endParaRPr>
              <a:latin typeface="Courier New"/>
              <a:ea typeface="Courier New"/>
              <a:cs typeface="Courier New"/>
              <a:sym typeface="Courier New"/>
            </a:endParaRPr>
          </a:p>
          <a:p>
            <a:pPr indent="0" lvl="0" marL="0" rtl="0" algn="l">
              <a:spcBef>
                <a:spcPts val="0"/>
              </a:spcBef>
              <a:spcAft>
                <a:spcPts val="0"/>
              </a:spcAft>
              <a:buClr>
                <a:srgbClr val="000000"/>
              </a:buClr>
              <a:buSzPts val="1400"/>
              <a:buFont typeface="Arial"/>
              <a:buNone/>
            </a:pPr>
            <a:r>
              <a:rPr lang="en">
                <a:latin typeface="Courier New"/>
                <a:ea typeface="Courier New"/>
                <a:cs typeface="Courier New"/>
                <a:sym typeface="Courier New"/>
              </a:rPr>
              <a:t>INNER JOIN publications.titles ON sales.title_id = titles.title_id</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WHERE Items / Orders &gt; 1;</a:t>
            </a:r>
            <a:endParaRPr>
              <a:latin typeface="Courier New"/>
              <a:ea typeface="Courier New"/>
              <a:cs typeface="Courier New"/>
              <a:sym typeface="Courier New"/>
            </a:endParaRPr>
          </a:p>
          <a:p>
            <a:pPr indent="0" lvl="0" marL="0" rtl="0" algn="l">
              <a:spcBef>
                <a:spcPts val="0"/>
              </a:spcBef>
              <a:spcAft>
                <a:spcPts val="0"/>
              </a:spcAft>
              <a:buClr>
                <a:srgbClr val="000000"/>
              </a:buClr>
              <a:buSzPts val="1400"/>
              <a:buFont typeface="Arial"/>
              <a:buNone/>
            </a:pPr>
            <a:r>
              <a:t/>
            </a:r>
            <a:endParaRPr>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g6e4e6a23b8_0_61"/>
          <p:cNvSpPr txBox="1"/>
          <p:nvPr>
            <p:ph type="ctrTitle"/>
          </p:nvPr>
        </p:nvSpPr>
        <p:spPr>
          <a:xfrm>
            <a:off x="2031125" y="2252449"/>
            <a:ext cx="3787800" cy="639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Temp Tables</a:t>
            </a:r>
            <a:endParaRPr/>
          </a:p>
        </p:txBody>
      </p:sp>
      <p:sp>
        <p:nvSpPr>
          <p:cNvPr id="166" name="Google Shape;166;g6e4e6a23b8_0_61"/>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Lora"/>
                <a:ea typeface="Lora"/>
                <a:cs typeface="Lora"/>
                <a:sym typeface="Lora"/>
              </a:rPr>
              <a:t>3</a:t>
            </a:r>
            <a:endParaRPr b="0" i="0" sz="2400" u="none" cap="none" strike="noStrike">
              <a:solidFill>
                <a:srgbClr val="000000"/>
              </a:solidFill>
              <a:latin typeface="Lora"/>
              <a:ea typeface="Lora"/>
              <a:cs typeface="Lora"/>
              <a:sym typeface="Lora"/>
            </a:endParaRPr>
          </a:p>
        </p:txBody>
      </p:sp>
      <p:sp>
        <p:nvSpPr>
          <p:cNvPr id="167" name="Google Shape;167;g6e4e6a23b8_0_6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g76b69cf105_0_9"/>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73" name="Google Shape;173;g76b69cf105_0_9"/>
          <p:cNvSpPr txBox="1"/>
          <p:nvPr>
            <p:ph type="title"/>
          </p:nvPr>
        </p:nvSpPr>
        <p:spPr>
          <a:xfrm>
            <a:off x="1390325" y="88631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Temp Tables</a:t>
            </a:r>
            <a:endParaRPr>
              <a:highlight>
                <a:srgbClr val="FFCD00"/>
              </a:highlight>
            </a:endParaRPr>
          </a:p>
        </p:txBody>
      </p:sp>
      <p:sp>
        <p:nvSpPr>
          <p:cNvPr id="174" name="Google Shape;174;g76b69cf105_0_9"/>
          <p:cNvSpPr txBox="1"/>
          <p:nvPr/>
        </p:nvSpPr>
        <p:spPr>
          <a:xfrm>
            <a:off x="1168725" y="1694850"/>
            <a:ext cx="6670200" cy="1753800"/>
          </a:xfrm>
          <a:prstGeom prst="rect">
            <a:avLst/>
          </a:prstGeom>
          <a:noFill/>
          <a:ln>
            <a:noFill/>
          </a:ln>
        </p:spPr>
        <p:txBody>
          <a:bodyPr anchorCtr="0" anchor="t" bIns="91425" lIns="91425" spcFirstLastPara="1" rIns="91425" wrap="square" tIns="91425">
            <a:noAutofit/>
          </a:bodyPr>
          <a:lstStyle/>
          <a:p>
            <a:pPr indent="-317500" lvl="0" marL="457200" marR="0" rtl="0" algn="just">
              <a:lnSpc>
                <a:spcPct val="100000"/>
              </a:lnSpc>
              <a:spcBef>
                <a:spcPts val="0"/>
              </a:spcBef>
              <a:spcAft>
                <a:spcPts val="0"/>
              </a:spcAft>
              <a:buClr>
                <a:srgbClr val="000000"/>
              </a:buClr>
              <a:buSzPts val="1400"/>
              <a:buChar char="●"/>
            </a:pPr>
            <a:r>
              <a:rPr i="0" lang="en" sz="1400" u="none" cap="none" strike="noStrike">
                <a:solidFill>
                  <a:srgbClr val="000000"/>
                </a:solidFill>
              </a:rPr>
              <a:t>Temp Tables are, as their name suggests, are </a:t>
            </a:r>
            <a:r>
              <a:rPr b="1" i="1" lang="en" sz="1400" u="none" cap="none" strike="noStrike">
                <a:solidFill>
                  <a:srgbClr val="000000"/>
                </a:solidFill>
              </a:rPr>
              <a:t>temporary tables</a:t>
            </a:r>
            <a:r>
              <a:rPr i="0" lang="en" sz="1400" u="none" cap="none" strike="noStrike">
                <a:solidFill>
                  <a:srgbClr val="000000"/>
                </a:solidFill>
              </a:rPr>
              <a:t>. A temp table is created when we make a query. It can be immediately afterwards without making any actual modifications to the database table we derive it from. </a:t>
            </a:r>
            <a:endParaRPr i="0" sz="1400" u="none" cap="none" strike="noStrike">
              <a:solidFill>
                <a:srgbClr val="000000"/>
              </a:solidFill>
            </a:endParaRPr>
          </a:p>
          <a:p>
            <a:pPr indent="0" lvl="0" marL="457200" marR="0" rtl="0" algn="just">
              <a:lnSpc>
                <a:spcPct val="100000"/>
              </a:lnSpc>
              <a:spcBef>
                <a:spcPts val="0"/>
              </a:spcBef>
              <a:spcAft>
                <a:spcPts val="0"/>
              </a:spcAft>
              <a:buNone/>
            </a:pPr>
            <a:r>
              <a:t/>
            </a:r>
            <a:endParaRPr/>
          </a:p>
          <a:p>
            <a:pPr indent="-317500" lvl="0" marL="457200" marR="0" rtl="0" algn="just">
              <a:lnSpc>
                <a:spcPct val="100000"/>
              </a:lnSpc>
              <a:spcBef>
                <a:spcPts val="0"/>
              </a:spcBef>
              <a:spcAft>
                <a:spcPts val="0"/>
              </a:spcAft>
              <a:buClr>
                <a:srgbClr val="000000"/>
              </a:buClr>
              <a:buSzPts val="1400"/>
              <a:buChar char="●"/>
            </a:pPr>
            <a:r>
              <a:rPr i="0" lang="en" sz="1400" u="none" cap="none" strike="noStrike">
                <a:solidFill>
                  <a:srgbClr val="000000"/>
                </a:solidFill>
              </a:rPr>
              <a:t>Temp tables are particularly useful when you need to use and inspect and modify subsets of the data without running the risk of directly modifying data and without having to write the same query multiple times. Keep in mind that temp tables are deleted once you quit the database session. </a:t>
            </a:r>
            <a:endParaRPr i="0" sz="1400" u="none" cap="none" strike="noStrike">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animEffect filter="fade" transition="in">
                                      <p:cBhvr>
                                        <p:cTn dur="1000"/>
                                        <p:tgtEl>
                                          <p:spTgt spid="1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 st="1"/>
                                            </p:txEl>
                                          </p:spTgt>
                                        </p:tgtEl>
                                        <p:attrNameLst>
                                          <p:attrName>style.visibility</p:attrName>
                                        </p:attrNameLst>
                                      </p:cBhvr>
                                      <p:to>
                                        <p:strVal val="visible"/>
                                      </p:to>
                                    </p:set>
                                    <p:animEffect filter="fade" transition="in">
                                      <p:cBhvr>
                                        <p:cTn dur="1000"/>
                                        <p:tgtEl>
                                          <p:spTgt spid="1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2" st="2"/>
                                            </p:txEl>
                                          </p:spTgt>
                                        </p:tgtEl>
                                        <p:attrNameLst>
                                          <p:attrName>style.visibility</p:attrName>
                                        </p:attrNameLst>
                                      </p:cBhvr>
                                      <p:to>
                                        <p:strVal val="visible"/>
                                      </p:to>
                                    </p:set>
                                    <p:animEffect filter="fade" transition="in">
                                      <p:cBhvr>
                                        <p:cTn dur="1000"/>
                                        <p:tgtEl>
                                          <p:spTgt spid="17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g8ca2c5d11b_0_4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80" name="Google Shape;180;g8ca2c5d11b_0_43"/>
          <p:cNvSpPr txBox="1"/>
          <p:nvPr>
            <p:ph type="title"/>
          </p:nvPr>
        </p:nvSpPr>
        <p:spPr>
          <a:xfrm>
            <a:off x="1390325" y="88631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Temp Tables</a:t>
            </a:r>
            <a:endParaRPr>
              <a:highlight>
                <a:srgbClr val="FFCD00"/>
              </a:highlight>
            </a:endParaRPr>
          </a:p>
        </p:txBody>
      </p:sp>
      <p:sp>
        <p:nvSpPr>
          <p:cNvPr id="181" name="Google Shape;181;g8ca2c5d11b_0_43"/>
          <p:cNvSpPr txBox="1"/>
          <p:nvPr/>
        </p:nvSpPr>
        <p:spPr>
          <a:xfrm>
            <a:off x="1199250" y="1551025"/>
            <a:ext cx="6670200" cy="3031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lang="en">
                <a:solidFill>
                  <a:srgbClr val="313131"/>
                </a:solidFill>
                <a:highlight>
                  <a:srgbClr val="FFFFFF"/>
                </a:highlight>
              </a:rPr>
              <a:t>Let us create a temp table:</a:t>
            </a:r>
            <a:endParaRPr>
              <a:solidFill>
                <a:srgbClr val="313131"/>
              </a:solidFill>
              <a:highlight>
                <a:srgbClr val="FFFFFF"/>
              </a:highlight>
            </a:endParaRPr>
          </a:p>
          <a:p>
            <a:pPr indent="0" lvl="0" marL="0" marR="0" rtl="0" algn="l">
              <a:lnSpc>
                <a:spcPct val="115000"/>
              </a:lnSpc>
              <a:spcBef>
                <a:spcPts val="0"/>
              </a:spcBef>
              <a:spcAft>
                <a:spcPts val="0"/>
              </a:spcAft>
              <a:buClr>
                <a:schemeClr val="dk1"/>
              </a:buClr>
              <a:buSzPts val="1100"/>
              <a:buFont typeface="Arial"/>
              <a:buNone/>
            </a:pPr>
            <a:r>
              <a:t/>
            </a:r>
            <a:endParaRPr sz="1200">
              <a:solidFill>
                <a:srgbClr val="31313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lang="en" sz="1200">
                <a:solidFill>
                  <a:srgbClr val="313131"/>
                </a:solidFill>
                <a:highlight>
                  <a:srgbClr val="FFFFFF"/>
                </a:highlight>
                <a:latin typeface="Courier New"/>
                <a:ea typeface="Courier New"/>
                <a:cs typeface="Courier New"/>
                <a:sym typeface="Courier New"/>
              </a:rPr>
              <a:t>CREATE TEMPORARY TABLE publications.store_sales_summary</a:t>
            </a:r>
            <a:endParaRPr sz="1200">
              <a:solidFill>
                <a:srgbClr val="31313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lang="en" sz="1200">
                <a:solidFill>
                  <a:srgbClr val="313131"/>
                </a:solidFill>
                <a:highlight>
                  <a:srgbClr val="FFFFFF"/>
                </a:highlight>
                <a:latin typeface="Courier New"/>
                <a:ea typeface="Courier New"/>
                <a:cs typeface="Courier New"/>
                <a:sym typeface="Courier New"/>
              </a:rPr>
              <a:t>SELECT stores.stor_id AS StoreID, stores.stor_name AS Store, COUNT(DISTINCT(ord_num)) AS Orders, COUNT(title_id) AS Items, SUM(qty) AS Qty</a:t>
            </a:r>
            <a:endParaRPr sz="1200">
              <a:solidFill>
                <a:srgbClr val="31313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lang="en" sz="1200">
                <a:solidFill>
                  <a:srgbClr val="313131"/>
                </a:solidFill>
                <a:highlight>
                  <a:srgbClr val="FFFFFF"/>
                </a:highlight>
                <a:latin typeface="Courier New"/>
                <a:ea typeface="Courier New"/>
                <a:cs typeface="Courier New"/>
                <a:sym typeface="Courier New"/>
              </a:rPr>
              <a:t>FROM publications.sales </a:t>
            </a:r>
            <a:endParaRPr sz="1200">
              <a:solidFill>
                <a:srgbClr val="31313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lang="en" sz="1200">
                <a:solidFill>
                  <a:srgbClr val="313131"/>
                </a:solidFill>
                <a:highlight>
                  <a:srgbClr val="FFFFFF"/>
                </a:highlight>
                <a:latin typeface="Courier New"/>
                <a:ea typeface="Courier New"/>
                <a:cs typeface="Courier New"/>
                <a:sym typeface="Courier New"/>
              </a:rPr>
              <a:t>INNER JOIN publications.stores </a:t>
            </a:r>
            <a:endParaRPr sz="1200">
              <a:solidFill>
                <a:srgbClr val="31313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lang="en" sz="1200">
                <a:solidFill>
                  <a:srgbClr val="313131"/>
                </a:solidFill>
                <a:highlight>
                  <a:srgbClr val="FFFFFF"/>
                </a:highlight>
                <a:latin typeface="Courier New"/>
                <a:ea typeface="Courier New"/>
                <a:cs typeface="Courier New"/>
                <a:sym typeface="Courier New"/>
              </a:rPr>
              <a:t>ON stores.stor_id = sales.stor_id</a:t>
            </a:r>
            <a:endParaRPr sz="1200">
              <a:solidFill>
                <a:srgbClr val="31313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lang="en" sz="1200">
                <a:solidFill>
                  <a:srgbClr val="313131"/>
                </a:solidFill>
                <a:highlight>
                  <a:srgbClr val="FFFFFF"/>
                </a:highlight>
                <a:latin typeface="Courier New"/>
                <a:ea typeface="Courier New"/>
                <a:cs typeface="Courier New"/>
                <a:sym typeface="Courier New"/>
              </a:rPr>
              <a:t>GROUP BY StoreID, Store;</a:t>
            </a:r>
            <a:endParaRPr b="1" i="1" sz="1200">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g76b69cf105_0_2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87" name="Google Shape;187;g76b69cf105_0_22"/>
          <p:cNvSpPr txBox="1"/>
          <p:nvPr>
            <p:ph type="title"/>
          </p:nvPr>
        </p:nvSpPr>
        <p:spPr>
          <a:xfrm>
            <a:off x="1390325" y="88631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Temp Tables</a:t>
            </a:r>
            <a:endParaRPr>
              <a:highlight>
                <a:srgbClr val="FFCD00"/>
              </a:highlight>
            </a:endParaRPr>
          </a:p>
        </p:txBody>
      </p:sp>
      <p:sp>
        <p:nvSpPr>
          <p:cNvPr id="188" name="Google Shape;188;g76b69cf105_0_22"/>
          <p:cNvSpPr txBox="1"/>
          <p:nvPr/>
        </p:nvSpPr>
        <p:spPr>
          <a:xfrm>
            <a:off x="1199250" y="1551025"/>
            <a:ext cx="6670200" cy="30318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1200"/>
              </a:spcBef>
              <a:spcAft>
                <a:spcPts val="0"/>
              </a:spcAft>
              <a:buClr>
                <a:schemeClr val="dk1"/>
              </a:buClr>
              <a:buSzPts val="1100"/>
              <a:buFont typeface="Arial"/>
              <a:buNone/>
            </a:pPr>
            <a:r>
              <a:rPr lang="en">
                <a:solidFill>
                  <a:srgbClr val="313131"/>
                </a:solidFill>
                <a:highlight>
                  <a:srgbClr val="FFFFFF"/>
                </a:highlight>
              </a:rPr>
              <a:t>Let’s inspect our temp table. As we will see, it retrieves the same information as the long subquery as few slides back. </a:t>
            </a:r>
            <a:endParaRPr>
              <a:solidFill>
                <a:srgbClr val="313131"/>
              </a:solidFill>
              <a:highlight>
                <a:srgbClr val="FFFFFF"/>
              </a:highlight>
            </a:endParaRPr>
          </a:p>
          <a:p>
            <a:pPr indent="0" lvl="0" marL="0" rtl="0" algn="l">
              <a:lnSpc>
                <a:spcPct val="140000"/>
              </a:lnSpc>
              <a:spcBef>
                <a:spcPts val="1200"/>
              </a:spcBef>
              <a:spcAft>
                <a:spcPts val="0"/>
              </a:spcAft>
              <a:buClr>
                <a:schemeClr val="dk1"/>
              </a:buClr>
              <a:buSzPts val="1100"/>
              <a:buFont typeface="Arial"/>
              <a:buNone/>
            </a:pPr>
            <a:r>
              <a:t/>
            </a:r>
            <a:endParaRPr sz="1200">
              <a:solidFill>
                <a:srgbClr val="313131"/>
              </a:solidFill>
              <a:highlight>
                <a:srgbClr val="FFFFFF"/>
              </a:highlight>
              <a:latin typeface="Courier New"/>
              <a:ea typeface="Courier New"/>
              <a:cs typeface="Courier New"/>
              <a:sym typeface="Courier New"/>
            </a:endParaRPr>
          </a:p>
          <a:p>
            <a:pPr indent="0" lvl="0" marL="0" rtl="0" algn="l">
              <a:lnSpc>
                <a:spcPct val="140000"/>
              </a:lnSpc>
              <a:spcBef>
                <a:spcPts val="1200"/>
              </a:spcBef>
              <a:spcAft>
                <a:spcPts val="0"/>
              </a:spcAft>
              <a:buClr>
                <a:schemeClr val="dk1"/>
              </a:buClr>
              <a:buSzPts val="1100"/>
              <a:buFont typeface="Arial"/>
              <a:buNone/>
            </a:pPr>
            <a:r>
              <a:rPr lang="en" sz="1200">
                <a:solidFill>
                  <a:srgbClr val="313131"/>
                </a:solidFill>
                <a:highlight>
                  <a:srgbClr val="FFFFFF"/>
                </a:highlight>
                <a:latin typeface="Courier New"/>
                <a:ea typeface="Courier New"/>
                <a:cs typeface="Courier New"/>
                <a:sym typeface="Courier New"/>
              </a:rPr>
              <a:t>SELECT * FROM </a:t>
            </a:r>
            <a:r>
              <a:rPr lang="en" sz="1200">
                <a:solidFill>
                  <a:srgbClr val="313131"/>
                </a:solidFill>
                <a:highlight>
                  <a:srgbClr val="FFFFFF"/>
                </a:highlight>
                <a:latin typeface="Courier New"/>
                <a:ea typeface="Courier New"/>
                <a:cs typeface="Courier New"/>
                <a:sym typeface="Courier New"/>
              </a:rPr>
              <a:t>publications.store_sales_summary;</a:t>
            </a:r>
            <a:endParaRPr sz="1200">
              <a:solidFill>
                <a:srgbClr val="313131"/>
              </a:solidFill>
              <a:highlight>
                <a:srgbClr val="FFFFFF"/>
              </a:highlight>
              <a:latin typeface="Courier New"/>
              <a:ea typeface="Courier New"/>
              <a:cs typeface="Courier New"/>
              <a:sym typeface="Courier New"/>
            </a:endParaRPr>
          </a:p>
          <a:p>
            <a:pPr indent="0" lvl="0" marL="0" marR="0" rtl="0" algn="l">
              <a:lnSpc>
                <a:spcPct val="115000"/>
              </a:lnSpc>
              <a:spcBef>
                <a:spcPts val="1200"/>
              </a:spcBef>
              <a:spcAft>
                <a:spcPts val="0"/>
              </a:spcAft>
              <a:buClr>
                <a:schemeClr val="dk1"/>
              </a:buClr>
              <a:buSzPts val="1100"/>
              <a:buFont typeface="Arial"/>
              <a:buNone/>
            </a:pPr>
            <a:r>
              <a:t/>
            </a:r>
            <a:endParaRPr b="1" i="1" sz="1200">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g8ca2c5d11b_0_49"/>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94" name="Google Shape;194;g8ca2c5d11b_0_49"/>
          <p:cNvSpPr txBox="1"/>
          <p:nvPr>
            <p:ph type="title"/>
          </p:nvPr>
        </p:nvSpPr>
        <p:spPr>
          <a:xfrm>
            <a:off x="1390325" y="88631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Temp Tables</a:t>
            </a:r>
            <a:endParaRPr>
              <a:highlight>
                <a:srgbClr val="FFCD00"/>
              </a:highlight>
            </a:endParaRPr>
          </a:p>
        </p:txBody>
      </p:sp>
      <p:sp>
        <p:nvSpPr>
          <p:cNvPr id="195" name="Google Shape;195;g8ca2c5d11b_0_49"/>
          <p:cNvSpPr txBox="1"/>
          <p:nvPr/>
        </p:nvSpPr>
        <p:spPr>
          <a:xfrm>
            <a:off x="1199250" y="1551025"/>
            <a:ext cx="6670200" cy="30318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1200"/>
              </a:spcBef>
              <a:spcAft>
                <a:spcPts val="0"/>
              </a:spcAft>
              <a:buClr>
                <a:schemeClr val="dk1"/>
              </a:buClr>
              <a:buSzPts val="1100"/>
              <a:buFont typeface="Arial"/>
              <a:buNone/>
            </a:pPr>
            <a:r>
              <a:rPr lang="en">
                <a:solidFill>
                  <a:srgbClr val="313131"/>
                </a:solidFill>
                <a:highlight>
                  <a:srgbClr val="FFFFFF"/>
                </a:highlight>
              </a:rPr>
              <a:t>From this temp table, we can now retrieve the information we require. </a:t>
            </a:r>
            <a:endParaRPr>
              <a:solidFill>
                <a:srgbClr val="313131"/>
              </a:solidFill>
              <a:highlight>
                <a:srgbClr val="FFFFFF"/>
              </a:highlight>
            </a:endParaRPr>
          </a:p>
          <a:p>
            <a:pPr indent="0" lvl="0" marL="0" rtl="0" algn="l">
              <a:spcBef>
                <a:spcPts val="1200"/>
              </a:spcBef>
              <a:spcAft>
                <a:spcPts val="0"/>
              </a:spcAft>
              <a:buClr>
                <a:schemeClr val="dk1"/>
              </a:buClr>
              <a:buSzPts val="1100"/>
              <a:buFont typeface="Arial"/>
              <a:buNone/>
            </a:pPr>
            <a:r>
              <a:rPr lang="en">
                <a:latin typeface="Courier New"/>
                <a:ea typeface="Courier New"/>
                <a:cs typeface="Courier New"/>
                <a:sym typeface="Courier New"/>
              </a:rPr>
              <a:t>SELECT Store, ord_num AS OrderNumber, ord_date AS OrderDate, title AS Title, sales.qty AS Qty, price AS Price, type as Type</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FROM publications.store_sales_summary summary</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INNER JOIN publications.sales sales ON summary.StoreID = sales.stor_id</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INNER JOIN publications.titles ON sales.title_id = titles.title_id</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WHERE Items / Orders &gt; 1;</a:t>
            </a:r>
            <a:endParaRPr sz="1200">
              <a:solidFill>
                <a:srgbClr val="313131"/>
              </a:solidFill>
              <a:highlight>
                <a:srgbClr val="FFFFFF"/>
              </a:highlight>
              <a:latin typeface="Courier New"/>
              <a:ea typeface="Courier New"/>
              <a:cs typeface="Courier New"/>
              <a:sym typeface="Courier New"/>
            </a:endParaRPr>
          </a:p>
          <a:p>
            <a:pPr indent="0" lvl="0" marL="0" rtl="0" algn="l">
              <a:lnSpc>
                <a:spcPct val="140000"/>
              </a:lnSpc>
              <a:spcBef>
                <a:spcPts val="1200"/>
              </a:spcBef>
              <a:spcAft>
                <a:spcPts val="0"/>
              </a:spcAft>
              <a:buClr>
                <a:schemeClr val="dk1"/>
              </a:buClr>
              <a:buSzPts val="1100"/>
              <a:buFont typeface="Arial"/>
              <a:buNone/>
            </a:pPr>
            <a:r>
              <a:t/>
            </a:r>
            <a:endParaRPr sz="1200">
              <a:solidFill>
                <a:srgbClr val="313131"/>
              </a:solidFill>
              <a:highlight>
                <a:srgbClr val="FFFFFF"/>
              </a:highlight>
              <a:latin typeface="Courier New"/>
              <a:ea typeface="Courier New"/>
              <a:cs typeface="Courier New"/>
              <a:sym typeface="Courier New"/>
            </a:endParaRPr>
          </a:p>
          <a:p>
            <a:pPr indent="0" lvl="0" marL="0" marR="0" rtl="0" algn="l">
              <a:lnSpc>
                <a:spcPct val="115000"/>
              </a:lnSpc>
              <a:spcBef>
                <a:spcPts val="1200"/>
              </a:spcBef>
              <a:spcAft>
                <a:spcPts val="0"/>
              </a:spcAft>
              <a:buClr>
                <a:schemeClr val="dk1"/>
              </a:buClr>
              <a:buSzPts val="1100"/>
              <a:buFont typeface="Arial"/>
              <a:buNone/>
            </a:pPr>
            <a:r>
              <a:t/>
            </a:r>
            <a:endParaRPr b="1" i="1" sz="1200">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g76b69cf105_0_1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01" name="Google Shape;201;g76b69cf105_0_15"/>
          <p:cNvSpPr txBox="1"/>
          <p:nvPr>
            <p:ph type="title"/>
          </p:nvPr>
        </p:nvSpPr>
        <p:spPr>
          <a:xfrm>
            <a:off x="1390325" y="88631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Temp Tables: Deletion</a:t>
            </a:r>
            <a:endParaRPr>
              <a:highlight>
                <a:srgbClr val="FFCD00"/>
              </a:highlight>
            </a:endParaRPr>
          </a:p>
        </p:txBody>
      </p:sp>
      <p:sp>
        <p:nvSpPr>
          <p:cNvPr id="202" name="Google Shape;202;g76b69cf105_0_15"/>
          <p:cNvSpPr txBox="1"/>
          <p:nvPr/>
        </p:nvSpPr>
        <p:spPr>
          <a:xfrm>
            <a:off x="1435825" y="1535775"/>
            <a:ext cx="6670200" cy="923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i="0" lang="en" sz="1400" u="none" cap="none" strike="noStrike">
                <a:solidFill>
                  <a:srgbClr val="000000"/>
                </a:solidFill>
              </a:rPr>
              <a:t>Once you’re done inspecting the data, you can delete the temp table. </a:t>
            </a:r>
            <a:endParaRPr i="0" sz="1400" u="none" cap="none" strike="noStrike">
              <a:solidFill>
                <a:srgbClr val="000000"/>
              </a:solidFil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a:p>
            <a:pPr indent="0" lvl="0" marL="0" marR="0" rtl="0" algn="l">
              <a:lnSpc>
                <a:spcPct val="115000"/>
              </a:lnSpc>
              <a:spcBef>
                <a:spcPts val="0"/>
              </a:spcBef>
              <a:spcAft>
                <a:spcPts val="0"/>
              </a:spcAft>
              <a:buClr>
                <a:schemeClr val="dk1"/>
              </a:buClr>
              <a:buSzPts val="1100"/>
              <a:buFont typeface="Arial"/>
              <a:buNone/>
            </a:pPr>
            <a:r>
              <a:rPr b="1" i="1" lang="en" sz="1200" u="none" cap="none" strike="noStrike">
                <a:solidFill>
                  <a:srgbClr val="000000"/>
                </a:solidFill>
                <a:latin typeface="Courier New"/>
                <a:ea typeface="Courier New"/>
                <a:cs typeface="Courier New"/>
                <a:sym typeface="Courier New"/>
              </a:rPr>
              <a:t>DROP TABLE</a:t>
            </a:r>
            <a:r>
              <a:rPr b="0" i="0" lang="en" sz="1200" u="none" cap="none" strike="noStrike">
                <a:solidFill>
                  <a:srgbClr val="000000"/>
                </a:solidFill>
                <a:latin typeface="Courier New"/>
                <a:ea typeface="Courier New"/>
                <a:cs typeface="Courier New"/>
                <a:sym typeface="Courier New"/>
              </a:rPr>
              <a:t> publications.store_sales_summary;</a:t>
            </a:r>
            <a:endParaRPr b="0"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g6e11508666_3_66"/>
          <p:cNvSpPr txBox="1"/>
          <p:nvPr>
            <p:ph type="ctrTitle"/>
          </p:nvPr>
        </p:nvSpPr>
        <p:spPr>
          <a:xfrm>
            <a:off x="2013700" y="2252600"/>
            <a:ext cx="3940500" cy="639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The End</a:t>
            </a:r>
            <a:endParaRPr/>
          </a:p>
        </p:txBody>
      </p:sp>
      <p:sp>
        <p:nvSpPr>
          <p:cNvPr id="208" name="Google Shape;208;g6e11508666_3_66"/>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Lora"/>
              <a:ea typeface="Lora"/>
              <a:cs typeface="Lora"/>
              <a:sym typeface="Lora"/>
            </a:endParaRPr>
          </a:p>
        </p:txBody>
      </p:sp>
      <p:sp>
        <p:nvSpPr>
          <p:cNvPr id="209" name="Google Shape;209;g6e11508666_3_6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g8ca2c5d11b_0_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89" name="Google Shape;89;g8ca2c5d11b_0_0"/>
          <p:cNvSpPr txBox="1"/>
          <p:nvPr>
            <p:ph type="title"/>
          </p:nvPr>
        </p:nvSpPr>
        <p:spPr>
          <a:xfrm>
            <a:off x="1390325" y="88631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Introduction</a:t>
            </a:r>
            <a:endParaRPr>
              <a:highlight>
                <a:srgbClr val="FFCD00"/>
              </a:highlight>
            </a:endParaRPr>
          </a:p>
        </p:txBody>
      </p:sp>
      <p:sp>
        <p:nvSpPr>
          <p:cNvPr id="90" name="Google Shape;90;g8ca2c5d11b_0_0"/>
          <p:cNvSpPr txBox="1"/>
          <p:nvPr/>
        </p:nvSpPr>
        <p:spPr>
          <a:xfrm>
            <a:off x="1236900" y="1566300"/>
            <a:ext cx="6670200" cy="2779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313131"/>
              </a:buClr>
              <a:buSzPts val="1400"/>
              <a:buChar char="●"/>
            </a:pPr>
            <a:r>
              <a:rPr lang="en">
                <a:solidFill>
                  <a:srgbClr val="313131"/>
                </a:solidFill>
                <a:highlight>
                  <a:srgbClr val="FFFFFF"/>
                </a:highlight>
              </a:rPr>
              <a:t>When retrieving information from a database, there will often be times when you will need to perform a </a:t>
            </a:r>
            <a:r>
              <a:rPr b="1" i="1" lang="en">
                <a:solidFill>
                  <a:srgbClr val="313131"/>
                </a:solidFill>
                <a:highlight>
                  <a:srgbClr val="FFFFFF"/>
                </a:highlight>
              </a:rPr>
              <a:t>series of steps</a:t>
            </a:r>
            <a:r>
              <a:rPr lang="en">
                <a:solidFill>
                  <a:srgbClr val="313131"/>
                </a:solidFill>
                <a:highlight>
                  <a:srgbClr val="FFFFFF"/>
                </a:highlight>
              </a:rPr>
              <a:t> to transform the data into a form that answers the exact question you want to answer. </a:t>
            </a:r>
            <a:endParaRPr>
              <a:solidFill>
                <a:srgbClr val="313131"/>
              </a:solidFill>
              <a:highlight>
                <a:srgbClr val="FFFFFF"/>
              </a:highlight>
            </a:endParaRPr>
          </a:p>
          <a:p>
            <a:pPr indent="0" lvl="0" marL="0" marR="0" rtl="0" algn="l">
              <a:lnSpc>
                <a:spcPct val="100000"/>
              </a:lnSpc>
              <a:spcBef>
                <a:spcPts val="0"/>
              </a:spcBef>
              <a:spcAft>
                <a:spcPts val="0"/>
              </a:spcAft>
              <a:buClr>
                <a:srgbClr val="000000"/>
              </a:buClr>
              <a:buSzPts val="1400"/>
              <a:buFont typeface="Arial"/>
              <a:buNone/>
            </a:pPr>
            <a:r>
              <a:t/>
            </a:r>
            <a:endParaRPr>
              <a:solidFill>
                <a:srgbClr val="313131"/>
              </a:solidFill>
              <a:highlight>
                <a:srgbClr val="FFFFFF"/>
              </a:highlight>
            </a:endParaRPr>
          </a:p>
          <a:p>
            <a:pPr indent="-317500" lvl="0" marL="457200" marR="0" rtl="0" algn="l">
              <a:lnSpc>
                <a:spcPct val="100000"/>
              </a:lnSpc>
              <a:spcBef>
                <a:spcPts val="0"/>
              </a:spcBef>
              <a:spcAft>
                <a:spcPts val="0"/>
              </a:spcAft>
              <a:buClr>
                <a:srgbClr val="313131"/>
              </a:buClr>
              <a:buSzPts val="1400"/>
              <a:buChar char="●"/>
            </a:pPr>
            <a:r>
              <a:rPr lang="en">
                <a:solidFill>
                  <a:srgbClr val="313131"/>
                </a:solidFill>
                <a:highlight>
                  <a:srgbClr val="FFFFFF"/>
                </a:highlight>
              </a:rPr>
              <a:t>These steps often require you to create</a:t>
            </a:r>
            <a:r>
              <a:rPr b="1" i="1" lang="en">
                <a:solidFill>
                  <a:srgbClr val="313131"/>
                </a:solidFill>
                <a:highlight>
                  <a:srgbClr val="FFFFFF"/>
                </a:highlight>
              </a:rPr>
              <a:t> a series of queries</a:t>
            </a:r>
            <a:r>
              <a:rPr lang="en">
                <a:solidFill>
                  <a:srgbClr val="313131"/>
                </a:solidFill>
                <a:highlight>
                  <a:srgbClr val="FFFFFF"/>
                </a:highlight>
              </a:rPr>
              <a:t>. </a:t>
            </a:r>
            <a:endParaRPr>
              <a:solidFill>
                <a:srgbClr val="313131"/>
              </a:solidFill>
              <a:highlight>
                <a:srgbClr val="FFFFFF"/>
              </a:highlight>
            </a:endParaRPr>
          </a:p>
          <a:p>
            <a:pPr indent="-317500" lvl="1" marL="914400" marR="0" rtl="0" algn="l">
              <a:lnSpc>
                <a:spcPct val="100000"/>
              </a:lnSpc>
              <a:spcBef>
                <a:spcPts val="0"/>
              </a:spcBef>
              <a:spcAft>
                <a:spcPts val="0"/>
              </a:spcAft>
              <a:buClr>
                <a:srgbClr val="313131"/>
              </a:buClr>
              <a:buSzPts val="1400"/>
              <a:buChar char="○"/>
            </a:pPr>
            <a:r>
              <a:rPr lang="en">
                <a:solidFill>
                  <a:srgbClr val="313131"/>
                </a:solidFill>
                <a:highlight>
                  <a:srgbClr val="FFFFFF"/>
                </a:highlight>
              </a:rPr>
              <a:t>For instance, there may be one query that returns part of the result you are looking for, a second query that returns another part, and a third query that provides the remaining information you need. </a:t>
            </a:r>
            <a:endParaRPr>
              <a:solidFill>
                <a:srgbClr val="313131"/>
              </a:solidFill>
              <a:highlight>
                <a:srgbClr val="FFFFFF"/>
              </a:highlight>
            </a:endParaRPr>
          </a:p>
          <a:p>
            <a:pPr indent="0" lvl="0" marL="914400" marR="0" rtl="0" algn="l">
              <a:lnSpc>
                <a:spcPct val="100000"/>
              </a:lnSpc>
              <a:spcBef>
                <a:spcPts val="0"/>
              </a:spcBef>
              <a:spcAft>
                <a:spcPts val="0"/>
              </a:spcAft>
              <a:buNone/>
            </a:pPr>
            <a:r>
              <a:t/>
            </a:r>
            <a:endParaRPr>
              <a:solidFill>
                <a:srgbClr val="313131"/>
              </a:solidFill>
              <a:highlight>
                <a:srgbClr val="FFFFFF"/>
              </a:highlight>
            </a:endParaRPr>
          </a:p>
          <a:p>
            <a:pPr indent="-317500" lvl="0" marL="457200" marR="0" rtl="0" algn="l">
              <a:lnSpc>
                <a:spcPct val="100000"/>
              </a:lnSpc>
              <a:spcBef>
                <a:spcPts val="0"/>
              </a:spcBef>
              <a:spcAft>
                <a:spcPts val="0"/>
              </a:spcAft>
              <a:buClr>
                <a:srgbClr val="313131"/>
              </a:buClr>
              <a:buSzPts val="1400"/>
              <a:buChar char="●"/>
            </a:pPr>
            <a:r>
              <a:rPr lang="en">
                <a:solidFill>
                  <a:srgbClr val="313131"/>
                </a:solidFill>
                <a:highlight>
                  <a:srgbClr val="FFFFFF"/>
                </a:highlight>
              </a:rPr>
              <a:t>In cases like these, knowing how to properly use </a:t>
            </a:r>
            <a:r>
              <a:rPr b="1" i="1" lang="en">
                <a:solidFill>
                  <a:srgbClr val="313131"/>
                </a:solidFill>
                <a:highlight>
                  <a:srgbClr val="FFFFFF"/>
                </a:highlight>
              </a:rPr>
              <a:t>subqueries</a:t>
            </a:r>
            <a:r>
              <a:rPr lang="en">
                <a:solidFill>
                  <a:srgbClr val="313131"/>
                </a:solidFill>
                <a:highlight>
                  <a:srgbClr val="FFFFFF"/>
                </a:highlight>
              </a:rPr>
              <a:t> and</a:t>
            </a:r>
            <a:r>
              <a:rPr b="1" i="1" lang="en">
                <a:solidFill>
                  <a:srgbClr val="313131"/>
                </a:solidFill>
                <a:highlight>
                  <a:srgbClr val="FFFFFF"/>
                </a:highlight>
              </a:rPr>
              <a:t> temp tables</a:t>
            </a:r>
            <a:r>
              <a:rPr lang="en">
                <a:solidFill>
                  <a:srgbClr val="313131"/>
                </a:solidFill>
                <a:highlight>
                  <a:srgbClr val="FFFFFF"/>
                </a:highlight>
              </a:rPr>
              <a:t> can help you construct an efficient and repeatable analytical process for retrieving the information you need.</a:t>
            </a:r>
            <a:endParaRPr i="0" u="none" cap="none" strike="noStrike">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0" st="0"/>
                                            </p:txEl>
                                          </p:spTgt>
                                        </p:tgtEl>
                                        <p:attrNameLst>
                                          <p:attrName>style.visibility</p:attrName>
                                        </p:attrNameLst>
                                      </p:cBhvr>
                                      <p:to>
                                        <p:strVal val="visible"/>
                                      </p:to>
                                    </p:set>
                                    <p:animEffect filter="fade" transition="in">
                                      <p:cBhvr>
                                        <p:cTn dur="1000"/>
                                        <p:tgtEl>
                                          <p:spTgt spid="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1" st="1"/>
                                            </p:txEl>
                                          </p:spTgt>
                                        </p:tgtEl>
                                        <p:attrNameLst>
                                          <p:attrName>style.visibility</p:attrName>
                                        </p:attrNameLst>
                                      </p:cBhvr>
                                      <p:to>
                                        <p:strVal val="visible"/>
                                      </p:to>
                                    </p:set>
                                    <p:animEffect filter="fade" transition="in">
                                      <p:cBhvr>
                                        <p:cTn dur="1000"/>
                                        <p:tgtEl>
                                          <p:spTgt spid="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2" st="2"/>
                                            </p:txEl>
                                          </p:spTgt>
                                        </p:tgtEl>
                                        <p:attrNameLst>
                                          <p:attrName>style.visibility</p:attrName>
                                        </p:attrNameLst>
                                      </p:cBhvr>
                                      <p:to>
                                        <p:strVal val="visible"/>
                                      </p:to>
                                    </p:set>
                                    <p:animEffect filter="fade" transition="in">
                                      <p:cBhvr>
                                        <p:cTn dur="1000"/>
                                        <p:tgtEl>
                                          <p:spTgt spid="9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3" st="3"/>
                                            </p:txEl>
                                          </p:spTgt>
                                        </p:tgtEl>
                                        <p:attrNameLst>
                                          <p:attrName>style.visibility</p:attrName>
                                        </p:attrNameLst>
                                      </p:cBhvr>
                                      <p:to>
                                        <p:strVal val="visible"/>
                                      </p:to>
                                    </p:set>
                                    <p:animEffect filter="fade" transition="in">
                                      <p:cBhvr>
                                        <p:cTn dur="1000"/>
                                        <p:tgtEl>
                                          <p:spTgt spid="9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4" st="4"/>
                                            </p:txEl>
                                          </p:spTgt>
                                        </p:tgtEl>
                                        <p:attrNameLst>
                                          <p:attrName>style.visibility</p:attrName>
                                        </p:attrNameLst>
                                      </p:cBhvr>
                                      <p:to>
                                        <p:strVal val="visible"/>
                                      </p:to>
                                    </p:set>
                                    <p:animEffect filter="fade" transition="in">
                                      <p:cBhvr>
                                        <p:cTn dur="1000"/>
                                        <p:tgtEl>
                                          <p:spTgt spid="9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5" st="5"/>
                                            </p:txEl>
                                          </p:spTgt>
                                        </p:tgtEl>
                                        <p:attrNameLst>
                                          <p:attrName>style.visibility</p:attrName>
                                        </p:attrNameLst>
                                      </p:cBhvr>
                                      <p:to>
                                        <p:strVal val="visible"/>
                                      </p:to>
                                    </p:set>
                                    <p:animEffect filter="fade" transition="in">
                                      <p:cBhvr>
                                        <p:cTn dur="1000"/>
                                        <p:tgtEl>
                                          <p:spTgt spid="9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g8ca2c5d11b_0_5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15" name="Google Shape;215;g8ca2c5d11b_0_56"/>
          <p:cNvSpPr txBox="1"/>
          <p:nvPr>
            <p:ph type="title"/>
          </p:nvPr>
        </p:nvSpPr>
        <p:spPr>
          <a:xfrm>
            <a:off x="1390325" y="88631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Appendix</a:t>
            </a:r>
            <a:endParaRPr>
              <a:highlight>
                <a:srgbClr val="FFCD00"/>
              </a:highlight>
            </a:endParaRPr>
          </a:p>
        </p:txBody>
      </p:sp>
      <p:sp>
        <p:nvSpPr>
          <p:cNvPr id="216" name="Google Shape;216;g8ca2c5d11b_0_56"/>
          <p:cNvSpPr txBox="1"/>
          <p:nvPr/>
        </p:nvSpPr>
        <p:spPr>
          <a:xfrm>
            <a:off x="1435825" y="1535775"/>
            <a:ext cx="6670200" cy="923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lang="en" sz="1100" u="sng">
                <a:solidFill>
                  <a:schemeClr val="hlink"/>
                </a:solidFill>
                <a:hlinkClick r:id="rId3"/>
              </a:rPr>
              <a:t>https://docs.google.com/document/d/1brkY5Y5LUtOoadJ7JfK6vUdtirSL1sMEpoENfX-OaZY/edit</a:t>
            </a:r>
            <a:endParaRPr b="0"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g8ca2c5d11b_0_7"/>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96" name="Google Shape;96;g8ca2c5d11b_0_7"/>
          <p:cNvSpPr txBox="1"/>
          <p:nvPr>
            <p:ph type="title"/>
          </p:nvPr>
        </p:nvSpPr>
        <p:spPr>
          <a:xfrm>
            <a:off x="1390325" y="88631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Introduction</a:t>
            </a:r>
            <a:endParaRPr>
              <a:highlight>
                <a:srgbClr val="FFCD00"/>
              </a:highlight>
            </a:endParaRPr>
          </a:p>
        </p:txBody>
      </p:sp>
      <p:sp>
        <p:nvSpPr>
          <p:cNvPr id="97" name="Google Shape;97;g8ca2c5d11b_0_7"/>
          <p:cNvSpPr txBox="1"/>
          <p:nvPr/>
        </p:nvSpPr>
        <p:spPr>
          <a:xfrm>
            <a:off x="1390325" y="1944900"/>
            <a:ext cx="6670200" cy="1253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Quattrocento Sans"/>
              <a:buChar char="●"/>
            </a:pPr>
            <a:r>
              <a:rPr lang="en">
                <a:solidFill>
                  <a:srgbClr val="313131"/>
                </a:solidFill>
                <a:highlight>
                  <a:srgbClr val="FFFFFF"/>
                </a:highlight>
              </a:rPr>
              <a:t>At the end of this lecture, you will know how:</a:t>
            </a:r>
            <a:endParaRPr>
              <a:solidFill>
                <a:srgbClr val="313131"/>
              </a:solidFill>
              <a:highlight>
                <a:srgbClr val="FFFFFF"/>
              </a:highlight>
            </a:endParaRPr>
          </a:p>
          <a:p>
            <a:pPr indent="-317500" lvl="1" marL="914400" marR="0" rtl="0" algn="l">
              <a:lnSpc>
                <a:spcPct val="100000"/>
              </a:lnSpc>
              <a:spcBef>
                <a:spcPts val="0"/>
              </a:spcBef>
              <a:spcAft>
                <a:spcPts val="0"/>
              </a:spcAft>
              <a:buClr>
                <a:srgbClr val="000000"/>
              </a:buClr>
              <a:buSzPts val="1400"/>
              <a:buFont typeface="Quattrocento Sans"/>
              <a:buChar char="○"/>
            </a:pPr>
            <a:r>
              <a:rPr lang="en">
                <a:solidFill>
                  <a:srgbClr val="313131"/>
                </a:solidFill>
                <a:highlight>
                  <a:srgbClr val="FFFFFF"/>
                </a:highlight>
              </a:rPr>
              <a:t>How to make subqueries and temp tables;</a:t>
            </a:r>
            <a:endParaRPr>
              <a:solidFill>
                <a:srgbClr val="313131"/>
              </a:solidFill>
              <a:highlight>
                <a:srgbClr val="FFFFFF"/>
              </a:highlight>
            </a:endParaRPr>
          </a:p>
          <a:p>
            <a:pPr indent="-317500" lvl="1" marL="914400" marR="0" rtl="0" algn="l">
              <a:lnSpc>
                <a:spcPct val="100000"/>
              </a:lnSpc>
              <a:spcBef>
                <a:spcPts val="0"/>
              </a:spcBef>
              <a:spcAft>
                <a:spcPts val="0"/>
              </a:spcAft>
              <a:buClr>
                <a:srgbClr val="313131"/>
              </a:buClr>
              <a:buSzPts val="1400"/>
              <a:buChar char="○"/>
            </a:pPr>
            <a:r>
              <a:rPr lang="en">
                <a:solidFill>
                  <a:srgbClr val="313131"/>
                </a:solidFill>
                <a:highlight>
                  <a:srgbClr val="FFFFFF"/>
                </a:highlight>
              </a:rPr>
              <a:t>When to use subqueries and temp tables;</a:t>
            </a:r>
            <a:endParaRPr>
              <a:solidFill>
                <a:srgbClr val="313131"/>
              </a:solidFill>
              <a:highlight>
                <a:srgbClr val="FFFFFF"/>
              </a:highlight>
            </a:endParaRPr>
          </a:p>
          <a:p>
            <a:pPr indent="-317500" lvl="1" marL="914400" marR="0" rtl="0" algn="l">
              <a:lnSpc>
                <a:spcPct val="100000"/>
              </a:lnSpc>
              <a:spcBef>
                <a:spcPts val="0"/>
              </a:spcBef>
              <a:spcAft>
                <a:spcPts val="0"/>
              </a:spcAft>
              <a:buClr>
                <a:srgbClr val="313131"/>
              </a:buClr>
              <a:buSzPts val="1400"/>
              <a:buChar char="○"/>
            </a:pPr>
            <a:r>
              <a:rPr lang="en">
                <a:solidFill>
                  <a:srgbClr val="313131"/>
                </a:solidFill>
                <a:highlight>
                  <a:srgbClr val="FFFFFF"/>
                </a:highlight>
              </a:rPr>
              <a:t>Why </a:t>
            </a:r>
            <a:r>
              <a:rPr lang="en">
                <a:solidFill>
                  <a:srgbClr val="313131"/>
                </a:solidFill>
                <a:highlight>
                  <a:srgbClr val="FFFFFF"/>
                </a:highlight>
              </a:rPr>
              <a:t>subqueries and temp tables</a:t>
            </a:r>
            <a:r>
              <a:rPr lang="en">
                <a:solidFill>
                  <a:srgbClr val="313131"/>
                </a:solidFill>
                <a:highlight>
                  <a:srgbClr val="FFFFFF"/>
                </a:highlight>
              </a:rPr>
              <a:t> are useful;</a:t>
            </a:r>
            <a:endParaRPr>
              <a:solidFill>
                <a:srgbClr val="313131"/>
              </a:solidFill>
              <a:highlight>
                <a:srgbClr val="FFFFFF"/>
              </a:highlight>
            </a:endParaRPr>
          </a:p>
          <a:p>
            <a:pPr indent="-317500" lvl="1" marL="914400" marR="0" rtl="0" algn="l">
              <a:lnSpc>
                <a:spcPct val="100000"/>
              </a:lnSpc>
              <a:spcBef>
                <a:spcPts val="0"/>
              </a:spcBef>
              <a:spcAft>
                <a:spcPts val="0"/>
              </a:spcAft>
              <a:buClr>
                <a:srgbClr val="313131"/>
              </a:buClr>
              <a:buSzPts val="1400"/>
              <a:buChar char="○"/>
            </a:pPr>
            <a:r>
              <a:rPr lang="en">
                <a:solidFill>
                  <a:srgbClr val="313131"/>
                </a:solidFill>
                <a:highlight>
                  <a:srgbClr val="FFFFFF"/>
                </a:highlight>
              </a:rPr>
              <a:t>How </a:t>
            </a:r>
            <a:r>
              <a:rPr lang="en">
                <a:solidFill>
                  <a:srgbClr val="313131"/>
                </a:solidFill>
                <a:highlight>
                  <a:srgbClr val="FFFFFF"/>
                </a:highlight>
              </a:rPr>
              <a:t>subqueries and temp tables</a:t>
            </a:r>
            <a:r>
              <a:rPr lang="en">
                <a:solidFill>
                  <a:srgbClr val="313131"/>
                </a:solidFill>
                <a:highlight>
                  <a:srgbClr val="FFFFFF"/>
                </a:highlight>
              </a:rPr>
              <a:t> differ. </a:t>
            </a:r>
            <a:endParaRPr>
              <a:solidFill>
                <a:srgbClr val="313131"/>
              </a:solidFill>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animEffect filter="fade" transition="in">
                                      <p:cBhvr>
                                        <p:cTn dur="1000"/>
                                        <p:tgtEl>
                                          <p:spTgt spid="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animEffect filter="fade" transition="in">
                                      <p:cBhvr>
                                        <p:cTn dur="1000"/>
                                        <p:tgtEl>
                                          <p:spTgt spid="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animEffect filter="fade" transition="in">
                                      <p:cBhvr>
                                        <p:cTn dur="1000"/>
                                        <p:tgtEl>
                                          <p:spTgt spid="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3" st="3"/>
                                            </p:txEl>
                                          </p:spTgt>
                                        </p:tgtEl>
                                        <p:attrNameLst>
                                          <p:attrName>style.visibility</p:attrName>
                                        </p:attrNameLst>
                                      </p:cBhvr>
                                      <p:to>
                                        <p:strVal val="visible"/>
                                      </p:to>
                                    </p:set>
                                    <p:animEffect filter="fade" transition="in">
                                      <p:cBhvr>
                                        <p:cTn dur="1000"/>
                                        <p:tgtEl>
                                          <p:spTgt spid="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4" st="4"/>
                                            </p:txEl>
                                          </p:spTgt>
                                        </p:tgtEl>
                                        <p:attrNameLst>
                                          <p:attrName>style.visibility</p:attrName>
                                        </p:attrNameLst>
                                      </p:cBhvr>
                                      <p:to>
                                        <p:strVal val="visible"/>
                                      </p:to>
                                    </p:set>
                                    <p:animEffect filter="fade" transition="in">
                                      <p:cBhvr>
                                        <p:cTn dur="1000"/>
                                        <p:tgtEl>
                                          <p:spTgt spid="9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
          <p:cNvSpPr txBox="1"/>
          <p:nvPr>
            <p:ph type="ctrTitle"/>
          </p:nvPr>
        </p:nvSpPr>
        <p:spPr>
          <a:xfrm>
            <a:off x="2031125" y="2252449"/>
            <a:ext cx="3787800" cy="639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Subqueries</a:t>
            </a:r>
            <a:endParaRPr/>
          </a:p>
        </p:txBody>
      </p:sp>
      <p:sp>
        <p:nvSpPr>
          <p:cNvPr id="103" name="Google Shape;103;p2"/>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Lora"/>
                <a:ea typeface="Lora"/>
                <a:cs typeface="Lora"/>
                <a:sym typeface="Lora"/>
              </a:rPr>
              <a:t>1</a:t>
            </a:r>
            <a:endParaRPr b="0" i="0" sz="2400" u="none" cap="none" strike="noStrike">
              <a:solidFill>
                <a:srgbClr val="000000"/>
              </a:solidFill>
              <a:latin typeface="Lora"/>
              <a:ea typeface="Lora"/>
              <a:cs typeface="Lora"/>
              <a:sym typeface="Lora"/>
            </a:endParaRPr>
          </a:p>
        </p:txBody>
      </p:sp>
      <p:sp>
        <p:nvSpPr>
          <p:cNvPr id="104" name="Google Shape;104;p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g76b041e792_0_4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10" name="Google Shape;110;g76b041e792_0_41"/>
          <p:cNvSpPr txBox="1"/>
          <p:nvPr>
            <p:ph type="title"/>
          </p:nvPr>
        </p:nvSpPr>
        <p:spPr>
          <a:xfrm>
            <a:off x="1390325" y="88631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Subqueries</a:t>
            </a:r>
            <a:endParaRPr>
              <a:highlight>
                <a:srgbClr val="FFCD00"/>
              </a:highlight>
            </a:endParaRPr>
          </a:p>
        </p:txBody>
      </p:sp>
      <p:sp>
        <p:nvSpPr>
          <p:cNvPr id="111" name="Google Shape;111;g76b041e792_0_41"/>
          <p:cNvSpPr txBox="1"/>
          <p:nvPr/>
        </p:nvSpPr>
        <p:spPr>
          <a:xfrm>
            <a:off x="1435825" y="1535775"/>
            <a:ext cx="6670200" cy="182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i="0" lang="en" sz="1400" u="none" cap="none" strike="noStrike">
                <a:solidFill>
                  <a:srgbClr val="000000"/>
                </a:solidFill>
              </a:rPr>
              <a:t>Subqueries are queries </a:t>
            </a:r>
            <a:r>
              <a:rPr b="1" i="1" lang="en" sz="1400" u="none" cap="none" strike="noStrike">
                <a:solidFill>
                  <a:srgbClr val="000000"/>
                </a:solidFill>
              </a:rPr>
              <a:t>inside</a:t>
            </a:r>
            <a:r>
              <a:rPr b="1" i="0" lang="en" sz="1400" u="none" cap="none" strike="noStrike">
                <a:solidFill>
                  <a:srgbClr val="000000"/>
                </a:solidFill>
              </a:rPr>
              <a:t> of ‘regular’, main queries. </a:t>
            </a:r>
            <a:r>
              <a:rPr i="0" lang="en" sz="1400" u="none" cap="none" strike="noStrike">
                <a:solidFill>
                  <a:srgbClr val="000000"/>
                </a:solidFill>
              </a:rPr>
              <a:t>As such, they are a </a:t>
            </a:r>
            <a:r>
              <a:rPr b="1" i="1" lang="en" sz="1400" u="none" cap="none" strike="noStrike">
                <a:solidFill>
                  <a:srgbClr val="000000"/>
                </a:solidFill>
              </a:rPr>
              <a:t>nested</a:t>
            </a:r>
            <a:r>
              <a:rPr i="0" lang="en" sz="1400" u="none" cap="none" strike="noStrike">
                <a:solidFill>
                  <a:srgbClr val="000000"/>
                </a:solidFill>
              </a:rPr>
              <a:t> queries. Subqueries can be used inside of:</a:t>
            </a:r>
            <a:endParaRPr i="0" sz="1400" u="none" cap="none" strike="noStrike">
              <a:solidFill>
                <a:srgbClr val="000000"/>
              </a:solidFill>
            </a:endParaRPr>
          </a:p>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a:p>
            <a:pPr indent="-317500" lvl="0" marL="457200" marR="0" rtl="0" algn="l">
              <a:lnSpc>
                <a:spcPct val="100000"/>
              </a:lnSpc>
              <a:spcBef>
                <a:spcPts val="0"/>
              </a:spcBef>
              <a:spcAft>
                <a:spcPts val="0"/>
              </a:spcAft>
              <a:buClr>
                <a:srgbClr val="000000"/>
              </a:buClr>
              <a:buSzPts val="1400"/>
              <a:buAutoNum type="arabicPeriod"/>
            </a:pPr>
            <a:r>
              <a:rPr i="0" lang="en" sz="1400" u="none" cap="none" strike="noStrike">
                <a:solidFill>
                  <a:srgbClr val="000000"/>
                </a:solidFill>
              </a:rPr>
              <a:t>The SELECT clause;</a:t>
            </a:r>
            <a:endParaRPr i="0" sz="1400" u="none" cap="none" strike="noStrike">
              <a:solidFill>
                <a:srgbClr val="000000"/>
              </a:solidFill>
            </a:endParaRPr>
          </a:p>
          <a:p>
            <a:pPr indent="-317500" lvl="0" marL="457200" rtl="0" algn="l">
              <a:spcBef>
                <a:spcPts val="0"/>
              </a:spcBef>
              <a:spcAft>
                <a:spcPts val="0"/>
              </a:spcAft>
              <a:buClr>
                <a:schemeClr val="dk1"/>
              </a:buClr>
              <a:buSzPts val="1400"/>
              <a:buAutoNum type="arabicPeriod"/>
            </a:pPr>
            <a:r>
              <a:rPr lang="en">
                <a:solidFill>
                  <a:schemeClr val="dk1"/>
                </a:solidFill>
              </a:rPr>
              <a:t>The WHERE clause;</a:t>
            </a:r>
            <a:endParaRPr/>
          </a:p>
          <a:p>
            <a:pPr indent="-317500" lvl="0" marL="457200" marR="0" rtl="0" algn="l">
              <a:lnSpc>
                <a:spcPct val="100000"/>
              </a:lnSpc>
              <a:spcBef>
                <a:spcPts val="0"/>
              </a:spcBef>
              <a:spcAft>
                <a:spcPts val="0"/>
              </a:spcAft>
              <a:buClr>
                <a:srgbClr val="000000"/>
              </a:buClr>
              <a:buSzPts val="1400"/>
              <a:buAutoNum type="arabicPeriod"/>
            </a:pPr>
            <a:r>
              <a:rPr i="0" lang="en" sz="1400" u="none" cap="none" strike="noStrike">
                <a:solidFill>
                  <a:srgbClr val="000000"/>
                </a:solidFill>
              </a:rPr>
              <a:t>The FROM clause</a:t>
            </a:r>
            <a:r>
              <a:rPr lang="en"/>
              <a:t>.</a:t>
            </a:r>
            <a:endParaRPr i="0" sz="1400" u="none" cap="none" strike="noStrike">
              <a:solidFill>
                <a:srgbClr val="000000"/>
              </a:solidFill>
            </a:endParaRPr>
          </a:p>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animEffect filter="fade" transition="in">
                                      <p:cBhvr>
                                        <p:cTn dur="1000"/>
                                        <p:tgtEl>
                                          <p:spTgt spid="1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1" st="1"/>
                                            </p:txEl>
                                          </p:spTgt>
                                        </p:tgtEl>
                                        <p:attrNameLst>
                                          <p:attrName>style.visibility</p:attrName>
                                        </p:attrNameLst>
                                      </p:cBhvr>
                                      <p:to>
                                        <p:strVal val="visible"/>
                                      </p:to>
                                    </p:set>
                                    <p:animEffect filter="fade" transition="in">
                                      <p:cBhvr>
                                        <p:cTn dur="1000"/>
                                        <p:tgtEl>
                                          <p:spTgt spid="1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2" st="2"/>
                                            </p:txEl>
                                          </p:spTgt>
                                        </p:tgtEl>
                                        <p:attrNameLst>
                                          <p:attrName>style.visibility</p:attrName>
                                        </p:attrNameLst>
                                      </p:cBhvr>
                                      <p:to>
                                        <p:strVal val="visible"/>
                                      </p:to>
                                    </p:set>
                                    <p:animEffect filter="fade" transition="in">
                                      <p:cBhvr>
                                        <p:cTn dur="1000"/>
                                        <p:tgtEl>
                                          <p:spTgt spid="1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3" st="3"/>
                                            </p:txEl>
                                          </p:spTgt>
                                        </p:tgtEl>
                                        <p:attrNameLst>
                                          <p:attrName>style.visibility</p:attrName>
                                        </p:attrNameLst>
                                      </p:cBhvr>
                                      <p:to>
                                        <p:strVal val="visible"/>
                                      </p:to>
                                    </p:set>
                                    <p:animEffect filter="fade" transition="in">
                                      <p:cBhvr>
                                        <p:cTn dur="1000"/>
                                        <p:tgtEl>
                                          <p:spTgt spid="11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4" st="4"/>
                                            </p:txEl>
                                          </p:spTgt>
                                        </p:tgtEl>
                                        <p:attrNameLst>
                                          <p:attrName>style.visibility</p:attrName>
                                        </p:attrNameLst>
                                      </p:cBhvr>
                                      <p:to>
                                        <p:strVal val="visible"/>
                                      </p:to>
                                    </p:set>
                                    <p:animEffect filter="fade" transition="in">
                                      <p:cBhvr>
                                        <p:cTn dur="1000"/>
                                        <p:tgtEl>
                                          <p:spTgt spid="11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5" st="5"/>
                                            </p:txEl>
                                          </p:spTgt>
                                        </p:tgtEl>
                                        <p:attrNameLst>
                                          <p:attrName>style.visibility</p:attrName>
                                        </p:attrNameLst>
                                      </p:cBhvr>
                                      <p:to>
                                        <p:strVal val="visible"/>
                                      </p:to>
                                    </p:set>
                                    <p:animEffect filter="fade" transition="in">
                                      <p:cBhvr>
                                        <p:cTn dur="1000"/>
                                        <p:tgtEl>
                                          <p:spTgt spid="11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6" st="6"/>
                                            </p:txEl>
                                          </p:spTgt>
                                        </p:tgtEl>
                                        <p:attrNameLst>
                                          <p:attrName>style.visibility</p:attrName>
                                        </p:attrNameLst>
                                      </p:cBhvr>
                                      <p:to>
                                        <p:strVal val="visible"/>
                                      </p:to>
                                    </p:set>
                                    <p:animEffect filter="fade" transition="in">
                                      <p:cBhvr>
                                        <p:cTn dur="1000"/>
                                        <p:tgtEl>
                                          <p:spTgt spid="111">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g6e4e6a23b8_0_55"/>
          <p:cNvSpPr txBox="1"/>
          <p:nvPr>
            <p:ph type="ctrTitle"/>
          </p:nvPr>
        </p:nvSpPr>
        <p:spPr>
          <a:xfrm>
            <a:off x="2031125" y="2252449"/>
            <a:ext cx="3787800" cy="639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Subqueries: Examples</a:t>
            </a:r>
            <a:endParaRPr/>
          </a:p>
        </p:txBody>
      </p:sp>
      <p:sp>
        <p:nvSpPr>
          <p:cNvPr id="117" name="Google Shape;117;g6e4e6a23b8_0_55"/>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Lora"/>
                <a:ea typeface="Lora"/>
                <a:cs typeface="Lora"/>
                <a:sym typeface="Lora"/>
              </a:rPr>
              <a:t>2</a:t>
            </a:r>
            <a:endParaRPr b="0" i="0" sz="2400" u="none" cap="none" strike="noStrike">
              <a:solidFill>
                <a:srgbClr val="000000"/>
              </a:solidFill>
              <a:latin typeface="Lora"/>
              <a:ea typeface="Lora"/>
              <a:cs typeface="Lora"/>
              <a:sym typeface="Lora"/>
            </a:endParaRPr>
          </a:p>
        </p:txBody>
      </p:sp>
      <p:sp>
        <p:nvSpPr>
          <p:cNvPr id="118" name="Google Shape;118;g6e4e6a23b8_0_5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g6d2c2abd73_0_44"/>
          <p:cNvSpPr txBox="1"/>
          <p:nvPr>
            <p:ph type="title"/>
          </p:nvPr>
        </p:nvSpPr>
        <p:spPr>
          <a:xfrm>
            <a:off x="1390325" y="822703"/>
            <a:ext cx="3878400" cy="613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i="1" lang="en"/>
              <a:t>Select</a:t>
            </a:r>
            <a:r>
              <a:rPr lang="en"/>
              <a:t> Clause Subquery: Examples</a:t>
            </a:r>
            <a:endParaRPr>
              <a:highlight>
                <a:srgbClr val="FFCD00"/>
              </a:highlight>
            </a:endParaRPr>
          </a:p>
        </p:txBody>
      </p:sp>
      <p:sp>
        <p:nvSpPr>
          <p:cNvPr id="124" name="Google Shape;124;g6d2c2abd73_0_4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25" name="Google Shape;125;g6d2c2abd73_0_44"/>
          <p:cNvSpPr txBox="1"/>
          <p:nvPr/>
        </p:nvSpPr>
        <p:spPr>
          <a:xfrm>
            <a:off x="945900" y="1814197"/>
            <a:ext cx="7252200" cy="240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Important: the following queries require </a:t>
            </a:r>
            <a:r>
              <a:rPr b="1" lang="en">
                <a:solidFill>
                  <a:schemeClr val="dk1"/>
                </a:solidFill>
              </a:rPr>
              <a:t>“USE publications;”</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SELECT stor_id, qty - (SELECT AVG(qty) FROM sales) AS DevFromAvg FROM sales;</a:t>
            </a:r>
            <a:endParaRPr>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t/>
            </a:r>
            <a:endParaRPr sz="1200">
              <a:solidFill>
                <a:srgbClr val="313131"/>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rgbClr val="313131"/>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rgbClr val="313131"/>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rgbClr val="313131"/>
              </a:solidFill>
              <a:latin typeface="Courier New"/>
              <a:ea typeface="Courier New"/>
              <a:cs typeface="Courier New"/>
              <a:sym typeface="Courier New"/>
            </a:endParaRPr>
          </a:p>
          <a:p>
            <a:pPr indent="0" lvl="0" marL="0" marR="0" rtl="0" algn="l">
              <a:lnSpc>
                <a:spcPct val="100000"/>
              </a:lnSpc>
              <a:spcBef>
                <a:spcPts val="1200"/>
              </a:spcBef>
              <a:spcAft>
                <a:spcPts val="0"/>
              </a:spcAft>
              <a:buClr>
                <a:srgbClr val="000000"/>
              </a:buClr>
              <a:buSzPts val="1400"/>
              <a:buFont typeface="Arial"/>
              <a:buNone/>
            </a:pPr>
            <a:r>
              <a:t/>
            </a:r>
            <a:endParaRPr b="0" i="0" sz="1200" u="none" cap="none" strike="noStrike">
              <a:solidFill>
                <a:srgbClr val="313131"/>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g76b041e792_0_28"/>
          <p:cNvSpPr txBox="1"/>
          <p:nvPr>
            <p:ph type="title"/>
          </p:nvPr>
        </p:nvSpPr>
        <p:spPr>
          <a:xfrm>
            <a:off x="1381250" y="750274"/>
            <a:ext cx="3878400" cy="763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i="1" lang="en"/>
              <a:t>Where</a:t>
            </a:r>
            <a:r>
              <a:rPr lang="en"/>
              <a:t> Clause Subquery: Example</a:t>
            </a:r>
            <a:endParaRPr>
              <a:highlight>
                <a:srgbClr val="FFCD00"/>
              </a:highlight>
            </a:endParaRPr>
          </a:p>
        </p:txBody>
      </p:sp>
      <p:sp>
        <p:nvSpPr>
          <p:cNvPr id="131" name="Google Shape;131;g76b041e792_0_28"/>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32" name="Google Shape;132;g76b041e792_0_28"/>
          <p:cNvSpPr txBox="1"/>
          <p:nvPr/>
        </p:nvSpPr>
        <p:spPr>
          <a:xfrm>
            <a:off x="699725" y="1672100"/>
            <a:ext cx="7942500" cy="2506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Courier New"/>
              <a:ea typeface="Courier New"/>
              <a:cs typeface="Courier New"/>
              <a:sym typeface="Courier New"/>
            </a:endParaRPr>
          </a:p>
          <a:p>
            <a:pPr indent="-317500" lvl="0" marL="457200" rtl="0" algn="l">
              <a:lnSpc>
                <a:spcPct val="115000"/>
              </a:lnSpc>
              <a:spcBef>
                <a:spcPts val="0"/>
              </a:spcBef>
              <a:spcAft>
                <a:spcPts val="0"/>
              </a:spcAft>
              <a:buClr>
                <a:schemeClr val="dk1"/>
              </a:buClr>
              <a:buSzPts val="1400"/>
              <a:buFont typeface="Courier New"/>
              <a:buChar char="●"/>
            </a:pPr>
            <a:r>
              <a:rPr lang="en">
                <a:solidFill>
                  <a:schemeClr val="dk1"/>
                </a:solidFill>
                <a:latin typeface="Courier New"/>
                <a:ea typeface="Courier New"/>
                <a:cs typeface="Courier New"/>
                <a:sym typeface="Courier New"/>
              </a:rPr>
              <a:t>SELECT * FROM sales WHERE payterms IN (SELECT payterms FROM sales WHERE payterms = "Net 60");</a:t>
            </a:r>
            <a:endParaRPr>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8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8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850">
              <a:solidFill>
                <a:schemeClr val="dk1"/>
              </a:solidFill>
            </a:endParaRPr>
          </a:p>
          <a:p>
            <a:pPr indent="-317500" lvl="0" marL="457200" rtl="0" algn="l">
              <a:lnSpc>
                <a:spcPct val="115000"/>
              </a:lnSpc>
              <a:spcBef>
                <a:spcPts val="0"/>
              </a:spcBef>
              <a:spcAft>
                <a:spcPts val="0"/>
              </a:spcAft>
              <a:buClr>
                <a:schemeClr val="dk1"/>
              </a:buClr>
              <a:buSzPts val="1400"/>
              <a:buFont typeface="Courier New"/>
              <a:buChar char="●"/>
            </a:pPr>
            <a:r>
              <a:rPr lang="en">
                <a:solidFill>
                  <a:schemeClr val="dk1"/>
                </a:solidFill>
                <a:latin typeface="Courier New"/>
                <a:ea typeface="Courier New"/>
                <a:cs typeface="Courier New"/>
                <a:sym typeface="Courier New"/>
              </a:rPr>
              <a:t>SELECT title, title_id FROM titles WHERE title_id IN (SELECT title_id FROM sales WHERE qty &gt; 30);</a:t>
            </a:r>
            <a:endParaRPr>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8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8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8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8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8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200"/>
              <a:buFont typeface="Arial"/>
              <a:buNone/>
            </a:pPr>
            <a:r>
              <a:t/>
            </a:r>
            <a:endParaRPr sz="1200">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g6e4e6a23b8_0_27"/>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i="1" lang="en"/>
              <a:t>From</a:t>
            </a:r>
            <a:r>
              <a:rPr lang="en"/>
              <a:t> Clause: Example</a:t>
            </a:r>
            <a:endParaRPr>
              <a:highlight>
                <a:srgbClr val="FFCD00"/>
              </a:highlight>
            </a:endParaRPr>
          </a:p>
        </p:txBody>
      </p:sp>
      <p:sp>
        <p:nvSpPr>
          <p:cNvPr id="138" name="Google Shape;138;g6e4e6a23b8_0_27"/>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39" name="Google Shape;139;g6e4e6a23b8_0_27"/>
          <p:cNvSpPr txBox="1"/>
          <p:nvPr/>
        </p:nvSpPr>
        <p:spPr>
          <a:xfrm>
            <a:off x="869600" y="1482896"/>
            <a:ext cx="7252200" cy="2680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t/>
            </a:r>
            <a:endParaRPr sz="1200">
              <a:solidFill>
                <a:srgbClr val="313131"/>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lang="en" sz="1200">
                <a:solidFill>
                  <a:srgbClr val="313131"/>
                </a:solidFill>
                <a:latin typeface="Courier New"/>
                <a:ea typeface="Courier New"/>
                <a:cs typeface="Courier New"/>
                <a:sym typeface="Courier New"/>
              </a:rPr>
              <a:t>SELECT pub_name FROM (</a:t>
            </a:r>
            <a:endParaRPr sz="1200">
              <a:solidFill>
                <a:srgbClr val="313131"/>
              </a:solidFill>
              <a:latin typeface="Courier New"/>
              <a:ea typeface="Courier New"/>
              <a:cs typeface="Courier New"/>
              <a:sym typeface="Courier New"/>
            </a:endParaRPr>
          </a:p>
          <a:p>
            <a:pPr indent="0" lvl="0" marL="457200" rtl="0" algn="l">
              <a:lnSpc>
                <a:spcPct val="115000"/>
              </a:lnSpc>
              <a:spcBef>
                <a:spcPts val="0"/>
              </a:spcBef>
              <a:spcAft>
                <a:spcPts val="0"/>
              </a:spcAft>
              <a:buClr>
                <a:schemeClr val="dk1"/>
              </a:buClr>
              <a:buSzPts val="1100"/>
              <a:buFont typeface="Arial"/>
              <a:buNone/>
            </a:pPr>
            <a:r>
              <a:rPr lang="en">
                <a:solidFill>
                  <a:srgbClr val="313131"/>
                </a:solidFill>
                <a:latin typeface="Courier New"/>
                <a:ea typeface="Courier New"/>
                <a:cs typeface="Courier New"/>
                <a:sym typeface="Courier New"/>
              </a:rPr>
              <a:t>SELECT publishers.pub_name, COUNT(titles.title_id) </a:t>
            </a:r>
            <a:endParaRPr>
              <a:solidFill>
                <a:srgbClr val="313131"/>
              </a:solidFill>
              <a:latin typeface="Courier New"/>
              <a:ea typeface="Courier New"/>
              <a:cs typeface="Courier New"/>
              <a:sym typeface="Courier New"/>
            </a:endParaRPr>
          </a:p>
          <a:p>
            <a:pPr indent="0" lvl="0" marL="457200" rtl="0" algn="l">
              <a:lnSpc>
                <a:spcPct val="115000"/>
              </a:lnSpc>
              <a:spcBef>
                <a:spcPts val="0"/>
              </a:spcBef>
              <a:spcAft>
                <a:spcPts val="0"/>
              </a:spcAft>
              <a:buClr>
                <a:schemeClr val="dk1"/>
              </a:buClr>
              <a:buSzPts val="1100"/>
              <a:buFont typeface="Arial"/>
              <a:buNone/>
            </a:pPr>
            <a:r>
              <a:rPr lang="en">
                <a:solidFill>
                  <a:srgbClr val="313131"/>
                </a:solidFill>
                <a:latin typeface="Courier New"/>
                <a:ea typeface="Courier New"/>
                <a:cs typeface="Courier New"/>
                <a:sym typeface="Courier New"/>
              </a:rPr>
              <a:t>FROM  publications.publishers </a:t>
            </a:r>
            <a:endParaRPr>
              <a:solidFill>
                <a:srgbClr val="313131"/>
              </a:solidFill>
              <a:latin typeface="Courier New"/>
              <a:ea typeface="Courier New"/>
              <a:cs typeface="Courier New"/>
              <a:sym typeface="Courier New"/>
            </a:endParaRPr>
          </a:p>
          <a:p>
            <a:pPr indent="0" lvl="0" marL="457200" rtl="0" algn="l">
              <a:lnSpc>
                <a:spcPct val="115000"/>
              </a:lnSpc>
              <a:spcBef>
                <a:spcPts val="0"/>
              </a:spcBef>
              <a:spcAft>
                <a:spcPts val="0"/>
              </a:spcAft>
              <a:buClr>
                <a:schemeClr val="dk1"/>
              </a:buClr>
              <a:buSzPts val="1100"/>
              <a:buFont typeface="Arial"/>
              <a:buNone/>
            </a:pPr>
            <a:r>
              <a:rPr b="1" i="1" lang="en">
                <a:solidFill>
                  <a:srgbClr val="313131"/>
                </a:solidFill>
                <a:latin typeface="Courier New"/>
                <a:ea typeface="Courier New"/>
                <a:cs typeface="Courier New"/>
                <a:sym typeface="Courier New"/>
              </a:rPr>
              <a:t>RIGHT JOIN </a:t>
            </a:r>
            <a:r>
              <a:rPr lang="en">
                <a:solidFill>
                  <a:srgbClr val="313131"/>
                </a:solidFill>
                <a:latin typeface="Courier New"/>
                <a:ea typeface="Courier New"/>
                <a:cs typeface="Courier New"/>
                <a:sym typeface="Courier New"/>
              </a:rPr>
              <a:t>publications.titles </a:t>
            </a:r>
            <a:endParaRPr>
              <a:solidFill>
                <a:srgbClr val="313131"/>
              </a:solidFill>
              <a:latin typeface="Courier New"/>
              <a:ea typeface="Courier New"/>
              <a:cs typeface="Courier New"/>
              <a:sym typeface="Courier New"/>
            </a:endParaRPr>
          </a:p>
          <a:p>
            <a:pPr indent="0" lvl="0" marL="457200" rtl="0" algn="l">
              <a:lnSpc>
                <a:spcPct val="115000"/>
              </a:lnSpc>
              <a:spcBef>
                <a:spcPts val="0"/>
              </a:spcBef>
              <a:spcAft>
                <a:spcPts val="0"/>
              </a:spcAft>
              <a:buClr>
                <a:schemeClr val="dk1"/>
              </a:buClr>
              <a:buSzPts val="1100"/>
              <a:buFont typeface="Arial"/>
              <a:buNone/>
            </a:pPr>
            <a:r>
              <a:rPr b="1" i="1" lang="en">
                <a:solidFill>
                  <a:srgbClr val="313131"/>
                </a:solidFill>
                <a:latin typeface="Courier New"/>
                <a:ea typeface="Courier New"/>
                <a:cs typeface="Courier New"/>
                <a:sym typeface="Courier New"/>
              </a:rPr>
              <a:t>ON</a:t>
            </a:r>
            <a:r>
              <a:rPr lang="en">
                <a:solidFill>
                  <a:srgbClr val="313131"/>
                </a:solidFill>
                <a:latin typeface="Courier New"/>
                <a:ea typeface="Courier New"/>
                <a:cs typeface="Courier New"/>
                <a:sym typeface="Courier New"/>
              </a:rPr>
              <a:t> titles.pub_id = publishers.pub_id </a:t>
            </a:r>
            <a:endParaRPr>
              <a:solidFill>
                <a:srgbClr val="313131"/>
              </a:solidFill>
              <a:latin typeface="Courier New"/>
              <a:ea typeface="Courier New"/>
              <a:cs typeface="Courier New"/>
              <a:sym typeface="Courier New"/>
            </a:endParaRPr>
          </a:p>
          <a:p>
            <a:pPr indent="0" lvl="0" marL="457200" rtl="0" algn="l">
              <a:lnSpc>
                <a:spcPct val="115000"/>
              </a:lnSpc>
              <a:spcBef>
                <a:spcPts val="0"/>
              </a:spcBef>
              <a:spcAft>
                <a:spcPts val="0"/>
              </a:spcAft>
              <a:buClr>
                <a:schemeClr val="dk1"/>
              </a:buClr>
              <a:buSzPts val="1100"/>
              <a:buFont typeface="Arial"/>
              <a:buNone/>
            </a:pPr>
            <a:r>
              <a:rPr lang="en">
                <a:solidFill>
                  <a:srgbClr val="313131"/>
                </a:solidFill>
                <a:latin typeface="Courier New"/>
                <a:ea typeface="Courier New"/>
                <a:cs typeface="Courier New"/>
                <a:sym typeface="Courier New"/>
              </a:rPr>
              <a:t>GROUP BY pub_name)</a:t>
            </a:r>
            <a:endParaRPr>
              <a:solidFill>
                <a:srgbClr val="31313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a:solidFill>
                  <a:srgbClr val="313131"/>
                </a:solidFill>
                <a:latin typeface="Courier New"/>
                <a:ea typeface="Courier New"/>
                <a:cs typeface="Courier New"/>
                <a:sym typeface="Courier New"/>
              </a:rPr>
              <a:t>AS Name_of_Publishers;</a:t>
            </a:r>
            <a:endParaRPr>
              <a:solidFill>
                <a:srgbClr val="313131"/>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t/>
            </a:r>
            <a:endParaRPr sz="1200">
              <a:solidFill>
                <a:srgbClr val="313131"/>
              </a:solidFill>
              <a:latin typeface="Courier New"/>
              <a:ea typeface="Courier New"/>
              <a:cs typeface="Courier New"/>
              <a:sym typeface="Courier New"/>
            </a:endParaRPr>
          </a:p>
          <a:p>
            <a:pPr indent="0" lvl="0" marL="0" marR="0" rtl="0" algn="l">
              <a:lnSpc>
                <a:spcPct val="100000"/>
              </a:lnSpc>
              <a:spcBef>
                <a:spcPts val="1200"/>
              </a:spcBef>
              <a:spcAft>
                <a:spcPts val="0"/>
              </a:spcAft>
              <a:buClr>
                <a:srgbClr val="000000"/>
              </a:buClr>
              <a:buSzPts val="1400"/>
              <a:buFont typeface="Arial"/>
              <a:buNone/>
            </a:pPr>
            <a:r>
              <a:t/>
            </a:r>
            <a:endParaRPr b="0" i="0" sz="1200" u="none" cap="none" strike="noStrike">
              <a:solidFill>
                <a:srgbClr val="313131"/>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