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jxYmdSn+hAxrGKIzq4bm0vGTzj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164679-55B6-4C0F-8507-519D27F94466}">
  <a:tblStyle styleId="{0D164679-55B6-4C0F-8507-519D27F944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or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434368d6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9434368d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6dbcd455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816dbcd4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6dbcd455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816dbcd45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6dbcd455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816dbcd45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d24979aa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6fd24979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d3275c3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70d3275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0c5ea69c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7f0c5ea6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0c5ea69c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7f0c5ea6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0c5ea69c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7f0c5ea69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4202b9a2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94202b9a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4202b9a2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94202b9a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0c5ea69c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f0c5ea6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6dbcd45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816dbcd4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1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6" name="Google Shape;16;p17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9" name="Google Shape;19;p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6" name="Google Shape;26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18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2" name="Google Shape;32;p1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8" name="Google Shape;38;p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7" name="Google Shape;47;p2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1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2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3" name="Google Shape;53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9" name="Google Shape;59;p23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3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4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996625" y="1909925"/>
            <a:ext cx="35694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Descriptive Statistics: A Recap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4" name="Google Shape;74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850" y="418050"/>
            <a:ext cx="2869224" cy="30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434368d63_0_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Skewness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56" name="Google Shape;156;g9434368d63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g9434368d6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125" y="1472318"/>
            <a:ext cx="4972047" cy="348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6dbcd455_0_23"/>
          <p:cNvSpPr txBox="1"/>
          <p:nvPr>
            <p:ph type="ctrTitle"/>
          </p:nvPr>
        </p:nvSpPr>
        <p:spPr>
          <a:xfrm>
            <a:off x="2022050" y="1870800"/>
            <a:ext cx="37878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Quantiles, Quintiles and Other ‘Tiles’</a:t>
            </a:r>
            <a:endParaRPr/>
          </a:p>
        </p:txBody>
      </p:sp>
      <p:sp>
        <p:nvSpPr>
          <p:cNvPr id="163" name="Google Shape;163;g816dbcd455_0_2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4" name="Google Shape;164;g816dbcd455_0_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6dbcd455_0_2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Quantiles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70" name="Google Shape;170;g816dbcd455_0_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g816dbcd455_0_29"/>
          <p:cNvSpPr txBox="1"/>
          <p:nvPr/>
        </p:nvSpPr>
        <p:spPr>
          <a:xfrm>
            <a:off x="954175" y="1713500"/>
            <a:ext cx="751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quantile is a measure that cuts the data into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pieces. A quantile we are very familiar with by now is the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2 quantile, also called the </a:t>
            </a:r>
            <a:r>
              <a:rPr b="1" lang="en" sz="1400" u="none" cap="none" strike="noStrike">
                <a:solidFill>
                  <a:srgbClr val="000000"/>
                </a:solidFill>
              </a:rPr>
              <a:t>median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can</a:t>
            </a:r>
            <a:r>
              <a:rPr lang="en">
                <a:solidFill>
                  <a:schemeClr val="dk1"/>
                </a:solidFill>
              </a:rPr>
              <a:t> have </a:t>
            </a:r>
            <a:r>
              <a:rPr i="1" lang="en">
                <a:solidFill>
                  <a:schemeClr val="dk1"/>
                </a:solidFill>
              </a:rPr>
              <a:t>n </a:t>
            </a:r>
            <a:r>
              <a:rPr lang="en">
                <a:solidFill>
                  <a:schemeClr val="dk1"/>
                </a:solidFill>
              </a:rPr>
              <a:t>= 3 quantiles, called tertiles,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= 4 quantiles, called quartiles. However, we can have as many quantiles as we like.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6dbcd455_0_4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Quantiles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77" name="Google Shape;177;g816dbcd455_0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g816dbcd455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538" y="1601543"/>
            <a:ext cx="51149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d24979aa_0_64"/>
          <p:cNvSpPr txBox="1"/>
          <p:nvPr>
            <p:ph type="ctrTitle"/>
          </p:nvPr>
        </p:nvSpPr>
        <p:spPr>
          <a:xfrm>
            <a:off x="2031125" y="1936575"/>
            <a:ext cx="3787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End. </a:t>
            </a:r>
            <a:endParaRPr/>
          </a:p>
        </p:txBody>
      </p:sp>
      <p:sp>
        <p:nvSpPr>
          <p:cNvPr id="184" name="Google Shape;184;g6fd24979aa_0_6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5" name="Google Shape;185;g6fd24979aa_0_6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d3275c36_0_0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Mean, median and mode</a:t>
            </a:r>
            <a:endParaRPr/>
          </a:p>
        </p:txBody>
      </p:sp>
      <p:sp>
        <p:nvSpPr>
          <p:cNvPr id="89" name="Google Shape;89;g70d3275c36_0_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g70d3275c36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0c5ea69c_0_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Mean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96" name="Google Shape;96;g7f0c5ea69c_0_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g7f0c5ea69c_0_1"/>
          <p:cNvSpPr txBox="1"/>
          <p:nvPr/>
        </p:nvSpPr>
        <p:spPr>
          <a:xfrm>
            <a:off x="1145025" y="1535800"/>
            <a:ext cx="66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The mean is simply the average value. We obtain it by summing all values and </a:t>
            </a:r>
            <a:r>
              <a:rPr lang="en"/>
              <a:t>dividing</a:t>
            </a:r>
            <a:r>
              <a:rPr lang="en"/>
              <a:t> it by the total number of values.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+ 45 + 28 + 108 + 24 + 92 + 54 = 361/7 = 51.57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0c5ea69c_0_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Median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03" name="Google Shape;103;g7f0c5ea69c_0_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g7f0c5ea69c_0_18"/>
          <p:cNvSpPr txBox="1"/>
          <p:nvPr/>
        </p:nvSpPr>
        <p:spPr>
          <a:xfrm>
            <a:off x="781525" y="1749850"/>
            <a:ext cx="780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median is a value which separates the data into two equal parts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high-value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range of data points and a low-valued range of data points.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50% of our data will be on the left side of the median value, whereas 50% of our data will be on the right side of it.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 Example (Uneven):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1 - 4 - 7 -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- 65 - 88, 99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Second Example (Even):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6, 8,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9, 11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12, 19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9 + 11 / 2 = 10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f0c5ea69c_0_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Mode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10" name="Google Shape;110;g7f0c5ea69c_0_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g7f0c5ea69c_0_27"/>
          <p:cNvSpPr txBox="1"/>
          <p:nvPr/>
        </p:nvSpPr>
        <p:spPr>
          <a:xfrm>
            <a:off x="954175" y="1713500"/>
            <a:ext cx="546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 is the value the occurs most frequently: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Example:</a:t>
            </a:r>
            <a:r>
              <a:rPr lang="en"/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0,2,4,1</a:t>
            </a:r>
            <a:r>
              <a:rPr b="1" i="0" lang="en" sz="1400" u="none" cap="none" strike="noStrike">
                <a:solidFill>
                  <a:srgbClr val="000000"/>
                </a:solidFill>
              </a:rPr>
              <a:t>,</a:t>
            </a:r>
            <a:r>
              <a:rPr b="1" i="0" lang="en" sz="1400" u="none" cap="none" strike="noStrike">
                <a:solidFill>
                  <a:srgbClr val="FF0000"/>
                </a:solidFill>
              </a:rPr>
              <a:t>5,5,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4,1,</a:t>
            </a:r>
            <a:r>
              <a:rPr b="1" i="0" lang="en" sz="1400" u="none" cap="none" strike="noStrike">
                <a:solidFill>
                  <a:srgbClr val="FF0000"/>
                </a:solidFill>
              </a:rPr>
              <a:t>5</a:t>
            </a:r>
            <a:endParaRPr b="1" i="0" sz="1400" u="none" cap="none" strike="noStrike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Example: </a:t>
            </a: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3, 3, 6, 9, </a:t>
            </a:r>
            <a:r>
              <a:rPr b="1" lang="en" sz="1300">
                <a:solidFill>
                  <a:srgbClr val="FF0000"/>
                </a:solidFill>
                <a:highlight>
                  <a:srgbClr val="FFFFFF"/>
                </a:highlight>
              </a:rPr>
              <a:t>16, 16, 16</a:t>
            </a: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 27, 27, 37, 48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4202b9a29_0_0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Distributions</a:t>
            </a:r>
            <a:endParaRPr/>
          </a:p>
        </p:txBody>
      </p:sp>
      <p:sp>
        <p:nvSpPr>
          <p:cNvPr id="117" name="Google Shape;117;g94202b9a29_0_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8" name="Google Shape;118;g94202b9a29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4202b9a29_0_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Distributions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4" name="Google Shape;124;g94202b9a29_0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g94202b9a29_0_6"/>
          <p:cNvSpPr txBox="1"/>
          <p:nvPr/>
        </p:nvSpPr>
        <p:spPr>
          <a:xfrm>
            <a:off x="960200" y="1568100"/>
            <a:ext cx="7355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A distribution is a list, table or plot in which the frequency of each of the values are shown or listed.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6" name="Google Shape;126;g94202b9a29_0_6"/>
          <p:cNvGraphicFramePr/>
          <p:nvPr/>
        </p:nvGraphicFramePr>
        <p:xfrm>
          <a:off x="960200" y="240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{0D164679-55B6-4C0F-8507-519D27F94466}</a:tableStyleId>
              </a:tblPr>
              <a:tblGrid>
                <a:gridCol w="980100"/>
                <a:gridCol w="9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Jennifer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g94202b9a29_0_6"/>
          <p:cNvSpPr/>
          <p:nvPr/>
        </p:nvSpPr>
        <p:spPr>
          <a:xfrm>
            <a:off x="5119700" y="2206375"/>
            <a:ext cx="3313800" cy="244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4202b9a29_0_6"/>
          <p:cNvSpPr/>
          <p:nvPr/>
        </p:nvSpPr>
        <p:spPr>
          <a:xfrm>
            <a:off x="6042425" y="3494575"/>
            <a:ext cx="472200" cy="1156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94202b9a29_0_6"/>
          <p:cNvSpPr/>
          <p:nvPr/>
        </p:nvSpPr>
        <p:spPr>
          <a:xfrm>
            <a:off x="6514625" y="3494575"/>
            <a:ext cx="472200" cy="1156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94202b9a29_0_6"/>
          <p:cNvSpPr/>
          <p:nvPr/>
        </p:nvSpPr>
        <p:spPr>
          <a:xfrm>
            <a:off x="6986825" y="2401750"/>
            <a:ext cx="472200" cy="2249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94202b9a29_0_6"/>
          <p:cNvSpPr/>
          <p:nvPr/>
        </p:nvSpPr>
        <p:spPr>
          <a:xfrm>
            <a:off x="7459025" y="3494575"/>
            <a:ext cx="472200" cy="1156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g94202b9a29_0_6"/>
          <p:cNvCxnSpPr/>
          <p:nvPr/>
        </p:nvCxnSpPr>
        <p:spPr>
          <a:xfrm flipH="1" rot="10800000">
            <a:off x="3305250" y="3553050"/>
            <a:ext cx="12243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g94202b9a29_0_6"/>
          <p:cNvCxnSpPr/>
          <p:nvPr/>
        </p:nvCxnSpPr>
        <p:spPr>
          <a:xfrm rot="10800000">
            <a:off x="4996650" y="2642575"/>
            <a:ext cx="15300" cy="1658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g94202b9a29_0_6"/>
          <p:cNvSpPr txBox="1"/>
          <p:nvPr/>
        </p:nvSpPr>
        <p:spPr>
          <a:xfrm rot="-5400000">
            <a:off x="3557575" y="3033900"/>
            <a:ext cx="2517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Frequency/ Count/ Percentage</a:t>
            </a:r>
            <a:endParaRPr sz="1200"/>
          </a:p>
        </p:txBody>
      </p:sp>
      <p:cxnSp>
        <p:nvCxnSpPr>
          <p:cNvPr id="135" name="Google Shape;135;g94202b9a29_0_6"/>
          <p:cNvCxnSpPr/>
          <p:nvPr/>
        </p:nvCxnSpPr>
        <p:spPr>
          <a:xfrm flipH="1" rot="10800000">
            <a:off x="5186225" y="4749850"/>
            <a:ext cx="3129000" cy="7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g94202b9a29_0_6"/>
          <p:cNvSpPr txBox="1"/>
          <p:nvPr/>
        </p:nvSpPr>
        <p:spPr>
          <a:xfrm>
            <a:off x="6286281" y="4749850"/>
            <a:ext cx="1755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f0c5ea69c_0_4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Skewness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42" name="Google Shape;142;g7f0c5ea69c_0_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g7f0c5ea69c_0_45"/>
          <p:cNvSpPr txBox="1"/>
          <p:nvPr/>
        </p:nvSpPr>
        <p:spPr>
          <a:xfrm>
            <a:off x="1099600" y="1568100"/>
            <a:ext cx="78969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Skewness </a:t>
            </a: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measures to what extent the distribution is </a:t>
            </a:r>
            <a:r>
              <a:rPr b="1"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symmetric</a:t>
            </a: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If the mean value is </a:t>
            </a: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equal </a:t>
            </a:r>
            <a:r>
              <a:rPr b="0" i="0" lang="en" sz="1400" u="none" cap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to the median value, then the distribution </a:t>
            </a:r>
            <a:r>
              <a:rPr b="0" lang="en" sz="1400" u="none" cap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b="0" i="1" lang="en" sz="1400" u="none" cap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 not </a:t>
            </a:r>
            <a:r>
              <a:rPr b="0" i="0" lang="en" sz="1400" u="none" cap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skewed. </a:t>
            </a:r>
            <a:endParaRPr b="0" i="0" sz="1400" u="none" cap="none" strike="noStrike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If the mean value is </a:t>
            </a:r>
            <a:r>
              <a:rPr b="0" i="1" lang="en" sz="1400" u="none" cap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0" i="0" lang="en" sz="1400" u="none" cap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equal</a:t>
            </a:r>
            <a:r>
              <a:rPr b="0" i="0" lang="en" sz="1400" u="none" cap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 to the median value, then the distribution </a:t>
            </a:r>
            <a:r>
              <a:rPr b="0" i="1" lang="en" sz="1400" u="none" cap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b="0" i="0" lang="en" sz="1400" u="none" cap="none" strike="noStrike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 skewed. </a:t>
            </a:r>
            <a:endParaRPr b="0" i="0" sz="1400" u="none" cap="none" strike="noStrike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6dbcd455_0_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Skewness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49" name="Google Shape;149;g816dbcd455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g816dbcd45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538" y="1510668"/>
            <a:ext cx="8180922" cy="3086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